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75" r:id="rId16"/>
    <p:sldId id="276" r:id="rId17"/>
    <p:sldId id="277" r:id="rId18"/>
    <p:sldId id="278" r:id="rId19"/>
    <p:sldId id="268" r:id="rId20"/>
    <p:sldId id="269" r:id="rId21"/>
    <p:sldId id="270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20" autoAdjust="0"/>
  </p:normalViewPr>
  <p:slideViewPr>
    <p:cSldViewPr snapToGrid="0">
      <p:cViewPr varScale="1">
        <p:scale>
          <a:sx n="57" d="100"/>
          <a:sy n="57" d="100"/>
        </p:scale>
        <p:origin x="83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">
                <a:solidFill>
                  <a:srgbClr val="48A6AD"/>
                </a:solidFill>
              </a:ln>
              <a:effectLst/>
            </c:spPr>
          </c:marker>
          <c:xVal>
            <c:numRef>
              <c:f>'lin regression'!$A$2:$A$42</c:f>
              <c:numCache>
                <c:formatCode>General</c:formatCode>
                <c:ptCount val="41"/>
                <c:pt idx="0">
                  <c:v>-1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'lin regression'!$B$2:$B$42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8-4F64-952B-870DE1458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872120"/>
        <c:axId val="644763096"/>
      </c:scatterChart>
      <c:valAx>
        <c:axId val="502872120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763096"/>
        <c:crosses val="autoZero"/>
        <c:crossBetween val="midCat"/>
        <c:majorUnit val="1"/>
        <c:minorUnit val="1"/>
      </c:valAx>
      <c:valAx>
        <c:axId val="644763096"/>
        <c:scaling>
          <c:orientation val="minMax"/>
          <c:max val="4"/>
          <c:min val="-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8721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normal!$A$1:$A$8</c:f>
              <c:numCache>
                <c:formatCode>General</c:formatCode>
                <c:ptCount val="8"/>
                <c:pt idx="0">
                  <c:v>-0.5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5.5</c:v>
                </c:pt>
              </c:numCache>
            </c:numRef>
          </c:xVal>
          <c:yVal>
            <c:numRef>
              <c:f>normal!$D$1:$D$8</c:f>
              <c:numCache>
                <c:formatCode>General</c:formatCode>
                <c:ptCount val="8"/>
                <c:pt idx="0">
                  <c:v>1.7641249999999999</c:v>
                </c:pt>
                <c:pt idx="1">
                  <c:v>2.4786000000000001</c:v>
                </c:pt>
                <c:pt idx="2">
                  <c:v>6.6986000000000008</c:v>
                </c:pt>
                <c:pt idx="3">
                  <c:v>14.64</c:v>
                </c:pt>
                <c:pt idx="4">
                  <c:v>26.302800000000001</c:v>
                </c:pt>
                <c:pt idx="5">
                  <c:v>41.686999999999998</c:v>
                </c:pt>
                <c:pt idx="6">
                  <c:v>60.7926</c:v>
                </c:pt>
                <c:pt idx="7">
                  <c:v>71.740925000000004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D78-45FA-916C-DCB2964A1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659960"/>
        <c:axId val="503659568"/>
        <c:extLst/>
      </c:scatterChart>
      <c:valAx>
        <c:axId val="503659960"/>
        <c:scaling>
          <c:orientation val="minMax"/>
          <c:min val="-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59568"/>
        <c:crosses val="autoZero"/>
        <c:crossBetween val="midCat"/>
      </c:valAx>
      <c:valAx>
        <c:axId val="5036595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59960"/>
        <c:crossesAt val="-1"/>
        <c:crossBetween val="midCat"/>
        <c:majorUnit val="10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9050">
                <a:solidFill>
                  <a:srgbClr val="48A6AD"/>
                </a:solidFill>
              </a:ln>
              <a:effectLst/>
            </c:spPr>
          </c:marker>
          <c:xVal>
            <c:numRef>
              <c:f>normal!$A$2:$A$7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normal!$B$2:$B$7</c:f>
              <c:numCache>
                <c:formatCode>General</c:formatCode>
                <c:ptCount val="6"/>
                <c:pt idx="0">
                  <c:v>2.1</c:v>
                </c:pt>
                <c:pt idx="1">
                  <c:v>7.7</c:v>
                </c:pt>
                <c:pt idx="2">
                  <c:v>13.6</c:v>
                </c:pt>
                <c:pt idx="3">
                  <c:v>27.2</c:v>
                </c:pt>
                <c:pt idx="4">
                  <c:v>40.9</c:v>
                </c:pt>
                <c:pt idx="5">
                  <c:v>61.1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B3-4070-83F3-35E3C32A1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021696"/>
        <c:axId val="498843184"/>
        <c:extLst/>
      </c:scatterChart>
      <c:valAx>
        <c:axId val="259021696"/>
        <c:scaling>
          <c:orientation val="minMax"/>
          <c:min val="-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843184"/>
        <c:crosses val="autoZero"/>
        <c:crossBetween val="midCat"/>
      </c:valAx>
      <c:valAx>
        <c:axId val="498843184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021696"/>
        <c:crossesAt val="-1"/>
        <c:crossBetween val="midCat"/>
        <c:majorUnit val="10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53231-F40B-49EE-87A3-18CEAE34E85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1069-F818-4643-9039-CE1301FB6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01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other hand, the vector b will not necessarily be in the plane spanned by v1 and v2</a:t>
                </a:r>
              </a:p>
              <a:p>
                <a:endParaRPr lang="en-US" dirty="0"/>
              </a:p>
              <a:p>
                <a:r>
                  <a:rPr lang="en-US" dirty="0"/>
                  <a:t>We want to find a vector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/>
                  <a:t> that minimizes the backward error</a:t>
                </a:r>
                <a:r>
                  <a:rPr lang="en-US" baseline="0" dirty="0"/>
                  <a:t> of our inconsistent system of equations.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The backward error will be minimized if the product between the coefficient matrix A and the vector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baseline="0" dirty="0"/>
                  <a:t> is as close as possible to the vector b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That is  the orthogonal projection of b onto the plane v1 v2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For such a choice of the vector of unknowns, the backward error vector b-A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baseline="0" dirty="0"/>
                  <a:t> is the shortest possible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We found by geometrical considerations which vector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baseline="0" dirty="0"/>
                  <a:t> will minimize the backward error of the inconsistent system of equations we want to solve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The remarkable consequence of this geometrical method is that we can write down an equation for this situation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We first note that the vector A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baseline="0" dirty="0"/>
                  <a:t> and the vector b-A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baseline="0" dirty="0"/>
                  <a:t> must be perpendicular to each others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That means that their dot product is equal to zero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This is translated by the displayed relation where we have used the transpose of a vector to form the dot product. 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 the other hand, the vector b will not necessarily be in the plane spanned by v1 and v2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want to find a vector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▁(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𝑎 ̂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 smtClean="0"/>
                  <a:t>that minimizes the backward error</a:t>
                </a:r>
                <a:r>
                  <a:rPr lang="en-US" baseline="0" dirty="0" smtClean="0"/>
                  <a:t> of our </a:t>
                </a:r>
                <a:r>
                  <a:rPr lang="en-US" baseline="0" dirty="0" smtClean="0"/>
                  <a:t>inconsistent </a:t>
                </a:r>
                <a:r>
                  <a:rPr lang="en-US" baseline="0" dirty="0" smtClean="0"/>
                  <a:t>system of equations.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backward error will be minimized if the product </a:t>
                </a:r>
                <a:r>
                  <a:rPr lang="en-US" baseline="0" dirty="0" smtClean="0"/>
                  <a:t>between the coefficient matrix A and the vector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▁(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𝑎 ̂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aseline="0" dirty="0" smtClean="0"/>
                  <a:t> is </a:t>
                </a:r>
                <a:r>
                  <a:rPr lang="en-US" baseline="0" dirty="0" smtClean="0"/>
                  <a:t>as close as possible to the vector b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That is  the orthogonal projection of b onto the plane v1 v2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such a choice of the vector of </a:t>
                </a:r>
                <a:r>
                  <a:rPr lang="en-US" baseline="0" dirty="0" smtClean="0"/>
                  <a:t>unknowns, </a:t>
                </a:r>
                <a:r>
                  <a:rPr lang="en-US" baseline="0" dirty="0" smtClean="0"/>
                  <a:t>the backward error vector </a:t>
                </a:r>
                <a:r>
                  <a:rPr lang="en-US" baseline="0" dirty="0" smtClean="0"/>
                  <a:t>b-A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▁(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𝑎 ̂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aseline="0" dirty="0" smtClean="0"/>
                  <a:t>t </a:t>
                </a:r>
                <a:r>
                  <a:rPr lang="en-US" baseline="0" dirty="0" smtClean="0"/>
                  <a:t>is the shortest possible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found by geometrical considerations which vector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▁(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𝑎 ̂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will minimize the backward error of the inconsistent system of equations we want to solve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remarkable consequence of this geometrical method is that we can write down an equation for this situation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first note that the vector </a:t>
                </a:r>
                <a:r>
                  <a:rPr lang="en-US" baseline="0" dirty="0" smtClean="0"/>
                  <a:t>A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▁(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𝑎 ̂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and the vector </a:t>
                </a:r>
                <a:r>
                  <a:rPr lang="en-US" baseline="0" dirty="0" smtClean="0"/>
                  <a:t>b-A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▁(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𝑎 ̂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must be perpendicular to each others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That means that their dot product </a:t>
                </a:r>
                <a:r>
                  <a:rPr lang="en-US" baseline="0" dirty="0" smtClean="0"/>
                  <a:t>is </a:t>
                </a:r>
                <a:r>
                  <a:rPr lang="en-US" baseline="0" dirty="0" smtClean="0"/>
                  <a:t>equal to zero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is translated by the displayed relation </a:t>
                </a:r>
                <a:r>
                  <a:rPr lang="en-US" baseline="0" dirty="0" smtClean="0"/>
                  <a:t>where </a:t>
                </a:r>
                <a:r>
                  <a:rPr lang="en-US" baseline="0" dirty="0" smtClean="0"/>
                  <a:t>we have used the transpose of a vector to form the dot product. 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1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work out of this relation</a:t>
                </a:r>
                <a:r>
                  <a:rPr lang="en-US" baseline="0" dirty="0"/>
                  <a:t> a more practical one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For this we re-arrange a little our relation by applying the transposition operation to each part of the product individually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The vector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baseline="0" dirty="0"/>
                  <a:t> being none </a:t>
                </a:r>
                <a:r>
                  <a:rPr lang="en-US" baseline="0" dirty="0" smtClean="0"/>
                  <a:t>zero and not orthogonal to </a:t>
                </a:r>
                <a:r>
                  <a:rPr lang="en-US" baseline="0" smtClean="0"/>
                  <a:t>the vector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6636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srgbClr val="0663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06636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solidFill>
                              <a:srgbClr val="06636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1200" i="1">
                                <a:solidFill>
                                  <a:srgbClr val="06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200" i="1">
                                <a:solidFill>
                                  <a:srgbClr val="06636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  <m:r>
                          <a:rPr lang="en-US" sz="1200" i="1">
                            <a:solidFill>
                              <a:srgbClr val="06636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solidFill>
                              <a:srgbClr val="0663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sz="1200" i="1">
                                <a:solidFill>
                                  <a:srgbClr val="06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solidFill>
                                      <a:srgbClr val="06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rgbClr val="066363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bar>
                      </m:e>
                    </m:d>
                  </m:oMath>
                </a14:m>
                <a:r>
                  <a:rPr lang="en-US" baseline="0" dirty="0" smtClean="0"/>
                  <a:t>, </a:t>
                </a:r>
                <a:r>
                  <a:rPr lang="en-US" baseline="0" dirty="0"/>
                  <a:t>we can further write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ba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0</a:t>
                </a:r>
              </a:p>
              <a:p>
                <a:endParaRPr lang="en-US" dirty="0"/>
              </a:p>
              <a:p>
                <a:r>
                  <a:rPr lang="en-US" dirty="0"/>
                  <a:t>Rearranging once more we obtain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last equation is called the normal equation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word “normal” refers here to the</a:t>
                </a:r>
                <a:r>
                  <a:rPr lang="en-US" baseline="0" dirty="0"/>
                  <a:t> fact that the vectors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bar>
                      </m:e>
                    </m:d>
                  </m:oMath>
                </a14:m>
                <a:r>
                  <a:rPr lang="en-US" dirty="0"/>
                  <a:t> are perpendicular,</a:t>
                </a:r>
                <a:r>
                  <a:rPr lang="en-US" baseline="0" dirty="0"/>
                  <a:t> which is the geometrical condition to minimize the backward error</a:t>
                </a:r>
                <a:endParaRPr lang="en-US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work out of this relation</a:t>
                </a:r>
                <a:r>
                  <a:rPr lang="en-US" baseline="0" dirty="0" smtClean="0"/>
                  <a:t> another one which is more practical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this we re-arrange a little our relation by applying the transposition operation to each part of the product individually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vector a hat being none zero, we can further write that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(▁</a:t>
                </a:r>
                <a:r>
                  <a:rPr lang="en-US" i="0">
                    <a:latin typeface="Cambria Math" panose="02040503050406030204" pitchFamily="18" charset="0"/>
                  </a:rPr>
                  <a:t>𝑏−𝐴▁(𝑎 ̂ ))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CA" dirty="0" smtClean="0"/>
                  <a:t>0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Rearranging once more we obtain the equation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𝑇 𝐴▁(𝑎 ̂ 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𝐴^𝑇 ▁𝑏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last equation is called the normal equation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word “normal” refers here to the</a:t>
                </a:r>
                <a:r>
                  <a:rPr lang="en-US" baseline="0" dirty="0" smtClean="0"/>
                  <a:t> fact that the vectors 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sz="1200" i="0">
                    <a:latin typeface="Cambria Math" panose="02040503050406030204" pitchFamily="18" charset="0"/>
                  </a:rPr>
                  <a:t>▁(𝑎 ̂ )</a:t>
                </a:r>
                <a:r>
                  <a:rPr lang="en-US" dirty="0" smtClean="0"/>
                  <a:t> and 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(▁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𝑏−𝐴</a:t>
                </a:r>
                <a:r>
                  <a:rPr lang="en-US" sz="1200" b="0" i="0">
                    <a:latin typeface="Cambria Math" panose="02040503050406030204" pitchFamily="18" charset="0"/>
                  </a:rPr>
                  <a:t>▁(</a:t>
                </a:r>
                <a:r>
                  <a:rPr lang="en-US" sz="1200" i="0">
                    <a:latin typeface="Cambria Math" panose="02040503050406030204" pitchFamily="18" charset="0"/>
                  </a:rPr>
                  <a:t>𝑎 ̂ ))</a:t>
                </a:r>
                <a:r>
                  <a:rPr lang="en-US" dirty="0" smtClean="0"/>
                  <a:t> are perpendicular,</a:t>
                </a:r>
                <a:r>
                  <a:rPr lang="en-US" baseline="0" dirty="0" smtClean="0"/>
                  <a:t> which is the geometrical condition to minimize the backward error</a:t>
                </a: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our calculations we can now formulate the method of least square fitting based on the normal equations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fit a model by least square</a:t>
                </a:r>
                <a:r>
                  <a:rPr lang="en-US" baseline="0" dirty="0"/>
                  <a:t> we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+mj-lt"/>
                  <a:buNone/>
                </a:pPr>
                <a:r>
                  <a:rPr lang="en-US" dirty="0"/>
                  <a:t>First</a:t>
                </a:r>
                <a:r>
                  <a:rPr lang="en-US" baseline="0" dirty="0"/>
                  <a:t> w</a:t>
                </a:r>
                <a:r>
                  <a:rPr lang="en-US" dirty="0"/>
                  <a:t>rite the set of inconsistent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resulting from applying the model to all data points </a:t>
                </a:r>
              </a:p>
              <a:p>
                <a:pPr marL="0" indent="0">
                  <a:buFont typeface="+mj-lt"/>
                  <a:buNone/>
                </a:pPr>
                <a:endParaRPr lang="en-US" dirty="0"/>
              </a:p>
              <a:p>
                <a:pPr marL="0" indent="0">
                  <a:buFont typeface="+mj-lt"/>
                  <a:buNone/>
                </a:pPr>
                <a:r>
                  <a:rPr lang="en-US" dirty="0"/>
                  <a:t>And second solve the normal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to find the parameters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/>
                  <a:t> of the model which minimize the squared error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Based on our calculations we can now formulate the method of least square fitting based on the normal equations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smtClean="0"/>
                  <a:t>To fit </a:t>
                </a:r>
                <a:r>
                  <a:rPr lang="en-US" dirty="0"/>
                  <a:t>a model by least </a:t>
                </a:r>
                <a:r>
                  <a:rPr lang="en-US" dirty="0" smtClean="0"/>
                  <a:t>square</a:t>
                </a:r>
                <a:r>
                  <a:rPr lang="en-US" baseline="0" dirty="0" smtClean="0"/>
                  <a:t> we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First</a:t>
                </a:r>
                <a:r>
                  <a:rPr lang="en-US" baseline="0" dirty="0" smtClean="0"/>
                  <a:t> w</a:t>
                </a:r>
                <a:r>
                  <a:rPr lang="en-US" dirty="0" smtClean="0"/>
                  <a:t>rite </a:t>
                </a:r>
                <a:r>
                  <a:rPr lang="en-US" dirty="0" smtClean="0"/>
                  <a:t>the set of inconsistent equations </a:t>
                </a:r>
                <a:r>
                  <a:rPr lang="en-US" i="0">
                    <a:latin typeface="Cambria Math" panose="02040503050406030204" pitchFamily="18" charset="0"/>
                  </a:rPr>
                  <a:t>𝐴▁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</a:t>
                </a:r>
                <a:r>
                  <a:rPr lang="en-US" i="0">
                    <a:latin typeface="Cambria Math" panose="02040503050406030204" pitchFamily="18" charset="0"/>
                  </a:rPr>
                  <a:t>=▁𝑏</a:t>
                </a:r>
                <a:r>
                  <a:rPr lang="en-US" dirty="0"/>
                  <a:t> resulting from </a:t>
                </a:r>
                <a:r>
                  <a:rPr lang="en-US" dirty="0" smtClean="0"/>
                  <a:t>applying the model to all data points </a:t>
                </a:r>
                <a:endParaRPr lang="en-US" dirty="0" smtClean="0"/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And second solve </a:t>
                </a:r>
                <a:r>
                  <a:rPr lang="en-US" dirty="0" smtClean="0"/>
                  <a:t>the normal equations </a:t>
                </a:r>
                <a:r>
                  <a:rPr lang="en-US" i="0">
                    <a:latin typeface="Cambria Math" panose="02040503050406030204" pitchFamily="18" charset="0"/>
                  </a:rPr>
                  <a:t>𝐴^𝑇 𝐴</a:t>
                </a:r>
                <a:r>
                  <a:rPr lang="en-US" i="0" smtClean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</a:t>
                </a:r>
                <a:r>
                  <a:rPr lang="en-US" i="0">
                    <a:latin typeface="Cambria Math" panose="02040503050406030204" pitchFamily="18" charset="0"/>
                  </a:rPr>
                  <a:t>=𝐴^𝑇 ▁𝑏</a:t>
                </a:r>
                <a:r>
                  <a:rPr lang="en-US" dirty="0" smtClean="0"/>
                  <a:t> to find the parameters </a:t>
                </a:r>
                <a:r>
                  <a:rPr lang="en-US" i="0">
                    <a:latin typeface="Cambria Math" panose="02040503050406030204" pitchFamily="18" charset="0"/>
                  </a:rPr>
                  <a:t>▁(𝑎 ̂ )</a:t>
                </a:r>
                <a:r>
                  <a:rPr lang="en-US" dirty="0" smtClean="0"/>
                  <a:t> of the model which minimize the </a:t>
                </a:r>
                <a:r>
                  <a:rPr lang="en-US" dirty="0"/>
                  <a:t>squared </a:t>
                </a:r>
                <a:r>
                  <a:rPr lang="en-US" dirty="0" smtClean="0"/>
                  <a:t>error</a:t>
                </a:r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8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illustrate this method by an example</a:t>
            </a:r>
          </a:p>
          <a:p>
            <a:endParaRPr lang="en-US" dirty="0"/>
          </a:p>
          <a:p>
            <a:r>
              <a:rPr lang="en-US" dirty="0"/>
              <a:t>We want to fit a linear model to a</a:t>
            </a:r>
            <a:r>
              <a:rPr lang="en-US" baseline="0" dirty="0"/>
              <a:t> set of three data points</a:t>
            </a:r>
          </a:p>
          <a:p>
            <a:endParaRPr lang="en-US" baseline="0" dirty="0"/>
          </a:p>
          <a:p>
            <a:r>
              <a:rPr lang="en-US" baseline="0" dirty="0"/>
              <a:t>First we write down the inconsistent equations by forcing the model to fit exactly each of our data points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3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Next we form the normal equations</a:t>
                </a:r>
              </a:p>
              <a:p>
                <a:endParaRPr lang="en-US" dirty="0"/>
              </a:p>
              <a:p>
                <a:r>
                  <a:rPr lang="en-US" dirty="0"/>
                  <a:t>For this we first calculate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/>
                  <a:t>. As in our case the</a:t>
                </a:r>
                <a:r>
                  <a:rPr lang="en-CA" baseline="0" dirty="0"/>
                  <a:t> matrix A is a 3 by 2 matrix ,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/>
                  <a:t> will be a</a:t>
                </a:r>
                <a:r>
                  <a:rPr lang="en-CA" baseline="0" dirty="0"/>
                  <a:t> 2 by 2 matrix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Note that the matrix is symmetric. This is not an accident.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/>
                  <a:t> is always a symmetric matrix.</a:t>
                </a:r>
              </a:p>
              <a:p>
                <a:r>
                  <a:rPr lang="en-US" dirty="0"/>
                  <a:t>Can you proof this fact?</a:t>
                </a:r>
              </a:p>
              <a:p>
                <a:r>
                  <a:rPr lang="en-US" dirty="0"/>
                  <a:t>As a hint, calculate the transpose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/>
                  <a:t> and realize you</a:t>
                </a:r>
                <a:r>
                  <a:rPr lang="en-CA" baseline="0" dirty="0"/>
                  <a:t> find again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/>
                  <a:t>. This proofs that</a:t>
                </a:r>
                <a:r>
                  <a:rPr lang="en-CA" baseline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/>
                  <a:t> is a symmetric matrix.</a:t>
                </a:r>
              </a:p>
              <a:p>
                <a:endParaRPr lang="en-US" dirty="0"/>
              </a:p>
              <a:p>
                <a:r>
                  <a:rPr lang="en-US" dirty="0"/>
                  <a:t>We further need to calculate</a:t>
                </a:r>
                <a:r>
                  <a:rPr lang="en-US" baseline="0" dirty="0"/>
                  <a:t>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CA" dirty="0"/>
                  <a:t>.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dirty="0"/>
                  <a:t> is a 2 by 3 matrix and the vector b is a column</a:t>
                </a:r>
                <a:r>
                  <a:rPr lang="en-CA" baseline="0" dirty="0"/>
                  <a:t> vector with 3 entries,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CA" dirty="0"/>
                  <a:t> will be a column vector with 2 entries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Next we form the normal equations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this we first calculate the matrix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𝑇 𝐴</a:t>
                </a:r>
                <a:r>
                  <a:rPr lang="en-CA" dirty="0" smtClean="0"/>
                  <a:t>. As in our case the</a:t>
                </a:r>
                <a:r>
                  <a:rPr lang="en-CA" baseline="0" dirty="0" smtClean="0"/>
                  <a:t> matrix A is a 3 by 2 matrix , the matrix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𝑇 𝐴</a:t>
                </a:r>
                <a:r>
                  <a:rPr lang="en-CA" dirty="0" smtClean="0"/>
                  <a:t> will be a</a:t>
                </a:r>
                <a:r>
                  <a:rPr lang="en-CA" baseline="0" dirty="0" smtClean="0"/>
                  <a:t> 2 by 2 matrix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Note that the matrix is symmetric. This is not an accident. The matrix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𝑇 𝐴</a:t>
                </a:r>
                <a:r>
                  <a:rPr lang="en-CA" dirty="0" smtClean="0"/>
                  <a:t> is always a symmetric matrix.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further need to calculate</a:t>
                </a:r>
                <a:r>
                  <a:rPr lang="en-US" baseline="0" dirty="0" smtClean="0"/>
                  <a:t> the vector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𝑇 ▁𝑏</a:t>
                </a:r>
                <a:r>
                  <a:rPr lang="en-CA" dirty="0" smtClean="0"/>
                  <a:t>. As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𝑇</a:t>
                </a:r>
                <a:r>
                  <a:rPr lang="en-CA" dirty="0" smtClean="0"/>
                  <a:t> is a 2 by 3 matrix and the vector b is a column</a:t>
                </a:r>
                <a:r>
                  <a:rPr lang="en-CA" baseline="0" dirty="0" smtClean="0"/>
                  <a:t> vector with 3 entries, the vector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𝑇 ▁𝑏</a:t>
                </a:r>
                <a:r>
                  <a:rPr lang="en-CA" dirty="0" smtClean="0"/>
                  <a:t> will be a column vector with 2 entries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6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allows</a:t>
            </a:r>
            <a:r>
              <a:rPr lang="en-US" baseline="0" dirty="0"/>
              <a:t> us to write down the normal equations</a:t>
            </a:r>
          </a:p>
          <a:p>
            <a:endParaRPr lang="en-US" baseline="0" dirty="0"/>
          </a:p>
          <a:p>
            <a:r>
              <a:rPr lang="en-US" baseline="0" dirty="0"/>
              <a:t>Note that we obtain a system of two equations for our two unknowns a0 and a1</a:t>
            </a:r>
          </a:p>
          <a:p>
            <a:endParaRPr lang="en-US" baseline="0" dirty="0"/>
          </a:p>
          <a:p>
            <a:r>
              <a:rPr lang="en-US" baseline="0" dirty="0"/>
              <a:t>Solving the system gives us the values for a0 and a1 which will minimize the backward error, or equivalently which will minimize the squared error.</a:t>
            </a:r>
          </a:p>
          <a:p>
            <a:endParaRPr lang="en-US" baseline="0" dirty="0"/>
          </a:p>
          <a:p>
            <a:r>
              <a:rPr lang="en-US" dirty="0"/>
              <a:t>Plotting</a:t>
            </a:r>
            <a:r>
              <a:rPr lang="en-US" baseline="0" dirty="0"/>
              <a:t> the resulting model confirms that indeed we found the line passing as good as possible by all data points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7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/>
                  <a:t> we found by solving the normal equations does indeed not satisfy the original inconsistent equations</a:t>
                </a:r>
              </a:p>
              <a:p>
                <a:endParaRPr lang="en-US" dirty="0"/>
              </a:p>
              <a:p>
                <a:r>
                  <a:rPr lang="en-US" dirty="0"/>
                  <a:t>By</a:t>
                </a:r>
                <a:r>
                  <a:rPr lang="en-US" baseline="0" dirty="0"/>
                  <a:t> plugging it back into the original system we realize that the equations are not satisfied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However, it will minimize the residuals, or backward error,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Or in simple terms: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/>
                  <a:t> is the least</a:t>
                </a:r>
                <a:r>
                  <a:rPr lang="en-US" baseline="0" dirty="0"/>
                  <a:t> worst</a:t>
                </a:r>
                <a:r>
                  <a:rPr lang="en-US" dirty="0"/>
                  <a:t> solution you</a:t>
                </a:r>
                <a:r>
                  <a:rPr lang="en-US" baseline="0" dirty="0"/>
                  <a:t> can give to the inconsistent system.</a:t>
                </a:r>
                <a:endParaRPr lang="en-US" dirty="0"/>
              </a:p>
              <a:p>
                <a:endParaRPr lang="en-US" sz="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solution </a:t>
                </a:r>
                <a:r>
                  <a:rPr lang="en-US" i="0">
                    <a:latin typeface="Cambria Math" panose="02040503050406030204" pitchFamily="18" charset="0"/>
                  </a:rPr>
                  <a:t>▁(𝑎 ̂ )</a:t>
                </a:r>
                <a:r>
                  <a:rPr lang="en-US" dirty="0" smtClean="0"/>
                  <a:t>  </a:t>
                </a:r>
                <a:r>
                  <a:rPr lang="en-US" dirty="0" smtClean="0"/>
                  <a:t>we found by solving </a:t>
                </a:r>
                <a:r>
                  <a:rPr lang="en-US" dirty="0" smtClean="0"/>
                  <a:t>the normal equations does indeed not satisfy the original inconsistent </a:t>
                </a:r>
                <a:r>
                  <a:rPr lang="en-US" dirty="0" smtClean="0"/>
                  <a:t>equations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By</a:t>
                </a:r>
                <a:r>
                  <a:rPr lang="en-US" baseline="0" dirty="0" smtClean="0"/>
                  <a:t> plugging it back into the original system we realize that the equations are not satisfied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However, it will minimize the residuals, or backward error, </a:t>
                </a:r>
                <a:r>
                  <a:rPr lang="en-US" i="0" smtClean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</a:rPr>
                  <a:t>𝑏−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latin typeface="Cambria Math" panose="02040503050406030204" pitchFamily="18" charset="0"/>
                  </a:rPr>
                  <a:t>▁(𝑎 ̂ )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endParaRPr lang="en-US" sz="80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65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great</a:t>
            </a:r>
            <a:r>
              <a:rPr lang="en-US" baseline="0" dirty="0"/>
              <a:t> advantage of the methodology of the normal equation, is that we can apply it to much more general models than the simple linear model we did handle so far</a:t>
            </a:r>
          </a:p>
          <a:p>
            <a:endParaRPr lang="en-US" baseline="0" dirty="0"/>
          </a:p>
          <a:p>
            <a:r>
              <a:rPr lang="en-US" dirty="0"/>
              <a:t>In fact any model that can be written as a linear combination</a:t>
            </a:r>
            <a:r>
              <a:rPr lang="en-US" baseline="0" dirty="0"/>
              <a:t> of some functions fi(x) can be fitted by solving the normal equations</a:t>
            </a:r>
          </a:p>
          <a:p>
            <a:endParaRPr lang="en-US" baseline="0" dirty="0"/>
          </a:p>
          <a:p>
            <a:r>
              <a:rPr lang="en-US" baseline="0" dirty="0"/>
              <a:t>For example polynomial models</a:t>
            </a:r>
          </a:p>
          <a:p>
            <a:endParaRPr lang="en-US" baseline="0" dirty="0"/>
          </a:p>
          <a:p>
            <a:r>
              <a:rPr lang="en-US" baseline="0" dirty="0"/>
              <a:t>Or periodic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1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illustration let us fit a polynomial</a:t>
            </a:r>
            <a:r>
              <a:rPr lang="en-US" baseline="0" dirty="0"/>
              <a:t> model in second order to a set of 6 data points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57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step is to build the inconsistent</a:t>
                </a:r>
                <a:r>
                  <a:rPr lang="en-US" baseline="0" dirty="0"/>
                  <a:t> equations</a:t>
                </a:r>
              </a:p>
              <a:p>
                <a:endParaRPr lang="en-US" baseline="0" dirty="0"/>
              </a:p>
              <a:p>
                <a:r>
                  <a:rPr lang="en-US" dirty="0"/>
                  <a:t>For this we force the model to pass</a:t>
                </a:r>
                <a:r>
                  <a:rPr lang="en-US" baseline="0" dirty="0"/>
                  <a:t> by each of our data points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For the first point (0, 2.1) this results in the equation 2.1 = a0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Using the second point (1, 7.7) we obtain the equation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7.7=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The third point (2, 13.6) will yield into the equation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13.6=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Proceeding further with the rests of the data point gives us the set of 7 equations for the three unknowns a0, a1 and a2</a:t>
                </a:r>
              </a:p>
              <a:p>
                <a:endParaRPr lang="en-US" dirty="0"/>
              </a:p>
              <a:p>
                <a:r>
                  <a:rPr lang="en-US" dirty="0"/>
                  <a:t>Wittig this system of equations in matrix form allows us to identify </a:t>
                </a:r>
                <a:r>
                  <a:rPr lang="en-US"/>
                  <a:t>the coefficient </a:t>
                </a:r>
                <a:r>
                  <a:rPr lang="en-US" dirty="0"/>
                  <a:t>matrix A and the right hand side</a:t>
                </a:r>
                <a:r>
                  <a:rPr lang="en-US" baseline="0" dirty="0"/>
                  <a:t> vector b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first step is to build the inconsistent</a:t>
                </a:r>
                <a:r>
                  <a:rPr lang="en-US" baseline="0" dirty="0" smtClean="0"/>
                  <a:t> equations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For this we force the model to pass</a:t>
                </a:r>
                <a:r>
                  <a:rPr lang="en-US" baseline="0" dirty="0" smtClean="0"/>
                  <a:t> by each of our data points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the first point (0, 2.1) this results in the equation 2.1 = a0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Using the second point (1, 7.7) we obtain the equation  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7.7=</a:t>
                </a:r>
                <a:r>
                  <a:rPr lang="en-US" sz="1200" i="0">
                    <a:latin typeface="Cambria Math" panose="02040503050406030204" pitchFamily="18" charset="0"/>
                  </a:rPr>
                  <a:t>𝑎</a:t>
                </a:r>
                <a:r>
                  <a:rPr lang="fr-F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0+𝑎</a:t>
                </a:r>
                <a:r>
                  <a:rPr lang="fr-F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1+𝑎</a:t>
                </a:r>
                <a:r>
                  <a:rPr lang="fr-F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2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third point (2, 13.6) will yield into the equation 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13.6=</a:t>
                </a:r>
                <a:r>
                  <a:rPr lang="en-US" sz="1200" i="0">
                    <a:latin typeface="Cambria Math" panose="02040503050406030204" pitchFamily="18" charset="0"/>
                  </a:rPr>
                  <a:t>𝑎</a:t>
                </a:r>
                <a:r>
                  <a:rPr lang="fr-F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0+2𝑎</a:t>
                </a:r>
                <a:r>
                  <a:rPr lang="fr-F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1+4𝑎</a:t>
                </a:r>
                <a:r>
                  <a:rPr lang="fr-F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2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Proceeding further with the rests of the data point gives us the set of 7 equations for the three unknowns a0, a1 and a2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Wittig this system of equations in matrix form allows us to identify the </a:t>
                </a:r>
                <a:r>
                  <a:rPr lang="en-US" dirty="0" err="1" smtClean="0"/>
                  <a:t>coefficeint</a:t>
                </a:r>
                <a:r>
                  <a:rPr lang="en-US" dirty="0" smtClean="0"/>
                  <a:t> matrix A and the right hand side</a:t>
                </a:r>
                <a:r>
                  <a:rPr lang="en-US" baseline="0" dirty="0" smtClean="0"/>
                  <a:t> vector b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learned how to fit a linear model to data</a:t>
            </a:r>
          </a:p>
          <a:p>
            <a:endParaRPr lang="en-US" dirty="0"/>
          </a:p>
          <a:p>
            <a:r>
              <a:rPr lang="en-US" dirty="0"/>
              <a:t>In this lecture we present an alternative way to solve this problem which is simpler and more efficient to implement</a:t>
            </a:r>
          </a:p>
          <a:p>
            <a:endParaRPr lang="en-US" dirty="0"/>
          </a:p>
          <a:p>
            <a:r>
              <a:rPr lang="en-US" dirty="0"/>
              <a:t>It is however a more</a:t>
            </a:r>
            <a:r>
              <a:rPr lang="en-US" baseline="0" dirty="0"/>
              <a:t> abstract way to approach the problem.</a:t>
            </a:r>
          </a:p>
          <a:p>
            <a:r>
              <a:rPr lang="en-US" baseline="0" dirty="0"/>
              <a:t>As we will see later, the method is the basis of several machine learning algorithms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49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Having the matrix A and vector b, we can write downs the normal equations</a:t>
                </a:r>
              </a:p>
              <a:p>
                <a:endParaRPr lang="en-US" dirty="0"/>
              </a:p>
              <a:p>
                <a:r>
                  <a:rPr lang="en-US" dirty="0"/>
                  <a:t>Try it by yourself</a:t>
                </a:r>
              </a:p>
              <a:p>
                <a:endParaRPr lang="en-US" dirty="0"/>
              </a:p>
              <a:p>
                <a:r>
                  <a:rPr lang="en-US" dirty="0"/>
                  <a:t>You should obtain the displayed equation</a:t>
                </a:r>
              </a:p>
              <a:p>
                <a:endParaRPr lang="en-US" dirty="0"/>
              </a:p>
              <a:p>
                <a:r>
                  <a:rPr lang="en-US" dirty="0"/>
                  <a:t>Note again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is a symmetric matrix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Having the matrix A and vector b, we can write downs the normal equations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Try it by yourself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You should obtain the displayed equation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Note again that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𝑇 𝐴</a:t>
                </a:r>
                <a:r>
                  <a:rPr lang="en-US" dirty="0" smtClean="0"/>
                  <a:t> </a:t>
                </a:r>
                <a:r>
                  <a:rPr lang="en-US" dirty="0" smtClean="0"/>
                  <a:t> is a symmetric matrix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the normal equations gives us the values for a0, a1 and a2 which will minimize the backward error of the system of inconsistent equations or equivalently</a:t>
            </a:r>
            <a:r>
              <a:rPr lang="en-US" baseline="0" dirty="0"/>
              <a:t> which will minimize the squared error</a:t>
            </a:r>
          </a:p>
          <a:p>
            <a:endParaRPr lang="en-US" dirty="0"/>
          </a:p>
          <a:p>
            <a:r>
              <a:rPr lang="en-US" dirty="0"/>
              <a:t>As you can note from the graph, the obtained quadratic function fits indeed as good as possible the data set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summarize the key findings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fit a model by least square</a:t>
                </a:r>
                <a:r>
                  <a:rPr lang="en-US" baseline="0" dirty="0"/>
                  <a:t> on has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Font typeface="+mj-lt"/>
                  <a:buNone/>
                </a:pPr>
                <a:r>
                  <a:rPr lang="en-US" dirty="0"/>
                  <a:t>First to write down the set of inconsistent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resulting from applying the model to all data points </a:t>
                </a:r>
              </a:p>
              <a:p>
                <a:pPr marL="0" indent="0">
                  <a:buFont typeface="+mj-lt"/>
                  <a:buNone/>
                </a:pPr>
                <a:endParaRPr lang="en-US" dirty="0"/>
              </a:p>
              <a:p>
                <a:pPr marL="0" indent="0">
                  <a:buFont typeface="+mj-lt"/>
                  <a:buNone/>
                </a:pPr>
                <a:r>
                  <a:rPr lang="en-US" dirty="0"/>
                  <a:t>And second toe solve the normal equations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sz="3200" dirty="0"/>
                  <a:t> to find the parameters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sz="3200" dirty="0"/>
                  <a:t> of the model which minimize the squared error SE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fit </a:t>
                </a:r>
                <a:r>
                  <a:rPr lang="en-US" dirty="0"/>
                  <a:t>a model by least </a:t>
                </a:r>
                <a:r>
                  <a:rPr lang="en-US" dirty="0" smtClean="0"/>
                  <a:t>square</a:t>
                </a:r>
                <a:r>
                  <a:rPr lang="en-US" baseline="0" dirty="0" smtClean="0"/>
                  <a:t> on has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First to write down the </a:t>
                </a:r>
                <a:r>
                  <a:rPr lang="en-US" dirty="0" smtClean="0"/>
                  <a:t>set of inconsistent equations </a:t>
                </a:r>
                <a:r>
                  <a:rPr lang="en-US" i="0">
                    <a:latin typeface="Cambria Math" panose="02040503050406030204" pitchFamily="18" charset="0"/>
                  </a:rPr>
                  <a:t>𝐴▁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</a:t>
                </a:r>
                <a:r>
                  <a:rPr lang="en-US" i="0">
                    <a:latin typeface="Cambria Math" panose="02040503050406030204" pitchFamily="18" charset="0"/>
                  </a:rPr>
                  <a:t>=▁𝑏</a:t>
                </a:r>
                <a:r>
                  <a:rPr lang="en-US" dirty="0"/>
                  <a:t> resulting from </a:t>
                </a:r>
                <a:r>
                  <a:rPr lang="en-US" dirty="0" smtClean="0"/>
                  <a:t>applying the model to all data points </a:t>
                </a:r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And second toe solve </a:t>
                </a:r>
                <a:r>
                  <a:rPr lang="en-US" dirty="0" smtClean="0"/>
                  <a:t>the normal equations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𝐴^𝑇 𝐴▁𝑎=𝐴^𝑇 ▁𝑏</a:t>
                </a:r>
                <a:r>
                  <a:rPr lang="en-US" sz="3200" dirty="0" smtClean="0"/>
                  <a:t> to </a:t>
                </a:r>
                <a:r>
                  <a:rPr lang="en-US" sz="3200" dirty="0" smtClean="0"/>
                  <a:t>find the parameters </a:t>
                </a:r>
                <a:r>
                  <a:rPr lang="en-US" sz="3200" i="0">
                    <a:latin typeface="Cambria Math" panose="02040503050406030204" pitchFamily="18" charset="0"/>
                  </a:rPr>
                  <a:t>▁(𝑎 ̂ )</a:t>
                </a:r>
                <a:r>
                  <a:rPr lang="en-US" sz="3200" dirty="0" smtClean="0"/>
                  <a:t> of the model which minimize the </a:t>
                </a:r>
                <a:r>
                  <a:rPr lang="en-US" sz="3200" dirty="0"/>
                  <a:t>squared error </a:t>
                </a:r>
                <a:r>
                  <a:rPr lang="en-US" sz="3200" dirty="0" smtClean="0"/>
                  <a:t>SE</a:t>
                </a:r>
                <a:endParaRPr lang="en-US" sz="3200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5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introduce this alternative approach, we consider an example of a data set with three points and a linear model</a:t>
            </a:r>
          </a:p>
          <a:p>
            <a:endParaRPr lang="en-US" baseline="0" dirty="0"/>
          </a:p>
          <a:p>
            <a:r>
              <a:rPr lang="en-US" baseline="0" dirty="0"/>
              <a:t>Imagine for an instant that the model could adjust exactly the data set</a:t>
            </a:r>
          </a:p>
          <a:p>
            <a:endParaRPr lang="en-US" baseline="0" dirty="0"/>
          </a:p>
          <a:p>
            <a:r>
              <a:rPr lang="en-US" baseline="0" dirty="0"/>
              <a:t>If that would be the case then the prediction for each point xi of the model would match exactly the corresponding </a:t>
            </a:r>
            <a:r>
              <a:rPr lang="en-US" baseline="0" dirty="0" err="1"/>
              <a:t>yi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For example for the first point we would have that </a:t>
            </a:r>
          </a:p>
          <a:p>
            <a:endParaRPr lang="en-US" baseline="0" dirty="0"/>
          </a:p>
          <a:p>
            <a:r>
              <a:rPr lang="en-US" baseline="0" dirty="0" err="1"/>
              <a:t>ao</a:t>
            </a:r>
            <a:r>
              <a:rPr lang="en-US" baseline="0" dirty="0"/>
              <a:t> plus one times a1 must be equal to 2</a:t>
            </a:r>
          </a:p>
          <a:p>
            <a:endParaRPr lang="en-US" baseline="0" dirty="0"/>
          </a:p>
          <a:p>
            <a:r>
              <a:rPr lang="en-US" dirty="0"/>
              <a:t>Same type of relation can be written for the remaining</a:t>
            </a:r>
            <a:r>
              <a:rPr lang="en-US" baseline="0" dirty="0"/>
              <a:t> data points to result in the displayed linear system of equations.</a:t>
            </a:r>
          </a:p>
          <a:p>
            <a:r>
              <a:rPr lang="en-US" baseline="0" dirty="0"/>
              <a:t>This system has two unknowns </a:t>
            </a:r>
            <a:r>
              <a:rPr lang="en-US" baseline="0" dirty="0" err="1"/>
              <a:t>ao</a:t>
            </a:r>
            <a:r>
              <a:rPr lang="en-US" baseline="0" dirty="0"/>
              <a:t> and a1</a:t>
            </a:r>
          </a:p>
          <a:p>
            <a:r>
              <a:rPr lang="en-US" baseline="0" dirty="0"/>
              <a:t>The system contains however three equations, which is more than the number of unknowns</a:t>
            </a:r>
          </a:p>
          <a:p>
            <a:r>
              <a:rPr lang="en-US" baseline="0" dirty="0"/>
              <a:t>In general it will not be possible to solve this system of equations</a:t>
            </a:r>
          </a:p>
          <a:p>
            <a:r>
              <a:rPr lang="en-US" baseline="0" dirty="0"/>
              <a:t>A system with more equations than unknown is called a inconsistent system of equations</a:t>
            </a:r>
          </a:p>
          <a:p>
            <a:endParaRPr lang="en-US" baseline="0" dirty="0"/>
          </a:p>
          <a:p>
            <a:r>
              <a:rPr lang="en-US" dirty="0"/>
              <a:t>As for</a:t>
            </a:r>
            <a:r>
              <a:rPr lang="en-US" baseline="0" dirty="0"/>
              <a:t> any other linear system of equation, it is more efficient to write it in matrix form</a:t>
            </a:r>
          </a:p>
          <a:p>
            <a:endParaRPr lang="en-US" baseline="0" dirty="0"/>
          </a:p>
          <a:p>
            <a:r>
              <a:rPr lang="en-US" baseline="0" dirty="0"/>
              <a:t>Note that we denote the vector of unknowns by the vector a as the unknowns are </a:t>
            </a:r>
            <a:r>
              <a:rPr lang="en-US" baseline="0" dirty="0" err="1"/>
              <a:t>ao</a:t>
            </a:r>
            <a:r>
              <a:rPr lang="en-US" baseline="0" dirty="0"/>
              <a:t> and a1.</a:t>
            </a:r>
          </a:p>
          <a:p>
            <a:endParaRPr lang="en-US" baseline="0" dirty="0"/>
          </a:p>
          <a:p>
            <a:r>
              <a:rPr lang="en-US" baseline="0" dirty="0"/>
              <a:t>Note as well that, contrary to the case where the number of equations matches the number of unknowns, the coefficient matrix is no longer a square matrix.</a:t>
            </a:r>
          </a:p>
          <a:p>
            <a:endParaRPr lang="en-US" baseline="0" dirty="0"/>
          </a:p>
          <a:p>
            <a:r>
              <a:rPr lang="en-US" baseline="0" dirty="0"/>
              <a:t>In our case we have a 3 by 2 matrix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question</a:t>
            </a:r>
            <a:r>
              <a:rPr lang="en-US" baseline="0" dirty="0"/>
              <a:t> that we have at hand is: how can we solve a system of inconsistent equations?</a:t>
            </a:r>
          </a:p>
          <a:p>
            <a:endParaRPr lang="en-US" baseline="0" dirty="0"/>
          </a:p>
          <a:p>
            <a:r>
              <a:rPr lang="en-US" baseline="0" dirty="0"/>
              <a:t>As mentioned, in general such as system can of course not be solved</a:t>
            </a:r>
          </a:p>
          <a:p>
            <a:endParaRPr lang="en-US" baseline="0" dirty="0"/>
          </a:p>
          <a:p>
            <a:r>
              <a:rPr lang="en-US" baseline="0" dirty="0"/>
              <a:t>At best we can minimize the backward error</a:t>
            </a:r>
          </a:p>
          <a:p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point to understand is that in fact the backward error</a:t>
            </a:r>
            <a:r>
              <a:rPr lang="en-US" baseline="0" dirty="0"/>
              <a:t> is the vector made out of the residuals we defined in regression</a:t>
            </a:r>
          </a:p>
          <a:p>
            <a:endParaRPr lang="en-US" baseline="0" dirty="0"/>
          </a:p>
          <a:p>
            <a:r>
              <a:rPr lang="en-US" baseline="0" dirty="0"/>
              <a:t>Recall that the residuals are the difference between the data point and the model prediction.</a:t>
            </a:r>
          </a:p>
          <a:p>
            <a:r>
              <a:rPr lang="en-US" baseline="0" dirty="0"/>
              <a:t>For our linear model that is </a:t>
            </a:r>
            <a:r>
              <a:rPr lang="en-US" baseline="0" dirty="0" err="1"/>
              <a:t>yi</a:t>
            </a:r>
            <a:r>
              <a:rPr lang="en-US" baseline="0" dirty="0"/>
              <a:t> minus </a:t>
            </a:r>
            <a:r>
              <a:rPr lang="en-US" baseline="0" dirty="0" err="1"/>
              <a:t>ao</a:t>
            </a:r>
            <a:r>
              <a:rPr lang="en-US" baseline="0" dirty="0"/>
              <a:t> minus a1 times xi</a:t>
            </a:r>
          </a:p>
          <a:p>
            <a:endParaRPr lang="en-US" baseline="0" dirty="0"/>
          </a:p>
          <a:p>
            <a:r>
              <a:rPr lang="en-US" baseline="0" dirty="0"/>
              <a:t>On the other hand the backward error is the norm of the vector r which is the difference between the right hand side vector b and the vector A times a</a:t>
            </a:r>
          </a:p>
          <a:p>
            <a:endParaRPr lang="en-US" baseline="0" dirty="0"/>
          </a:p>
          <a:p>
            <a:r>
              <a:rPr lang="en-US" baseline="0" dirty="0"/>
              <a:t>Let us compare these two expressions in the case of our example.</a:t>
            </a:r>
          </a:p>
          <a:p>
            <a:r>
              <a:rPr lang="en-US" baseline="0" dirty="0"/>
              <a:t>We will realize that in fact they are the same</a:t>
            </a:r>
          </a:p>
          <a:p>
            <a:endParaRPr lang="en-US" baseline="0" dirty="0"/>
          </a:p>
          <a:p>
            <a:r>
              <a:rPr lang="en-US" baseline="0" dirty="0"/>
              <a:t>We start with our data points</a:t>
            </a:r>
          </a:p>
          <a:p>
            <a:endParaRPr lang="en-US" baseline="0" dirty="0"/>
          </a:p>
          <a:p>
            <a:r>
              <a:rPr lang="en-US" baseline="0" dirty="0"/>
              <a:t>From the data points and the linear model we can write down the residuals</a:t>
            </a:r>
          </a:p>
          <a:p>
            <a:endParaRPr lang="en-US" baseline="0" dirty="0"/>
          </a:p>
          <a:p>
            <a:r>
              <a:rPr lang="en-US" baseline="0" dirty="0"/>
              <a:t>On the other side, we can write down the expression of the vector r.</a:t>
            </a:r>
          </a:p>
          <a:p>
            <a:endParaRPr lang="en-US" baseline="0" dirty="0"/>
          </a:p>
          <a:p>
            <a:r>
              <a:rPr lang="en-US" baseline="0" dirty="0"/>
              <a:t>Comparing the equations on the left and on the right, it is now straight forward to realize that indeed we have here exactly the same quantities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2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realized</a:t>
            </a:r>
            <a:r>
              <a:rPr lang="en-US" baseline="0" dirty="0"/>
              <a:t> that the residuals can be computed by calculating the backward error of the set of inconsistent equations, we can go a step further and compute the squared error</a:t>
            </a:r>
          </a:p>
          <a:p>
            <a:endParaRPr lang="en-US" baseline="0" dirty="0"/>
          </a:p>
          <a:p>
            <a:r>
              <a:rPr lang="en-US" dirty="0"/>
              <a:t>Recall that the squared error is defined as</a:t>
            </a:r>
            <a:r>
              <a:rPr lang="en-US" baseline="0" dirty="0"/>
              <a:t> the sum of the square of all residuals</a:t>
            </a:r>
          </a:p>
          <a:p>
            <a:endParaRPr lang="en-US" baseline="0" dirty="0"/>
          </a:p>
          <a:p>
            <a:r>
              <a:rPr lang="en-US" dirty="0"/>
              <a:t>That is nothing else</a:t>
            </a:r>
            <a:r>
              <a:rPr lang="en-US" baseline="0" dirty="0"/>
              <a:t> than the square of the 2–norm of the vector r.</a:t>
            </a:r>
          </a:p>
          <a:p>
            <a:endParaRPr lang="en-US" baseline="0" dirty="0"/>
          </a:p>
          <a:p>
            <a:r>
              <a:rPr lang="en-US" dirty="0"/>
              <a:t>Now,</a:t>
            </a:r>
            <a:r>
              <a:rPr lang="en-US" baseline="0" dirty="0"/>
              <a:t> as least square fitting consist in minimizing the squared error SE this is equivalent to minimize the 2-norm of the backward error of the inconsistent system of equations.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These</a:t>
                </a:r>
                <a:r>
                  <a:rPr lang="en-US" baseline="0" dirty="0"/>
                  <a:t> observations lead us to the key statement of the present lecture </a:t>
                </a:r>
              </a:p>
              <a:p>
                <a:endParaRPr lang="en-US" baseline="0" dirty="0"/>
              </a:p>
              <a:p>
                <a:r>
                  <a:rPr lang="en-US" dirty="0"/>
                  <a:t>Fitting a model by least square is equivalent to minimize the 2-norm of the backward error of the inconsistent set of equations resulting from writing down all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These</a:t>
                </a:r>
                <a:r>
                  <a:rPr lang="en-US" baseline="0" dirty="0" smtClean="0"/>
                  <a:t> observations lead us to the key statement of the present lecture 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Fitting a model by least square is equivalent to minimize the 2-norm of the backward error of the inconsistent set of equations resulting </a:t>
                </a:r>
                <a:r>
                  <a:rPr lang="en-US" dirty="0" smtClean="0"/>
                  <a:t>from writing down all equations </a:t>
                </a:r>
                <a:r>
                  <a:rPr lang="en-US" i="0">
                    <a:latin typeface="Cambria Math" panose="02040503050406030204" pitchFamily="18" charset="0"/>
                  </a:rPr>
                  <a:t>𝑦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i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0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 𝑥_𝑖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99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explain how the backward error can be minimized, let us go back to our example and let us try</a:t>
            </a:r>
            <a:r>
              <a:rPr lang="en-US" baseline="0" dirty="0"/>
              <a:t> to solve the system Aa=b of inconsistent equations.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start by making an observation.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product between the coefficient matrix A and the vector of unknowns a can be written as a linear combination of two vectors v1 and v2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vector v1 is the first column of A and v2 is the second column of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factors of the linear combinations are </a:t>
            </a:r>
            <a:r>
              <a:rPr lang="en-US" dirty="0" err="1"/>
              <a:t>ao</a:t>
            </a:r>
            <a:r>
              <a:rPr lang="en-US" dirty="0"/>
              <a:t> and a1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this is in fact not specific to our example. It</a:t>
            </a:r>
            <a:r>
              <a:rPr lang="en-US" baseline="0" dirty="0"/>
              <a:t> holds for any product between a matrix and a column vector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two vectors v1 and v2 will spam up a plane</a:t>
            </a:r>
          </a:p>
          <a:p>
            <a:endParaRPr lang="en-US" baseline="0" dirty="0"/>
          </a:p>
          <a:p>
            <a:r>
              <a:rPr lang="en-US" dirty="0"/>
              <a:t>Based on our observation, the vector we obtain by multiplying the coefficient matrix A by the vector</a:t>
            </a:r>
            <a:r>
              <a:rPr lang="en-US" baseline="0" dirty="0"/>
              <a:t> of unknowns must be inside this plane.</a:t>
            </a:r>
          </a:p>
          <a:p>
            <a:endParaRPr lang="en-US" baseline="0" dirty="0"/>
          </a:p>
          <a:p>
            <a:r>
              <a:rPr lang="en-US" baseline="0" dirty="0"/>
              <a:t>It is important to realize that for any choice of our model parameters the resulting vector will be in the plane (v1, v2)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1069-F818-4643-9039-CE1301FB61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1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0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2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3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2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87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37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86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1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36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95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98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9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5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1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105F-0816-437F-A84C-0A0CAEC85F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C7A5-CF8F-4C8F-B856-E27523E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 Equations</a:t>
            </a:r>
          </a:p>
        </p:txBody>
      </p:sp>
    </p:spTree>
    <p:extLst>
      <p:ext uri="{BB962C8B-B14F-4D97-AF65-F5344CB8AC3E}">
        <p14:creationId xmlns:p14="http://schemas.microsoft.com/office/powerpoint/2010/main" val="101626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smallest backward error</a:t>
            </a:r>
          </a:p>
        </p:txBody>
      </p:sp>
      <p:cxnSp>
        <p:nvCxnSpPr>
          <p:cNvPr id="271" name="Straight Connector 270"/>
          <p:cNvCxnSpPr/>
          <p:nvPr/>
        </p:nvCxnSpPr>
        <p:spPr>
          <a:xfrm>
            <a:off x="2567051" y="5545282"/>
            <a:ext cx="5178040" cy="10391"/>
          </a:xfrm>
          <a:prstGeom prst="line">
            <a:avLst/>
          </a:prstGeom>
          <a:ln w="19050">
            <a:solidFill>
              <a:srgbClr val="48A6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4765965" y="2627911"/>
            <a:ext cx="5178040" cy="10391"/>
          </a:xfrm>
          <a:prstGeom prst="line">
            <a:avLst/>
          </a:prstGeom>
          <a:ln w="19050">
            <a:solidFill>
              <a:srgbClr val="48A6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2567051" y="2638302"/>
            <a:ext cx="2198914" cy="2906980"/>
          </a:xfrm>
          <a:prstGeom prst="line">
            <a:avLst/>
          </a:prstGeom>
          <a:ln w="19050">
            <a:solidFill>
              <a:srgbClr val="48A6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7745091" y="2627911"/>
            <a:ext cx="2198914" cy="2906980"/>
          </a:xfrm>
          <a:prstGeom prst="line">
            <a:avLst/>
          </a:prstGeom>
          <a:ln w="19050">
            <a:solidFill>
              <a:srgbClr val="48A6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2567051" y="5541384"/>
            <a:ext cx="2137620" cy="0"/>
          </a:xfrm>
          <a:prstGeom prst="straightConnector1">
            <a:avLst/>
          </a:prstGeom>
          <a:ln w="34925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2567051" y="3771900"/>
            <a:ext cx="1337520" cy="1769484"/>
          </a:xfrm>
          <a:prstGeom prst="straightConnector1">
            <a:avLst/>
          </a:prstGeom>
          <a:ln w="34925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3235811" y="5534891"/>
                <a:ext cx="677172" cy="608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32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  <m:sub>
                          <m:r>
                            <a:rPr lang="en-US" sz="32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811" y="5534891"/>
                <a:ext cx="677172" cy="6081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2567051" y="4048527"/>
                <a:ext cx="686663" cy="608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32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  <m:sub>
                          <m:r>
                            <a:rPr lang="en-US" sz="32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051" y="4048527"/>
                <a:ext cx="686663" cy="6081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/>
          <p:cNvCxnSpPr/>
          <p:nvPr/>
        </p:nvCxnSpPr>
        <p:spPr>
          <a:xfrm flipV="1">
            <a:off x="2567051" y="1652731"/>
            <a:ext cx="4262746" cy="3882161"/>
          </a:xfrm>
          <a:prstGeom prst="straightConnector1">
            <a:avLst/>
          </a:prstGeom>
          <a:ln w="34925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92858" y="1768837"/>
                <a:ext cx="468270" cy="543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858" y="1768837"/>
                <a:ext cx="468270" cy="5434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577504" y="4081401"/>
            <a:ext cx="4252293" cy="1459983"/>
          </a:xfrm>
          <a:prstGeom prst="straightConnector1">
            <a:avLst/>
          </a:prstGeom>
          <a:ln w="34925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29797" y="1652731"/>
            <a:ext cx="0" cy="244898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165347" y="3800064"/>
                <a:ext cx="780598" cy="607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ba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47" y="3800064"/>
                <a:ext cx="780598" cy="6079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29797" y="2627911"/>
                <a:ext cx="1499385" cy="607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ba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797" y="2627911"/>
                <a:ext cx="1499385" cy="607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657211" y="4675970"/>
                <a:ext cx="2964529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ba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ba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11" y="4675970"/>
                <a:ext cx="2964529" cy="6481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795017" y="5653932"/>
                <a:ext cx="3804952" cy="745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bar>
                                <m:ba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ba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17" y="5653932"/>
                <a:ext cx="3804952" cy="745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0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From the geometrical minimization of the backward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ba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Rearranging: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ba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ba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which it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ba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Rearranging: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789713" y="5424055"/>
            <a:ext cx="2688772" cy="680338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fitting with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fit a model by least square: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Write the set of inconsistent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resulting from applying the model to all data points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normal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to find the parameters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/>
                  <a:t> of the model which minimize the squared error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4" t="-1752" r="-1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1129146" y="273281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 with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Inconsistent equations: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34827" y="2333133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34827" y="2333133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6452" r="-30116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t="-108197" r="-3011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418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write the normal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need: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symmetric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9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our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normal equations: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61545" y="5278850"/>
                <a:ext cx="33026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=1.75+0.75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45" y="5278850"/>
                <a:ext cx="330269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368177" y="2828037"/>
            <a:ext cx="4598505" cy="2743200"/>
            <a:chOff x="3395738" y="2736291"/>
            <a:chExt cx="4598505" cy="2743200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585533" y="3272401"/>
              <a:ext cx="4218914" cy="144855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5385543"/>
                </p:ext>
              </p:extLst>
            </p:nvPr>
          </p:nvGraphicFramePr>
          <p:xfrm>
            <a:off x="3395738" y="2736291"/>
            <a:ext cx="459850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82978" y="2552441"/>
                <a:ext cx="3292376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978" y="2552441"/>
                <a:ext cx="3292376" cy="9135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13533" y="3910644"/>
                <a:ext cx="259872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33" y="3910644"/>
                <a:ext cx="2598725" cy="9235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7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/>
                  <a:t> given by the normal equations does indeed not satisfy the original inconsistent equations:</a:t>
                </a:r>
              </a:p>
              <a:p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ba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But it minimize the residuals: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ba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6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methodology of the normal equations can be applied to a general linear model:</a:t>
                </a:r>
              </a:p>
              <a:p>
                <a:endParaRPr lang="en-US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300" dirty="0"/>
              </a:p>
              <a:p>
                <a:r>
                  <a:rPr lang="en-US" dirty="0"/>
                  <a:t>Example of such models:</a:t>
                </a:r>
              </a:p>
              <a:p>
                <a:pPr lvl="1"/>
                <a:r>
                  <a:rPr lang="en-US" dirty="0"/>
                  <a:t>Polynomial regression: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Periodic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0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Fit by least square the following data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the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014860"/>
                  </p:ext>
                </p:extLst>
              </p:nvPr>
            </p:nvGraphicFramePr>
            <p:xfrm>
              <a:off x="2452832" y="2488996"/>
              <a:ext cx="6493739" cy="103632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9276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76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76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76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767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2767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2767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800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48A6AD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800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</a:t>
                          </a:r>
                          <a:endParaRPr lang="en-GB" sz="28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7.7</a:t>
                          </a:r>
                          <a:endParaRPr lang="en-GB" sz="28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13.6</a:t>
                          </a:r>
                          <a:endParaRPr lang="en-GB" sz="28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27.2</a:t>
                          </a:r>
                          <a:endParaRPr lang="en-GB" sz="28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40.9</a:t>
                          </a:r>
                          <a:endParaRPr lang="en-GB" sz="28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61.1</a:t>
                          </a:r>
                          <a:endParaRPr lang="en-GB" sz="28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014860"/>
                  </p:ext>
                </p:extLst>
              </p:nvPr>
            </p:nvGraphicFramePr>
            <p:xfrm>
              <a:off x="2452832" y="2488996"/>
              <a:ext cx="6493739" cy="103632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9276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9276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9276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9276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927677"/>
                    <a:gridCol w="927677"/>
                    <a:gridCol w="927677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10465" r="-607895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rgbClr val="48A6AD"/>
                              </a:solidFill>
                            </a:rPr>
                            <a:t>0</a:t>
                          </a:r>
                          <a:endParaRPr lang="en-US" sz="28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sz="28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sz="28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sz="28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  <a:endParaRPr lang="en-US" sz="28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  <a:endParaRPr lang="en-US" sz="28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t="-111765" r="-60789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</a:t>
                          </a:r>
                          <a:endParaRPr lang="en-GB" sz="28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7.7</a:t>
                          </a:r>
                          <a:endParaRPr lang="en-GB" sz="28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13.6</a:t>
                          </a:r>
                          <a:endParaRPr lang="en-GB" sz="28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27.2</a:t>
                          </a:r>
                          <a:endParaRPr lang="en-GB" sz="28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40.9</a:t>
                          </a:r>
                          <a:endParaRPr lang="en-GB" sz="28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8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61.1</a:t>
                          </a:r>
                          <a:endParaRPr lang="en-GB" sz="28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944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of non consistent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280364"/>
                  </p:ext>
                </p:extLst>
              </p:nvPr>
            </p:nvGraphicFramePr>
            <p:xfrm>
              <a:off x="3250902" y="2373240"/>
              <a:ext cx="6026153" cy="7924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8608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08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08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08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6087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6087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608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48A6AD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</a:t>
                          </a:r>
                          <a:endParaRPr lang="en-GB" sz="20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7.7</a:t>
                          </a:r>
                          <a:endParaRPr lang="en-GB" sz="20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13.6</a:t>
                          </a:r>
                          <a:endParaRPr lang="en-GB" sz="20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27.2</a:t>
                          </a:r>
                          <a:endParaRPr lang="en-GB" sz="20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40.9</a:t>
                          </a:r>
                          <a:endParaRPr lang="en-GB" sz="20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61.1</a:t>
                          </a:r>
                          <a:endParaRPr lang="en-GB" sz="2000" b="0" kern="1200" dirty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280364"/>
                  </p:ext>
                </p:extLst>
              </p:nvPr>
            </p:nvGraphicFramePr>
            <p:xfrm>
              <a:off x="3250902" y="2373240"/>
              <a:ext cx="6026153" cy="7924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860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860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860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860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860879"/>
                    <a:gridCol w="860879"/>
                    <a:gridCol w="860879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7576" r="-603546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48A6AD"/>
                              </a:solidFill>
                            </a:rPr>
                            <a:t>0</a:t>
                          </a:r>
                          <a:endParaRPr lang="en-US" sz="20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sz="20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sz="20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sz="20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  <a:endParaRPr lang="en-US" sz="20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  <a:endParaRPr lang="en-US" sz="2000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3"/>
                          <a:stretch>
                            <a:fillRect t="-109231" r="-603546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</a:t>
                          </a:r>
                          <a:endParaRPr lang="en-GB" sz="20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7.7</a:t>
                          </a:r>
                          <a:endParaRPr lang="en-GB" sz="20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13.6</a:t>
                          </a:r>
                          <a:endParaRPr lang="en-GB" sz="20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27.2</a:t>
                          </a:r>
                          <a:endParaRPr lang="en-GB" sz="20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40.9</a:t>
                          </a:r>
                          <a:endParaRPr lang="en-GB" sz="20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de-CH" sz="2000" b="0" kern="1200" dirty="0" smtClean="0">
                              <a:solidFill>
                                <a:srgbClr val="48A6A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61.1</a:t>
                          </a:r>
                          <a:endParaRPr lang="en-GB" sz="2000" b="0" kern="1200" dirty="0" smtClean="0">
                            <a:solidFill>
                              <a:srgbClr val="48A6A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84136" y="3573175"/>
                <a:ext cx="4197880" cy="2494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fr-F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fr-F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7.7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13.6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27.2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40.9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61.1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36" y="3573175"/>
                <a:ext cx="4197880" cy="24945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45591" y="3481644"/>
                <a:ext cx="3948838" cy="4216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2.1=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7.7=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13.6=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27.2=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40.9=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61.1=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endParaRPr dirty="0"/>
              </a:p>
              <a:p>
                <a:endParaRPr dirty="0"/>
              </a:p>
              <a:p>
                <a:endParaRPr dirty="0"/>
              </a:p>
              <a:p>
                <a:endParaRPr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1" y="3481644"/>
                <a:ext cx="3948838" cy="4216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learned how to fit a linear model to data</a:t>
            </a:r>
          </a:p>
          <a:p>
            <a:r>
              <a:rPr lang="en-US" dirty="0"/>
              <a:t>In this lecture we present an alternative way to solve this problem which is simpler and more efficient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5302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Write down the normal equations: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979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152.6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585.6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2488.8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must be a symmetric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 b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7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796980"/>
              </p:ext>
            </p:extLst>
          </p:nvPr>
        </p:nvGraphicFramePr>
        <p:xfrm>
          <a:off x="6431025" y="3052733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136385"/>
              </p:ext>
            </p:extLst>
          </p:nvPr>
        </p:nvGraphicFramePr>
        <p:xfrm>
          <a:off x="6431025" y="3052733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Solve the normal equations to find optimal model parameters: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83444" y="4533007"/>
                <a:ext cx="4794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=2.4786+2.3593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+1.8607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44" y="4533007"/>
                <a:ext cx="479471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12832" y="2785641"/>
                <a:ext cx="2741776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2.4786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2.3593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1.8607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32" y="2785641"/>
                <a:ext cx="2741776" cy="12317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1" grpId="0">
        <p:bldAsOne/>
      </p:bldGraphic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fit a model by least square: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Write the set of inconsistent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resulting from applying the model to all data points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normal equations </a:t>
                </a:r>
              </a:p>
              <a:p>
                <a:pPr marL="0" indent="0">
                  <a:buNone/>
                </a:pP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sz="3200" dirty="0"/>
                  <a:t>to find the parameters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sz="3200" dirty="0"/>
                  <a:t> of the model which minimize the squared error 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4" t="-1752" r="-1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1129146" y="273281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803156" y="3958328"/>
            <a:ext cx="2688772" cy="680338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Fit the following data to the linear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the model would adjust exactly the data, the following equations would have to be satisfied: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fitting as set of inconsistent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692125"/>
                  </p:ext>
                </p:extLst>
              </p:nvPr>
            </p:nvGraphicFramePr>
            <p:xfrm>
              <a:off x="3868445" y="2389253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692125"/>
                  </p:ext>
                </p:extLst>
              </p:nvPr>
            </p:nvGraphicFramePr>
            <p:xfrm>
              <a:off x="3868445" y="2389253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452" r="-3017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8197" r="-301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20869" y="4775312"/>
                <a:ext cx="3664849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869" y="4775312"/>
                <a:ext cx="3664849" cy="1394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00593" y="4644027"/>
                <a:ext cx="241283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93" y="4644027"/>
                <a:ext cx="2412839" cy="156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51587" y="5124895"/>
                <a:ext cx="1545038" cy="607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ba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587" y="5124895"/>
                <a:ext cx="1545038" cy="607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8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inconsistent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can we solve a set of inconsistent equations ?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Such as system can generally not be solved</a:t>
                </a:r>
              </a:p>
              <a:p>
                <a:r>
                  <a:rPr lang="en-US" dirty="0"/>
                  <a:t>At best we can try to minimize the backward error: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Minimze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ba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2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error and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backward error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/>
                  <a:t> is in fact linked to the residuals: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059908"/>
                  </p:ext>
                </p:extLst>
              </p:nvPr>
            </p:nvGraphicFramePr>
            <p:xfrm>
              <a:off x="4000500" y="3492342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059908"/>
                  </p:ext>
                </p:extLst>
              </p:nvPr>
            </p:nvGraphicFramePr>
            <p:xfrm>
              <a:off x="4000500" y="3492342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452" r="-3017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8197" r="-301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81674" y="4516614"/>
                <a:ext cx="24245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74" y="4516614"/>
                <a:ext cx="242451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81674" y="2689692"/>
                <a:ext cx="2724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74" y="2689692"/>
                <a:ext cx="272472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81674" y="5012085"/>
                <a:ext cx="24316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74" y="5012085"/>
                <a:ext cx="243162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81674" y="5507555"/>
                <a:ext cx="24316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=3−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74" y="5507555"/>
                <a:ext cx="243162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06915" y="4747446"/>
                <a:ext cx="4232312" cy="1232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15" y="4747446"/>
                <a:ext cx="4232312" cy="1232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06915" y="2648783"/>
                <a:ext cx="1982466" cy="543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15" y="2648783"/>
                <a:ext cx="1982466" cy="5434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error and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Recall the definition of the squared error SE: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This can as well be computed using the 2-norm of the residual vector: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300" dirty="0"/>
              </a:p>
              <a:p>
                <a:r>
                  <a:rPr lang="en-US" dirty="0"/>
                  <a:t>Least square fitting consisted in minimizing SE</a:t>
                </a:r>
              </a:p>
              <a:p>
                <a:r>
                  <a:rPr lang="en-US" dirty="0"/>
                  <a:t>This is equivalent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ba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ba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695" b="-25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51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Fitting a model by least square (minimizing the squared error SE) is equivalent to minimize the 2-norm of the backward error of the inconsistent set of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resulting from writing down all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 r="-1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609600" y="1524000"/>
            <a:ext cx="10972800" cy="2275113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7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backward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explain how the backward error can be minimized let us go back to our example:</a:t>
                </a:r>
              </a:p>
              <a:p>
                <a:endParaRPr lang="en-US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300" dirty="0"/>
              </a:p>
              <a:p>
                <a:r>
                  <a:rPr lang="en-US" dirty="0"/>
                  <a:t>Let us start by noting that:</a:t>
                </a:r>
              </a:p>
              <a:p>
                <a:endParaRPr lang="en-US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695" r="-1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24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Geometrical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89652" y="2856098"/>
                <a:ext cx="3038139" cy="543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ba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52" y="2856098"/>
                <a:ext cx="3038139" cy="543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Connector 270"/>
          <p:cNvCxnSpPr/>
          <p:nvPr/>
        </p:nvCxnSpPr>
        <p:spPr>
          <a:xfrm>
            <a:off x="2577504" y="5566063"/>
            <a:ext cx="5178040" cy="10391"/>
          </a:xfrm>
          <a:prstGeom prst="line">
            <a:avLst/>
          </a:prstGeom>
          <a:ln w="19050">
            <a:solidFill>
              <a:srgbClr val="48A6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4776418" y="2648692"/>
            <a:ext cx="5178040" cy="10391"/>
          </a:xfrm>
          <a:prstGeom prst="line">
            <a:avLst/>
          </a:prstGeom>
          <a:ln w="19050">
            <a:solidFill>
              <a:srgbClr val="48A6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2577504" y="2659083"/>
            <a:ext cx="2198914" cy="2906980"/>
          </a:xfrm>
          <a:prstGeom prst="line">
            <a:avLst/>
          </a:prstGeom>
          <a:ln w="19050">
            <a:solidFill>
              <a:srgbClr val="48A6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7755544" y="2648692"/>
            <a:ext cx="2198914" cy="2906980"/>
          </a:xfrm>
          <a:prstGeom prst="line">
            <a:avLst/>
          </a:prstGeom>
          <a:ln w="19050">
            <a:solidFill>
              <a:srgbClr val="48A6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2577504" y="5562165"/>
            <a:ext cx="2137620" cy="0"/>
          </a:xfrm>
          <a:prstGeom prst="straightConnector1">
            <a:avLst/>
          </a:prstGeom>
          <a:ln w="34925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2577504" y="3792681"/>
            <a:ext cx="1337520" cy="1769484"/>
          </a:xfrm>
          <a:prstGeom prst="straightConnector1">
            <a:avLst/>
          </a:prstGeom>
          <a:ln w="34925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3246264" y="5555672"/>
                <a:ext cx="677172" cy="608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32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  <m:sub>
                          <m:r>
                            <a:rPr lang="en-US" sz="32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264" y="5555672"/>
                <a:ext cx="677172" cy="608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2577504" y="4069308"/>
                <a:ext cx="686663" cy="608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32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  <m:sub>
                          <m:r>
                            <a:rPr lang="en-US" sz="32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04" y="4069308"/>
                <a:ext cx="686663" cy="6081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/>
          <p:cNvCxnSpPr/>
          <p:nvPr/>
        </p:nvCxnSpPr>
        <p:spPr>
          <a:xfrm flipV="1">
            <a:off x="2577504" y="3443431"/>
            <a:ext cx="4545857" cy="2112242"/>
          </a:xfrm>
          <a:prstGeom prst="straightConnector1">
            <a:avLst/>
          </a:prstGeom>
          <a:ln w="34925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2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3" grpId="0"/>
      <p:bldP spid="28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1648</Words>
  <Application>Microsoft Office PowerPoint</Application>
  <PresentationFormat>Widescreen</PresentationFormat>
  <Paragraphs>410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1_Office Theme</vt:lpstr>
      <vt:lpstr>Lecture 4</vt:lpstr>
      <vt:lpstr>Introduction</vt:lpstr>
      <vt:lpstr>Curve fitting as set of inconsistent equations</vt:lpstr>
      <vt:lpstr>Solving inconsistent equations</vt:lpstr>
      <vt:lpstr>Backward error and residuals</vt:lpstr>
      <vt:lpstr>Backward error and squared error</vt:lpstr>
      <vt:lpstr>PowerPoint Presentation</vt:lpstr>
      <vt:lpstr>Minimizing backward error</vt:lpstr>
      <vt:lpstr>Geometrical interpretation</vt:lpstr>
      <vt:lpstr>Finding smallest backward error</vt:lpstr>
      <vt:lpstr>Normal equations</vt:lpstr>
      <vt:lpstr>Least square fitting with normal equations</vt:lpstr>
      <vt:lpstr>Applied to our example</vt:lpstr>
      <vt:lpstr>Applied to our example</vt:lpstr>
      <vt:lpstr>Applied to our example</vt:lpstr>
      <vt:lpstr>Applied to our example</vt:lpstr>
      <vt:lpstr>General linear regression</vt:lpstr>
      <vt:lpstr>Example</vt:lpstr>
      <vt:lpstr>Example – Step 1</vt:lpstr>
      <vt:lpstr>Example – Step 2</vt:lpstr>
      <vt:lpstr>Example – Step 3</vt:lpstr>
      <vt:lpstr>Summary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Rolf Wuthrich</dc:creator>
  <cp:lastModifiedBy>Rolf Wuthrich</cp:lastModifiedBy>
  <cp:revision>144</cp:revision>
  <dcterms:created xsi:type="dcterms:W3CDTF">2020-01-31T16:06:23Z</dcterms:created>
  <dcterms:modified xsi:type="dcterms:W3CDTF">2020-04-28T12:54:53Z</dcterms:modified>
</cp:coreProperties>
</file>