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73" r:id="rId5"/>
    <p:sldId id="274" r:id="rId6"/>
    <p:sldId id="275" r:id="rId7"/>
    <p:sldId id="276" r:id="rId8"/>
    <p:sldId id="281" r:id="rId9"/>
    <p:sldId id="277" r:id="rId10"/>
    <p:sldId id="278" r:id="rId11"/>
    <p:sldId id="279" r:id="rId12"/>
    <p:sldId id="282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303" autoAdjust="0"/>
  </p:normalViewPr>
  <p:slideViewPr>
    <p:cSldViewPr snapToGrid="0">
      <p:cViewPr varScale="1">
        <p:scale>
          <a:sx n="48" d="100"/>
          <a:sy n="48" d="100"/>
        </p:scale>
        <p:origin x="119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5400">
                <a:solidFill>
                  <a:srgbClr val="48A6AD"/>
                </a:solidFill>
              </a:ln>
              <a:effectLst/>
            </c:spPr>
          </c:marker>
          <c:xVal>
            <c:numRef>
              <c:f>VanDerMond!$A$1:$A$3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VanDerMond!$B$1:$B$3</c:f>
              <c:numCache>
                <c:formatCode>General</c:formatCode>
                <c:ptCount val="3"/>
                <c:pt idx="0">
                  <c:v>2</c:v>
                </c:pt>
                <c:pt idx="1">
                  <c:v>-1</c:v>
                </c:pt>
                <c:pt idx="2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F9-4758-B14B-8457FADF8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766800"/>
        <c:axId val="15696918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bg1"/>
                    </a:solidFill>
                    <a:ln w="19050">
                      <a:solidFill>
                        <a:srgbClr val="48A6AD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'lin regression'!$A$2:$A$42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-1</c:v>
                      </c:pt>
                      <c:pt idx="1">
                        <c:v>1</c:v>
                      </c:pt>
                      <c:pt idx="2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'lin regression'!$B$2:$B$42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50F9-4758-B14B-8457FADF8C12}"/>
                  </c:ext>
                </c:extLst>
              </c15:ser>
            </c15:filteredScatterSeries>
          </c:ext>
        </c:extLst>
      </c:scatterChart>
      <c:valAx>
        <c:axId val="199766800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9184"/>
        <c:crosses val="autoZero"/>
        <c:crossBetween val="midCat"/>
        <c:majorUnit val="1"/>
        <c:minorUnit val="1"/>
      </c:valAx>
      <c:valAx>
        <c:axId val="156969184"/>
        <c:scaling>
          <c:orientation val="minMax"/>
          <c:max val="7"/>
          <c:min val="-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668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7C7E3-5AE9-46BA-8661-2D4B930096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44B82-8A66-496E-BD35-5B9B9BEF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7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go back to our example to illustrate these remarks</a:t>
            </a:r>
          </a:p>
          <a:p>
            <a:endParaRPr lang="en-US" dirty="0"/>
          </a:p>
          <a:p>
            <a:r>
              <a:rPr lang="en-US" dirty="0"/>
              <a:t>Recall that we found the model parameters 9, -9 and 2 by solving the Van</a:t>
            </a:r>
            <a:r>
              <a:rPr lang="en-US" baseline="0" dirty="0"/>
              <a:t> der </a:t>
            </a:r>
            <a:r>
              <a:rPr lang="en-US" baseline="0" dirty="0" err="1"/>
              <a:t>Mond</a:t>
            </a:r>
            <a:r>
              <a:rPr lang="en-US" baseline="0" dirty="0"/>
              <a:t> equation</a:t>
            </a:r>
          </a:p>
          <a:p>
            <a:endParaRPr lang="en-US" baseline="0" dirty="0"/>
          </a:p>
          <a:p>
            <a:r>
              <a:rPr lang="en-US" dirty="0"/>
              <a:t>If we want to evaluate out interpolating polynomial in the value x=5,</a:t>
            </a:r>
            <a:r>
              <a:rPr lang="en-US" baseline="0" dirty="0"/>
              <a:t> we can do this by simply computing the product between the row vector 1 5 25 and the column vector 9, -9 2.</a:t>
            </a:r>
          </a:p>
          <a:p>
            <a:r>
              <a:rPr lang="en-US" baseline="0" dirty="0"/>
              <a:t>We find the value 14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graph of the</a:t>
            </a:r>
            <a:r>
              <a:rPr lang="en-US" baseline="0" dirty="0"/>
              <a:t> interpolating polynomial we confirm that the point (x=5, y=14) is indeed on y=P2(x)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calculations can be done efficiently</a:t>
            </a:r>
            <a:r>
              <a:rPr lang="en-US" baseline="0" dirty="0"/>
              <a:t> with octave</a:t>
            </a:r>
          </a:p>
          <a:p>
            <a:endParaRPr lang="en-US" baseline="0" dirty="0"/>
          </a:p>
          <a:p>
            <a:r>
              <a:rPr lang="en-US" dirty="0"/>
              <a:t>We start by entering the column</a:t>
            </a:r>
            <a:r>
              <a:rPr lang="en-US" baseline="0" dirty="0"/>
              <a:t> vectors x and y of our data set</a:t>
            </a:r>
          </a:p>
          <a:p>
            <a:endParaRPr lang="en-US" baseline="0" dirty="0"/>
          </a:p>
          <a:p>
            <a:r>
              <a:rPr lang="en-US" baseline="0" dirty="0"/>
              <a:t>Then we build the van der </a:t>
            </a:r>
            <a:r>
              <a:rPr lang="en-US" baseline="0" dirty="0" err="1"/>
              <a:t>Mond</a:t>
            </a:r>
            <a:r>
              <a:rPr lang="en-US" baseline="0" dirty="0"/>
              <a:t> matrix by calculating each column of it</a:t>
            </a:r>
          </a:p>
          <a:p>
            <a:endParaRPr lang="en-US" baseline="0" dirty="0"/>
          </a:p>
          <a:p>
            <a:r>
              <a:rPr lang="en-US" baseline="0" dirty="0"/>
              <a:t>To find the model parameters we have to solve the stem of equation which we do here by PA=LU decomposition</a:t>
            </a:r>
          </a:p>
          <a:p>
            <a:endParaRPr lang="en-US" baseline="0" dirty="0"/>
          </a:p>
          <a:p>
            <a:r>
              <a:rPr lang="en-US" dirty="0"/>
              <a:t>We can as well easily evaluate</a:t>
            </a:r>
            <a:r>
              <a:rPr lang="en-US" baseline="0" dirty="0"/>
              <a:t> the interpolating polynomial in any point x</a:t>
            </a:r>
          </a:p>
          <a:p>
            <a:r>
              <a:rPr lang="en-US" baseline="0" dirty="0"/>
              <a:t>For example for x=5 we compute the product between the row vector [1 5 25] and the model parameter vector a</a:t>
            </a:r>
          </a:p>
          <a:p>
            <a:r>
              <a:rPr lang="en-US" baseline="0" dirty="0"/>
              <a:t>Octave finds the value 14</a:t>
            </a:r>
          </a:p>
          <a:p>
            <a:endParaRPr lang="en-US" baseline="0" dirty="0"/>
          </a:p>
          <a:p>
            <a:r>
              <a:rPr lang="en-US" baseline="0" dirty="0"/>
              <a:t>Let us repeat this last calculation but by forcing to display all used digits with the command format long</a:t>
            </a:r>
          </a:p>
          <a:p>
            <a:endParaRPr lang="en-US" baseline="0" dirty="0"/>
          </a:p>
          <a:p>
            <a:r>
              <a:rPr lang="en-US" baseline="0" dirty="0"/>
              <a:t>We realize that octave doesn’t find exactly 14, but a number very close to 14</a:t>
            </a:r>
          </a:p>
          <a:p>
            <a:endParaRPr lang="en-US" baseline="0" dirty="0"/>
          </a:p>
          <a:p>
            <a:r>
              <a:rPr lang="en-US" baseline="0" dirty="0"/>
              <a:t>As well, for the model parameters octave doesn’t in fact find 9, -9 and 2. But rather some numbers very close to it</a:t>
            </a:r>
          </a:p>
          <a:p>
            <a:endParaRPr lang="en-US" baseline="0" dirty="0"/>
          </a:p>
          <a:p>
            <a:r>
              <a:rPr lang="en-US" baseline="0" dirty="0"/>
              <a:t>The reason is the conditioning number of the coefficient matrix A</a:t>
            </a:r>
          </a:p>
          <a:p>
            <a:endParaRPr lang="en-US" baseline="0" dirty="0"/>
          </a:p>
          <a:p>
            <a:r>
              <a:rPr lang="en-US" baseline="0" dirty="0"/>
              <a:t>In our case it is 105, which means that lose typically 2 digits when solving the Van der </a:t>
            </a:r>
            <a:r>
              <a:rPr lang="en-US" baseline="0" dirty="0" err="1"/>
              <a:t>Mond</a:t>
            </a:r>
            <a:r>
              <a:rPr lang="en-US" baseline="0" dirty="0"/>
              <a:t> equations</a:t>
            </a:r>
          </a:p>
          <a:p>
            <a:endParaRPr lang="en-US" baseline="0" dirty="0"/>
          </a:p>
          <a:p>
            <a:r>
              <a:rPr lang="en-US" baseline="0" dirty="0"/>
              <a:t>This explains why we don’t find exactly the expected values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3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summarize the key findings</a:t>
            </a:r>
          </a:p>
          <a:p>
            <a:endParaRPr lang="en-US" dirty="0"/>
          </a:p>
          <a:p>
            <a:r>
              <a:rPr lang="en-US" dirty="0"/>
              <a:t>Van Der </a:t>
            </a:r>
            <a:r>
              <a:rPr lang="en-US" dirty="0" err="1"/>
              <a:t>Mond</a:t>
            </a:r>
            <a:r>
              <a:rPr lang="en-US" dirty="0"/>
              <a:t> interpolation allows to compute an interpolating polynomial to a given data set</a:t>
            </a:r>
          </a:p>
          <a:p>
            <a:endParaRPr lang="en-US" dirty="0"/>
          </a:p>
          <a:p>
            <a:r>
              <a:rPr lang="en-US" dirty="0"/>
              <a:t>It is well suited for implementation in </a:t>
            </a:r>
            <a:r>
              <a:rPr lang="en-US" dirty="0" err="1"/>
              <a:t>Matlab</a:t>
            </a:r>
            <a:r>
              <a:rPr lang="en-US" dirty="0"/>
              <a:t>/Octave</a:t>
            </a:r>
          </a:p>
          <a:p>
            <a:endParaRPr lang="en-US" dirty="0"/>
          </a:p>
          <a:p>
            <a:r>
              <a:rPr lang="en-US" dirty="0"/>
              <a:t>The major drawback is however the usually high conditioning number of the system to be solved making, the method sensitive to round-off errors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second part of the lesson we are going to discuss interpolation</a:t>
            </a:r>
          </a:p>
          <a:p>
            <a:endParaRPr lang="en-US" dirty="0"/>
          </a:p>
          <a:p>
            <a:r>
              <a:rPr lang="en-US" dirty="0"/>
              <a:t>As in regression we have a start point a data</a:t>
            </a:r>
            <a:r>
              <a:rPr lang="en-US" baseline="0" dirty="0"/>
              <a:t> set and a model with parameters to be adjusted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aim is to adjust these parameters in order to represent the data set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difference</a:t>
            </a:r>
            <a:r>
              <a:rPr lang="en-US" baseline="0" dirty="0"/>
              <a:t>, compared to regression, is that we have the same numbers of model parameters as data points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means that the model will pass exactly by all data points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</a:t>
            </a:r>
            <a:r>
              <a:rPr lang="en-US" baseline="0" dirty="0"/>
              <a:t> course we consider only interpolation with polynomial models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present lecture we discuss </a:t>
                </a:r>
                <a:r>
                  <a:rPr lang="en-US" baseline="0" dirty="0"/>
                  <a:t>a first method to solve the problem.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We have our </a:t>
                </a:r>
                <a:r>
                  <a:rPr lang="en-US" baseline="0" dirty="0" smtClean="0"/>
                  <a:t>m </a:t>
                </a:r>
                <a:r>
                  <a:rPr lang="en-US" baseline="0" dirty="0"/>
                  <a:t>data points to which we want to adjust a polynomial model</a:t>
                </a:r>
              </a:p>
              <a:p>
                <a:endParaRPr lang="en-US" baseline="0" dirty="0"/>
              </a:p>
              <a:p>
                <a:r>
                  <a:rPr lang="en-US" dirty="0"/>
                  <a:t>As we have </a:t>
                </a:r>
                <a:r>
                  <a:rPr lang="en-US" dirty="0" smtClean="0"/>
                  <a:t>m </a:t>
                </a:r>
                <a:r>
                  <a:rPr lang="en-US" dirty="0"/>
                  <a:t>data points, it means that we have as well exactly </a:t>
                </a:r>
                <a:r>
                  <a:rPr lang="en-US" dirty="0" smtClean="0"/>
                  <a:t>m </a:t>
                </a:r>
                <a:r>
                  <a:rPr lang="en-US" dirty="0"/>
                  <a:t>model parameters </a:t>
                </a:r>
                <a:r>
                  <a:rPr lang="en-US" dirty="0" err="1"/>
                  <a:t>ai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results into a polynomial of degree m-1</a:t>
                </a:r>
              </a:p>
              <a:p>
                <a:r>
                  <a:rPr lang="en-US" dirty="0"/>
                  <a:t>This polynomial</a:t>
                </a:r>
                <a:r>
                  <a:rPr lang="en-US" baseline="0" dirty="0"/>
                  <a:t> is called the interpolating polynomial</a:t>
                </a:r>
              </a:p>
              <a:p>
                <a:r>
                  <a:rPr lang="en-US" baseline="0" dirty="0"/>
                  <a:t>We use the notation P index m-1 to indicate that the polynomial is of degree m-1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Now,</a:t>
                </a:r>
                <a:r>
                  <a:rPr lang="en-US" baseline="0" dirty="0"/>
                  <a:t> for each data point, we can write an equation of the form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Writing</a:t>
                </a:r>
                <a:r>
                  <a:rPr lang="en-US" baseline="0" dirty="0"/>
                  <a:t> down all these relations results in a system of </a:t>
                </a:r>
                <a:r>
                  <a:rPr lang="en-US" baseline="0" dirty="0" smtClean="0"/>
                  <a:t>m </a:t>
                </a:r>
                <a:r>
                  <a:rPr lang="en-US" baseline="0" dirty="0"/>
                  <a:t>equations for </a:t>
                </a:r>
                <a:r>
                  <a:rPr lang="en-US" baseline="0" dirty="0" smtClean="0"/>
                  <a:t>m </a:t>
                </a:r>
                <a:r>
                  <a:rPr lang="en-US" baseline="0" dirty="0"/>
                  <a:t>unknowns </a:t>
                </a:r>
                <a:r>
                  <a:rPr lang="en-US" baseline="0" dirty="0" err="1"/>
                  <a:t>ai</a:t>
                </a:r>
                <a:r>
                  <a:rPr lang="en-US" baseline="0" dirty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give</a:t>
                </a:r>
                <a:r>
                  <a:rPr lang="en-US" baseline="0" dirty="0" smtClean="0"/>
                  <a:t> a first method to solve the problem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have our n data points to which we want to adjust a polynomial model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As we have n data points, it means that we have as well exactly n model parameters </a:t>
                </a:r>
                <a:r>
                  <a:rPr lang="en-US" dirty="0" err="1" smtClean="0"/>
                  <a:t>ai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results into a polynomial of degree n-1</a:t>
                </a:r>
              </a:p>
              <a:p>
                <a:r>
                  <a:rPr lang="en-US" dirty="0" smtClean="0"/>
                  <a:t>This polynomial</a:t>
                </a:r>
                <a:r>
                  <a:rPr lang="en-US" baseline="0" dirty="0" smtClean="0"/>
                  <a:t> is called the </a:t>
                </a:r>
                <a:r>
                  <a:rPr lang="en-US" baseline="0" dirty="0" smtClean="0"/>
                  <a:t>interpolating polynomial</a:t>
                </a:r>
              </a:p>
              <a:p>
                <a:r>
                  <a:rPr lang="en-US" baseline="0" dirty="0" smtClean="0"/>
                  <a:t>We use the notation P index n-1 to indicate that the polynomial is of degree n-1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Now,</a:t>
                </a:r>
                <a:r>
                  <a:rPr lang="en-US" baseline="0" dirty="0" smtClean="0"/>
                  <a:t> for each data point we can write an equation of the form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fr-FR" i="0" smtClean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𝑦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latin typeface="Cambria Math" panose="02040503050406030204" pitchFamily="18" charset="0"/>
                  </a:rPr>
                  <a:t>=𝑎</a:t>
                </a:r>
                <a:r>
                  <a:rPr lang="fr-FR" i="0" smtClean="0">
                    <a:latin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</a:rPr>
                  <a:t>0+𝑎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fr-FR" i="0">
                    <a:latin typeface="Cambria Math" panose="02040503050406030204" pitchFamily="18" charset="0"/>
                  </a:rPr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</a:t>
                </a:r>
                <a:r>
                  <a:rPr lang="fr-FR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𝑖+𝑎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2 𝑥_𝑖^2+…+𝑎</a:t>
                </a:r>
                <a:r>
                  <a:rPr lang="fr-FR" i="0"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𝑛−1</a:t>
                </a:r>
                <a:r>
                  <a:rPr lang="fr-FR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 𝑥_𝑖^(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Writing</a:t>
                </a:r>
                <a:r>
                  <a:rPr lang="en-US" baseline="0" dirty="0" smtClean="0"/>
                  <a:t> down all equations results in a system of n equations for n unknowns </a:t>
                </a:r>
                <a:r>
                  <a:rPr lang="en-US" baseline="0" dirty="0" err="1" smtClean="0"/>
                  <a:t>ai</a:t>
                </a:r>
                <a:r>
                  <a:rPr lang="en-US" baseline="0" dirty="0" smtClean="0"/>
                  <a:t>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</a:t>
            </a:r>
            <a:r>
              <a:rPr lang="en-US" baseline="0" dirty="0"/>
              <a:t> write down these equations in a matrix form, we obtain a system of linear equations with a coefficient matrix of very particular shape</a:t>
            </a:r>
          </a:p>
          <a:p>
            <a:endParaRPr lang="en-US" baseline="0" dirty="0"/>
          </a:p>
          <a:p>
            <a:r>
              <a:rPr lang="en-US" dirty="0"/>
              <a:t>The first column is made out of ones</a:t>
            </a:r>
          </a:p>
          <a:p>
            <a:endParaRPr lang="en-US" dirty="0"/>
          </a:p>
          <a:p>
            <a:r>
              <a:rPr lang="en-US" dirty="0"/>
              <a:t>The next one is made out of the x values of the data set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third column is the square of these x values</a:t>
            </a:r>
          </a:p>
          <a:p>
            <a:endParaRPr lang="en-US" baseline="0" dirty="0"/>
          </a:p>
          <a:p>
            <a:r>
              <a:rPr lang="en-US" baseline="0" dirty="0"/>
              <a:t>The next one would be the x values power three</a:t>
            </a:r>
          </a:p>
          <a:p>
            <a:endParaRPr lang="en-US" baseline="0" dirty="0"/>
          </a:p>
          <a:p>
            <a:r>
              <a:rPr lang="en-US" baseline="0" dirty="0"/>
              <a:t>It goes on until the last column which is the m-1th power of the x values</a:t>
            </a:r>
          </a:p>
          <a:p>
            <a:endParaRPr lang="en-US" baseline="0" dirty="0"/>
          </a:p>
          <a:p>
            <a:r>
              <a:rPr lang="en-US" baseline="0" dirty="0"/>
              <a:t>Such a matrix is called a Van der </a:t>
            </a:r>
            <a:r>
              <a:rPr lang="en-US" baseline="0" dirty="0" err="1"/>
              <a:t>Mond</a:t>
            </a:r>
            <a:r>
              <a:rPr lang="en-US" baseline="0" dirty="0"/>
              <a:t> matrix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illustrate this with an example</a:t>
            </a:r>
          </a:p>
          <a:p>
            <a:endParaRPr lang="en-US" dirty="0"/>
          </a:p>
          <a:p>
            <a:r>
              <a:rPr lang="en-US" dirty="0"/>
              <a:t>The data set has three points</a:t>
            </a:r>
          </a:p>
          <a:p>
            <a:endParaRPr lang="en-US" dirty="0"/>
          </a:p>
          <a:p>
            <a:r>
              <a:rPr lang="en-US" dirty="0"/>
              <a:t>That means that</a:t>
            </a:r>
            <a:r>
              <a:rPr lang="en-US" baseline="0" dirty="0"/>
              <a:t> the interpolating polynomial is of degree two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step is to write down</a:t>
                </a:r>
                <a:r>
                  <a:rPr lang="en-US" baseline="0" dirty="0"/>
                  <a:t> the equations forcing the interpolating polynomial to pass exactly by each data point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This results into a Van Der </a:t>
                </a:r>
                <a:r>
                  <a:rPr lang="en-US" baseline="0" dirty="0" err="1"/>
                  <a:t>Mond</a:t>
                </a:r>
                <a:r>
                  <a:rPr lang="en-US" baseline="0" dirty="0"/>
                  <a:t> coefficient matrix</a:t>
                </a:r>
              </a:p>
              <a:p>
                <a:r>
                  <a:rPr lang="en-US" baseline="0" dirty="0"/>
                  <a:t>This matrix is straight forward to write down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Define x as the column vector of the x values form the data set.</a:t>
                </a:r>
              </a:p>
              <a:p>
                <a:r>
                  <a:rPr lang="en-US" baseline="0" dirty="0"/>
                  <a:t>The first column of the Van der </a:t>
                </a:r>
                <a:r>
                  <a:rPr lang="en-US" baseline="0" dirty="0" err="1"/>
                  <a:t>Mond</a:t>
                </a:r>
                <a:r>
                  <a:rPr lang="en-US" baseline="0" dirty="0"/>
                  <a:t> matrix is x to the power zero (which gives all one)</a:t>
                </a:r>
              </a:p>
              <a:p>
                <a:r>
                  <a:rPr lang="en-US" baseline="0" dirty="0"/>
                  <a:t>Second column is x to the power one</a:t>
                </a:r>
              </a:p>
              <a:p>
                <a:r>
                  <a:rPr lang="en-US" baseline="0" dirty="0"/>
                  <a:t>And the third column is x to the power two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Solving the resulting system of equation, gives us the model parameters</a:t>
                </a:r>
              </a:p>
              <a:p>
                <a:r>
                  <a:rPr lang="en-US" baseline="0" dirty="0"/>
                  <a:t>In our case, 9, -9 and 2</a:t>
                </a:r>
              </a:p>
              <a:p>
                <a:r>
                  <a:rPr lang="en-US" baseline="0" dirty="0"/>
                  <a:t>The interpolating polynomial is consequently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)=9−9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first step is to write down</a:t>
                </a:r>
                <a:r>
                  <a:rPr lang="en-US" baseline="0" dirty="0" smtClean="0"/>
                  <a:t> the equations forcing the </a:t>
                </a:r>
                <a:r>
                  <a:rPr lang="en-US" baseline="0" dirty="0" smtClean="0"/>
                  <a:t>interpolating polynomial to pass exactly by </a:t>
                </a:r>
                <a:r>
                  <a:rPr lang="en-US" baseline="0" dirty="0" smtClean="0"/>
                  <a:t>each data point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results into a Van Der </a:t>
                </a:r>
                <a:r>
                  <a:rPr lang="en-US" baseline="0" dirty="0" err="1" smtClean="0"/>
                  <a:t>Mond</a:t>
                </a:r>
                <a:r>
                  <a:rPr lang="en-US" baseline="0" dirty="0" smtClean="0"/>
                  <a:t> coefficient matrix</a:t>
                </a:r>
              </a:p>
              <a:p>
                <a:r>
                  <a:rPr lang="en-US" baseline="0" dirty="0" smtClean="0"/>
                  <a:t>This matrix is easy to write down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Define x as the column vector of the xi form the data set.</a:t>
                </a:r>
              </a:p>
              <a:p>
                <a:r>
                  <a:rPr lang="en-US" baseline="0" dirty="0" smtClean="0"/>
                  <a:t>The column one of the Van der </a:t>
                </a:r>
                <a:r>
                  <a:rPr lang="en-US" baseline="0" dirty="0" err="1" smtClean="0"/>
                  <a:t>Mond</a:t>
                </a:r>
                <a:r>
                  <a:rPr lang="en-US" baseline="0" dirty="0" smtClean="0"/>
                  <a:t> matrix is x to the power zero (which gives all one)</a:t>
                </a:r>
              </a:p>
              <a:p>
                <a:r>
                  <a:rPr lang="en-US" baseline="0" dirty="0" smtClean="0"/>
                  <a:t>Column two is x to the power one</a:t>
                </a:r>
              </a:p>
              <a:p>
                <a:r>
                  <a:rPr lang="en-US" baseline="0" dirty="0" smtClean="0"/>
                  <a:t>And column three is x to the power two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Solving the resulting system of equation, gives us the model parameters</a:t>
                </a:r>
              </a:p>
              <a:p>
                <a:r>
                  <a:rPr lang="en-US" baseline="0" dirty="0" smtClean="0"/>
                  <a:t>In our case, 9, -9 and 2</a:t>
                </a:r>
              </a:p>
              <a:p>
                <a:r>
                  <a:rPr lang="en-US" baseline="0" dirty="0" smtClean="0"/>
                  <a:t>The interpolating polynomial is consequently </a:t>
                </a:r>
                <a:r>
                  <a:rPr lang="en-US" i="0">
                    <a:latin typeface="Cambria Math" panose="02040503050406030204" pitchFamily="18" charset="0"/>
                  </a:rPr>
                  <a:t>𝑃</a:t>
                </a:r>
                <a:r>
                  <a:rPr lang="fr-FR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(𝑥)=9−9𝑥+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</a:rPr>
                  <a:t>𝑥^2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Plotting in a graph the data points and the interpolating polynomial</a:t>
            </a:r>
            <a:r>
              <a:rPr lang="en-US" baseline="0" dirty="0"/>
              <a:t> P2(x) confirms that P2(x) indeed passes exactly through all data points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3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benefit of the Van der </a:t>
            </a:r>
            <a:r>
              <a:rPr lang="en-US" dirty="0" err="1"/>
              <a:t>Mond</a:t>
            </a:r>
            <a:r>
              <a:rPr lang="en-US" dirty="0"/>
              <a:t> approach to interpolation</a:t>
            </a:r>
            <a:r>
              <a:rPr lang="en-US" baseline="0" dirty="0"/>
              <a:t> is that the interpolating polynomial can quickly be evaluated in any point x</a:t>
            </a:r>
          </a:p>
          <a:p>
            <a:endParaRPr lang="en-US" baseline="0" dirty="0"/>
          </a:p>
          <a:p>
            <a:r>
              <a:rPr lang="en-US" baseline="0" dirty="0"/>
              <a:t>Indeed, the polynomial Pn-1(x) can be written as the product between the row vector [1 x x^2 </a:t>
            </a:r>
            <a:r>
              <a:rPr lang="en-US" baseline="0" dirty="0" err="1"/>
              <a:t>etc</a:t>
            </a:r>
            <a:r>
              <a:rPr lang="en-US" baseline="0" dirty="0"/>
              <a:t> until x power m-1]</a:t>
            </a:r>
          </a:p>
          <a:p>
            <a:r>
              <a:rPr lang="en-US" baseline="0" dirty="0"/>
              <a:t>and the column vector made out of the model parameters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0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negative side,</a:t>
            </a:r>
            <a:r>
              <a:rPr lang="en-US" baseline="0" dirty="0"/>
              <a:t> when using the Van der </a:t>
            </a:r>
            <a:r>
              <a:rPr lang="en-US" baseline="0" dirty="0" err="1"/>
              <a:t>Mond</a:t>
            </a:r>
            <a:r>
              <a:rPr lang="en-US" baseline="0" dirty="0"/>
              <a:t> approach we do not find a system of equation that is fast to solve (such as a upper diagonal system for example)</a:t>
            </a:r>
          </a:p>
          <a:p>
            <a:endParaRPr lang="en-US" baseline="0" dirty="0"/>
          </a:p>
          <a:p>
            <a:r>
              <a:rPr lang="en-US" baseline="0" dirty="0"/>
              <a:t>Further, it turns out that a Van Der </a:t>
            </a:r>
            <a:r>
              <a:rPr lang="en-US" baseline="0" dirty="0" err="1"/>
              <a:t>Mond</a:t>
            </a:r>
            <a:r>
              <a:rPr lang="en-US" baseline="0" dirty="0"/>
              <a:t> matrix has usually a relatively high conditioning number</a:t>
            </a:r>
          </a:p>
          <a:p>
            <a:endParaRPr lang="en-US" baseline="0" dirty="0"/>
          </a:p>
          <a:p>
            <a:r>
              <a:rPr lang="en-US" baseline="0" dirty="0"/>
              <a:t>That means that calculating the model parameters by solving the Van Der </a:t>
            </a:r>
            <a:r>
              <a:rPr lang="en-US" baseline="0" dirty="0" err="1"/>
              <a:t>Mond</a:t>
            </a:r>
            <a:r>
              <a:rPr lang="en-US" baseline="0" dirty="0"/>
              <a:t> equation is sensitive to round-off errors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4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4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9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0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57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80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80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2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4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52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93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5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8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ABBD-AC26-4B88-A153-34D4B4026B6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9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 Der </a:t>
            </a:r>
            <a:r>
              <a:rPr lang="en-US" dirty="0" err="1"/>
              <a:t>Mond</a:t>
            </a:r>
            <a:r>
              <a:rPr lang="en-US" dirty="0"/>
              <a:t>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78479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our example we found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Interpolating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=9−45+50=14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86621" y="2315012"/>
                <a:ext cx="4272131" cy="131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621" y="2315012"/>
                <a:ext cx="4272131" cy="1313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17551" y="2316102"/>
                <a:ext cx="2278765" cy="1312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551" y="2316102"/>
                <a:ext cx="2278765" cy="13120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4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23" y="2015583"/>
            <a:ext cx="7669605" cy="4025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614028" y="5486209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028" y="5486209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69940" y="2111710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940" y="2111710"/>
                <a:ext cx="430374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13091" y="1742378"/>
                <a:ext cx="2396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)=9−9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091" y="1742378"/>
                <a:ext cx="239687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796725" y="4729496"/>
            <a:ext cx="178260" cy="170259"/>
          </a:xfrm>
          <a:prstGeom prst="ellipse">
            <a:avLst/>
          </a:prstGeom>
          <a:solidFill>
            <a:schemeClr val="bg1"/>
          </a:solidFill>
          <a:ln>
            <a:solidFill>
              <a:srgbClr val="56AD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935957" y="5152724"/>
            <a:ext cx="178260" cy="170259"/>
          </a:xfrm>
          <a:prstGeom prst="ellipse">
            <a:avLst/>
          </a:prstGeom>
          <a:solidFill>
            <a:schemeClr val="bg1"/>
          </a:solidFill>
          <a:ln>
            <a:solidFill>
              <a:srgbClr val="56AD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7205878" y="4309377"/>
            <a:ext cx="178260" cy="170259"/>
          </a:xfrm>
          <a:prstGeom prst="ellipse">
            <a:avLst/>
          </a:prstGeom>
          <a:solidFill>
            <a:schemeClr val="bg1"/>
          </a:solidFill>
          <a:ln>
            <a:solidFill>
              <a:srgbClr val="56AD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429989" y="2819775"/>
            <a:ext cx="0" cy="217113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743201" y="3073940"/>
            <a:ext cx="5929008" cy="2918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336355" y="2980216"/>
            <a:ext cx="178260" cy="17025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8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Using Octave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751438" y="1558709"/>
            <a:ext cx="5181600" cy="5032213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octave&gt; </a:t>
            </a:r>
            <a:r>
              <a:rPr lang="es-ES" dirty="0">
                <a:solidFill>
                  <a:schemeClr val="tx1"/>
                </a:solidFill>
              </a:rPr>
              <a:t>x=[1 2 4]'; y=[2 -1 5]';</a:t>
            </a:r>
          </a:p>
          <a:p>
            <a:r>
              <a:rPr lang="pt-BR" dirty="0">
                <a:solidFill>
                  <a:schemeClr val="tx1"/>
                </a:solidFill>
              </a:rPr>
              <a:t>octave&gt; A=[x.^0 x.^1 x.^2]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 =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  1    1    1</a:t>
            </a:r>
          </a:p>
          <a:p>
            <a:r>
              <a:rPr lang="pt-BR" dirty="0">
                <a:solidFill>
                  <a:schemeClr val="tx1"/>
                </a:solidFill>
              </a:rPr>
              <a:t>    1    2    4</a:t>
            </a:r>
          </a:p>
          <a:p>
            <a:r>
              <a:rPr lang="pt-BR" dirty="0">
                <a:solidFill>
                  <a:schemeClr val="tx1"/>
                </a:solidFill>
              </a:rPr>
              <a:t>    1    4   16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octave&gt; a=A\y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 =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 9.0000</a:t>
            </a:r>
          </a:p>
          <a:p>
            <a:r>
              <a:rPr lang="en-CA" dirty="0">
                <a:solidFill>
                  <a:schemeClr val="tx1"/>
                </a:solidFill>
              </a:rPr>
              <a:t>  -9.0000</a:t>
            </a:r>
          </a:p>
          <a:p>
            <a:r>
              <a:rPr lang="en-CA" dirty="0">
                <a:solidFill>
                  <a:schemeClr val="tx1"/>
                </a:solidFill>
              </a:rPr>
              <a:t>   2.0000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6191061" y="1558709"/>
            <a:ext cx="5181600" cy="5032213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octave&gt; [1 5 25]*a</a:t>
            </a:r>
          </a:p>
          <a:p>
            <a:r>
              <a:rPr lang="en-CA" dirty="0" err="1">
                <a:solidFill>
                  <a:schemeClr val="tx1"/>
                </a:solidFill>
              </a:rPr>
              <a:t>ans</a:t>
            </a:r>
            <a:r>
              <a:rPr lang="en-CA" dirty="0">
                <a:solidFill>
                  <a:schemeClr val="tx1"/>
                </a:solidFill>
              </a:rPr>
              <a:t> =  14.000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octave&gt; format long</a:t>
            </a:r>
          </a:p>
          <a:p>
            <a:r>
              <a:rPr lang="en-CA" dirty="0">
                <a:solidFill>
                  <a:schemeClr val="tx1"/>
                </a:solidFill>
              </a:rPr>
              <a:t>octave&gt; [1 5 25]*a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ans</a:t>
            </a:r>
            <a:r>
              <a:rPr lang="en-CA" dirty="0">
                <a:solidFill>
                  <a:schemeClr val="tx1"/>
                </a:solidFill>
              </a:rPr>
              <a:t> =  14.00000000000001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octave&gt; a</a:t>
            </a:r>
          </a:p>
          <a:p>
            <a:r>
              <a:rPr lang="en-CA" dirty="0">
                <a:solidFill>
                  <a:schemeClr val="tx1"/>
                </a:solidFill>
              </a:rPr>
              <a:t>a =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 9.000000000000002</a:t>
            </a:r>
          </a:p>
          <a:p>
            <a:r>
              <a:rPr lang="en-CA" dirty="0">
                <a:solidFill>
                  <a:schemeClr val="tx1"/>
                </a:solidFill>
              </a:rPr>
              <a:t>  -9.000000000000002</a:t>
            </a:r>
          </a:p>
          <a:p>
            <a:r>
              <a:rPr lang="en-CA" dirty="0">
                <a:solidFill>
                  <a:schemeClr val="tx1"/>
                </a:solidFill>
              </a:rPr>
              <a:t>   2.000000000000000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octave&gt; </a:t>
            </a:r>
            <a:r>
              <a:rPr lang="en-CA" dirty="0" err="1">
                <a:solidFill>
                  <a:schemeClr val="tx1"/>
                </a:solidFill>
              </a:rPr>
              <a:t>cond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A,inf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ans</a:t>
            </a:r>
            <a:r>
              <a:rPr lang="en-CA" dirty="0">
                <a:solidFill>
                  <a:schemeClr val="tx1"/>
                </a:solidFill>
              </a:rPr>
              <a:t> =  105</a:t>
            </a:r>
          </a:p>
        </p:txBody>
      </p:sp>
    </p:spTree>
    <p:extLst>
      <p:ext uri="{BB962C8B-B14F-4D97-AF65-F5344CB8AC3E}">
        <p14:creationId xmlns:p14="http://schemas.microsoft.com/office/powerpoint/2010/main" val="19737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 Der </a:t>
            </a:r>
            <a:r>
              <a:rPr lang="en-US" dirty="0" err="1"/>
              <a:t>Mond</a:t>
            </a:r>
            <a:r>
              <a:rPr lang="en-US" dirty="0"/>
              <a:t> interpolation allows to compute an interpolating polynomial to a given data set</a:t>
            </a:r>
          </a:p>
          <a:p>
            <a:r>
              <a:rPr lang="en-US" dirty="0"/>
              <a:t>It is well suited for implementation in </a:t>
            </a:r>
            <a:r>
              <a:rPr lang="en-US" dirty="0" err="1"/>
              <a:t>Matlab</a:t>
            </a:r>
            <a:r>
              <a:rPr lang="en-US" dirty="0"/>
              <a:t>/Octave</a:t>
            </a:r>
          </a:p>
          <a:p>
            <a:r>
              <a:rPr lang="en-US" dirty="0"/>
              <a:t>The major drawback is however the usually high conditioning number of the system to </a:t>
            </a:r>
            <a:r>
              <a:rPr lang="en-US"/>
              <a:t>be solved, </a:t>
            </a:r>
            <a:r>
              <a:rPr lang="en-US" dirty="0"/>
              <a:t>making the method sensitive to round-off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interpolation one has</a:t>
                </a:r>
              </a:p>
              <a:p>
                <a:pPr lvl="1"/>
                <a:r>
                  <a:rPr lang="en-US" dirty="0"/>
                  <a:t>Data points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A model with parameters that can be adjusted:</a:t>
                </a:r>
                <a:br>
                  <a:rPr lang="en-US" dirty="0"/>
                </a:br>
                <a:r>
                  <a:rPr lang="en-US" sz="900" dirty="0"/>
                  <a:t> </a:t>
                </a:r>
                <a:r>
                  <a:rPr lang="en-US" sz="1200" b="1" i="1" dirty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200" b="1" i="1" dirty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sz="600" dirty="0"/>
              </a:p>
              <a:p>
                <a:r>
                  <a:rPr lang="en-US" dirty="0"/>
                  <a:t>The aim is to adjust the parameters </a:t>
                </a:r>
                <a:br>
                  <a:rPr lang="en-US" dirty="0"/>
                </a:br>
                <a:r>
                  <a:rPr lang="en-US" dirty="0"/>
                  <a:t>of the model in order it passes by </a:t>
                </a:r>
                <a:br>
                  <a:rPr lang="en-US" dirty="0"/>
                </a:br>
                <a:r>
                  <a:rPr lang="en-US" dirty="0"/>
                  <a:t>all data points</a:t>
                </a:r>
              </a:p>
              <a:p>
                <a:r>
                  <a:rPr lang="en-US" dirty="0"/>
                  <a:t>We will only consider polynomial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830" b="-1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26287"/>
                  </p:ext>
                </p:extLst>
              </p:nvPr>
            </p:nvGraphicFramePr>
            <p:xfrm>
              <a:off x="3671864" y="219690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26287"/>
                  </p:ext>
                </p:extLst>
              </p:nvPr>
            </p:nvGraphicFramePr>
            <p:xfrm>
              <a:off x="3671864" y="219690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3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2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r="-1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r="-174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1639" r="-3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100000" t="-101639" r="-2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200000" t="-101639" r="-1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300000" t="-101639" r="-174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8052112" y="3863182"/>
            <a:ext cx="3784288" cy="2145923"/>
            <a:chOff x="1297300" y="4160123"/>
            <a:chExt cx="3784288" cy="2145923"/>
          </a:xfrm>
        </p:grpSpPr>
        <p:sp>
          <p:nvSpPr>
            <p:cNvPr id="6" name="Freeform 5"/>
            <p:cNvSpPr/>
            <p:nvPr/>
          </p:nvSpPr>
          <p:spPr>
            <a:xfrm>
              <a:off x="2020590" y="4718564"/>
              <a:ext cx="2483555" cy="1336752"/>
            </a:xfrm>
            <a:custGeom>
              <a:avLst/>
              <a:gdLst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738489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614311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55" h="1336752">
                  <a:moveTo>
                    <a:pt x="0" y="1336752"/>
                  </a:moveTo>
                  <a:cubicBezTo>
                    <a:pt x="125118" y="1056411"/>
                    <a:pt x="250237" y="776070"/>
                    <a:pt x="361244" y="591685"/>
                  </a:cubicBezTo>
                  <a:cubicBezTo>
                    <a:pt x="472251" y="407300"/>
                    <a:pt x="536222" y="326396"/>
                    <a:pt x="666044" y="230441"/>
                  </a:cubicBezTo>
                  <a:cubicBezTo>
                    <a:pt x="795866" y="134485"/>
                    <a:pt x="982133" y="46056"/>
                    <a:pt x="1140178" y="15952"/>
                  </a:cubicBezTo>
                  <a:cubicBezTo>
                    <a:pt x="1298223" y="-14152"/>
                    <a:pt x="1458148" y="-982"/>
                    <a:pt x="1614311" y="49818"/>
                  </a:cubicBezTo>
                  <a:cubicBezTo>
                    <a:pt x="1770474" y="100618"/>
                    <a:pt x="1932281" y="177759"/>
                    <a:pt x="2077155" y="320752"/>
                  </a:cubicBezTo>
                  <a:cubicBezTo>
                    <a:pt x="2222029" y="463745"/>
                    <a:pt x="2342444" y="685759"/>
                    <a:pt x="2483555" y="9077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447800" y="5867400"/>
              <a:ext cx="351888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736036" y="4160123"/>
              <a:ext cx="13063" cy="2145923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2186103" y="55061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90980" y="515914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41587" y="4721810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62797" y="466719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31166" y="48338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90759" y="502910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52609" y="486628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98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Der </a:t>
            </a:r>
            <a:r>
              <a:rPr lang="en-US" dirty="0" err="1"/>
              <a:t>Mond</a:t>
            </a:r>
            <a:r>
              <a:rPr lang="en-US" dirty="0"/>
              <a:t> 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to be adjusted: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 to be adjusted: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For each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on can write down an equation: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This results in a system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Der </a:t>
            </a:r>
            <a:r>
              <a:rPr lang="en-US" dirty="0" err="1"/>
              <a:t>Mond</a:t>
            </a:r>
            <a:r>
              <a:rPr lang="en-US" dirty="0"/>
              <a:t>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Writing down the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In matrix form:</a:t>
                </a:r>
              </a:p>
              <a:p>
                <a:pPr marL="400050" lvl="1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6A8373E-1E58-46EC-8234-112B6550D079}"/>
              </a:ext>
            </a:extLst>
          </p:cNvPr>
          <p:cNvSpPr txBox="1"/>
          <p:nvPr/>
        </p:nvSpPr>
        <p:spPr>
          <a:xfrm>
            <a:off x="5011733" y="5830551"/>
            <a:ext cx="21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48A6AD"/>
                </a:solidFill>
              </a:rPr>
              <a:t>Van Der </a:t>
            </a:r>
            <a:r>
              <a:rPr lang="en-CA" dirty="0" err="1">
                <a:solidFill>
                  <a:srgbClr val="48A6AD"/>
                </a:solidFill>
              </a:rPr>
              <a:t>Mond</a:t>
            </a:r>
            <a:r>
              <a:rPr lang="en-CA" dirty="0">
                <a:solidFill>
                  <a:srgbClr val="48A6AD"/>
                </a:solidFill>
              </a:rPr>
              <a:t> matrix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823E3BE-664E-4E90-82B4-472D5CC2017A}"/>
              </a:ext>
            </a:extLst>
          </p:cNvPr>
          <p:cNvSpPr/>
          <p:nvPr/>
        </p:nvSpPr>
        <p:spPr>
          <a:xfrm rot="5400000">
            <a:off x="6034296" y="3217455"/>
            <a:ext cx="152400" cy="4908551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5490" y="3425967"/>
            <a:ext cx="8501020" cy="2882759"/>
          </a:xfrm>
          <a:prstGeom prst="rect">
            <a:avLst/>
          </a:prstGeom>
          <a:noFill/>
          <a:ln>
            <a:solidFill>
              <a:srgbClr val="56AD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:r>
                  <a:rPr lang="en-US" dirty="0"/>
                  <a:t>Fit the following data points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00050" lvl="1" indent="0">
                  <a:buNone/>
                </a:pPr>
                <a:r>
                  <a:rPr lang="en-US" sz="3200" dirty="0"/>
                  <a:t>with the model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79092"/>
                  </p:ext>
                </p:extLst>
              </p:nvPr>
            </p:nvGraphicFramePr>
            <p:xfrm>
              <a:off x="3689971" y="2595683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79092"/>
                  </p:ext>
                </p:extLst>
              </p:nvPr>
            </p:nvGraphicFramePr>
            <p:xfrm>
              <a:off x="3689971" y="2595683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6452" r="-3017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t="-108197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74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Van der </a:t>
                </a:r>
                <a:r>
                  <a:rPr lang="en-US" dirty="0" err="1"/>
                  <a:t>Mond</a:t>
                </a:r>
                <a:r>
                  <a:rPr lang="en-US" dirty="0"/>
                  <a:t> equations: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Solving: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)=9−9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852147"/>
                  </p:ext>
                </p:extLst>
              </p:nvPr>
            </p:nvGraphicFramePr>
            <p:xfrm>
              <a:off x="1388198" y="2423667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852147"/>
                  </p:ext>
                </p:extLst>
              </p:nvPr>
            </p:nvGraphicFramePr>
            <p:xfrm>
              <a:off x="1388198" y="2423667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6452" r="-3017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t="-108197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96679" y="2137917"/>
                <a:ext cx="4272131" cy="131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79" y="2137917"/>
                <a:ext cx="4272131" cy="1313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42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596915" y="2680221"/>
            <a:ext cx="3078178" cy="1968977"/>
          </a:xfrm>
          <a:custGeom>
            <a:avLst/>
            <a:gdLst>
              <a:gd name="connsiteX0" fmla="*/ 0 w 3078178"/>
              <a:gd name="connsiteY0" fmla="*/ 470780 h 1972984"/>
              <a:gd name="connsiteX1" fmla="*/ 407406 w 3078178"/>
              <a:gd name="connsiteY1" fmla="*/ 1222218 h 1972984"/>
              <a:gd name="connsiteX2" fmla="*/ 896293 w 3078178"/>
              <a:gd name="connsiteY2" fmla="*/ 1747319 h 1972984"/>
              <a:gd name="connsiteX3" fmla="*/ 1231271 w 3078178"/>
              <a:gd name="connsiteY3" fmla="*/ 1937441 h 1972984"/>
              <a:gd name="connsiteX4" fmla="*/ 1466661 w 3078178"/>
              <a:gd name="connsiteY4" fmla="*/ 1964602 h 1972984"/>
              <a:gd name="connsiteX5" fmla="*/ 1828800 w 3078178"/>
              <a:gd name="connsiteY5" fmla="*/ 1837853 h 1972984"/>
              <a:gd name="connsiteX6" fmla="*/ 2236206 w 3078178"/>
              <a:gd name="connsiteY6" fmla="*/ 1502875 h 1972984"/>
              <a:gd name="connsiteX7" fmla="*/ 2679825 w 3078178"/>
              <a:gd name="connsiteY7" fmla="*/ 805758 h 1972984"/>
              <a:gd name="connsiteX8" fmla="*/ 3078178 w 3078178"/>
              <a:gd name="connsiteY8" fmla="*/ 0 h 1972984"/>
              <a:gd name="connsiteX0" fmla="*/ 0 w 3078178"/>
              <a:gd name="connsiteY0" fmla="*/ 470780 h 1968977"/>
              <a:gd name="connsiteX1" fmla="*/ 407406 w 3078178"/>
              <a:gd name="connsiteY1" fmla="*/ 1222218 h 1968977"/>
              <a:gd name="connsiteX2" fmla="*/ 896293 w 3078178"/>
              <a:gd name="connsiteY2" fmla="*/ 1747319 h 1968977"/>
              <a:gd name="connsiteX3" fmla="*/ 1193171 w 3078178"/>
              <a:gd name="connsiteY3" fmla="*/ 1921566 h 1968977"/>
              <a:gd name="connsiteX4" fmla="*/ 1466661 w 3078178"/>
              <a:gd name="connsiteY4" fmla="*/ 1964602 h 1968977"/>
              <a:gd name="connsiteX5" fmla="*/ 1828800 w 3078178"/>
              <a:gd name="connsiteY5" fmla="*/ 1837853 h 1968977"/>
              <a:gd name="connsiteX6" fmla="*/ 2236206 w 3078178"/>
              <a:gd name="connsiteY6" fmla="*/ 1502875 h 1968977"/>
              <a:gd name="connsiteX7" fmla="*/ 2679825 w 3078178"/>
              <a:gd name="connsiteY7" fmla="*/ 805758 h 1968977"/>
              <a:gd name="connsiteX8" fmla="*/ 3078178 w 3078178"/>
              <a:gd name="connsiteY8" fmla="*/ 0 h 1968977"/>
              <a:gd name="connsiteX0" fmla="*/ 0 w 3078178"/>
              <a:gd name="connsiteY0" fmla="*/ 470780 h 1968977"/>
              <a:gd name="connsiteX1" fmla="*/ 407406 w 3078178"/>
              <a:gd name="connsiteY1" fmla="*/ 1222218 h 1968977"/>
              <a:gd name="connsiteX2" fmla="*/ 896293 w 3078178"/>
              <a:gd name="connsiteY2" fmla="*/ 1747319 h 1968977"/>
              <a:gd name="connsiteX3" fmla="*/ 1193171 w 3078178"/>
              <a:gd name="connsiteY3" fmla="*/ 1921566 h 1968977"/>
              <a:gd name="connsiteX4" fmla="*/ 1482536 w 3078178"/>
              <a:gd name="connsiteY4" fmla="*/ 1964602 h 1968977"/>
              <a:gd name="connsiteX5" fmla="*/ 1828800 w 3078178"/>
              <a:gd name="connsiteY5" fmla="*/ 1837853 h 1968977"/>
              <a:gd name="connsiteX6" fmla="*/ 2236206 w 3078178"/>
              <a:gd name="connsiteY6" fmla="*/ 1502875 h 1968977"/>
              <a:gd name="connsiteX7" fmla="*/ 2679825 w 3078178"/>
              <a:gd name="connsiteY7" fmla="*/ 805758 h 1968977"/>
              <a:gd name="connsiteX8" fmla="*/ 3078178 w 3078178"/>
              <a:gd name="connsiteY8" fmla="*/ 0 h 196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8178" h="1968977">
                <a:moveTo>
                  <a:pt x="0" y="470780"/>
                </a:moveTo>
                <a:cubicBezTo>
                  <a:pt x="129012" y="740121"/>
                  <a:pt x="258024" y="1009462"/>
                  <a:pt x="407406" y="1222218"/>
                </a:cubicBezTo>
                <a:cubicBezTo>
                  <a:pt x="556788" y="1434975"/>
                  <a:pt x="765332" y="1630761"/>
                  <a:pt x="896293" y="1747319"/>
                </a:cubicBezTo>
                <a:cubicBezTo>
                  <a:pt x="1027254" y="1863877"/>
                  <a:pt x="1095464" y="1885352"/>
                  <a:pt x="1193171" y="1921566"/>
                </a:cubicBezTo>
                <a:cubicBezTo>
                  <a:pt x="1290878" y="1957780"/>
                  <a:pt x="1376598" y="1978554"/>
                  <a:pt x="1482536" y="1964602"/>
                </a:cubicBezTo>
                <a:cubicBezTo>
                  <a:pt x="1588474" y="1950650"/>
                  <a:pt x="1703188" y="1914808"/>
                  <a:pt x="1828800" y="1837853"/>
                </a:cubicBezTo>
                <a:cubicBezTo>
                  <a:pt x="1954412" y="1760899"/>
                  <a:pt x="2094369" y="1674891"/>
                  <a:pt x="2236206" y="1502875"/>
                </a:cubicBezTo>
                <a:cubicBezTo>
                  <a:pt x="2378043" y="1330859"/>
                  <a:pt x="2539496" y="1056237"/>
                  <a:pt x="2679825" y="805758"/>
                </a:cubicBezTo>
                <a:cubicBezTo>
                  <a:pt x="2820154" y="555279"/>
                  <a:pt x="2949166" y="277639"/>
                  <a:pt x="3078178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797061"/>
              </p:ext>
            </p:extLst>
          </p:nvPr>
        </p:nvGraphicFramePr>
        <p:xfrm>
          <a:off x="3844372" y="2516203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74992" y="4649198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92" y="4649198"/>
                <a:ext cx="36798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85992" y="2495555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992" y="2495555"/>
                <a:ext cx="3679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28955" y="2228880"/>
                <a:ext cx="2396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)=9−9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55" y="2228880"/>
                <a:ext cx="239687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96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Van Der </a:t>
            </a:r>
            <a:r>
              <a:rPr lang="en-US" dirty="0" err="1"/>
              <a:t>Mond</a:t>
            </a:r>
            <a:r>
              <a:rPr lang="en-US" dirty="0"/>
              <a:t>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Once the coefficient are computed, the evaluation of the interpolating polynomial in a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simple: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04519" y="3911097"/>
            <a:ext cx="7446063" cy="2397630"/>
          </a:xfrm>
          <a:prstGeom prst="rect">
            <a:avLst/>
          </a:prstGeom>
          <a:noFill/>
          <a:ln>
            <a:solidFill>
              <a:srgbClr val="56AD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Van Der </a:t>
            </a:r>
            <a:r>
              <a:rPr lang="en-US" dirty="0" err="1"/>
              <a:t>Mond</a:t>
            </a:r>
            <a:r>
              <a:rPr lang="en-US" dirty="0"/>
              <a:t>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system of equation is not a straight forward system (e.g. upper diagonal) to be solved</a:t>
            </a:r>
          </a:p>
          <a:p>
            <a:r>
              <a:rPr lang="en-US" dirty="0"/>
              <a:t>The </a:t>
            </a:r>
            <a:r>
              <a:rPr lang="en-US" dirty="0" err="1"/>
              <a:t>Vand</a:t>
            </a:r>
            <a:r>
              <a:rPr lang="en-US" dirty="0"/>
              <a:t> Der </a:t>
            </a:r>
            <a:r>
              <a:rPr lang="en-US" dirty="0" err="1"/>
              <a:t>Mond</a:t>
            </a:r>
            <a:r>
              <a:rPr lang="en-US" dirty="0"/>
              <a:t> matrix has a high conditioning number making the solution process sensitive to round-off errors </a:t>
            </a:r>
          </a:p>
        </p:txBody>
      </p:sp>
    </p:spTree>
    <p:extLst>
      <p:ext uri="{BB962C8B-B14F-4D97-AF65-F5344CB8AC3E}">
        <p14:creationId xmlns:p14="http://schemas.microsoft.com/office/powerpoint/2010/main" val="27965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1253</Words>
  <Application>Microsoft Office PowerPoint</Application>
  <PresentationFormat>Widescreen</PresentationFormat>
  <Paragraphs>252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1_Office Theme</vt:lpstr>
      <vt:lpstr>Lecture 5</vt:lpstr>
      <vt:lpstr>Overview of Interpolation</vt:lpstr>
      <vt:lpstr>Van Der Mond Interpolation</vt:lpstr>
      <vt:lpstr>Van Der Mond Equations</vt:lpstr>
      <vt:lpstr>Example</vt:lpstr>
      <vt:lpstr>Example</vt:lpstr>
      <vt:lpstr>Example</vt:lpstr>
      <vt:lpstr>Benefit of Van Der Mond interpolation</vt:lpstr>
      <vt:lpstr>Drawback of Van Der Mond interpolation</vt:lpstr>
      <vt:lpstr>Example</vt:lpstr>
      <vt:lpstr>Example</vt:lpstr>
      <vt:lpstr>Example – Using Octave</vt:lpstr>
      <vt:lpstr>Summary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Rolf Wuthrich</dc:creator>
  <cp:lastModifiedBy>Rolf Wuthrich</cp:lastModifiedBy>
  <cp:revision>142</cp:revision>
  <dcterms:created xsi:type="dcterms:W3CDTF">2020-01-29T17:53:04Z</dcterms:created>
  <dcterms:modified xsi:type="dcterms:W3CDTF">2020-04-29T01:16:15Z</dcterms:modified>
</cp:coreProperties>
</file>