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766" autoAdjust="0"/>
  </p:normalViewPr>
  <p:slideViewPr>
    <p:cSldViewPr snapToGrid="0">
      <p:cViewPr varScale="1">
        <p:scale>
          <a:sx n="69" d="100"/>
          <a:sy n="69" d="100"/>
        </p:scale>
        <p:origin x="15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25400">
                <a:solidFill>
                  <a:srgbClr val="48A6AD"/>
                </a:solidFill>
              </a:ln>
              <a:effectLst/>
            </c:spPr>
          </c:marker>
          <c:xVal>
            <c:numRef>
              <c:f>VanDerMond!$A$1:$A$3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xVal>
          <c:yVal>
            <c:numRef>
              <c:f>VanDerMond!$B$1:$B$3</c:f>
              <c:numCache>
                <c:formatCode>General</c:formatCode>
                <c:ptCount val="3"/>
                <c:pt idx="0">
                  <c:v>2</c:v>
                </c:pt>
                <c:pt idx="1">
                  <c:v>-1</c:v>
                </c:pt>
                <c:pt idx="2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80-49FB-8C04-16DF9A08C6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025280"/>
        <c:axId val="29302567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bg1"/>
                    </a:solidFill>
                    <a:ln w="19050">
                      <a:solidFill>
                        <a:srgbClr val="48A6AD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'lin regression'!$A$2:$A$42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-1</c:v>
                      </c:pt>
                      <c:pt idx="1">
                        <c:v>1</c:v>
                      </c:pt>
                      <c:pt idx="2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'lin regression'!$B$2:$B$42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CC80-49FB-8C04-16DF9A08C6CC}"/>
                  </c:ext>
                </c:extLst>
              </c15:ser>
            </c15:filteredScatterSeries>
          </c:ext>
        </c:extLst>
      </c:scatterChart>
      <c:valAx>
        <c:axId val="293025280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025672"/>
        <c:crosses val="autoZero"/>
        <c:crossBetween val="midCat"/>
        <c:majorUnit val="1"/>
        <c:minorUnit val="1"/>
      </c:valAx>
      <c:valAx>
        <c:axId val="293025672"/>
        <c:scaling>
          <c:orientation val="minMax"/>
          <c:max val="7"/>
          <c:min val="-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02528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7D4C-FA7F-45C5-BC35-B4B3D78C71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1666A-E78C-4D0A-B2DB-9FA3105C9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3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53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build the second level</a:t>
            </a:r>
            <a:r>
              <a:rPr lang="en-US" baseline="0" dirty="0"/>
              <a:t> of Newton’s differences</a:t>
            </a:r>
          </a:p>
          <a:p>
            <a:endParaRPr lang="en-US" baseline="0" dirty="0"/>
          </a:p>
          <a:p>
            <a:r>
              <a:rPr lang="en-US" baseline="0" dirty="0"/>
              <a:t>For this we compute the difference of the previous level divided by the corresponding x values</a:t>
            </a:r>
          </a:p>
          <a:p>
            <a:endParaRPr lang="en-US" baseline="0" dirty="0"/>
          </a:p>
          <a:p>
            <a:r>
              <a:rPr lang="en-US" dirty="0"/>
              <a:t>For example to get the Newton divided difference between the x values 1 and 2 we proceed as follows:</a:t>
            </a:r>
          </a:p>
          <a:p>
            <a:endParaRPr lang="en-US" dirty="0"/>
          </a:p>
          <a:p>
            <a:r>
              <a:rPr lang="en-US" dirty="0"/>
              <a:t>First draw lines as shown, Then consider the highlighted boxes.</a:t>
            </a:r>
          </a:p>
          <a:p>
            <a:r>
              <a:rPr lang="en-US" dirty="0"/>
              <a:t>Take the difference between -1 and 2. </a:t>
            </a:r>
          </a:p>
          <a:p>
            <a:r>
              <a:rPr lang="en-US" dirty="0"/>
              <a:t>Then divided by the difference between 2 and 1</a:t>
            </a:r>
          </a:p>
          <a:p>
            <a:endParaRPr lang="en-US" dirty="0"/>
          </a:p>
          <a:p>
            <a:r>
              <a:rPr lang="en-US" dirty="0"/>
              <a:t>Same way we get the Newton difference between x values 2 and 4</a:t>
            </a:r>
          </a:p>
          <a:p>
            <a:endParaRPr lang="en-US" dirty="0"/>
          </a:p>
          <a:p>
            <a:r>
              <a:rPr lang="en-US" dirty="0"/>
              <a:t>Draw the lines</a:t>
            </a:r>
            <a:r>
              <a:rPr lang="en-US" baseline="0" dirty="0"/>
              <a:t> as shown and then consider the numbers in the highlighted boxes</a:t>
            </a:r>
          </a:p>
          <a:p>
            <a:endParaRPr lang="en-US" dirty="0"/>
          </a:p>
          <a:p>
            <a:r>
              <a:rPr lang="en-US" dirty="0"/>
              <a:t>f[2,4] is then</a:t>
            </a:r>
            <a:r>
              <a:rPr lang="en-US" baseline="0" dirty="0"/>
              <a:t> given by calculating the difference between 5 and -1 divided by the difference between 4 and 2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66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third level of the Newton divided differences are obtained exactly with the same mechanism</a:t>
            </a:r>
          </a:p>
          <a:p>
            <a:endParaRPr lang="en-US" dirty="0"/>
          </a:p>
          <a:p>
            <a:r>
              <a:rPr lang="en-US" dirty="0"/>
              <a:t>First draw the highlighted lines </a:t>
            </a:r>
          </a:p>
          <a:p>
            <a:r>
              <a:rPr lang="en-US" dirty="0"/>
              <a:t>They point</a:t>
            </a:r>
            <a:r>
              <a:rPr lang="en-US" baseline="0" dirty="0"/>
              <a:t> to the previous level of Newton’s divided differences that have to be used for the calculation</a:t>
            </a:r>
          </a:p>
          <a:p>
            <a:r>
              <a:rPr lang="en-US" baseline="0" dirty="0"/>
              <a:t>The x values, that will be used in the denominator, are found by following further the lines</a:t>
            </a:r>
          </a:p>
          <a:p>
            <a:endParaRPr lang="en-US" baseline="0" dirty="0"/>
          </a:p>
          <a:p>
            <a:r>
              <a:rPr lang="en-US" baseline="0" dirty="0"/>
              <a:t>Then f[1,2,4] is given by the difference between 3 and -3 divided by the difference between 4 and 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8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now computed</a:t>
            </a:r>
            <a:r>
              <a:rPr lang="en-US" baseline="0" dirty="0"/>
              <a:t> all needed Newton divided differences </a:t>
            </a:r>
          </a:p>
          <a:p>
            <a:endParaRPr lang="en-US" baseline="0" dirty="0"/>
          </a:p>
          <a:p>
            <a:r>
              <a:rPr lang="en-US" baseline="0" dirty="0"/>
              <a:t>Remains to write down the interpolating polynomial</a:t>
            </a:r>
          </a:p>
          <a:p>
            <a:endParaRPr lang="en-US" baseline="0" dirty="0"/>
          </a:p>
          <a:p>
            <a:r>
              <a:rPr lang="en-US" dirty="0"/>
              <a:t>The first model parameter </a:t>
            </a:r>
            <a:r>
              <a:rPr lang="en-US" dirty="0" err="1"/>
              <a:t>bo</a:t>
            </a:r>
            <a:r>
              <a:rPr lang="en-US" baseline="0" dirty="0"/>
              <a:t> is f[x1] which is found at the top of the second column</a:t>
            </a:r>
          </a:p>
          <a:p>
            <a:endParaRPr lang="en-US" baseline="0" dirty="0"/>
          </a:p>
          <a:p>
            <a:r>
              <a:rPr lang="en-US" baseline="0" dirty="0"/>
              <a:t>The second </a:t>
            </a:r>
            <a:r>
              <a:rPr lang="en-US" dirty="0"/>
              <a:t>model parameter b1</a:t>
            </a:r>
            <a:r>
              <a:rPr lang="en-US" baseline="0" dirty="0"/>
              <a:t> is f[x1,x2] which is found at the top of the third column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And the third </a:t>
            </a:r>
            <a:r>
              <a:rPr lang="en-US" dirty="0"/>
              <a:t>model parameter b2</a:t>
            </a:r>
            <a:r>
              <a:rPr lang="en-US" baseline="0" dirty="0"/>
              <a:t> is f[x1,x2,x3] which is found at the top of the forth column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As an exercise I invite you to verify that the found interpolating polynomial indeed passes by all data points.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Recall that the data points are listed in the first two columns of our 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43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Plotting the data points and the </a:t>
            </a:r>
            <a:r>
              <a:rPr lang="en-US" baseline="0" dirty="0"/>
              <a:t> interpolating polynomial confirms that it indeed passes by all data points.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1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Even the found Newton interpolation polynomial looks very different to the one we found when using Van der </a:t>
                </a:r>
                <a:r>
                  <a:rPr lang="en-US" dirty="0" err="1"/>
                  <a:t>Mond</a:t>
                </a:r>
                <a:r>
                  <a:rPr lang="en-US" dirty="0"/>
                  <a:t> interpolation, they are actually the same</a:t>
                </a:r>
              </a:p>
              <a:p>
                <a:endParaRPr lang="en-US" dirty="0"/>
              </a:p>
              <a:p>
                <a:r>
                  <a:rPr lang="en-US" dirty="0"/>
                  <a:t>With Newton interpolation we found the polynomial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CA" dirty="0"/>
              </a:p>
              <a:p>
                <a:endParaRPr lang="en-US" dirty="0"/>
              </a:p>
              <a:p>
                <a:r>
                  <a:rPr lang="en-US" dirty="0"/>
                  <a:t>With Van der </a:t>
                </a:r>
                <a:r>
                  <a:rPr lang="en-US" dirty="0" err="1"/>
                  <a:t>Mond</a:t>
                </a:r>
                <a:r>
                  <a:rPr lang="en-US" dirty="0"/>
                  <a:t> interpolation we found previously</a:t>
                </a:r>
                <a:r>
                  <a:rPr lang="en-US" baseline="0" dirty="0"/>
                  <a:t> the polynomial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dirty="0"/>
              </a:p>
              <a:p>
                <a:endParaRPr lang="en-US" dirty="0"/>
              </a:p>
              <a:p>
                <a:r>
                  <a:rPr lang="en-US" dirty="0"/>
                  <a:t>I invite</a:t>
                </a:r>
                <a:r>
                  <a:rPr lang="en-US" baseline="0" dirty="0"/>
                  <a:t> you to verify that indeed both polynomials are the same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 the found Newton interpolation polynomial looks very different to the one we found when using Van der </a:t>
                </a:r>
                <a:r>
                  <a:rPr lang="en-US" dirty="0" err="1" smtClean="0"/>
                  <a:t>Mond</a:t>
                </a:r>
                <a:r>
                  <a:rPr lang="en-US" dirty="0" smtClean="0"/>
                  <a:t> interpolation, they are actually the same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With Newton interpolation we found the polynomial </a:t>
                </a:r>
                <a:r>
                  <a:rPr lang="en-US" i="0">
                    <a:latin typeface="Cambria Math" panose="02040503050406030204" pitchFamily="18" charset="0"/>
                  </a:rPr>
                  <a:t>2−3</a:t>
                </a:r>
                <a:r>
                  <a:rPr lang="ar-AE" i="0">
                    <a:latin typeface="Cambria Math" panose="02040503050406030204" pitchFamily="18" charset="0"/>
                  </a:rPr>
                  <a:t>(𝑥−</a:t>
                </a:r>
                <a:r>
                  <a:rPr lang="en-US" i="0">
                    <a:latin typeface="Cambria Math" panose="02040503050406030204" pitchFamily="18" charset="0"/>
                  </a:rPr>
                  <a:t>1)+2</a:t>
                </a:r>
                <a:r>
                  <a:rPr lang="ar-AE" i="0">
                    <a:latin typeface="Cambria Math" panose="02040503050406030204" pitchFamily="18" charset="0"/>
                  </a:rPr>
                  <a:t>(𝑥−</a:t>
                </a:r>
                <a:r>
                  <a:rPr lang="en-US" i="0">
                    <a:latin typeface="Cambria Math" panose="02040503050406030204" pitchFamily="18" charset="0"/>
                  </a:rPr>
                  <a:t>1)</a:t>
                </a:r>
                <a:r>
                  <a:rPr lang="ar-AE" i="0">
                    <a:latin typeface="Cambria Math" panose="02040503050406030204" pitchFamily="18" charset="0"/>
                  </a:rPr>
                  <a:t>(𝑥−</a:t>
                </a:r>
                <a:r>
                  <a:rPr lang="en-US" i="0">
                    <a:latin typeface="Cambria Math" panose="02040503050406030204" pitchFamily="18" charset="0"/>
                  </a:rPr>
                  <a:t>4)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With Van der </a:t>
                </a:r>
                <a:r>
                  <a:rPr lang="en-US" dirty="0" err="1" smtClean="0"/>
                  <a:t>Mond</a:t>
                </a:r>
                <a:r>
                  <a:rPr lang="en-US" dirty="0" smtClean="0"/>
                  <a:t> interpolation we found previously</a:t>
                </a:r>
                <a:r>
                  <a:rPr lang="en-US" baseline="0" dirty="0" smtClean="0"/>
                  <a:t> the polynomial </a:t>
                </a:r>
                <a:r>
                  <a:rPr lang="en-US" i="0" smtClean="0">
                    <a:latin typeface="Cambria Math" panose="02040503050406030204" pitchFamily="18" charset="0"/>
                  </a:rPr>
                  <a:t>9−9𝑥</a:t>
                </a:r>
                <a:r>
                  <a:rPr lang="en-US" i="0">
                    <a:latin typeface="Cambria Math" panose="02040503050406030204" pitchFamily="18" charset="0"/>
                  </a:rPr>
                  <a:t>+2𝑥^2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 invite</a:t>
                </a:r>
                <a:r>
                  <a:rPr lang="en-US" baseline="0" dirty="0" smtClean="0"/>
                  <a:t> you to verify that indeed both polynomials are the same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57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add some remarks about Newton interpolation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Newton interpolation is very well suited for hand calculations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Indeed, there is no need to solve any equations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Compared to Van der </a:t>
            </a:r>
            <a:r>
              <a:rPr lang="en-US" dirty="0" err="1"/>
              <a:t>Mond</a:t>
            </a:r>
            <a:r>
              <a:rPr lang="en-US" dirty="0"/>
              <a:t> interpolation, Newton interpolation is less prone to round-off errors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But</a:t>
            </a:r>
            <a:r>
              <a:rPr lang="en-US" b="0" baseline="0" dirty="0"/>
              <a:t> the Newton interpolating polynomial is not as fast to evaluate then the one we found with Van der </a:t>
            </a:r>
            <a:r>
              <a:rPr lang="en-US" b="0" baseline="0" dirty="0" err="1"/>
              <a:t>Mond</a:t>
            </a:r>
            <a:r>
              <a:rPr lang="en-US" b="0" baseline="0" dirty="0"/>
              <a:t> interpolation.</a:t>
            </a:r>
            <a:endParaRPr lang="en-US" b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5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summarize</a:t>
            </a:r>
            <a:r>
              <a:rPr lang="en-US" baseline="0" dirty="0"/>
              <a:t> the key findings</a:t>
            </a:r>
          </a:p>
          <a:p>
            <a:endParaRPr lang="en-US" baseline="0" dirty="0"/>
          </a:p>
          <a:p>
            <a:r>
              <a:rPr lang="en-US" dirty="0"/>
              <a:t>Newton interpolation allows the determination of an interpolating </a:t>
            </a:r>
            <a:r>
              <a:rPr lang="en-US"/>
              <a:t>polynomial for </a:t>
            </a:r>
            <a:r>
              <a:rPr lang="en-US" dirty="0"/>
              <a:t>a given data set</a:t>
            </a:r>
          </a:p>
          <a:p>
            <a:endParaRPr lang="en-US" dirty="0"/>
          </a:p>
          <a:p>
            <a:r>
              <a:rPr lang="en-US" dirty="0"/>
              <a:t>When organized in a table, the calculations are very efficient to be done by hand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lecture we will discuss a second method to solve polynomial interpolation problems</a:t>
            </a:r>
          </a:p>
          <a:p>
            <a:endParaRPr lang="en-US" dirty="0"/>
          </a:p>
          <a:p>
            <a:r>
              <a:rPr lang="en-US" dirty="0"/>
              <a:t>As always we have a data set and our interpolating</a:t>
            </a:r>
            <a:r>
              <a:rPr lang="en-US" baseline="0" dirty="0"/>
              <a:t> polynomial </a:t>
            </a:r>
          </a:p>
          <a:p>
            <a:endParaRPr lang="en-US" baseline="0" dirty="0"/>
          </a:p>
          <a:p>
            <a:r>
              <a:rPr lang="en-US" baseline="0" dirty="0"/>
              <a:t>Our aim is to choose </a:t>
            </a:r>
            <a:r>
              <a:rPr lang="en-US" baseline="0"/>
              <a:t>the m </a:t>
            </a:r>
            <a:r>
              <a:rPr lang="en-US" baseline="0" dirty="0"/>
              <a:t>parameters of the interpolating polynomial such that it passes exactly by all data points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1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</a:t>
                </a:r>
                <a:r>
                  <a:rPr lang="en-US" baseline="0" dirty="0"/>
                  <a:t> the previous method we used the traditional form for writing down the interpolating polynomial</a:t>
                </a:r>
              </a:p>
              <a:p>
                <a:endParaRPr lang="en-US" baseline="0" dirty="0"/>
              </a:p>
              <a:p>
                <a:r>
                  <a:rPr lang="en-US" dirty="0"/>
                  <a:t>In</a:t>
                </a:r>
                <a:r>
                  <a:rPr lang="en-US" baseline="0" dirty="0"/>
                  <a:t> this alternate method, called Newton interpolation, we will write the interpolating polynomial differently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We write is as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1200" dirty="0"/>
                  <a:t> b0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12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And so on until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sz="1200" i="1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r>
                  <a:rPr lang="en-US" baseline="0" dirty="0"/>
                  <a:t>Note that we changed the symbols of the model parameter from </a:t>
                </a:r>
                <a:r>
                  <a:rPr lang="en-US" baseline="0" dirty="0" err="1"/>
                  <a:t>ai</a:t>
                </a:r>
                <a:r>
                  <a:rPr lang="en-US" baseline="0" dirty="0"/>
                  <a:t> to bi because they will not have the same values.</a:t>
                </a:r>
              </a:p>
              <a:p>
                <a:r>
                  <a:rPr lang="en-US" baseline="0" dirty="0"/>
                  <a:t>But the interpolating polynomial still is of degree n-1 as can be seen from its last monomial and still contains m model parameters.</a:t>
                </a:r>
              </a:p>
              <a:p>
                <a:endParaRPr lang="en-US" baseline="0" dirty="0"/>
              </a:p>
              <a:p>
                <a:endParaRPr lang="en-US" baseline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</a:t>
                </a:r>
                <a:r>
                  <a:rPr lang="en-US" baseline="0" dirty="0" smtClean="0"/>
                  <a:t> the previous method we used the traditional form for writing down the interpolating polynomial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In</a:t>
                </a:r>
                <a:r>
                  <a:rPr lang="en-US" baseline="0" dirty="0" smtClean="0"/>
                  <a:t> this alternate method, called Newton interpolation, we will write the interpolating polynomial differently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write is as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>
                    <a:latin typeface="Cambria Math" panose="02040503050406030204" pitchFamily="18" charset="0"/>
                  </a:rPr>
                  <a:t>𝑃</a:t>
                </a:r>
                <a:r>
                  <a:rPr lang="fr-FR" sz="1200" i="0" smtClean="0">
                    <a:latin typeface="Cambria Math" panose="02040503050406030204" pitchFamily="18" charset="0"/>
                  </a:rPr>
                  <a:t>_(</a:t>
                </a:r>
                <a:r>
                  <a:rPr lang="en-US" sz="1200" i="0">
                    <a:latin typeface="Cambria Math" panose="02040503050406030204" pitchFamily="18" charset="0"/>
                  </a:rPr>
                  <a:t>𝑛−1</a:t>
                </a:r>
                <a:r>
                  <a:rPr lang="fr-FR" sz="1200" i="0" smtClean="0">
                    <a:latin typeface="Cambria Math" panose="02040503050406030204" pitchFamily="18" charset="0"/>
                  </a:rPr>
                  <a:t>)</a:t>
                </a:r>
                <a:r>
                  <a:rPr lang="en-US" sz="1200" i="0">
                    <a:latin typeface="Cambria Math" panose="02040503050406030204" pitchFamily="18" charset="0"/>
                  </a:rPr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(𝑥)=</a:t>
                </a:r>
                <a:r>
                  <a:rPr lang="en-US" sz="1200" dirty="0" smtClean="0"/>
                  <a:t> b0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ar-AE" sz="1200" i="0" smtClean="0">
                    <a:latin typeface="Cambria Math" panose="02040503050406030204" pitchFamily="18" charset="0"/>
                  </a:rPr>
                  <a:t>+</a:t>
                </a:r>
                <a:r>
                  <a:rPr lang="ar-AE" sz="1200" i="0">
                    <a:latin typeface="Cambria Math" panose="02040503050406030204" pitchFamily="18" charset="0"/>
                  </a:rPr>
                  <a:t>𝑏_1 (𝑥−𝑥_1 )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ar-AE" sz="1200" i="0" smtClean="0">
                    <a:latin typeface="Cambria Math" panose="02040503050406030204" pitchFamily="18" charset="0"/>
                  </a:rPr>
                  <a:t>〖</a:t>
                </a:r>
                <a:r>
                  <a:rPr lang="ar-AE" sz="1200" i="0">
                    <a:latin typeface="Cambria Math" panose="02040503050406030204" pitchFamily="18" charset="0"/>
                  </a:rPr>
                  <a:t>+𝑏</a:t>
                </a:r>
                <a:r>
                  <a:rPr lang="ar-AE" sz="1200" i="0" smtClean="0">
                    <a:latin typeface="Cambria Math" panose="02040503050406030204" pitchFamily="18" charset="0"/>
                  </a:rPr>
                  <a:t>〗_</a:t>
                </a:r>
                <a:r>
                  <a:rPr lang="ar-AE" sz="1200" i="0">
                    <a:latin typeface="Cambria Math" panose="02040503050406030204" pitchFamily="18" charset="0"/>
                  </a:rPr>
                  <a:t>2 (𝑥−𝑥_1 )(𝑥−𝑥_2 )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And so on until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ar-AE" sz="1200" i="0">
                    <a:latin typeface="Cambria Math" panose="02040503050406030204" pitchFamily="18" charset="0"/>
                  </a:rPr>
                  <a:t>𝑏</a:t>
                </a:r>
                <a:r>
                  <a:rPr lang="ar-AE" sz="1200" i="0" smtClean="0">
                    <a:latin typeface="Cambria Math" panose="02040503050406030204" pitchFamily="18" charset="0"/>
                  </a:rPr>
                  <a:t>_(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𝑛−1</a:t>
                </a:r>
                <a:r>
                  <a:rPr lang="ar-AE" sz="1200" b="0" i="0" smtClean="0">
                    <a:latin typeface="Cambria Math" panose="02040503050406030204" pitchFamily="18" charset="0"/>
                  </a:rPr>
                  <a:t>)</a:t>
                </a:r>
                <a:r>
                  <a:rPr lang="ar-AE" sz="1200" b="0" i="0">
                    <a:latin typeface="Cambria Math" panose="02040503050406030204" pitchFamily="18" charset="0"/>
                  </a:rPr>
                  <a:t> </a:t>
                </a:r>
                <a:r>
                  <a:rPr lang="ar-AE" sz="1200" i="0">
                    <a:latin typeface="Cambria Math" panose="02040503050406030204" pitchFamily="18" charset="0"/>
                  </a:rPr>
                  <a:t>(𝑥−𝑥_1 )…(𝑥−𝑥_(𝑛−1) )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r>
                  <a:rPr lang="en-US" baseline="0" dirty="0" smtClean="0"/>
                  <a:t>Note that we changed the symbols of the model parameter from </a:t>
                </a:r>
                <a:r>
                  <a:rPr lang="en-US" baseline="0" dirty="0" err="1" smtClean="0"/>
                  <a:t>ai</a:t>
                </a:r>
                <a:r>
                  <a:rPr lang="en-US" baseline="0" dirty="0" smtClean="0"/>
                  <a:t> to bi because they will not have the same values.</a:t>
                </a:r>
              </a:p>
              <a:p>
                <a:r>
                  <a:rPr lang="en-US" baseline="0" dirty="0" smtClean="0"/>
                  <a:t>But the interpolating polynomial still is of degree n-1 as can be seen from its last monomial and still contains n model </a:t>
                </a:r>
                <a:r>
                  <a:rPr lang="en-US" baseline="0" dirty="0" err="1" smtClean="0"/>
                  <a:t>paramters</a:t>
                </a:r>
                <a:r>
                  <a:rPr lang="en-US" baseline="0" dirty="0" smtClean="0"/>
                  <a:t>.</a:t>
                </a:r>
              </a:p>
              <a:p>
                <a:endParaRPr lang="en-US" baseline="0" dirty="0" smtClean="0"/>
              </a:p>
              <a:p>
                <a:endParaRPr lang="en-US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Using this alternate form of the interpolating</a:t>
                </a:r>
                <a:r>
                  <a:rPr lang="en-US" baseline="0" dirty="0"/>
                  <a:t> polynomial allows to obtain much simpler equations for the model parameters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Let us force the Interpolating polynomial to pass by all data points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For the first point (x1,y1) this results into the equation y1=b0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We already found the first model parameter.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If we use the second data point we obtain the equation y2=bo+b1(x-x1)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As we already know </a:t>
                </a:r>
                <a:r>
                  <a:rPr lang="en-US" baseline="0" dirty="0" err="1"/>
                  <a:t>bo</a:t>
                </a:r>
                <a:r>
                  <a:rPr lang="en-US" baseline="0" dirty="0"/>
                  <a:t>, we only have one unknown left and we can calculate b1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this alternate form of the interpolating</a:t>
                </a:r>
                <a:r>
                  <a:rPr lang="en-US" baseline="0" dirty="0" smtClean="0"/>
                  <a:t> polynomial allows to obtain much simpler equations for the model parameters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force the Interpolating polynomial to pass by all data points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the first point (x1,y1) this results into the equation y1=b0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already found the first model parameter.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If we use the second data point we obtain the equation y2=bo+b1(x-x1)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As we already know </a:t>
                </a:r>
                <a:r>
                  <a:rPr lang="en-US" baseline="0" dirty="0" err="1" smtClean="0"/>
                  <a:t>bo</a:t>
                </a:r>
                <a:r>
                  <a:rPr lang="en-US" baseline="0" dirty="0" smtClean="0"/>
                  <a:t>, we only have one </a:t>
                </a:r>
                <a:r>
                  <a:rPr lang="en-US" baseline="0" dirty="0" err="1" smtClean="0"/>
                  <a:t>unknonwn</a:t>
                </a:r>
                <a:r>
                  <a:rPr lang="en-US" baseline="0" dirty="0" smtClean="0"/>
                  <a:t> left and we can calculate b1 as  </a:t>
                </a:r>
                <a:r>
                  <a:rPr lang="ar-AE" sz="1200" i="0">
                    <a:latin typeface="Cambria Math" panose="02040503050406030204" pitchFamily="18" charset="0"/>
                  </a:rPr>
                  <a:t>𝑏</a:t>
                </a:r>
                <a:r>
                  <a:rPr lang="ar-AE" sz="1200" i="0" smtClean="0">
                    <a:latin typeface="Cambria Math" panose="02040503050406030204" pitchFamily="18" charset="0"/>
                  </a:rPr>
                  <a:t>_</a:t>
                </a:r>
                <a:r>
                  <a:rPr lang="ar-AE" sz="1200" i="0">
                    <a:latin typeface="Cambria Math" panose="02040503050406030204" pitchFamily="18" charset="0"/>
                  </a:rPr>
                  <a:t>1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(𝑦</a:t>
                </a:r>
                <a:r>
                  <a:rPr lang="fr-FR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2−𝑦</a:t>
                </a:r>
                <a:r>
                  <a:rPr lang="fr-FR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1</a:t>
                </a:r>
                <a:r>
                  <a:rPr lang="en-US" sz="1200" b="0" i="0">
                    <a:latin typeface="Cambria Math" panose="02040503050406030204" pitchFamily="18" charset="0"/>
                  </a:rPr>
                  <a:t>)/(</a:t>
                </a:r>
                <a:r>
                  <a:rPr lang="ar-AE" sz="1200" i="0">
                    <a:latin typeface="Cambria Math" panose="02040503050406030204" pitchFamily="18" charset="0"/>
                  </a:rPr>
                  <a:t>𝑥−𝑥_1 </a:t>
                </a:r>
                <a:r>
                  <a:rPr lang="en-US" sz="1200" i="0">
                    <a:latin typeface="Cambria Math" panose="02040503050406030204" pitchFamily="18" charset="0"/>
                  </a:rPr>
                  <a:t>)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73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proceed further like</a:t>
            </a:r>
            <a:r>
              <a:rPr lang="en-US" baseline="0" dirty="0"/>
              <a:t> this</a:t>
            </a:r>
          </a:p>
          <a:p>
            <a:endParaRPr lang="en-US" baseline="0" dirty="0"/>
          </a:p>
          <a:p>
            <a:r>
              <a:rPr lang="en-US" baseline="0" dirty="0"/>
              <a:t>Using the third point will result in an equation involving the model parameters </a:t>
            </a:r>
            <a:r>
              <a:rPr lang="en-US" baseline="0" dirty="0" err="1"/>
              <a:t>bo</a:t>
            </a:r>
            <a:r>
              <a:rPr lang="en-US" baseline="0" dirty="0"/>
              <a:t>, b1 and b2</a:t>
            </a:r>
          </a:p>
          <a:p>
            <a:r>
              <a:rPr lang="en-US" baseline="0" dirty="0"/>
              <a:t>But b0 and b1 are already known</a:t>
            </a:r>
          </a:p>
          <a:p>
            <a:endParaRPr lang="en-US" baseline="0" dirty="0"/>
          </a:p>
          <a:p>
            <a:r>
              <a:rPr lang="en-US" baseline="0" dirty="0"/>
              <a:t>Consequently b2 can be computed</a:t>
            </a:r>
          </a:p>
          <a:p>
            <a:endParaRPr lang="en-US" baseline="0" dirty="0"/>
          </a:p>
          <a:p>
            <a:r>
              <a:rPr lang="en-US" dirty="0"/>
              <a:t>In similar way we can proceed with the next data point until the last one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25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There is a general formula</a:t>
                </a:r>
                <a:r>
                  <a:rPr lang="en-US" baseline="0" dirty="0"/>
                  <a:t> for the model parameter bi in the Newton interpolation.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To write this formula in a compact way one likes to introduce some notations, the so called Newton divided differences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Newton divided differences are defined in levels.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The first level is defined 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US" dirty="0"/>
              </a:p>
              <a:p>
                <a:r>
                  <a:rPr lang="en-US" dirty="0"/>
                  <a:t>The</a:t>
                </a:r>
                <a:r>
                  <a:rPr lang="en-US" baseline="0" dirty="0"/>
                  <a:t> second </a:t>
                </a:r>
                <a:r>
                  <a:rPr lang="en-US" dirty="0"/>
                  <a:t>level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  <a:p>
                <a:r>
                  <a:rPr lang="en-US" dirty="0"/>
                  <a:t>Note that it is defined based</a:t>
                </a:r>
                <a:r>
                  <a:rPr lang="en-US" baseline="0" dirty="0"/>
                  <a:t> on the definition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  <a:p>
                <a:endParaRPr lang="en-US" dirty="0"/>
              </a:p>
              <a:p>
                <a:r>
                  <a:rPr lang="en-US" dirty="0"/>
                  <a:t>The third level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  <a:p>
                <a:endParaRPr lang="en-US" dirty="0"/>
              </a:p>
              <a:p>
                <a:r>
                  <a:rPr lang="en-US" dirty="0"/>
                  <a:t>And so on</a:t>
                </a:r>
              </a:p>
              <a:p>
                <a:endParaRPr lang="en-US" dirty="0"/>
              </a:p>
              <a:p>
                <a:r>
                  <a:rPr lang="en-US" dirty="0"/>
                  <a:t>Note how these</a:t>
                </a:r>
                <a:r>
                  <a:rPr lang="en-US" baseline="0" dirty="0"/>
                  <a:t> expressions are built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Each level is made out of the difference of the preceding level in it’s numerator</a:t>
                </a:r>
              </a:p>
              <a:p>
                <a:r>
                  <a:rPr lang="en-US" baseline="0" dirty="0"/>
                  <a:t>The arguments of the Newton differences are always the last ones for the first Newton difference and the first ones for the second Newton difference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The denominator is the difference between the last and first argument of the Newton divided difference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a general formula</a:t>
                </a:r>
                <a:r>
                  <a:rPr lang="en-US" baseline="0" dirty="0" smtClean="0"/>
                  <a:t> for the model parameter bi in the Newton interpolation.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To write this formula in a compact way one likes to introduce some notations, the so called Newton divided differences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Newton divided differences are defined in levels.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first level is defined as</a:t>
                </a:r>
                <a:r>
                  <a:rPr lang="en-US" dirty="0" smtClean="0"/>
                  <a:t> </a:t>
                </a:r>
                <a:r>
                  <a:rPr lang="en-US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i="0" smtClean="0">
                    <a:latin typeface="Cambria Math" panose="02040503050406030204" pitchFamily="18" charset="0"/>
                  </a:rPr>
                  <a:t>[</a:t>
                </a:r>
                <a:r>
                  <a:rPr lang="ar-AE" i="0">
                    <a:latin typeface="Cambria Math" panose="02040503050406030204" pitchFamily="18" charset="0"/>
                  </a:rPr>
                  <a:t>𝑥_</a:t>
                </a:r>
                <a:r>
                  <a:rPr lang="en-US" i="0">
                    <a:latin typeface="Cambria Math" panose="02040503050406030204" pitchFamily="18" charset="0"/>
                  </a:rPr>
                  <a:t>𝑖 ]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𝑦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</a:t>
                </a:r>
                <a:r>
                  <a:rPr lang="en-US" baseline="0" dirty="0" smtClean="0"/>
                  <a:t> second </a:t>
                </a:r>
                <a:r>
                  <a:rPr lang="en-US" dirty="0" smtClean="0"/>
                  <a:t>level is </a:t>
                </a:r>
              </a:p>
              <a:p>
                <a:pPr/>
                <a:r>
                  <a:rPr lang="en-US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i="0">
                    <a:latin typeface="Cambria Math" panose="02040503050406030204" pitchFamily="18" charset="0"/>
                  </a:rPr>
                  <a:t>[</a:t>
                </a:r>
                <a:r>
                  <a:rPr lang="ar-AE" i="0">
                    <a:latin typeface="Cambria Math" panose="02040503050406030204" pitchFamily="18" charset="0"/>
                  </a:rPr>
                  <a:t>𝑥_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</a:t>
                </a:r>
                <a:r>
                  <a:rPr lang="ar-AE" i="0">
                    <a:latin typeface="Cambria Math" panose="02040503050406030204" pitchFamily="18" charset="0"/>
                  </a:rPr>
                  <a:t>𝑥_(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+1</a:t>
                </a:r>
                <a:r>
                  <a:rPr lang="ar-AE" b="0" i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]</a:t>
                </a:r>
                <a:r>
                  <a:rPr lang="en-US" i="0">
                    <a:latin typeface="Cambria Math" panose="02040503050406030204" pitchFamily="18" charset="0"/>
                  </a:rPr>
                  <a:t>=</a:t>
                </a:r>
                <a:r>
                  <a:rPr lang="en-US" i="0" smtClean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𝑓[</a:t>
                </a:r>
                <a:r>
                  <a:rPr lang="ar-AE" i="0">
                    <a:latin typeface="Cambria Math" panose="02040503050406030204" pitchFamily="18" charset="0"/>
                  </a:rPr>
                  <a:t>𝑥_(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+1</a:t>
                </a:r>
                <a:r>
                  <a:rPr lang="ar-AE" b="0" i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]−</a:t>
                </a:r>
                <a:r>
                  <a:rPr lang="en-US" i="0">
                    <a:latin typeface="Cambria Math" panose="02040503050406030204" pitchFamily="18" charset="0"/>
                  </a:rPr>
                  <a:t>𝑓[</a:t>
                </a:r>
                <a:r>
                  <a:rPr lang="ar-AE" i="0">
                    <a:latin typeface="Cambria Math" panose="02040503050406030204" pitchFamily="18" charset="0"/>
                  </a:rPr>
                  <a:t>𝑥_</a:t>
                </a:r>
                <a:r>
                  <a:rPr lang="en-US" i="0">
                    <a:latin typeface="Cambria Math" panose="02040503050406030204" pitchFamily="18" charset="0"/>
                  </a:rPr>
                  <a:t>𝑖 ]</a:t>
                </a:r>
                <a:r>
                  <a:rPr lang="en-US" i="0" smtClean="0">
                    <a:latin typeface="Cambria Math" panose="02040503050406030204" pitchFamily="18" charset="0"/>
                  </a:rPr>
                  <a:t>)/(</a:t>
                </a:r>
                <a:r>
                  <a:rPr lang="ar-AE" i="0">
                    <a:latin typeface="Cambria Math" panose="02040503050406030204" pitchFamily="18" charset="0"/>
                  </a:rPr>
                  <a:t>𝑥_(</a:t>
                </a:r>
                <a:r>
                  <a:rPr lang="en-US" i="0">
                    <a:latin typeface="Cambria Math" panose="02040503050406030204" pitchFamily="18" charset="0"/>
                  </a:rPr>
                  <a:t>𝑖+1</a:t>
                </a:r>
                <a:r>
                  <a:rPr lang="ar-AE" i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−</a:t>
                </a:r>
                <a:r>
                  <a:rPr lang="ar-AE" i="0">
                    <a:latin typeface="Cambria Math" panose="02040503050406030204" pitchFamily="18" charset="0"/>
                  </a:rPr>
                  <a:t>𝑥_</a:t>
                </a:r>
                <a:r>
                  <a:rPr lang="en-US" i="0">
                    <a:latin typeface="Cambria Math" panose="02040503050406030204" pitchFamily="18" charset="0"/>
                  </a:rPr>
                  <a:t>𝑖 </a:t>
                </a:r>
                <a:r>
                  <a:rPr lang="en-US" i="0" smtClean="0">
                    <a:latin typeface="Cambria Math" panose="02040503050406030204" pitchFamily="18" charset="0"/>
                  </a:rPr>
                  <a:t>)</a:t>
                </a:r>
                <a:endParaRPr lang="en-CA" dirty="0" smtClean="0"/>
              </a:p>
              <a:p>
                <a:pPr/>
                <a:r>
                  <a:rPr lang="en-US" dirty="0" smtClean="0"/>
                  <a:t>Note that it is defined based</a:t>
                </a:r>
                <a:r>
                  <a:rPr lang="en-US" baseline="0" dirty="0" smtClean="0"/>
                  <a:t> on the definition of </a:t>
                </a:r>
                <a:r>
                  <a:rPr lang="en-US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i="0" smtClean="0">
                    <a:latin typeface="Cambria Math" panose="02040503050406030204" pitchFamily="18" charset="0"/>
                  </a:rPr>
                  <a:t>[</a:t>
                </a:r>
                <a:r>
                  <a:rPr lang="ar-AE" i="0">
                    <a:latin typeface="Cambria Math" panose="02040503050406030204" pitchFamily="18" charset="0"/>
                  </a:rPr>
                  <a:t>𝑥_</a:t>
                </a:r>
                <a:r>
                  <a:rPr lang="en-US" i="0">
                    <a:latin typeface="Cambria Math" panose="02040503050406030204" pitchFamily="18" charset="0"/>
                  </a:rPr>
                  <a:t>𝑖 ]</a:t>
                </a:r>
                <a:endParaRPr lang="en-CA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The third level is</a:t>
                </a:r>
              </a:p>
              <a:p>
                <a:pPr/>
                <a:r>
                  <a:rPr lang="en-US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i="0">
                    <a:latin typeface="Cambria Math" panose="02040503050406030204" pitchFamily="18" charset="0"/>
                  </a:rPr>
                  <a:t>[</a:t>
                </a:r>
                <a:r>
                  <a:rPr lang="ar-AE" i="0">
                    <a:latin typeface="Cambria Math" panose="02040503050406030204" pitchFamily="18" charset="0"/>
                  </a:rPr>
                  <a:t>𝑥_</a:t>
                </a:r>
                <a:r>
                  <a:rPr lang="en-US" i="0">
                    <a:latin typeface="Cambria Math" panose="02040503050406030204" pitchFamily="18" charset="0"/>
                  </a:rPr>
                  <a:t>𝑖,</a:t>
                </a:r>
                <a:r>
                  <a:rPr lang="ar-AE" i="0">
                    <a:latin typeface="Cambria Math" panose="02040503050406030204" pitchFamily="18" charset="0"/>
                  </a:rPr>
                  <a:t>𝑥_(</a:t>
                </a:r>
                <a:r>
                  <a:rPr lang="en-US" i="0">
                    <a:latin typeface="Cambria Math" panose="02040503050406030204" pitchFamily="18" charset="0"/>
                  </a:rPr>
                  <a:t>𝑖+1</a:t>
                </a:r>
                <a:r>
                  <a:rPr lang="ar-AE" i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</a:t>
                </a:r>
                <a:r>
                  <a:rPr lang="ar-AE" i="0">
                    <a:latin typeface="Cambria Math" panose="02040503050406030204" pitchFamily="18" charset="0"/>
                  </a:rPr>
                  <a:t>𝑥_(</a:t>
                </a:r>
                <a:r>
                  <a:rPr lang="en-US" i="0">
                    <a:latin typeface="Cambria Math" panose="02040503050406030204" pitchFamily="18" charset="0"/>
                  </a:rPr>
                  <a:t>𝑖+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r>
                  <a:rPr lang="ar-AE" b="0" i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]</a:t>
                </a:r>
                <a:r>
                  <a:rPr lang="en-US" i="0">
                    <a:latin typeface="Cambria Math" panose="02040503050406030204" pitchFamily="18" charset="0"/>
                  </a:rPr>
                  <a:t>=(𝑓[</a:t>
                </a:r>
                <a:r>
                  <a:rPr lang="ar-AE" i="0">
                    <a:latin typeface="Cambria Math" panose="02040503050406030204" pitchFamily="18" charset="0"/>
                  </a:rPr>
                  <a:t>𝑥_(</a:t>
                </a:r>
                <a:r>
                  <a:rPr lang="en-US" i="0">
                    <a:latin typeface="Cambria Math" panose="02040503050406030204" pitchFamily="18" charset="0"/>
                  </a:rPr>
                  <a:t>𝑖+1</a:t>
                </a:r>
                <a:r>
                  <a:rPr lang="ar-AE" i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  </a:t>
                </a:r>
                <a:r>
                  <a:rPr lang="ar-AE" b="0" i="0">
                    <a:latin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ar-AE" i="0">
                    <a:latin typeface="Cambria Math" panose="02040503050406030204" pitchFamily="18" charset="0"/>
                  </a:rPr>
                  <a:t>𝑥〗_(</a:t>
                </a:r>
                <a:r>
                  <a:rPr lang="en-US" i="0">
                    <a:latin typeface="Cambria Math" panose="02040503050406030204" pitchFamily="18" charset="0"/>
                  </a:rPr>
                  <a:t>𝑖+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r>
                  <a:rPr lang="ar-AE" b="0" i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]</a:t>
                </a:r>
                <a:r>
                  <a:rPr lang="en-US" i="0">
                    <a:latin typeface="Cambria Math" panose="02040503050406030204" pitchFamily="18" charset="0"/>
                  </a:rPr>
                  <a:t>−𝑓[</a:t>
                </a:r>
                <a:r>
                  <a:rPr lang="ar-AE" i="0">
                    <a:latin typeface="Cambria Math" panose="02040503050406030204" pitchFamily="18" charset="0"/>
                  </a:rPr>
                  <a:t>𝑥_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</a:t>
                </a:r>
                <a:r>
                  <a:rPr lang="ar-AE" b="0" i="0">
                    <a:latin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ar-AE" i="0">
                    <a:latin typeface="Cambria Math" panose="02040503050406030204" pitchFamily="18" charset="0"/>
                  </a:rPr>
                  <a:t>𝑥〗_(</a:t>
                </a:r>
                <a:r>
                  <a:rPr lang="en-US" i="0">
                    <a:latin typeface="Cambria Math" panose="02040503050406030204" pitchFamily="18" charset="0"/>
                  </a:rPr>
                  <a:t>𝑖+1</a:t>
                </a:r>
                <a:r>
                  <a:rPr lang="ar-AE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 ])/(</a:t>
                </a:r>
                <a:r>
                  <a:rPr lang="ar-AE" i="0">
                    <a:latin typeface="Cambria Math" panose="02040503050406030204" pitchFamily="18" charset="0"/>
                  </a:rPr>
                  <a:t>𝑥_(</a:t>
                </a:r>
                <a:r>
                  <a:rPr lang="en-US" i="0">
                    <a:latin typeface="Cambria Math" panose="02040503050406030204" pitchFamily="18" charset="0"/>
                  </a:rPr>
                  <a:t>𝑖+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r>
                  <a:rPr lang="ar-AE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−</a:t>
                </a:r>
                <a:r>
                  <a:rPr lang="ar-AE" i="0">
                    <a:latin typeface="Cambria Math" panose="02040503050406030204" pitchFamily="18" charset="0"/>
                  </a:rPr>
                  <a:t>𝑥_</a:t>
                </a:r>
                <a:r>
                  <a:rPr lang="en-US" i="0">
                    <a:latin typeface="Cambria Math" panose="02040503050406030204" pitchFamily="18" charset="0"/>
                  </a:rPr>
                  <a:t>𝑖 )</a:t>
                </a:r>
                <a:endParaRPr lang="en-CA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And so on</a:t>
                </a:r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Note how these</a:t>
                </a:r>
                <a:r>
                  <a:rPr lang="en-US" baseline="0" dirty="0" smtClean="0"/>
                  <a:t> expressions are built</a:t>
                </a:r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Each level is made out of the difference of the preceding level in it’s numerator</a:t>
                </a:r>
              </a:p>
              <a:p>
                <a:pPr/>
                <a:r>
                  <a:rPr lang="en-US" baseline="0" dirty="0" smtClean="0"/>
                  <a:t>The arguments of the Newton differences are always the last ones for the first Newton </a:t>
                </a:r>
                <a:r>
                  <a:rPr lang="en-US" baseline="0" dirty="0" smtClean="0"/>
                  <a:t>difference and the first ones for the second Newton difference</a:t>
                </a:r>
                <a:endParaRPr lang="en-US" baseline="0" dirty="0" smtClean="0"/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The denominator is the difference between the last and first argument of the Newton divided difference</a:t>
                </a:r>
              </a:p>
              <a:p>
                <a:pPr/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1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these notations one can write down the interpolating polynomial as displayed</a:t>
            </a:r>
            <a:r>
              <a:rPr lang="en-US" baseline="0" dirty="0"/>
              <a:t> on the slide</a:t>
            </a:r>
          </a:p>
          <a:p>
            <a:endParaRPr lang="en-US" baseline="0" dirty="0"/>
          </a:p>
          <a:p>
            <a:r>
              <a:rPr lang="en-US" baseline="0" dirty="0"/>
              <a:t>As we are going to see in the coming example, it is in fact much simpler than you may think to compute these Newton divided differences</a:t>
            </a:r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2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 our</a:t>
                </a:r>
                <a:r>
                  <a:rPr lang="en-US" baseline="0" dirty="0"/>
                  <a:t> example we want to interpolate three data points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Consequently we have a second degree interpolating polynomial</a:t>
                </a:r>
              </a:p>
              <a:p>
                <a:endParaRPr lang="en-US" baseline="0" dirty="0"/>
              </a:p>
              <a:p>
                <a:r>
                  <a:rPr lang="en-US" dirty="0"/>
                  <a:t>If we want to use Newton interpolation, the this interpolating polynomial writes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our</a:t>
                </a:r>
                <a:r>
                  <a:rPr lang="en-US" baseline="0" dirty="0" smtClean="0"/>
                  <a:t> example we want to interpolate three data points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Consequently we have a second degree interpolating polynomial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If we want to use Newton interpolation, the this interpolating polynomial writes as </a:t>
                </a:r>
              </a:p>
              <a:p>
                <a:pPr/>
                <a:r>
                  <a:rPr lang="en-US" sz="1200" i="0">
                    <a:latin typeface="Cambria Math" panose="02040503050406030204" pitchFamily="18" charset="0"/>
                  </a:rPr>
                  <a:t>𝑃</a:t>
                </a:r>
                <a:r>
                  <a:rPr lang="en-US" sz="1200" i="0" smtClean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2 (𝑥)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ar-AE" sz="1200" i="0">
                    <a:latin typeface="Cambria Math" panose="02040503050406030204" pitchFamily="18" charset="0"/>
                  </a:rPr>
                  <a:t>𝑏_0+𝑏_1 (𝑥−𝑥_1 ) 〖+𝑏〗_2 (𝑥−𝑥_1 )(𝑥−𝑥_2 )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7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organize</a:t>
            </a:r>
            <a:r>
              <a:rPr lang="en-US" baseline="0" dirty="0"/>
              <a:t> our calculations in a table</a:t>
            </a:r>
          </a:p>
          <a:p>
            <a:endParaRPr lang="en-US" baseline="0" dirty="0"/>
          </a:p>
          <a:p>
            <a:r>
              <a:rPr lang="en-US" dirty="0"/>
              <a:t>In the</a:t>
            </a:r>
            <a:r>
              <a:rPr lang="en-US" baseline="0" dirty="0"/>
              <a:t> first column we write down the x values of the data points and in the second column we write down the y values</a:t>
            </a:r>
          </a:p>
          <a:p>
            <a:endParaRPr lang="en-US" baseline="0" dirty="0"/>
          </a:p>
          <a:p>
            <a:r>
              <a:rPr lang="en-US" baseline="0" dirty="0"/>
              <a:t>The second column is the first level of the Newton divided differences</a:t>
            </a:r>
          </a:p>
          <a:p>
            <a:endParaRPr lang="en-US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1666A-E78C-4D0A-B2DB-9FA3105C93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46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0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0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3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77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14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968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23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0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9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77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78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6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4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4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6383-419F-494F-8F9B-F919CBCF6F0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4967-8D2E-49A3-94EA-DB075DD2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5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../clipboard/media/image2.png"/><Relationship Id="rId4" Type="http://schemas.openxmlformats.org/officeDocument/2006/relationships/image" Target="../../clipboard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Newton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87566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Second level of Newton’s divided differences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61172"/>
              </p:ext>
            </p:extLst>
          </p:nvPr>
        </p:nvGraphicFramePr>
        <p:xfrm>
          <a:off x="1647536" y="3036838"/>
          <a:ext cx="26543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27686" y="5664499"/>
                <a:ext cx="15741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686" y="5664499"/>
                <a:ext cx="157414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7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 flipV="1">
            <a:off x="3422210" y="4891038"/>
            <a:ext cx="21255" cy="773461"/>
          </a:xfrm>
          <a:prstGeom prst="straightConnector1">
            <a:avLst/>
          </a:prstGeom>
          <a:ln w="25400">
            <a:solidFill>
              <a:srgbClr val="48A6A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71168" y="2722809"/>
                <a:ext cx="2638864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168" y="2722809"/>
                <a:ext cx="2638864" cy="618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3603280" y="3031868"/>
            <a:ext cx="867888" cy="501561"/>
          </a:xfrm>
          <a:prstGeom prst="straightConnector1">
            <a:avLst/>
          </a:prstGeom>
          <a:ln w="25400">
            <a:solidFill>
              <a:srgbClr val="48A6A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22174" y="4165216"/>
                <a:ext cx="2465740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174" y="4165216"/>
                <a:ext cx="2465740" cy="618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3603280" y="4309453"/>
            <a:ext cx="918894" cy="164822"/>
          </a:xfrm>
          <a:prstGeom prst="straightConnector1">
            <a:avLst/>
          </a:prstGeom>
          <a:ln w="25400">
            <a:solidFill>
              <a:srgbClr val="48A6A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27686" y="3036837"/>
            <a:ext cx="351316" cy="1128379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08484" y="3036836"/>
            <a:ext cx="351316" cy="1128379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36336" y="3366439"/>
            <a:ext cx="466943" cy="481019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36335" y="4078228"/>
            <a:ext cx="466943" cy="481019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22611" y="3810298"/>
            <a:ext cx="351316" cy="1128379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12462" y="3810297"/>
            <a:ext cx="351316" cy="1128379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8" idx="1"/>
          </p:cNvCxnSpPr>
          <p:nvPr/>
        </p:nvCxnSpPr>
        <p:spPr>
          <a:xfrm>
            <a:off x="2915998" y="3263910"/>
            <a:ext cx="288720" cy="172973"/>
          </a:xfrm>
          <a:prstGeom prst="line">
            <a:avLst/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8" idx="3"/>
          </p:cNvCxnSpPr>
          <p:nvPr/>
        </p:nvCxnSpPr>
        <p:spPr>
          <a:xfrm flipV="1">
            <a:off x="2892053" y="3777014"/>
            <a:ext cx="312665" cy="172973"/>
          </a:xfrm>
          <a:prstGeom prst="line">
            <a:avLst/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9" idx="1"/>
          </p:cNvCxnSpPr>
          <p:nvPr/>
        </p:nvCxnSpPr>
        <p:spPr>
          <a:xfrm>
            <a:off x="2877329" y="3997499"/>
            <a:ext cx="327388" cy="151173"/>
          </a:xfrm>
          <a:prstGeom prst="line">
            <a:avLst/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9" idx="3"/>
          </p:cNvCxnSpPr>
          <p:nvPr/>
        </p:nvCxnSpPr>
        <p:spPr>
          <a:xfrm flipV="1">
            <a:off x="2878234" y="4488803"/>
            <a:ext cx="326483" cy="218750"/>
          </a:xfrm>
          <a:prstGeom prst="line">
            <a:avLst/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5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Third level Newton’s divided differences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47536" y="3036838"/>
          <a:ext cx="26543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51140" y="5664499"/>
                <a:ext cx="22408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40" y="5664499"/>
                <a:ext cx="224080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4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 flipV="1">
            <a:off x="4045664" y="4891038"/>
            <a:ext cx="21255" cy="773461"/>
          </a:xfrm>
          <a:prstGeom prst="straightConnector1">
            <a:avLst/>
          </a:prstGeom>
          <a:ln w="25400">
            <a:solidFill>
              <a:srgbClr val="48A6A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073841" y="3114158"/>
                <a:ext cx="2642070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841" y="3114158"/>
                <a:ext cx="2642070" cy="618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4205953" y="3423217"/>
            <a:ext cx="867888" cy="501561"/>
          </a:xfrm>
          <a:prstGeom prst="straightConnector1">
            <a:avLst/>
          </a:prstGeom>
          <a:ln w="25400">
            <a:solidFill>
              <a:srgbClr val="48A6A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78069" y="3428186"/>
            <a:ext cx="351316" cy="1128379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26144" y="2991553"/>
            <a:ext cx="351316" cy="436633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39009" y="3757788"/>
            <a:ext cx="466943" cy="481019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61974" y="4499690"/>
            <a:ext cx="351316" cy="436633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9" idx="1"/>
          </p:cNvCxnSpPr>
          <p:nvPr/>
        </p:nvCxnSpPr>
        <p:spPr>
          <a:xfrm>
            <a:off x="3492110" y="3658721"/>
            <a:ext cx="315281" cy="169511"/>
          </a:xfrm>
          <a:prstGeom prst="line">
            <a:avLst/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9" idx="3"/>
          </p:cNvCxnSpPr>
          <p:nvPr/>
        </p:nvCxnSpPr>
        <p:spPr>
          <a:xfrm flipV="1">
            <a:off x="3493015" y="4168363"/>
            <a:ext cx="314376" cy="200412"/>
          </a:xfrm>
          <a:prstGeom prst="line">
            <a:avLst/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90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Newton interpolation polynomial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47536" y="3036838"/>
          <a:ext cx="26543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457066" y="3757789"/>
            <a:ext cx="290945" cy="46776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55985" y="3766721"/>
            <a:ext cx="351316" cy="436633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61693" y="2996708"/>
            <a:ext cx="466943" cy="481019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49155" y="3041094"/>
            <a:ext cx="351316" cy="436633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58627" y="3702328"/>
                <a:ext cx="64127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627" y="3702328"/>
                <a:ext cx="64127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758166" y="3744529"/>
            <a:ext cx="466943" cy="481019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25109" y="3707697"/>
            <a:ext cx="564191" cy="581199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04721" y="3348074"/>
            <a:ext cx="466943" cy="481019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12998" y="3687853"/>
            <a:ext cx="583455" cy="601043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70783" y="3744527"/>
            <a:ext cx="466943" cy="481019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295521" y="3773352"/>
            <a:ext cx="351316" cy="436633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49155" y="4472343"/>
            <a:ext cx="351316" cy="436633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950220" y="5181572"/>
                <a:ext cx="13608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220" y="5181572"/>
                <a:ext cx="136088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4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 flipV="1">
            <a:off x="6609408" y="4408111"/>
            <a:ext cx="21255" cy="773461"/>
          </a:xfrm>
          <a:prstGeom prst="straightConnector1">
            <a:avLst/>
          </a:prstGeom>
          <a:ln w="25400">
            <a:solidFill>
              <a:srgbClr val="48A6A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917664" y="4729248"/>
                <a:ext cx="10113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664" y="4729248"/>
                <a:ext cx="101130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80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29" idx="0"/>
            <a:endCxn id="16" idx="3"/>
          </p:cNvCxnSpPr>
          <p:nvPr/>
        </p:nvCxnSpPr>
        <p:spPr>
          <a:xfrm flipV="1">
            <a:off x="5423315" y="4155104"/>
            <a:ext cx="403233" cy="574144"/>
          </a:xfrm>
          <a:prstGeom prst="straightConnector1">
            <a:avLst/>
          </a:prstGeom>
          <a:ln w="25400">
            <a:solidFill>
              <a:srgbClr val="48A6A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699471" y="4983446"/>
                <a:ext cx="1777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471" y="4983446"/>
                <a:ext cx="177779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4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 flipV="1">
            <a:off x="8358659" y="4209985"/>
            <a:ext cx="21255" cy="773461"/>
          </a:xfrm>
          <a:prstGeom prst="straightConnector1">
            <a:avLst/>
          </a:prstGeom>
          <a:ln w="25400">
            <a:solidFill>
              <a:srgbClr val="48A6A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18" grpId="1" animBg="1"/>
      <p:bldP spid="19" grpId="0" animBg="1"/>
      <p:bldP spid="20" grpId="0" animBg="1"/>
      <p:bldP spid="20" grpId="1" animBg="1"/>
      <p:bldP spid="20" grpId="2" animBg="1"/>
      <p:bldP spid="20" grpId="3" animBg="1"/>
      <p:bldP spid="16" grpId="0" animBg="1"/>
      <p:bldP spid="16" grpId="1" animBg="1"/>
      <p:bldP spid="17" grpId="0" animBg="1"/>
      <p:bldP spid="17" grpId="1" animBg="1"/>
      <p:bldP spid="21" grpId="0" animBg="1"/>
      <p:bldP spid="22" grpId="0" animBg="1"/>
      <p:bldP spid="22" grpId="1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/>
      <p:bldP spid="29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596915" y="2680221"/>
            <a:ext cx="3078178" cy="1968977"/>
          </a:xfrm>
          <a:custGeom>
            <a:avLst/>
            <a:gdLst>
              <a:gd name="connsiteX0" fmla="*/ 0 w 3078178"/>
              <a:gd name="connsiteY0" fmla="*/ 470780 h 1972984"/>
              <a:gd name="connsiteX1" fmla="*/ 407406 w 3078178"/>
              <a:gd name="connsiteY1" fmla="*/ 1222218 h 1972984"/>
              <a:gd name="connsiteX2" fmla="*/ 896293 w 3078178"/>
              <a:gd name="connsiteY2" fmla="*/ 1747319 h 1972984"/>
              <a:gd name="connsiteX3" fmla="*/ 1231271 w 3078178"/>
              <a:gd name="connsiteY3" fmla="*/ 1937441 h 1972984"/>
              <a:gd name="connsiteX4" fmla="*/ 1466661 w 3078178"/>
              <a:gd name="connsiteY4" fmla="*/ 1964602 h 1972984"/>
              <a:gd name="connsiteX5" fmla="*/ 1828800 w 3078178"/>
              <a:gd name="connsiteY5" fmla="*/ 1837853 h 1972984"/>
              <a:gd name="connsiteX6" fmla="*/ 2236206 w 3078178"/>
              <a:gd name="connsiteY6" fmla="*/ 1502875 h 1972984"/>
              <a:gd name="connsiteX7" fmla="*/ 2679825 w 3078178"/>
              <a:gd name="connsiteY7" fmla="*/ 805758 h 1972984"/>
              <a:gd name="connsiteX8" fmla="*/ 3078178 w 3078178"/>
              <a:gd name="connsiteY8" fmla="*/ 0 h 1972984"/>
              <a:gd name="connsiteX0" fmla="*/ 0 w 3078178"/>
              <a:gd name="connsiteY0" fmla="*/ 470780 h 1968977"/>
              <a:gd name="connsiteX1" fmla="*/ 407406 w 3078178"/>
              <a:gd name="connsiteY1" fmla="*/ 1222218 h 1968977"/>
              <a:gd name="connsiteX2" fmla="*/ 896293 w 3078178"/>
              <a:gd name="connsiteY2" fmla="*/ 1747319 h 1968977"/>
              <a:gd name="connsiteX3" fmla="*/ 1193171 w 3078178"/>
              <a:gd name="connsiteY3" fmla="*/ 1921566 h 1968977"/>
              <a:gd name="connsiteX4" fmla="*/ 1466661 w 3078178"/>
              <a:gd name="connsiteY4" fmla="*/ 1964602 h 1968977"/>
              <a:gd name="connsiteX5" fmla="*/ 1828800 w 3078178"/>
              <a:gd name="connsiteY5" fmla="*/ 1837853 h 1968977"/>
              <a:gd name="connsiteX6" fmla="*/ 2236206 w 3078178"/>
              <a:gd name="connsiteY6" fmla="*/ 1502875 h 1968977"/>
              <a:gd name="connsiteX7" fmla="*/ 2679825 w 3078178"/>
              <a:gd name="connsiteY7" fmla="*/ 805758 h 1968977"/>
              <a:gd name="connsiteX8" fmla="*/ 3078178 w 3078178"/>
              <a:gd name="connsiteY8" fmla="*/ 0 h 1968977"/>
              <a:gd name="connsiteX0" fmla="*/ 0 w 3078178"/>
              <a:gd name="connsiteY0" fmla="*/ 470780 h 1968977"/>
              <a:gd name="connsiteX1" fmla="*/ 407406 w 3078178"/>
              <a:gd name="connsiteY1" fmla="*/ 1222218 h 1968977"/>
              <a:gd name="connsiteX2" fmla="*/ 896293 w 3078178"/>
              <a:gd name="connsiteY2" fmla="*/ 1747319 h 1968977"/>
              <a:gd name="connsiteX3" fmla="*/ 1193171 w 3078178"/>
              <a:gd name="connsiteY3" fmla="*/ 1921566 h 1968977"/>
              <a:gd name="connsiteX4" fmla="*/ 1482536 w 3078178"/>
              <a:gd name="connsiteY4" fmla="*/ 1964602 h 1968977"/>
              <a:gd name="connsiteX5" fmla="*/ 1828800 w 3078178"/>
              <a:gd name="connsiteY5" fmla="*/ 1837853 h 1968977"/>
              <a:gd name="connsiteX6" fmla="*/ 2236206 w 3078178"/>
              <a:gd name="connsiteY6" fmla="*/ 1502875 h 1968977"/>
              <a:gd name="connsiteX7" fmla="*/ 2679825 w 3078178"/>
              <a:gd name="connsiteY7" fmla="*/ 805758 h 1968977"/>
              <a:gd name="connsiteX8" fmla="*/ 3078178 w 3078178"/>
              <a:gd name="connsiteY8" fmla="*/ 0 h 196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8178" h="1968977">
                <a:moveTo>
                  <a:pt x="0" y="470780"/>
                </a:moveTo>
                <a:cubicBezTo>
                  <a:pt x="129012" y="740121"/>
                  <a:pt x="258024" y="1009462"/>
                  <a:pt x="407406" y="1222218"/>
                </a:cubicBezTo>
                <a:cubicBezTo>
                  <a:pt x="556788" y="1434975"/>
                  <a:pt x="765332" y="1630761"/>
                  <a:pt x="896293" y="1747319"/>
                </a:cubicBezTo>
                <a:cubicBezTo>
                  <a:pt x="1027254" y="1863877"/>
                  <a:pt x="1095464" y="1885352"/>
                  <a:pt x="1193171" y="1921566"/>
                </a:cubicBezTo>
                <a:cubicBezTo>
                  <a:pt x="1290878" y="1957780"/>
                  <a:pt x="1376598" y="1978554"/>
                  <a:pt x="1482536" y="1964602"/>
                </a:cubicBezTo>
                <a:cubicBezTo>
                  <a:pt x="1588474" y="1950650"/>
                  <a:pt x="1703188" y="1914808"/>
                  <a:pt x="1828800" y="1837853"/>
                </a:cubicBezTo>
                <a:cubicBezTo>
                  <a:pt x="1954412" y="1760899"/>
                  <a:pt x="2094369" y="1674891"/>
                  <a:pt x="2236206" y="1502875"/>
                </a:cubicBezTo>
                <a:cubicBezTo>
                  <a:pt x="2378043" y="1330859"/>
                  <a:pt x="2539496" y="1056237"/>
                  <a:pt x="2679825" y="805758"/>
                </a:cubicBezTo>
                <a:cubicBezTo>
                  <a:pt x="2820154" y="555279"/>
                  <a:pt x="2949166" y="277639"/>
                  <a:pt x="3078178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286231"/>
              </p:ext>
            </p:extLst>
          </p:nvPr>
        </p:nvGraphicFramePr>
        <p:xfrm>
          <a:off x="3844372" y="2516203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874992" y="4649198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992" y="4649198"/>
                <a:ext cx="36798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85992" y="2495555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992" y="2495555"/>
                <a:ext cx="36798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429125" y="2198102"/>
                <a:ext cx="46421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125" y="2198102"/>
                <a:ext cx="4642104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26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</p:spPr>
            <p:txBody>
              <a:bodyPr/>
              <a:lstStyle/>
              <a:p>
                <a:r>
                  <a:rPr lang="en-US" dirty="0"/>
                  <a:t>Even the found Newton interpolation polynomial looks very different to the one we found when using Van der </a:t>
                </a:r>
                <a:r>
                  <a:rPr lang="en-US" dirty="0" err="1"/>
                  <a:t>Mond</a:t>
                </a:r>
                <a:r>
                  <a:rPr lang="en-US" dirty="0"/>
                  <a:t> interpolation, they are actually the same:</a:t>
                </a:r>
              </a:p>
              <a:p>
                <a:r>
                  <a:rPr lang="en-US" dirty="0"/>
                  <a:t>Newton: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Van Der </a:t>
                </a:r>
                <a:r>
                  <a:rPr lang="en-US" dirty="0" err="1"/>
                  <a:t>Mond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  <a:blipFill rotWithShape="0"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39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Newton interpolation is very well suited for hand calculations</a:t>
                </a:r>
              </a:p>
              <a:p>
                <a:r>
                  <a:rPr lang="en-US" dirty="0"/>
                  <a:t>There is no need to solve a system of equations</a:t>
                </a:r>
              </a:p>
              <a:p>
                <a:r>
                  <a:rPr lang="en-US" dirty="0"/>
                  <a:t>Contrary to Van Der </a:t>
                </a:r>
                <a:r>
                  <a:rPr lang="en-US" dirty="0" err="1"/>
                  <a:t>Mond</a:t>
                </a:r>
                <a:r>
                  <a:rPr lang="en-US" dirty="0"/>
                  <a:t> interpolation Newton Interpolation</a:t>
                </a:r>
              </a:p>
              <a:p>
                <a:pPr lvl="1"/>
                <a:r>
                  <a:rPr lang="en-US" dirty="0"/>
                  <a:t>Is less prone to round-off errors</a:t>
                </a:r>
              </a:p>
              <a:p>
                <a:pPr lvl="1"/>
                <a:r>
                  <a:rPr lang="en-US" dirty="0"/>
                  <a:t>Does not allow an as quick evaluation of the interpolating polynomial for a particular value of </a:t>
                </a:r>
                <a14:m>
                  <m:oMath xmlns:m="http://schemas.openxmlformats.org/officeDocument/2006/math">
                    <m:r>
                      <a:rPr lang="ar-A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 r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68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Newton interpolation allows the determination of an interpolating polynomial for a given data set</a:t>
            </a:r>
          </a:p>
          <a:p>
            <a:r>
              <a:rPr lang="en-US" dirty="0"/>
              <a:t>When organized in a table, the calculations are very efficient to be done by hand</a:t>
            </a:r>
          </a:p>
        </p:txBody>
      </p:sp>
    </p:spTree>
    <p:extLst>
      <p:ext uri="{BB962C8B-B14F-4D97-AF65-F5344CB8AC3E}">
        <p14:creationId xmlns:p14="http://schemas.microsoft.com/office/powerpoint/2010/main" val="3415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/>
              <a:t>Newton Interpellation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interpolation one has</a:t>
                </a:r>
              </a:p>
              <a:p>
                <a:pPr lvl="1"/>
                <a:r>
                  <a:rPr lang="en-US" dirty="0"/>
                  <a:t>Data points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A polynomial model with parameters that can be adjusted:</a:t>
                </a:r>
                <a:br>
                  <a:rPr lang="en-US" dirty="0"/>
                </a:br>
                <a:r>
                  <a:rPr lang="en-US" sz="900" dirty="0"/>
                  <a:t> </a:t>
                </a:r>
                <a:br>
                  <a:rPr lang="en-US" sz="1200" b="1" i="1" dirty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sz="600" dirty="0"/>
              </a:p>
              <a:p>
                <a:r>
                  <a:rPr lang="en-US" dirty="0"/>
                  <a:t>The aim is to adjust the parameters </a:t>
                </a:r>
                <a:br>
                  <a:rPr lang="en-US" dirty="0"/>
                </a:br>
                <a:r>
                  <a:rPr lang="en-US" dirty="0"/>
                  <a:t>of the model in order it passes by </a:t>
                </a:r>
                <a:br>
                  <a:rPr lang="en-US" dirty="0"/>
                </a:br>
                <a:r>
                  <a:rPr lang="en-US" dirty="0"/>
                  <a:t>all data points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218184"/>
                  </p:ext>
                </p:extLst>
              </p:nvPr>
            </p:nvGraphicFramePr>
            <p:xfrm>
              <a:off x="3671864" y="2196901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218184"/>
                  </p:ext>
                </p:extLst>
              </p:nvPr>
            </p:nvGraphicFramePr>
            <p:xfrm>
              <a:off x="3671864" y="2196901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r="-30174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r="-20174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r="-10174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r="-1744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t="-101639" r="-30174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100000" t="-101639" r="-20174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200000" t="-101639" r="-10174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300000" t="-101639" r="-1744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8052112" y="3863182"/>
            <a:ext cx="3784288" cy="2145923"/>
            <a:chOff x="1297300" y="4160123"/>
            <a:chExt cx="3784288" cy="2145923"/>
          </a:xfrm>
        </p:grpSpPr>
        <p:sp>
          <p:nvSpPr>
            <p:cNvPr id="6" name="Freeform 5"/>
            <p:cNvSpPr/>
            <p:nvPr/>
          </p:nvSpPr>
          <p:spPr>
            <a:xfrm>
              <a:off x="2020590" y="4718564"/>
              <a:ext cx="2483555" cy="1336752"/>
            </a:xfrm>
            <a:custGeom>
              <a:avLst/>
              <a:gdLst>
                <a:gd name="connsiteX0" fmla="*/ 0 w 2483555"/>
                <a:gd name="connsiteY0" fmla="*/ 1336752 h 1336752"/>
                <a:gd name="connsiteX1" fmla="*/ 361244 w 2483555"/>
                <a:gd name="connsiteY1" fmla="*/ 591685 h 1336752"/>
                <a:gd name="connsiteX2" fmla="*/ 666044 w 2483555"/>
                <a:gd name="connsiteY2" fmla="*/ 230441 h 1336752"/>
                <a:gd name="connsiteX3" fmla="*/ 1140178 w 2483555"/>
                <a:gd name="connsiteY3" fmla="*/ 15952 h 1336752"/>
                <a:gd name="connsiteX4" fmla="*/ 1738489 w 2483555"/>
                <a:gd name="connsiteY4" fmla="*/ 49818 h 1336752"/>
                <a:gd name="connsiteX5" fmla="*/ 2077155 w 2483555"/>
                <a:gd name="connsiteY5" fmla="*/ 320752 h 1336752"/>
                <a:gd name="connsiteX6" fmla="*/ 2483555 w 2483555"/>
                <a:gd name="connsiteY6" fmla="*/ 907774 h 1336752"/>
                <a:gd name="connsiteX0" fmla="*/ 0 w 2483555"/>
                <a:gd name="connsiteY0" fmla="*/ 1336752 h 1336752"/>
                <a:gd name="connsiteX1" fmla="*/ 361244 w 2483555"/>
                <a:gd name="connsiteY1" fmla="*/ 591685 h 1336752"/>
                <a:gd name="connsiteX2" fmla="*/ 666044 w 2483555"/>
                <a:gd name="connsiteY2" fmla="*/ 230441 h 1336752"/>
                <a:gd name="connsiteX3" fmla="*/ 1140178 w 2483555"/>
                <a:gd name="connsiteY3" fmla="*/ 15952 h 1336752"/>
                <a:gd name="connsiteX4" fmla="*/ 1614311 w 2483555"/>
                <a:gd name="connsiteY4" fmla="*/ 49818 h 1336752"/>
                <a:gd name="connsiteX5" fmla="*/ 2077155 w 2483555"/>
                <a:gd name="connsiteY5" fmla="*/ 320752 h 1336752"/>
                <a:gd name="connsiteX6" fmla="*/ 2483555 w 2483555"/>
                <a:gd name="connsiteY6" fmla="*/ 907774 h 133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55" h="1336752">
                  <a:moveTo>
                    <a:pt x="0" y="1336752"/>
                  </a:moveTo>
                  <a:cubicBezTo>
                    <a:pt x="125118" y="1056411"/>
                    <a:pt x="250237" y="776070"/>
                    <a:pt x="361244" y="591685"/>
                  </a:cubicBezTo>
                  <a:cubicBezTo>
                    <a:pt x="472251" y="407300"/>
                    <a:pt x="536222" y="326396"/>
                    <a:pt x="666044" y="230441"/>
                  </a:cubicBezTo>
                  <a:cubicBezTo>
                    <a:pt x="795866" y="134485"/>
                    <a:pt x="982133" y="46056"/>
                    <a:pt x="1140178" y="15952"/>
                  </a:cubicBezTo>
                  <a:cubicBezTo>
                    <a:pt x="1298223" y="-14152"/>
                    <a:pt x="1458148" y="-982"/>
                    <a:pt x="1614311" y="49818"/>
                  </a:cubicBezTo>
                  <a:cubicBezTo>
                    <a:pt x="1770474" y="100618"/>
                    <a:pt x="1932281" y="177759"/>
                    <a:pt x="2077155" y="320752"/>
                  </a:cubicBezTo>
                  <a:cubicBezTo>
                    <a:pt x="2222029" y="463745"/>
                    <a:pt x="2342444" y="685759"/>
                    <a:pt x="2483555" y="9077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447800" y="5867400"/>
              <a:ext cx="3518880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736036" y="4160123"/>
              <a:ext cx="13063" cy="2145923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297300" y="4224451"/>
                  <a:ext cx="435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00" y="4224451"/>
                  <a:ext cx="4350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2186103" y="5506147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390980" y="5159145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941587" y="4721810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362797" y="4667194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831166" y="4833847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090759" y="5029104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652609" y="4866285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4648200" y="5936714"/>
                  <a:ext cx="4333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936714"/>
                  <a:ext cx="43338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744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Model to be adjusted:</a:t>
                </a:r>
              </a:p>
              <a:p>
                <a:endParaRPr lang="en-US" sz="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700" dirty="0"/>
              </a:p>
              <a:p>
                <a:r>
                  <a:rPr lang="en-US" sz="2800" dirty="0"/>
                  <a:t>The idea of Newton interpolation is to write the polynomial differently in order to get a simpler system of equations to solve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169083" y="3806968"/>
                <a:ext cx="4886338" cy="4493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ar-AE" sz="28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8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8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8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8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ar-AE" sz="28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sz="2800" i="1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800" i="1" dirty="0">
                  <a:latin typeface="Cambria Math" panose="02040503050406030204" pitchFamily="18" charset="0"/>
                </a:endParaRPr>
              </a:p>
              <a:p>
                <a:pPr algn="r"/>
                <a:endParaRPr lang="ar-AE" dirty="0"/>
              </a:p>
              <a:p>
                <a:pPr algn="r"/>
                <a:endParaRPr lang="ar-AE" dirty="0"/>
              </a:p>
              <a:p>
                <a:pPr algn="r"/>
                <a:endParaRPr lang="ar-AE" dirty="0"/>
              </a:p>
              <a:p>
                <a:pPr algn="r"/>
                <a:endParaRPr lang="ar-AE" dirty="0"/>
              </a:p>
              <a:p>
                <a:pPr algn="r"/>
                <a:endParaRPr lang="ar-AE" dirty="0"/>
              </a:p>
              <a:p>
                <a:pPr algn="r"/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083" y="3806968"/>
                <a:ext cx="4886338" cy="4493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22637" y="3806968"/>
                <a:ext cx="19255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637" y="3806968"/>
                <a:ext cx="192559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05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Resulting equations for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:</a:t>
                </a:r>
              </a:p>
              <a:p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sz="2800" dirty="0"/>
                  <a:t>As we know already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only one unknown remains: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7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1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sz="2800" dirty="0"/>
                  <a:t>As we know already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only one unknown remains: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sz="2800" dirty="0"/>
                  <a:t>Similarly one can get the other unknowns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7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0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systematic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Newton divided differences: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5179876" y="3984158"/>
            <a:ext cx="534154" cy="481019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35390" y="3743649"/>
            <a:ext cx="589552" cy="481019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58342" y="3597840"/>
            <a:ext cx="3015343" cy="444265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2486" y="2939033"/>
            <a:ext cx="1652904" cy="444265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28923" y="3984158"/>
            <a:ext cx="534154" cy="481019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19386" y="3743649"/>
            <a:ext cx="589552" cy="481019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435809" y="3528438"/>
            <a:ext cx="1219034" cy="525123"/>
          </a:xfrm>
          <a:prstGeom prst="round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>
            <a:off x="2208937" y="3721596"/>
            <a:ext cx="1441787" cy="525123"/>
          </a:xfrm>
          <a:prstGeom prst="round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6158864" y="3523476"/>
            <a:ext cx="906244" cy="525123"/>
          </a:xfrm>
          <a:prstGeom prst="round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ounded Rectangle 15"/>
          <p:cNvSpPr/>
          <p:nvPr/>
        </p:nvSpPr>
        <p:spPr>
          <a:xfrm>
            <a:off x="1717849" y="3721595"/>
            <a:ext cx="1108715" cy="525123"/>
          </a:xfrm>
          <a:prstGeom prst="round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90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4" grpId="0" animBg="1"/>
      <p:bldP spid="4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systematic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these notations the Newton interpolating polynomial writes: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43165" y="2765043"/>
                <a:ext cx="8260659" cy="600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32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32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32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32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32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ar-AE" sz="32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sz="3200" i="1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3200" i="1" dirty="0">
                  <a:latin typeface="Cambria Math" panose="02040503050406030204" pitchFamily="18" charset="0"/>
                </a:endParaRPr>
              </a:p>
              <a:p>
                <a:pPr algn="r"/>
                <a:endParaRPr lang="ar-AE" sz="3200" dirty="0"/>
              </a:p>
              <a:p>
                <a:pPr algn="r"/>
                <a:endParaRPr lang="ar-AE" sz="3200" dirty="0"/>
              </a:p>
              <a:p>
                <a:pPr algn="r"/>
                <a:endParaRPr lang="ar-AE" sz="3200" dirty="0"/>
              </a:p>
              <a:p>
                <a:pPr algn="r"/>
                <a:endParaRPr lang="ar-AE" sz="3200" dirty="0"/>
              </a:p>
              <a:p>
                <a:pPr algn="r"/>
                <a:endParaRPr lang="ar-AE" sz="3200" dirty="0"/>
              </a:p>
              <a:p>
                <a:pPr algn="r"/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165" y="2765043"/>
                <a:ext cx="8260659" cy="6001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35500" y="2780099"/>
                <a:ext cx="217277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500" y="2780099"/>
                <a:ext cx="217277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10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Fit the following data points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a polynomial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400050" lvl="1" indent="0">
                  <a:buNone/>
                </a:pPr>
                <a:endParaRPr lang="en-US" sz="12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1437473"/>
                  </p:ext>
                </p:extLst>
              </p:nvPr>
            </p:nvGraphicFramePr>
            <p:xfrm>
              <a:off x="3762708" y="2412968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48A6AD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1437473"/>
                  </p:ext>
                </p:extLst>
              </p:nvPr>
            </p:nvGraphicFramePr>
            <p:xfrm>
              <a:off x="3762708" y="2412968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6452" r="-30174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4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4"/>
                          <a:stretch>
                            <a:fillRect t="-108197" r="-3017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5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601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598092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organize our calculations in a table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9976"/>
              </p:ext>
            </p:extLst>
          </p:nvPr>
        </p:nvGraphicFramePr>
        <p:xfrm>
          <a:off x="1647536" y="3036838"/>
          <a:ext cx="26543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97243" y="5662390"/>
                <a:ext cx="51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243" y="5662390"/>
                <a:ext cx="5130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1653788" y="5073602"/>
            <a:ext cx="337974" cy="588788"/>
          </a:xfrm>
          <a:prstGeom prst="straightConnector1">
            <a:avLst/>
          </a:prstGeom>
          <a:ln w="25400">
            <a:solidFill>
              <a:srgbClr val="48A6A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707079" y="5662390"/>
                <a:ext cx="5148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079" y="5662390"/>
                <a:ext cx="51482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707079" y="5052622"/>
            <a:ext cx="257410" cy="609768"/>
          </a:xfrm>
          <a:prstGeom prst="straightConnector1">
            <a:avLst/>
          </a:prstGeom>
          <a:ln w="25400">
            <a:solidFill>
              <a:srgbClr val="48A6A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1666</Words>
  <Application>Microsoft Office PowerPoint</Application>
  <PresentationFormat>Widescreen</PresentationFormat>
  <Paragraphs>316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1_Office Theme</vt:lpstr>
      <vt:lpstr>Lecture 6</vt:lpstr>
      <vt:lpstr>Overview of Newton Interpellation</vt:lpstr>
      <vt:lpstr>Newton Interpolation</vt:lpstr>
      <vt:lpstr>Newton Interpolation</vt:lpstr>
      <vt:lpstr>Newton Interpolation</vt:lpstr>
      <vt:lpstr>A systematic notation</vt:lpstr>
      <vt:lpstr>A systematic notation</vt:lpstr>
      <vt:lpstr>Example</vt:lpstr>
      <vt:lpstr>Example</vt:lpstr>
      <vt:lpstr>Example</vt:lpstr>
      <vt:lpstr>Example</vt:lpstr>
      <vt:lpstr>Example</vt:lpstr>
      <vt:lpstr>Example</vt:lpstr>
      <vt:lpstr>Example</vt:lpstr>
      <vt:lpstr>Some Remarks</vt:lpstr>
      <vt:lpstr>Summary</vt:lpstr>
    </vt:vector>
  </TitlesOfParts>
  <Company>ENCS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Rolf Wuthrich</dc:creator>
  <cp:lastModifiedBy>Rolf Wuthrich</cp:lastModifiedBy>
  <cp:revision>100</cp:revision>
  <dcterms:created xsi:type="dcterms:W3CDTF">2020-02-03T16:39:27Z</dcterms:created>
  <dcterms:modified xsi:type="dcterms:W3CDTF">2020-03-04T18:10:06Z</dcterms:modified>
</cp:coreProperties>
</file>