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78" r:id="rId6"/>
    <p:sldId id="272" r:id="rId7"/>
    <p:sldId id="275" r:id="rId8"/>
    <p:sldId id="269" r:id="rId9"/>
    <p:sldId id="273" r:id="rId10"/>
    <p:sldId id="274" r:id="rId11"/>
    <p:sldId id="277" r:id="rId12"/>
    <p:sldId id="27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8298" autoAdjust="0"/>
  </p:normalViewPr>
  <p:slideViewPr>
    <p:cSldViewPr snapToGrid="0">
      <p:cViewPr varScale="1">
        <p:scale>
          <a:sx n="53" d="100"/>
          <a:sy n="53" d="100"/>
        </p:scale>
        <p:origin x="21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25400">
                <a:solidFill>
                  <a:srgbClr val="48A6AD"/>
                </a:solidFill>
              </a:ln>
              <a:effectLst/>
            </c:spPr>
          </c:marker>
          <c:xVal>
            <c:numRef>
              <c:f>VanDerMond!$A$1:$A$3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VanDerMond!$B$1:$B$3</c:f>
              <c:numCache>
                <c:formatCode>General</c:formatCode>
                <c:ptCount val="3"/>
                <c:pt idx="0">
                  <c:v>2</c:v>
                </c:pt>
                <c:pt idx="1">
                  <c:v>-1</c:v>
                </c:pt>
                <c:pt idx="2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6F-431C-84A3-1995FDA60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238776"/>
        <c:axId val="286239168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bg1"/>
                    </a:solidFill>
                    <a:ln w="19050">
                      <a:solidFill>
                        <a:srgbClr val="48A6AD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'lin regression'!$A$2:$A$42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-1</c:v>
                      </c:pt>
                      <c:pt idx="1">
                        <c:v>1</c:v>
                      </c:pt>
                      <c:pt idx="2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'lin regression'!$B$2:$B$42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536F-431C-84A3-1995FDA60A40}"/>
                  </c:ext>
                </c:extLst>
              </c15:ser>
            </c15:filteredScatterSeries>
          </c:ext>
        </c:extLst>
      </c:scatterChart>
      <c:valAx>
        <c:axId val="286238776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239168"/>
        <c:crosses val="autoZero"/>
        <c:crossBetween val="midCat"/>
        <c:majorUnit val="1"/>
        <c:minorUnit val="1"/>
      </c:valAx>
      <c:valAx>
        <c:axId val="286239168"/>
        <c:scaling>
          <c:orientation val="minMax"/>
          <c:max val="7"/>
          <c:min val="-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23877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7D4C-FA7F-45C5-BC35-B4B3D78C71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1666A-E78C-4D0A-B2DB-9FA3105C9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3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53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plot of the found interpolating polynomial and the data points confirms that P2 is indeed passing exactly through all data points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3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interpolating polynomial we found by Lagrange and Van der Mond interpolation look very different</a:t>
            </a:r>
          </a:p>
          <a:p>
            <a:endParaRPr lang="en-US" baseline="0" dirty="0"/>
          </a:p>
          <a:p>
            <a:r>
              <a:rPr lang="en-US" dirty="0"/>
              <a:t>But, as it was the case with the</a:t>
            </a:r>
            <a:r>
              <a:rPr lang="en-US" baseline="0" dirty="0"/>
              <a:t> Newton interpolating polynomial, they are in fact the same</a:t>
            </a:r>
          </a:p>
          <a:p>
            <a:endParaRPr lang="en-US" baseline="0" dirty="0"/>
          </a:p>
          <a:p>
            <a:r>
              <a:rPr lang="en-US" dirty="0"/>
              <a:t>I invite you to verify that this is indeed the case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38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summarize the key findings</a:t>
            </a:r>
          </a:p>
          <a:p>
            <a:endParaRPr lang="en-US" dirty="0"/>
          </a:p>
          <a:p>
            <a:r>
              <a:rPr lang="en-US" dirty="0"/>
              <a:t>Lagrange interpolation allows the determination of an interpolating polynomial to a given data set</a:t>
            </a:r>
          </a:p>
          <a:p>
            <a:endParaRPr lang="en-US" dirty="0"/>
          </a:p>
          <a:p>
            <a:r>
              <a:rPr lang="en-US" dirty="0"/>
              <a:t>The very particular form of writing down the interpolating polynomial as a linear combination of Lagrange polynomials will have several benefits in coming lectures on numerical integration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lecture we will discuss a third method to solve polynomial interpolation problems</a:t>
            </a:r>
          </a:p>
          <a:p>
            <a:endParaRPr lang="en-US" dirty="0"/>
          </a:p>
          <a:p>
            <a:r>
              <a:rPr lang="en-US" dirty="0"/>
              <a:t>As in the two previous methods we have a data set and our interpolating</a:t>
            </a:r>
            <a:r>
              <a:rPr lang="en-US" baseline="0" dirty="0"/>
              <a:t> polynomial </a:t>
            </a:r>
          </a:p>
          <a:p>
            <a:endParaRPr lang="en-US" baseline="0" dirty="0"/>
          </a:p>
          <a:p>
            <a:r>
              <a:rPr lang="en-US" baseline="0" dirty="0"/>
              <a:t>Our aim is to choose the n parameters of the interpolating polynomial such that it passes exactly by all data points 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1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As we have n data points, our</a:t>
                </a:r>
                <a:r>
                  <a:rPr lang="en-US" baseline="0" dirty="0"/>
                  <a:t> interpolating polynomial is of degree n-1</a:t>
                </a:r>
              </a:p>
              <a:p>
                <a:endParaRPr lang="en-US" baseline="0" dirty="0"/>
              </a:p>
              <a:p>
                <a:r>
                  <a:rPr lang="en-US" dirty="0"/>
                  <a:t>The idea behind Lagrange interpolation is to write the interpolating polynomial as a linear combination of so-called Lagrange polynomials Li(x).</a:t>
                </a:r>
              </a:p>
              <a:p>
                <a:endParaRPr lang="en-US" dirty="0"/>
              </a:p>
              <a:p>
                <a:r>
                  <a:rPr lang="en-US" dirty="0"/>
                  <a:t>Written</a:t>
                </a:r>
                <a:r>
                  <a:rPr lang="en-US" baseline="0" dirty="0"/>
                  <a:t> explicitly we 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endParaRPr lang="en-US" dirty="0"/>
              </a:p>
              <a:p>
                <a:r>
                  <a:rPr lang="en-US" dirty="0"/>
                  <a:t>The Lagrange polynomials Li(x) satisfy a very particular condition</a:t>
                </a:r>
              </a:p>
              <a:p>
                <a:endParaRPr lang="en-US" dirty="0"/>
              </a:p>
              <a:p>
                <a:r>
                  <a:rPr lang="en-US" dirty="0"/>
                  <a:t>When evaluated in the interpolating points</a:t>
                </a:r>
                <a:r>
                  <a:rPr lang="en-US" baseline="0" dirty="0"/>
                  <a:t> they evaluate either to one or zero</a:t>
                </a:r>
              </a:p>
              <a:p>
                <a:endParaRPr lang="en-US" baseline="0" dirty="0"/>
              </a:p>
              <a:p>
                <a:r>
                  <a:rPr lang="en-US" dirty="0"/>
                  <a:t>More precisely</a:t>
                </a:r>
                <a:r>
                  <a:rPr lang="en-US" baseline="0" dirty="0"/>
                  <a:t> the Lagrange polynomial Li(x) evaluates to one for x=xi, and will evaluate to zero for all other interpolating points.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we have n data points, our</a:t>
                </a:r>
                <a:r>
                  <a:rPr lang="en-US" baseline="0" dirty="0" smtClean="0"/>
                  <a:t> interpolating polynomial is of degree n-1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 idea behind Lagrange interpolation is to write the interpolating polynomial as a </a:t>
                </a:r>
                <a:r>
                  <a:rPr lang="en-US" dirty="0" err="1" smtClean="0"/>
                  <a:t>linera</a:t>
                </a:r>
                <a:r>
                  <a:rPr lang="en-US" dirty="0" smtClean="0"/>
                  <a:t> combination of so-called Lagrange polynomials Li(x).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Written</a:t>
                </a:r>
                <a:r>
                  <a:rPr lang="en-US" baseline="0" dirty="0" smtClean="0"/>
                  <a:t> explicitly we obtain</a:t>
                </a:r>
              </a:p>
              <a:p>
                <a:pPr/>
                <a:r>
                  <a:rPr lang="en-US" sz="1200" i="0">
                    <a:latin typeface="Cambria Math" panose="02040503050406030204" pitchFamily="18" charset="0"/>
                  </a:rPr>
                  <a:t>𝑃</a:t>
                </a:r>
                <a:r>
                  <a:rPr lang="fr-FR" sz="1200" i="0" smtClean="0">
                    <a:latin typeface="Cambria Math" panose="02040503050406030204" pitchFamily="18" charset="0"/>
                  </a:rPr>
                  <a:t>_(</a:t>
                </a:r>
                <a:r>
                  <a:rPr lang="en-US" sz="1200" i="0">
                    <a:latin typeface="Cambria Math" panose="02040503050406030204" pitchFamily="18" charset="0"/>
                  </a:rPr>
                  <a:t>𝑛−1</a:t>
                </a:r>
                <a:r>
                  <a:rPr lang="fr-FR" sz="1200" i="0" smtClean="0">
                    <a:latin typeface="Cambria Math" panose="02040503050406030204" pitchFamily="18" charset="0"/>
                  </a:rPr>
                  <a:t>)</a:t>
                </a:r>
                <a:r>
                  <a:rPr lang="en-US" sz="1200" i="0">
                    <a:latin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(𝑥)=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𝐿_1 (𝑥) 𝑦_1+</a:t>
                </a:r>
                <a:r>
                  <a:rPr lang="en-US" sz="1200" i="0">
                    <a:latin typeface="Cambria Math" panose="02040503050406030204" pitchFamily="18" charset="0"/>
                  </a:rPr>
                  <a:t>𝐿_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(𝑥) 𝑦_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sz="1200" i="0">
                    <a:latin typeface="Cambria Math" panose="02040503050406030204" pitchFamily="18" charset="0"/>
                  </a:rPr>
                  <a:t>+</a:t>
                </a:r>
                <a:r>
                  <a:rPr lang="en-US" sz="1200" i="0" smtClean="0">
                    <a:latin typeface="Cambria Math" panose="02040503050406030204" pitchFamily="18" charset="0"/>
                  </a:rPr>
                  <a:t>…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+</a:t>
                </a:r>
                <a:r>
                  <a:rPr lang="en-US" sz="1200" i="0">
                    <a:latin typeface="Cambria Math" panose="02040503050406030204" pitchFamily="18" charset="0"/>
                  </a:rPr>
                  <a:t>𝐿_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𝑛</a:t>
                </a:r>
                <a:r>
                  <a:rPr lang="en-US" sz="1200" b="0" i="0">
                    <a:latin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(𝑥) 𝑦_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𝑛</a:t>
                </a:r>
                <a:endParaRPr lang="en-CA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The Lagrange polynomials Li(x) satisfy a very particular condition</a:t>
                </a:r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When evaluated in the interpolating points</a:t>
                </a:r>
                <a:r>
                  <a:rPr lang="en-US" baseline="0" dirty="0" smtClean="0"/>
                  <a:t> they evaluate either to one or zero</a:t>
                </a:r>
              </a:p>
              <a:p>
                <a:pPr/>
                <a:endParaRPr lang="en-US" baseline="0" dirty="0" smtClean="0"/>
              </a:p>
              <a:p>
                <a:pPr/>
                <a:r>
                  <a:rPr lang="en-US" dirty="0" smtClean="0"/>
                  <a:t>More precisely</a:t>
                </a:r>
                <a:r>
                  <a:rPr lang="en-US" baseline="0" dirty="0" smtClean="0"/>
                  <a:t> the Lagrange polynomial Li(x) evaluates to one for x=xi, and will evaluate to zero for all other interpolating points.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9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aseline="0" dirty="0"/>
                  <a:t>Let us imagine we know these Lagrange polynomials. In fact we will learn in a few minutes how to find them.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We can verify that Pm-1 written as the linear combination of these Lagrange polynomials will indeed interpolate the data points.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For this let us evaluate Pm-1 in the data point xi.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Based on the definition of the Lagrange polynomials, all of them will evaluate to zero expect Li which will evaluate to one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So indeed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aseline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baseline="0" dirty="0" smtClean="0"/>
                  <a:t>Let us imagine we know these Lagrange polynomials. In fact we will learn in a few minutes how to find them.</a:t>
                </a:r>
              </a:p>
              <a:p>
                <a:pPr/>
                <a:r>
                  <a:rPr lang="en-US" baseline="0" dirty="0" smtClean="0"/>
                  <a:t>We can verify that Pn-1 written as the linear combination of these Lagrange polynomials will indeed interpolate the data points.</a:t>
                </a:r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For this let us evaluate </a:t>
                </a:r>
                <a:r>
                  <a:rPr lang="en-US" baseline="0" dirty="0" smtClean="0"/>
                  <a:t>Pn-1 in the data point xi.</a:t>
                </a:r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Based on the definition of the Lagrange polynomials, all of them will evaluate to zero expect Li which will evaluate to one</a:t>
                </a:r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So indeed </a:t>
                </a:r>
                <a:r>
                  <a:rPr lang="en-US" sz="1200" i="0">
                    <a:latin typeface="Cambria Math" panose="02040503050406030204" pitchFamily="18" charset="0"/>
                  </a:rPr>
                  <a:t>𝑃</a:t>
                </a:r>
                <a:r>
                  <a:rPr lang="fr-FR" sz="1200" i="0" smtClean="0">
                    <a:latin typeface="Cambria Math" panose="02040503050406030204" pitchFamily="18" charset="0"/>
                  </a:rPr>
                  <a:t>_(</a:t>
                </a:r>
                <a:r>
                  <a:rPr lang="en-US" sz="1200" i="0">
                    <a:latin typeface="Cambria Math" panose="02040503050406030204" pitchFamily="18" charset="0"/>
                  </a:rPr>
                  <a:t>𝑛−1</a:t>
                </a:r>
                <a:r>
                  <a:rPr lang="fr-FR" sz="1200" i="0" smtClean="0">
                    <a:latin typeface="Cambria Math" panose="02040503050406030204" pitchFamily="18" charset="0"/>
                  </a:rPr>
                  <a:t>)</a:t>
                </a:r>
                <a:r>
                  <a:rPr lang="en-US" sz="1200" i="0">
                    <a:latin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(𝑥_𝑖 )=𝑦_𝑖</a:t>
                </a:r>
                <a:endParaRPr lang="en-US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8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find the Lagrange polynomials.</a:t>
            </a:r>
          </a:p>
          <a:p>
            <a:endParaRPr lang="en-US" dirty="0"/>
          </a:p>
          <a:p>
            <a:r>
              <a:rPr lang="en-US" dirty="0"/>
              <a:t>Based on their definition this is actually</a:t>
            </a:r>
            <a:r>
              <a:rPr lang="en-US" baseline="0" dirty="0"/>
              <a:t> quite straight forward</a:t>
            </a:r>
          </a:p>
          <a:p>
            <a:endParaRPr lang="en-US" baseline="0" dirty="0"/>
          </a:p>
          <a:p>
            <a:r>
              <a:rPr lang="en-US" dirty="0"/>
              <a:t>From the definition it follows that Li must have n-1 roots which are x=</a:t>
            </a:r>
            <a:r>
              <a:rPr lang="en-US" dirty="0" err="1"/>
              <a:t>xj</a:t>
            </a:r>
            <a:r>
              <a:rPr lang="en-US" dirty="0"/>
              <a:t> for all data points except the point xi.</a:t>
            </a:r>
          </a:p>
          <a:p>
            <a:endParaRPr lang="en-US" dirty="0"/>
          </a:p>
          <a:p>
            <a:r>
              <a:rPr lang="en-US" dirty="0"/>
              <a:t>Consequently Li(x) will be a product of (x-x1)</a:t>
            </a:r>
            <a:r>
              <a:rPr lang="en-US" baseline="0" dirty="0"/>
              <a:t> times (x-x2) </a:t>
            </a:r>
            <a:r>
              <a:rPr lang="en-US" baseline="0" dirty="0" err="1"/>
              <a:t>etc</a:t>
            </a:r>
            <a:r>
              <a:rPr lang="en-US" baseline="0" dirty="0"/>
              <a:t> until (x-</a:t>
            </a:r>
            <a:r>
              <a:rPr lang="en-US" baseline="0" dirty="0" err="1"/>
              <a:t>xm</a:t>
            </a:r>
            <a:r>
              <a:rPr lang="en-US" baseline="0" dirty="0"/>
              <a:t>) excluding the term (x-xi).</a:t>
            </a:r>
          </a:p>
          <a:p>
            <a:endParaRPr lang="en-US" baseline="0" dirty="0"/>
          </a:p>
          <a:p>
            <a:r>
              <a:rPr lang="en-US" baseline="0" dirty="0"/>
              <a:t>The second condition is that when we evaluate Li in xi, we must find one</a:t>
            </a:r>
          </a:p>
          <a:p>
            <a:endParaRPr lang="en-US" baseline="0" dirty="0"/>
          </a:p>
          <a:p>
            <a:r>
              <a:rPr lang="en-US" dirty="0"/>
              <a:t>This condition will</a:t>
            </a:r>
            <a:r>
              <a:rPr lang="en-US" baseline="0" dirty="0"/>
              <a:t> be satisfied if we further divide our polynomial by the product of all terms (xi-x1) times (xi-x2) </a:t>
            </a:r>
            <a:r>
              <a:rPr lang="en-US" baseline="0" dirty="0" err="1"/>
              <a:t>etc</a:t>
            </a:r>
            <a:r>
              <a:rPr lang="en-US" baseline="0" dirty="0"/>
              <a:t> until (xi-</a:t>
            </a:r>
            <a:r>
              <a:rPr lang="en-US" baseline="0" dirty="0" err="1"/>
              <a:t>xn</a:t>
            </a:r>
            <a:r>
              <a:rPr lang="en-US" baseline="0" dirty="0"/>
              <a:t>), again skipping the term xi-xi</a:t>
            </a:r>
          </a:p>
          <a:p>
            <a:endParaRPr lang="en-US" baseline="0" dirty="0"/>
          </a:p>
          <a:p>
            <a:r>
              <a:rPr lang="en-US" baseline="0" dirty="0"/>
              <a:t>This let us write down the general formulas for a Lagrange polynomial</a:t>
            </a:r>
          </a:p>
          <a:p>
            <a:endParaRPr lang="en-US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2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familiarize us with Lagrange interpolation with an example</a:t>
                </a:r>
              </a:p>
              <a:p>
                <a:endParaRPr lang="en-US" dirty="0"/>
              </a:p>
              <a:p>
                <a:r>
                  <a:rPr lang="en-US" dirty="0"/>
                  <a:t>We consider our</a:t>
                </a:r>
                <a:r>
                  <a:rPr lang="en-US" baseline="0" dirty="0"/>
                  <a:t> data set of three data point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The interpolating polynomial P2 will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dirty="0"/>
                  <a:t> with y1 being equal to 2, y2 equal to -1 and y3</a:t>
                </a:r>
                <a:r>
                  <a:rPr lang="en-CA" baseline="0" dirty="0"/>
                  <a:t> equal to 5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familiarize us with Lagrange interpolation with an example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consider our</a:t>
                </a:r>
                <a:r>
                  <a:rPr lang="en-US" baseline="0" dirty="0" smtClean="0"/>
                  <a:t> data set of three data point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interpolating polynomial P2 will write as </a:t>
                </a:r>
                <a:r>
                  <a:rPr lang="en-US" sz="1200" i="0">
                    <a:latin typeface="Cambria Math" panose="02040503050406030204" pitchFamily="18" charset="0"/>
                  </a:rPr>
                  <a:t>𝐿</a:t>
                </a:r>
                <a:r>
                  <a:rPr lang="en-US" sz="1200" i="0" smtClean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1 (𝑥) 𝑦_1+𝐿_2 (𝑥) 𝑦_2+𝐿_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3</a:t>
                </a:r>
                <a:r>
                  <a:rPr lang="en-US" sz="1200" b="0" i="0">
                    <a:latin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(𝑥) 𝑦_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3</a:t>
                </a:r>
                <a:r>
                  <a:rPr lang="en-CA" dirty="0" smtClean="0"/>
                  <a:t> with y1 being equal to 2, y2 equal to -1 and y3</a:t>
                </a:r>
                <a:r>
                  <a:rPr lang="en-CA" baseline="0" dirty="0" smtClean="0"/>
                  <a:t> equal to 5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To</a:t>
                </a:r>
                <a:r>
                  <a:rPr lang="en-US" baseline="0" dirty="0"/>
                  <a:t> finish the problem we need to give the explicit expression of the three Lagrange polynomials L1, L2 and L3.</a:t>
                </a:r>
              </a:p>
              <a:p>
                <a:endParaRPr lang="en-US" baseline="0" dirty="0"/>
              </a:p>
              <a:p>
                <a:r>
                  <a:rPr lang="en-US" dirty="0"/>
                  <a:t>Let us start with L1.</a:t>
                </a:r>
              </a:p>
              <a:p>
                <a:endParaRPr lang="en-US" dirty="0"/>
              </a:p>
              <a:p>
                <a:r>
                  <a:rPr lang="en-US" dirty="0"/>
                  <a:t>Form the definition of L1 we know that it must evaluate</a:t>
                </a:r>
                <a:r>
                  <a:rPr lang="en-US" baseline="0" dirty="0"/>
                  <a:t> to zero in x=x2=2 and x=x3=4.</a:t>
                </a:r>
              </a:p>
              <a:p>
                <a:r>
                  <a:rPr lang="en-US" baseline="0" dirty="0"/>
                  <a:t>That means L1 has two roots, one in x=2 and one in x=4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Consequently L1 will be something like (x-2)(x-4)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Further it must evaluate to 1 when we evaluate it in x1=1</a:t>
                </a:r>
              </a:p>
              <a:p>
                <a:endParaRPr lang="en-US" baseline="0" dirty="0"/>
              </a:p>
              <a:p>
                <a:r>
                  <a:rPr lang="en-US" dirty="0"/>
                  <a:t>This happens if we divide our start</a:t>
                </a:r>
                <a:r>
                  <a:rPr lang="en-US" baseline="0" dirty="0"/>
                  <a:t> (x-2)(x-4) of L1 by (1-2)(1-4) which is equal to 3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Consequently L1 is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</m:oMath>
                </a14:m>
                <a:endParaRPr lang="en-CA" dirty="0"/>
              </a:p>
              <a:p>
                <a:endParaRPr lang="en-US" dirty="0"/>
              </a:p>
              <a:p>
                <a:r>
                  <a:rPr lang="en-US" dirty="0"/>
                  <a:t>In exactly same way we can build L2 and L3.</a:t>
                </a:r>
              </a:p>
              <a:p>
                <a:endParaRPr lang="en-US" dirty="0"/>
              </a:p>
              <a:p>
                <a:r>
                  <a:rPr lang="en-US" dirty="0"/>
                  <a:t>Can you find them?</a:t>
                </a:r>
              </a:p>
              <a:p>
                <a:r>
                  <a:rPr lang="en-US" dirty="0"/>
                  <a:t>Try it by yourself</a:t>
                </a:r>
              </a:p>
              <a:p>
                <a:endParaRPr lang="en-US" dirty="0"/>
              </a:p>
              <a:p>
                <a:r>
                  <a:rPr lang="en-US" dirty="0"/>
                  <a:t>The answer you should get are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</a:t>
                </a:r>
                <a:r>
                  <a:rPr lang="en-US" baseline="0" dirty="0" smtClean="0"/>
                  <a:t> finish the problem we need to give the explicit expression of the three Lagrange polynomials L1, L2 and L3.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Let us start with L1.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Form the definition of L1 we know that it must evaluate</a:t>
                </a:r>
                <a:r>
                  <a:rPr lang="en-US" baseline="0" dirty="0" smtClean="0"/>
                  <a:t> to zero in x=x2=2 and x=x3=4.</a:t>
                </a:r>
              </a:p>
              <a:p>
                <a:r>
                  <a:rPr lang="en-US" baseline="0" dirty="0" smtClean="0"/>
                  <a:t>That means L1 has two roots, one in x=2 and one in x=4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Consequently L1 will be something like (x-2)(x-4)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Further it must evaluate to 1 when we evaluate it in x1=1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This happens if we divide our start</a:t>
                </a:r>
                <a:r>
                  <a:rPr lang="en-US" baseline="0" dirty="0" smtClean="0"/>
                  <a:t> (x-2)(x-4) of L1 by (1-2)(1-4) which is equal to 3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Consequently L1 is equal to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/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3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(𝑥−2)(𝑥−4)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In exactly same way we can build L2 and L3.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Can you find them?</a:t>
                </a:r>
              </a:p>
              <a:p>
                <a:r>
                  <a:rPr lang="en-US" dirty="0" smtClean="0"/>
                  <a:t>Try it by yourself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answer you should get are</a:t>
                </a:r>
              </a:p>
              <a:p>
                <a:endParaRPr lang="en-US" dirty="0" smtClean="0"/>
              </a:p>
              <a:p>
                <a:pPr/>
                <a:r>
                  <a:rPr lang="en-US" i="0">
                    <a:latin typeface="Cambria Math" panose="02040503050406030204" pitchFamily="18" charset="0"/>
                  </a:rPr>
                  <a:t>𝐿</a:t>
                </a:r>
                <a:r>
                  <a:rPr lang="en-US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(𝑥)=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−1/2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(𝑥−1)(𝑥−4)</a:t>
                </a:r>
                <a:endParaRPr lang="en-CA" dirty="0" smtClean="0"/>
              </a:p>
              <a:p>
                <a:pPr/>
                <a:r>
                  <a:rPr lang="en-US" i="0">
                    <a:latin typeface="Cambria Math" panose="02040503050406030204" pitchFamily="18" charset="0"/>
                  </a:rPr>
                  <a:t>𝐿</a:t>
                </a:r>
                <a:r>
                  <a:rPr lang="en-US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3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(𝑥)=1/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6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(𝑥−1)(𝑥−2)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0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Putting all together leads us to P2</a:t>
            </a:r>
            <a:r>
              <a:rPr lang="en-US" baseline="0" dirty="0"/>
              <a:t> as displayed on the slide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73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verify that P2 is indeed interpolating the data set</a:t>
                </a:r>
              </a:p>
              <a:p>
                <a:endParaRPr lang="en-US" dirty="0"/>
              </a:p>
              <a:p>
                <a:r>
                  <a:rPr lang="en-US" dirty="0"/>
                  <a:t>For the point x=1, we get</a:t>
                </a:r>
              </a:p>
              <a:p>
                <a:endParaRPr lang="en-US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L2</a:t>
                </a:r>
                <a:r>
                  <a:rPr lang="en-US" baseline="0" dirty="0"/>
                  <a:t> and L3 evaluates to zero in x=1, whereas L1 evaluates to one</a:t>
                </a:r>
              </a:p>
              <a:p>
                <a:endParaRPr lang="en-US" baseline="0" dirty="0"/>
              </a:p>
              <a:p>
                <a:r>
                  <a:rPr lang="en-US" dirty="0"/>
                  <a:t>Consequently P2(x-1)=2 as it should</a:t>
                </a:r>
              </a:p>
              <a:p>
                <a:endParaRPr lang="en-US" dirty="0"/>
              </a:p>
              <a:p>
                <a:r>
                  <a:rPr lang="en-US" dirty="0"/>
                  <a:t>Try by yourself</a:t>
                </a:r>
                <a:r>
                  <a:rPr lang="en-US" baseline="0" dirty="0"/>
                  <a:t> the two remaining data points</a:t>
                </a:r>
              </a:p>
              <a:p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verify that P2 is indeed interpolating the data set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the point x=1, we get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𝑃</a:t>
                </a:r>
                <a:r>
                  <a:rPr lang="en-US" i="0" smtClean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2 (𝑥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=1)</a:t>
                </a:r>
                <a:r>
                  <a:rPr lang="en-US" i="0">
                    <a:latin typeface="Cambria Math" panose="02040503050406030204" pitchFamily="18" charset="0"/>
                  </a:rPr>
                  <a:t>=𝐿_1 (𝑥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=1)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i="0">
                    <a:latin typeface="Cambria Math" panose="02040503050406030204" pitchFamily="18" charset="0"/>
                  </a:rPr>
                  <a:t>+𝐿_2 (𝑥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=1)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</a:t>
                </a:r>
                <a:r>
                  <a:rPr lang="en-US" i="0" smtClean="0">
                    <a:latin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−1)</a:t>
                </a:r>
                <a:r>
                  <a:rPr lang="en-US" i="0">
                    <a:latin typeface="Cambria Math" panose="02040503050406030204" pitchFamily="18" charset="0"/>
                  </a:rPr>
                  <a:t>+𝐿_3 (𝑥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=1)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5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But L2</a:t>
                </a:r>
                <a:r>
                  <a:rPr lang="en-US" baseline="0" dirty="0" smtClean="0"/>
                  <a:t> and L3 evaluates to zero in x=1, whereas L1 evaluates to one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Consequently P2(x-1)=2 as it should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Try by yourself</a:t>
                </a:r>
                <a:r>
                  <a:rPr lang="en-US" baseline="0" dirty="0" smtClean="0"/>
                  <a:t> the two remaining data points</a:t>
                </a:r>
              </a:p>
              <a:p>
                <a:endParaRPr lang="en-US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0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46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0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0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3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77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14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968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23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0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9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77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78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6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4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4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5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1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Lagrange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87566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596915" y="2680221"/>
            <a:ext cx="3078178" cy="1968977"/>
          </a:xfrm>
          <a:custGeom>
            <a:avLst/>
            <a:gdLst>
              <a:gd name="connsiteX0" fmla="*/ 0 w 3078178"/>
              <a:gd name="connsiteY0" fmla="*/ 470780 h 1972984"/>
              <a:gd name="connsiteX1" fmla="*/ 407406 w 3078178"/>
              <a:gd name="connsiteY1" fmla="*/ 1222218 h 1972984"/>
              <a:gd name="connsiteX2" fmla="*/ 896293 w 3078178"/>
              <a:gd name="connsiteY2" fmla="*/ 1747319 h 1972984"/>
              <a:gd name="connsiteX3" fmla="*/ 1231271 w 3078178"/>
              <a:gd name="connsiteY3" fmla="*/ 1937441 h 1972984"/>
              <a:gd name="connsiteX4" fmla="*/ 1466661 w 3078178"/>
              <a:gd name="connsiteY4" fmla="*/ 1964602 h 1972984"/>
              <a:gd name="connsiteX5" fmla="*/ 1828800 w 3078178"/>
              <a:gd name="connsiteY5" fmla="*/ 1837853 h 1972984"/>
              <a:gd name="connsiteX6" fmla="*/ 2236206 w 3078178"/>
              <a:gd name="connsiteY6" fmla="*/ 1502875 h 1972984"/>
              <a:gd name="connsiteX7" fmla="*/ 2679825 w 3078178"/>
              <a:gd name="connsiteY7" fmla="*/ 805758 h 1972984"/>
              <a:gd name="connsiteX8" fmla="*/ 3078178 w 3078178"/>
              <a:gd name="connsiteY8" fmla="*/ 0 h 1972984"/>
              <a:gd name="connsiteX0" fmla="*/ 0 w 3078178"/>
              <a:gd name="connsiteY0" fmla="*/ 470780 h 1968977"/>
              <a:gd name="connsiteX1" fmla="*/ 407406 w 3078178"/>
              <a:gd name="connsiteY1" fmla="*/ 1222218 h 1968977"/>
              <a:gd name="connsiteX2" fmla="*/ 896293 w 3078178"/>
              <a:gd name="connsiteY2" fmla="*/ 1747319 h 1968977"/>
              <a:gd name="connsiteX3" fmla="*/ 1193171 w 3078178"/>
              <a:gd name="connsiteY3" fmla="*/ 1921566 h 1968977"/>
              <a:gd name="connsiteX4" fmla="*/ 1466661 w 3078178"/>
              <a:gd name="connsiteY4" fmla="*/ 1964602 h 1968977"/>
              <a:gd name="connsiteX5" fmla="*/ 1828800 w 3078178"/>
              <a:gd name="connsiteY5" fmla="*/ 1837853 h 1968977"/>
              <a:gd name="connsiteX6" fmla="*/ 2236206 w 3078178"/>
              <a:gd name="connsiteY6" fmla="*/ 1502875 h 1968977"/>
              <a:gd name="connsiteX7" fmla="*/ 2679825 w 3078178"/>
              <a:gd name="connsiteY7" fmla="*/ 805758 h 1968977"/>
              <a:gd name="connsiteX8" fmla="*/ 3078178 w 3078178"/>
              <a:gd name="connsiteY8" fmla="*/ 0 h 1968977"/>
              <a:gd name="connsiteX0" fmla="*/ 0 w 3078178"/>
              <a:gd name="connsiteY0" fmla="*/ 470780 h 1968977"/>
              <a:gd name="connsiteX1" fmla="*/ 407406 w 3078178"/>
              <a:gd name="connsiteY1" fmla="*/ 1222218 h 1968977"/>
              <a:gd name="connsiteX2" fmla="*/ 896293 w 3078178"/>
              <a:gd name="connsiteY2" fmla="*/ 1747319 h 1968977"/>
              <a:gd name="connsiteX3" fmla="*/ 1193171 w 3078178"/>
              <a:gd name="connsiteY3" fmla="*/ 1921566 h 1968977"/>
              <a:gd name="connsiteX4" fmla="*/ 1482536 w 3078178"/>
              <a:gd name="connsiteY4" fmla="*/ 1964602 h 1968977"/>
              <a:gd name="connsiteX5" fmla="*/ 1828800 w 3078178"/>
              <a:gd name="connsiteY5" fmla="*/ 1837853 h 1968977"/>
              <a:gd name="connsiteX6" fmla="*/ 2236206 w 3078178"/>
              <a:gd name="connsiteY6" fmla="*/ 1502875 h 1968977"/>
              <a:gd name="connsiteX7" fmla="*/ 2679825 w 3078178"/>
              <a:gd name="connsiteY7" fmla="*/ 805758 h 1968977"/>
              <a:gd name="connsiteX8" fmla="*/ 3078178 w 3078178"/>
              <a:gd name="connsiteY8" fmla="*/ 0 h 196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8178" h="1968977">
                <a:moveTo>
                  <a:pt x="0" y="470780"/>
                </a:moveTo>
                <a:cubicBezTo>
                  <a:pt x="129012" y="740121"/>
                  <a:pt x="258024" y="1009462"/>
                  <a:pt x="407406" y="1222218"/>
                </a:cubicBezTo>
                <a:cubicBezTo>
                  <a:pt x="556788" y="1434975"/>
                  <a:pt x="765332" y="1630761"/>
                  <a:pt x="896293" y="1747319"/>
                </a:cubicBezTo>
                <a:cubicBezTo>
                  <a:pt x="1027254" y="1863877"/>
                  <a:pt x="1095464" y="1885352"/>
                  <a:pt x="1193171" y="1921566"/>
                </a:cubicBezTo>
                <a:cubicBezTo>
                  <a:pt x="1290878" y="1957780"/>
                  <a:pt x="1376598" y="1978554"/>
                  <a:pt x="1482536" y="1964602"/>
                </a:cubicBezTo>
                <a:cubicBezTo>
                  <a:pt x="1588474" y="1950650"/>
                  <a:pt x="1703188" y="1914808"/>
                  <a:pt x="1828800" y="1837853"/>
                </a:cubicBezTo>
                <a:cubicBezTo>
                  <a:pt x="1954412" y="1760899"/>
                  <a:pt x="2094369" y="1674891"/>
                  <a:pt x="2236206" y="1502875"/>
                </a:cubicBezTo>
                <a:cubicBezTo>
                  <a:pt x="2378043" y="1330859"/>
                  <a:pt x="2539496" y="1056237"/>
                  <a:pt x="2679825" y="805758"/>
                </a:cubicBezTo>
                <a:cubicBezTo>
                  <a:pt x="2820154" y="555279"/>
                  <a:pt x="2949166" y="277639"/>
                  <a:pt x="3078178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609804"/>
              </p:ext>
            </p:extLst>
          </p:nvPr>
        </p:nvGraphicFramePr>
        <p:xfrm>
          <a:off x="3844372" y="2516203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874992" y="4649198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992" y="4649198"/>
                <a:ext cx="36798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85992" y="2495555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992" y="2495555"/>
                <a:ext cx="36798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77637" y="2116093"/>
                <a:ext cx="45949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637" y="2116093"/>
                <a:ext cx="4594912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35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</p:spPr>
            <p:txBody>
              <a:bodyPr/>
              <a:lstStyle/>
              <a:p>
                <a:r>
                  <a:rPr lang="en-US" dirty="0"/>
                  <a:t>Even the found Lagrange interpolation polynomial looks very different to the one we found when using Van der </a:t>
                </a:r>
                <a:r>
                  <a:rPr lang="en-US" dirty="0" err="1"/>
                  <a:t>Mond</a:t>
                </a:r>
                <a:r>
                  <a:rPr lang="en-US" dirty="0"/>
                  <a:t> interpolation, they are actually the same:</a:t>
                </a:r>
              </a:p>
              <a:p>
                <a:r>
                  <a:rPr lang="en-US" dirty="0"/>
                  <a:t>Lagrange: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Van Der </a:t>
                </a:r>
                <a:r>
                  <a:rPr lang="en-US" dirty="0" err="1"/>
                  <a:t>Mond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=9−9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  <a:blipFill rotWithShape="0"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59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Lagrange interpolation allows the determination of an interpolating polynomial to a given data set</a:t>
            </a:r>
          </a:p>
          <a:p>
            <a:r>
              <a:rPr lang="en-US" dirty="0"/>
              <a:t>The very particular form of writing down the interpolating polynomial as a linear combination of Lagrange polynomials will have several benefits in coming lectures on numerical integration</a:t>
            </a:r>
          </a:p>
        </p:txBody>
      </p:sp>
    </p:spTree>
    <p:extLst>
      <p:ext uri="{BB962C8B-B14F-4D97-AF65-F5344CB8AC3E}">
        <p14:creationId xmlns:p14="http://schemas.microsoft.com/office/powerpoint/2010/main" val="3415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/>
              <a:t>Lagrange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interpolation one has</a:t>
                </a:r>
              </a:p>
              <a:p>
                <a:pPr lvl="1"/>
                <a:r>
                  <a:rPr lang="en-US" dirty="0"/>
                  <a:t>Data points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A polynomial model with parameters that can be adjusted:</a:t>
                </a:r>
                <a:br>
                  <a:rPr lang="en-US" dirty="0"/>
                </a:br>
                <a:r>
                  <a:rPr lang="en-US" sz="900" dirty="0"/>
                  <a:t> </a:t>
                </a:r>
                <a:br>
                  <a:rPr lang="en-US" sz="1200" b="1" i="1" dirty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sz="600" dirty="0"/>
              </a:p>
              <a:p>
                <a:r>
                  <a:rPr lang="en-US" dirty="0"/>
                  <a:t>The aim is to adjust the parameters </a:t>
                </a:r>
                <a:br>
                  <a:rPr lang="en-US" dirty="0"/>
                </a:br>
                <a:r>
                  <a:rPr lang="en-US" dirty="0"/>
                  <a:t>of the model in order it passes by </a:t>
                </a:r>
                <a:br>
                  <a:rPr lang="en-US" dirty="0"/>
                </a:br>
                <a:r>
                  <a:rPr lang="en-US" dirty="0"/>
                  <a:t>all data points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5307371"/>
                  </p:ext>
                </p:extLst>
              </p:nvPr>
            </p:nvGraphicFramePr>
            <p:xfrm>
              <a:off x="3671864" y="2196901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5307371"/>
                  </p:ext>
                </p:extLst>
              </p:nvPr>
            </p:nvGraphicFramePr>
            <p:xfrm>
              <a:off x="3671864" y="2196901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r="-30174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r="-20174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r="-10174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r="-1744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t="-101639" r="-30174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100000" t="-101639" r="-20174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200000" t="-101639" r="-10174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300000" t="-101639" r="-1744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8052112" y="3863182"/>
            <a:ext cx="3784288" cy="2145923"/>
            <a:chOff x="1297300" y="4160123"/>
            <a:chExt cx="3784288" cy="2145923"/>
          </a:xfrm>
        </p:grpSpPr>
        <p:sp>
          <p:nvSpPr>
            <p:cNvPr id="6" name="Freeform 5"/>
            <p:cNvSpPr/>
            <p:nvPr/>
          </p:nvSpPr>
          <p:spPr>
            <a:xfrm>
              <a:off x="2020590" y="4718564"/>
              <a:ext cx="2483555" cy="1336752"/>
            </a:xfrm>
            <a:custGeom>
              <a:avLst/>
              <a:gdLst>
                <a:gd name="connsiteX0" fmla="*/ 0 w 2483555"/>
                <a:gd name="connsiteY0" fmla="*/ 1336752 h 1336752"/>
                <a:gd name="connsiteX1" fmla="*/ 361244 w 2483555"/>
                <a:gd name="connsiteY1" fmla="*/ 591685 h 1336752"/>
                <a:gd name="connsiteX2" fmla="*/ 666044 w 2483555"/>
                <a:gd name="connsiteY2" fmla="*/ 230441 h 1336752"/>
                <a:gd name="connsiteX3" fmla="*/ 1140178 w 2483555"/>
                <a:gd name="connsiteY3" fmla="*/ 15952 h 1336752"/>
                <a:gd name="connsiteX4" fmla="*/ 1738489 w 2483555"/>
                <a:gd name="connsiteY4" fmla="*/ 49818 h 1336752"/>
                <a:gd name="connsiteX5" fmla="*/ 2077155 w 2483555"/>
                <a:gd name="connsiteY5" fmla="*/ 320752 h 1336752"/>
                <a:gd name="connsiteX6" fmla="*/ 2483555 w 2483555"/>
                <a:gd name="connsiteY6" fmla="*/ 907774 h 1336752"/>
                <a:gd name="connsiteX0" fmla="*/ 0 w 2483555"/>
                <a:gd name="connsiteY0" fmla="*/ 1336752 h 1336752"/>
                <a:gd name="connsiteX1" fmla="*/ 361244 w 2483555"/>
                <a:gd name="connsiteY1" fmla="*/ 591685 h 1336752"/>
                <a:gd name="connsiteX2" fmla="*/ 666044 w 2483555"/>
                <a:gd name="connsiteY2" fmla="*/ 230441 h 1336752"/>
                <a:gd name="connsiteX3" fmla="*/ 1140178 w 2483555"/>
                <a:gd name="connsiteY3" fmla="*/ 15952 h 1336752"/>
                <a:gd name="connsiteX4" fmla="*/ 1614311 w 2483555"/>
                <a:gd name="connsiteY4" fmla="*/ 49818 h 1336752"/>
                <a:gd name="connsiteX5" fmla="*/ 2077155 w 2483555"/>
                <a:gd name="connsiteY5" fmla="*/ 320752 h 1336752"/>
                <a:gd name="connsiteX6" fmla="*/ 2483555 w 2483555"/>
                <a:gd name="connsiteY6" fmla="*/ 907774 h 133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55" h="1336752">
                  <a:moveTo>
                    <a:pt x="0" y="1336752"/>
                  </a:moveTo>
                  <a:cubicBezTo>
                    <a:pt x="125118" y="1056411"/>
                    <a:pt x="250237" y="776070"/>
                    <a:pt x="361244" y="591685"/>
                  </a:cubicBezTo>
                  <a:cubicBezTo>
                    <a:pt x="472251" y="407300"/>
                    <a:pt x="536222" y="326396"/>
                    <a:pt x="666044" y="230441"/>
                  </a:cubicBezTo>
                  <a:cubicBezTo>
                    <a:pt x="795866" y="134485"/>
                    <a:pt x="982133" y="46056"/>
                    <a:pt x="1140178" y="15952"/>
                  </a:cubicBezTo>
                  <a:cubicBezTo>
                    <a:pt x="1298223" y="-14152"/>
                    <a:pt x="1458148" y="-982"/>
                    <a:pt x="1614311" y="49818"/>
                  </a:cubicBezTo>
                  <a:cubicBezTo>
                    <a:pt x="1770474" y="100618"/>
                    <a:pt x="1932281" y="177759"/>
                    <a:pt x="2077155" y="320752"/>
                  </a:cubicBezTo>
                  <a:cubicBezTo>
                    <a:pt x="2222029" y="463745"/>
                    <a:pt x="2342444" y="685759"/>
                    <a:pt x="2483555" y="9077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447800" y="5867400"/>
              <a:ext cx="3518880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736036" y="4160123"/>
              <a:ext cx="13063" cy="2145923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297300" y="4224451"/>
                  <a:ext cx="435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00" y="4224451"/>
                  <a:ext cx="4350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2186103" y="5506147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390980" y="5159145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941587" y="4721810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362797" y="4667194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831166" y="4833847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090759" y="5029104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652609" y="4866285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4648200" y="5936714"/>
                  <a:ext cx="4333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936714"/>
                  <a:ext cx="43338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744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Model to be adjusted:</a:t>
                </a:r>
              </a:p>
              <a:p>
                <a:endParaRPr lang="en-US" sz="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700" dirty="0"/>
              </a:p>
              <a:p>
                <a:r>
                  <a:rPr lang="en-US" sz="2800" dirty="0"/>
                  <a:t>In Lagrange interpolation the interpolating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written as a linear combination of Lagrange polynomials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400050" lvl="1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the so-called Lagrange polynomials:</a:t>
                </a:r>
                <a:endParaRPr lang="en-US" sz="1200" dirty="0"/>
              </a:p>
              <a:p>
                <a:pPr marL="400050" lvl="1" indent="0">
                  <a:buNone/>
                </a:pP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643814" y="4968760"/>
            <a:ext cx="4904371" cy="1053494"/>
            <a:chOff x="3763872" y="5020715"/>
            <a:chExt cx="4904371" cy="1053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6096000" y="5058172"/>
                  <a:ext cx="12377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058172"/>
                  <a:ext cx="12377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096000" y="5483753"/>
                  <a:ext cx="2572243" cy="5579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483753"/>
                  <a:ext cx="2572243" cy="5579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763872" y="5020715"/>
                  <a:ext cx="2069156" cy="10534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&amp;0,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3872" y="5020715"/>
                  <a:ext cx="2069156" cy="10534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4505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The Lagrange interpolating polynomial :</a:t>
                </a:r>
                <a:endParaRPr lang="en-US" sz="1200" dirty="0"/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400050" lvl="1" indent="0">
                  <a:buNone/>
                </a:pPr>
                <a:r>
                  <a:rPr lang="en-US" dirty="0"/>
                  <a:t>is indeed interpolating the data set</a:t>
                </a:r>
                <a:endParaRPr lang="en-US" sz="1200" dirty="0"/>
              </a:p>
              <a:p>
                <a:r>
                  <a:rPr lang="en-US" sz="2800" dirty="0"/>
                  <a:t>Indeed, let us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3839011" y="4239653"/>
            <a:ext cx="856746" cy="809148"/>
          </a:xfrm>
          <a:prstGeom prst="straightConnector1">
            <a:avLst/>
          </a:prstGeom>
          <a:ln w="2540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86900" y="3855983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900" y="3855983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6422232" y="4239653"/>
            <a:ext cx="856746" cy="809148"/>
          </a:xfrm>
          <a:prstGeom prst="straightConnector1">
            <a:avLst/>
          </a:prstGeom>
          <a:ln w="2540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170121" y="3855983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121" y="3855983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8641094" y="4260558"/>
            <a:ext cx="856746" cy="809148"/>
          </a:xfrm>
          <a:prstGeom prst="straightConnector1">
            <a:avLst/>
          </a:prstGeom>
          <a:ln w="2540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9388983" y="387688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983" y="3876888"/>
                <a:ext cx="5052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2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2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Based on the definition of the Lagrange polynomials one can write them down right away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roots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further evaluates to one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2695" r="-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643815" y="2415693"/>
            <a:ext cx="4904371" cy="1053494"/>
            <a:chOff x="3763872" y="5020715"/>
            <a:chExt cx="4904371" cy="1053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6096000" y="5058172"/>
                  <a:ext cx="12377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058172"/>
                  <a:ext cx="12377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6096000" y="5483753"/>
                  <a:ext cx="2572243" cy="5579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483753"/>
                  <a:ext cx="2572243" cy="5579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763872" y="5020715"/>
                  <a:ext cx="2069156" cy="10534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&amp;0,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3872" y="5020715"/>
                  <a:ext cx="2069156" cy="10534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84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Fit the following data points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):</a:t>
                </a:r>
              </a:p>
              <a:p>
                <a:endParaRPr lang="en-US" dirty="0"/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a polynomial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400050" lvl="1" indent="0">
                  <a:buNone/>
                </a:pPr>
                <a:endParaRPr lang="en-US" sz="12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62708" y="2412968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1437473"/>
                  </p:ext>
                </p:extLst>
              </p:nvPr>
            </p:nvGraphicFramePr>
            <p:xfrm>
              <a:off x="3762708" y="2412968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6452" r="-30174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4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4"/>
                          <a:stretch>
                            <a:fillRect t="-108197" r="-3017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5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06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299580"/>
                <a:ext cx="10972800" cy="38265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1−4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Similarly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2−1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299580"/>
                <a:ext cx="10972800" cy="3826584"/>
              </a:xfrm>
              <a:blipFill rotWithShape="0">
                <a:blip r:embed="rId3"/>
                <a:stretch>
                  <a:fillRect l="-778" t="-2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971194"/>
                  </p:ext>
                </p:extLst>
              </p:nvPr>
            </p:nvGraphicFramePr>
            <p:xfrm>
              <a:off x="4000500" y="1327103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971194"/>
                  </p:ext>
                </p:extLst>
              </p:nvPr>
            </p:nvGraphicFramePr>
            <p:xfrm>
              <a:off x="4000500" y="1327103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6452" r="-30174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4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4"/>
                          <a:stretch>
                            <a:fillRect t="-108197" r="-3017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5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939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Putting all together: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19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indeed interpolate the data: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which it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6258002" y="3054515"/>
            <a:ext cx="1140737" cy="1077363"/>
          </a:xfrm>
          <a:prstGeom prst="straightConnector1">
            <a:avLst/>
          </a:prstGeom>
          <a:ln w="2540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89882" y="267084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882" y="2670846"/>
                <a:ext cx="505267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9116832" y="3054515"/>
            <a:ext cx="1140737" cy="1077363"/>
          </a:xfrm>
          <a:prstGeom prst="straightConnector1">
            <a:avLst/>
          </a:prstGeom>
          <a:ln w="2540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148712" y="267084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712" y="2670846"/>
                <a:ext cx="505267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3623873" y="3054515"/>
            <a:ext cx="1140737" cy="1077363"/>
          </a:xfrm>
          <a:prstGeom prst="straightConnector1">
            <a:avLst/>
          </a:prstGeom>
          <a:ln w="2540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90966" y="2670846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dirty="0">
                <a:solidFill>
                  <a:srgbClr val="48A6AD"/>
                </a:solidFill>
              </a:rPr>
              <a:t>1</a:t>
            </a:r>
            <a:endParaRPr lang="en-US" sz="3200" dirty="0">
              <a:solidFill>
                <a:srgbClr val="48A6A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5978251"/>
                  </p:ext>
                </p:extLst>
              </p:nvPr>
            </p:nvGraphicFramePr>
            <p:xfrm>
              <a:off x="6703336" y="1597898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5978251"/>
                  </p:ext>
                </p:extLst>
              </p:nvPr>
            </p:nvGraphicFramePr>
            <p:xfrm>
              <a:off x="6703336" y="1597898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t="-8197" r="-3017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4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6"/>
                          <a:stretch>
                            <a:fillRect t="-108197" r="-3017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5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519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1337</Words>
  <Application>Microsoft Office PowerPoint</Application>
  <PresentationFormat>Widescreen</PresentationFormat>
  <Paragraphs>232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1_Office Theme</vt:lpstr>
      <vt:lpstr>Lecture 7</vt:lpstr>
      <vt:lpstr>Overview of Lagrange Interpolation</vt:lpstr>
      <vt:lpstr>Lagrange Interpolation</vt:lpstr>
      <vt:lpstr>Lagrange Interpolation</vt:lpstr>
      <vt:lpstr>Lagrange Polynomials</vt:lpstr>
      <vt:lpstr>Example</vt:lpstr>
      <vt:lpstr>Example</vt:lpstr>
      <vt:lpstr>Example</vt:lpstr>
      <vt:lpstr>Example</vt:lpstr>
      <vt:lpstr>Example</vt:lpstr>
      <vt:lpstr>Example</vt:lpstr>
      <vt:lpstr>Summary</vt:lpstr>
    </vt:vector>
  </TitlesOfParts>
  <Company>ENCS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Rolf Wuthrich</dc:creator>
  <cp:lastModifiedBy>Rolf Wuthrich</cp:lastModifiedBy>
  <cp:revision>88</cp:revision>
  <dcterms:created xsi:type="dcterms:W3CDTF">2020-02-03T16:39:27Z</dcterms:created>
  <dcterms:modified xsi:type="dcterms:W3CDTF">2020-03-04T18:10:20Z</dcterms:modified>
</cp:coreProperties>
</file>