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6" r:id="rId5"/>
    <p:sldId id="267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79" autoAdjust="0"/>
  </p:normalViewPr>
  <p:slideViewPr>
    <p:cSldViewPr snapToGrid="0">
      <p:cViewPr varScale="1">
        <p:scale>
          <a:sx n="80" d="100"/>
          <a:sy n="80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SinusInterpolation!$A$1:$A$4</c:f>
              <c:numCache>
                <c:formatCode>General</c:formatCode>
                <c:ptCount val="4"/>
                <c:pt idx="0">
                  <c:v>0</c:v>
                </c:pt>
                <c:pt idx="1">
                  <c:v>0.52359877559829882</c:v>
                </c:pt>
                <c:pt idx="2">
                  <c:v>1.0471975511965976</c:v>
                </c:pt>
                <c:pt idx="3">
                  <c:v>1.5707963267948966</c:v>
                </c:pt>
              </c:numCache>
            </c:numRef>
          </c:xVal>
          <c:yVal>
            <c:numRef>
              <c:f>SinusInterpolation!$B$1:$B$4</c:f>
              <c:numCache>
                <c:formatCode>General</c:formatCode>
                <c:ptCount val="4"/>
                <c:pt idx="0">
                  <c:v>0</c:v>
                </c:pt>
                <c:pt idx="1">
                  <c:v>0.49999999999999994</c:v>
                </c:pt>
                <c:pt idx="2">
                  <c:v>0.8660254037844386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43-4F6E-8316-E25DA71229B6}"/>
            </c:ext>
          </c:extLst>
        </c:ser>
        <c:ser>
          <c:idx val="0"/>
          <c:order val="1"/>
          <c:spPr>
            <a:ln w="22225" cap="rnd">
              <a:solidFill>
                <a:srgbClr val="48A6AD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SinusInterpolation!$D$1:$D$18</c:f>
              <c:numCache>
                <c:formatCode>General</c:formatCode>
                <c:ptCount val="18"/>
                <c:pt idx="0">
                  <c:v>-1.7707963267948965</c:v>
                </c:pt>
                <c:pt idx="1">
                  <c:v>-1.5707963267948966</c:v>
                </c:pt>
                <c:pt idx="2">
                  <c:v>-1.3707963267948966</c:v>
                </c:pt>
                <c:pt idx="3">
                  <c:v>-1.1707963267948966</c:v>
                </c:pt>
                <c:pt idx="4">
                  <c:v>-0.97079632679489669</c:v>
                </c:pt>
                <c:pt idx="5">
                  <c:v>-0.77079632679489674</c:v>
                </c:pt>
                <c:pt idx="6">
                  <c:v>-0.57079632679489678</c:v>
                </c:pt>
                <c:pt idx="7">
                  <c:v>-0.37079632679489677</c:v>
                </c:pt>
                <c:pt idx="8">
                  <c:v>-0.17079632679489676</c:v>
                </c:pt>
                <c:pt idx="9">
                  <c:v>2.9203673205103253E-2</c:v>
                </c:pt>
                <c:pt idx="10">
                  <c:v>0.22920367320510326</c:v>
                </c:pt>
                <c:pt idx="11">
                  <c:v>0.42920367320510328</c:v>
                </c:pt>
                <c:pt idx="12">
                  <c:v>0.62920367320510329</c:v>
                </c:pt>
                <c:pt idx="13">
                  <c:v>0.82920367320510335</c:v>
                </c:pt>
                <c:pt idx="14">
                  <c:v>1.0292036732051033</c:v>
                </c:pt>
                <c:pt idx="15">
                  <c:v>1.2292036732051033</c:v>
                </c:pt>
                <c:pt idx="16">
                  <c:v>1.4292036732051032</c:v>
                </c:pt>
                <c:pt idx="17">
                  <c:v>1.6292036732051032</c:v>
                </c:pt>
              </c:numCache>
            </c:numRef>
          </c:xVal>
          <c:yVal>
            <c:numRef>
              <c:f>SinusInterpolation!$E$1:$E$18</c:f>
              <c:numCache>
                <c:formatCode>General</c:formatCode>
                <c:ptCount val="18"/>
                <c:pt idx="0">
                  <c:v>-0.98006657784124163</c:v>
                </c:pt>
                <c:pt idx="1">
                  <c:v>-1</c:v>
                </c:pt>
                <c:pt idx="2">
                  <c:v>-0.98006657784124163</c:v>
                </c:pt>
                <c:pt idx="3">
                  <c:v>-0.9210609940028851</c:v>
                </c:pt>
                <c:pt idx="4">
                  <c:v>-0.82533561490967833</c:v>
                </c:pt>
                <c:pt idx="5">
                  <c:v>-0.6967067093471655</c:v>
                </c:pt>
                <c:pt idx="6">
                  <c:v>-0.54030230586813988</c:v>
                </c:pt>
                <c:pt idx="7">
                  <c:v>-0.36235775447667373</c:v>
                </c:pt>
                <c:pt idx="8">
                  <c:v>-0.16996714290024106</c:v>
                </c:pt>
                <c:pt idx="9">
                  <c:v>2.91995223012886E-2</c:v>
                </c:pt>
                <c:pt idx="10">
                  <c:v>0.22720209469308694</c:v>
                </c:pt>
                <c:pt idx="11">
                  <c:v>0.4161468365471423</c:v>
                </c:pt>
                <c:pt idx="12">
                  <c:v>0.5885011172553456</c:v>
                </c:pt>
                <c:pt idx="13">
                  <c:v>0.73739371554124544</c:v>
                </c:pt>
                <c:pt idx="14">
                  <c:v>0.85688875336894721</c:v>
                </c:pt>
                <c:pt idx="15">
                  <c:v>0.94222234066865806</c:v>
                </c:pt>
                <c:pt idx="16">
                  <c:v>0.98999249660044542</c:v>
                </c:pt>
                <c:pt idx="17">
                  <c:v>0.99829477579475312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B43-4F6E-8316-E25DA7122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008248"/>
        <c:axId val="424008640"/>
        <c:extLst/>
      </c:scatterChart>
      <c:valAx>
        <c:axId val="42400824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008640"/>
        <c:crosses val="autoZero"/>
        <c:crossBetween val="midCat"/>
        <c:majorUnit val="1"/>
        <c:minorUnit val="1"/>
      </c:valAx>
      <c:valAx>
        <c:axId val="424008640"/>
        <c:scaling>
          <c:orientation val="minMax"/>
          <c:max val="1.5"/>
          <c:min val="-1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0082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trendline>
            <c:spPr>
              <a:ln w="22225" cap="rnd">
                <a:solidFill>
                  <a:srgbClr val="0070C0"/>
                </a:solidFill>
                <a:prstDash val="solid"/>
              </a:ln>
              <a:effectLst/>
            </c:spPr>
            <c:trendlineType val="poly"/>
            <c:order val="3"/>
            <c:forward val="0.5"/>
            <c:backward val="1.8"/>
            <c:dispRSqr val="0"/>
            <c:dispEq val="0"/>
          </c:trendline>
          <c:xVal>
            <c:numRef>
              <c:f>SinusInterpolation!$A$1:$A$4</c:f>
              <c:numCache>
                <c:formatCode>General</c:formatCode>
                <c:ptCount val="4"/>
                <c:pt idx="0">
                  <c:v>0</c:v>
                </c:pt>
                <c:pt idx="1">
                  <c:v>0.52359877559829882</c:v>
                </c:pt>
                <c:pt idx="2">
                  <c:v>1.0471975511965976</c:v>
                </c:pt>
                <c:pt idx="3">
                  <c:v>1.5707963267948966</c:v>
                </c:pt>
              </c:numCache>
            </c:numRef>
          </c:xVal>
          <c:yVal>
            <c:numRef>
              <c:f>SinusInterpolation!$B$1:$B$4</c:f>
              <c:numCache>
                <c:formatCode>General</c:formatCode>
                <c:ptCount val="4"/>
                <c:pt idx="0">
                  <c:v>0</c:v>
                </c:pt>
                <c:pt idx="1">
                  <c:v>0.49999999999999994</c:v>
                </c:pt>
                <c:pt idx="2">
                  <c:v>0.8660254037844386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CC-4457-91B0-598924EF4C40}"/>
            </c:ext>
          </c:extLst>
        </c:ser>
        <c:ser>
          <c:idx val="0"/>
          <c:order val="1"/>
          <c:spPr>
            <a:ln w="22225" cap="rnd">
              <a:solidFill>
                <a:srgbClr val="48A6AD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SinusInterpolation!$D$1:$D$18</c:f>
              <c:numCache>
                <c:formatCode>General</c:formatCode>
                <c:ptCount val="18"/>
                <c:pt idx="0">
                  <c:v>-1.7707963267948965</c:v>
                </c:pt>
                <c:pt idx="1">
                  <c:v>-1.5707963267948966</c:v>
                </c:pt>
                <c:pt idx="2">
                  <c:v>-1.3707963267948966</c:v>
                </c:pt>
                <c:pt idx="3">
                  <c:v>-1.1707963267948966</c:v>
                </c:pt>
                <c:pt idx="4">
                  <c:v>-0.97079632679489669</c:v>
                </c:pt>
                <c:pt idx="5">
                  <c:v>-0.77079632679489674</c:v>
                </c:pt>
                <c:pt idx="6">
                  <c:v>-0.57079632679489678</c:v>
                </c:pt>
                <c:pt idx="7">
                  <c:v>-0.37079632679489677</c:v>
                </c:pt>
                <c:pt idx="8">
                  <c:v>-0.17079632679489676</c:v>
                </c:pt>
                <c:pt idx="9">
                  <c:v>2.9203673205103253E-2</c:v>
                </c:pt>
                <c:pt idx="10">
                  <c:v>0.22920367320510326</c:v>
                </c:pt>
                <c:pt idx="11">
                  <c:v>0.42920367320510328</c:v>
                </c:pt>
                <c:pt idx="12">
                  <c:v>0.62920367320510329</c:v>
                </c:pt>
                <c:pt idx="13">
                  <c:v>0.82920367320510335</c:v>
                </c:pt>
                <c:pt idx="14">
                  <c:v>1.0292036732051033</c:v>
                </c:pt>
                <c:pt idx="15">
                  <c:v>1.2292036732051033</c:v>
                </c:pt>
                <c:pt idx="16">
                  <c:v>1.4292036732051032</c:v>
                </c:pt>
                <c:pt idx="17">
                  <c:v>1.6292036732051032</c:v>
                </c:pt>
              </c:numCache>
            </c:numRef>
          </c:xVal>
          <c:yVal>
            <c:numRef>
              <c:f>SinusInterpolation!$E$1:$E$18</c:f>
              <c:numCache>
                <c:formatCode>General</c:formatCode>
                <c:ptCount val="18"/>
                <c:pt idx="0">
                  <c:v>-0.98006657784124163</c:v>
                </c:pt>
                <c:pt idx="1">
                  <c:v>-1</c:v>
                </c:pt>
                <c:pt idx="2">
                  <c:v>-0.98006657784124163</c:v>
                </c:pt>
                <c:pt idx="3">
                  <c:v>-0.9210609940028851</c:v>
                </c:pt>
                <c:pt idx="4">
                  <c:v>-0.82533561490967833</c:v>
                </c:pt>
                <c:pt idx="5">
                  <c:v>-0.6967067093471655</c:v>
                </c:pt>
                <c:pt idx="6">
                  <c:v>-0.54030230586813988</c:v>
                </c:pt>
                <c:pt idx="7">
                  <c:v>-0.36235775447667373</c:v>
                </c:pt>
                <c:pt idx="8">
                  <c:v>-0.16996714290024106</c:v>
                </c:pt>
                <c:pt idx="9">
                  <c:v>2.91995223012886E-2</c:v>
                </c:pt>
                <c:pt idx="10">
                  <c:v>0.22720209469308694</c:v>
                </c:pt>
                <c:pt idx="11">
                  <c:v>0.4161468365471423</c:v>
                </c:pt>
                <c:pt idx="12">
                  <c:v>0.5885011172553456</c:v>
                </c:pt>
                <c:pt idx="13">
                  <c:v>0.73739371554124544</c:v>
                </c:pt>
                <c:pt idx="14">
                  <c:v>0.85688875336894721</c:v>
                </c:pt>
                <c:pt idx="15">
                  <c:v>0.94222234066865806</c:v>
                </c:pt>
                <c:pt idx="16">
                  <c:v>0.98999249660044542</c:v>
                </c:pt>
                <c:pt idx="17">
                  <c:v>0.99829477579475312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0CC-4457-91B0-598924EF4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090248"/>
        <c:axId val="422014752"/>
        <c:extLst/>
      </c:scatterChart>
      <c:valAx>
        <c:axId val="29809024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014752"/>
        <c:crosses val="autoZero"/>
        <c:crossBetween val="midCat"/>
        <c:majorUnit val="1"/>
        <c:minorUnit val="1"/>
      </c:valAx>
      <c:valAx>
        <c:axId val="422014752"/>
        <c:scaling>
          <c:orientation val="minMax"/>
          <c:max val="1.5"/>
          <c:min val="-1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0902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7D4C-FA7F-45C5-BC35-B4B3D78C71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666A-E78C-4D0A-B2DB-9FA3105C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previous lectures we learned how to interpolate a data set with polynomial models</a:t>
            </a:r>
          </a:p>
          <a:p>
            <a:endParaRPr lang="en-US" dirty="0"/>
          </a:p>
          <a:p>
            <a:r>
              <a:rPr lang="en-US" dirty="0"/>
              <a:t>We discussed three approaches: Van der</a:t>
            </a:r>
            <a:r>
              <a:rPr lang="en-US" baseline="0" dirty="0"/>
              <a:t> </a:t>
            </a:r>
            <a:r>
              <a:rPr lang="en-US" baseline="0" dirty="0" err="1"/>
              <a:t>Mond</a:t>
            </a:r>
            <a:r>
              <a:rPr lang="en-US" baseline="0" dirty="0"/>
              <a:t>, Newton and Lagrange interpolation.</a:t>
            </a:r>
          </a:p>
          <a:p>
            <a:r>
              <a:rPr lang="en-US" baseline="0" dirty="0"/>
              <a:t>All of them eventually did produce the same interpolation polynomial, only factorized in different ways</a:t>
            </a:r>
          </a:p>
          <a:p>
            <a:endParaRPr lang="en-US" dirty="0"/>
          </a:p>
          <a:p>
            <a:r>
              <a:rPr lang="en-US" dirty="0"/>
              <a:t>But interpolation can be used as well to approximate functions instead</a:t>
            </a:r>
            <a:r>
              <a:rPr lang="en-US" baseline="0" dirty="0"/>
              <a:t> of data sets</a:t>
            </a:r>
          </a:p>
          <a:p>
            <a:endParaRPr lang="en-US" baseline="0" dirty="0"/>
          </a:p>
          <a:p>
            <a:r>
              <a:rPr lang="en-US" dirty="0"/>
              <a:t>In</a:t>
            </a:r>
            <a:r>
              <a:rPr lang="en-US" baseline="0" dirty="0"/>
              <a:t> this case we choose n interpolations points x1 to </a:t>
            </a:r>
            <a:r>
              <a:rPr lang="en-US" baseline="0" dirty="0" err="1"/>
              <a:t>xm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corresponding y values are the function values evaluated in these points</a:t>
            </a:r>
          </a:p>
          <a:p>
            <a:r>
              <a:rPr lang="en-US" baseline="0" dirty="0"/>
              <a:t>This is f(x1) to f(</a:t>
            </a:r>
            <a:r>
              <a:rPr lang="en-US" baseline="0" dirty="0" err="1"/>
              <a:t>xm</a:t>
            </a:r>
            <a:r>
              <a:rPr lang="en-US" baseline="0" dirty="0"/>
              <a:t>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interpolate functions, it makes sense to talk about an interpolation error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error is the difference between the function and the interpolating polynomial </a:t>
            </a:r>
          </a:p>
          <a:p>
            <a:endParaRPr lang="en-US" baseline="0" dirty="0"/>
          </a:p>
          <a:p>
            <a:r>
              <a:rPr lang="en-US" baseline="0" dirty="0"/>
              <a:t>In case of stat sets we could not define any interpolation error as we didn’t have a reference to be used as the true value of our problem.</a:t>
            </a:r>
          </a:p>
          <a:p>
            <a:r>
              <a:rPr lang="en-US" baseline="0" dirty="0"/>
              <a:t>In function interpolation we have that reference: it is the function we want to interpolate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 a theorem</a:t>
                </a:r>
                <a:r>
                  <a:rPr lang="en-US" baseline="0" dirty="0"/>
                  <a:t> to estimate the interpolation error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It read as:</a:t>
                </a:r>
              </a:p>
              <a:p>
                <a:endParaRPr lang="en-US" baseline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interpolating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 function,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some number between the smallest and largest values of the interpolating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the number c will change if you evaluate the error in different points x. That is, c is </a:t>
                </a:r>
                <a:r>
                  <a:rPr lang="en-US"/>
                  <a:t>a function of x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exist a theorem</a:t>
                </a:r>
                <a:r>
                  <a:rPr lang="en-US" baseline="0" dirty="0" smtClean="0"/>
                  <a:t> to estimate the interpolation error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It read as: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i="0">
                    <a:latin typeface="Cambria Math" panose="02040503050406030204" pitchFamily="18" charset="0"/>
                  </a:rPr>
                  <a:t>𝑃_(𝑛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−1</a:t>
                </a:r>
                <a:r>
                  <a:rPr lang="en-US" b="0" i="0">
                    <a:latin typeface="Cambria Math" panose="02040503050406030204" pitchFamily="18" charset="0"/>
                  </a:rPr>
                  <a:t>) </a:t>
                </a:r>
                <a:r>
                  <a:rPr lang="en-US" i="0">
                    <a:latin typeface="Cambria Math" panose="02040503050406030204" pitchFamily="18" charset="0"/>
                  </a:rPr>
                  <a:t>(𝑥)</a:t>
                </a:r>
                <a:r>
                  <a:rPr lang="en-US" dirty="0" smtClean="0"/>
                  <a:t> is interpolating the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dirty="0" smtClean="0"/>
                  <a:t> points 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𝑥_𝑖,𝑓(𝑥_𝑖 ))</a:t>
                </a:r>
                <a:r>
                  <a:rPr lang="en-US" dirty="0" smtClean="0"/>
                  <a:t> with 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𝑥)</a:t>
                </a:r>
                <a:r>
                  <a:rPr lang="en-US" dirty="0" smtClean="0"/>
                  <a:t> a function, then </a:t>
                </a:r>
              </a:p>
              <a:p>
                <a:pPr marL="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𝑓(𝑥)−𝑃_(𝑛−1) (𝑥)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=((𝑥−</a:t>
                </a:r>
                <a:r>
                  <a:rPr lang="en-US" i="0">
                    <a:latin typeface="Cambria Math" panose="02040503050406030204" pitchFamily="18" charset="0"/>
                  </a:rPr>
                  <a:t>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1 )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𝑥−𝑥_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2 )…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𝑥−𝑥_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 ))/𝑛! 𝑓^((𝑛) ) (𝑐)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:r>
                  <a:rPr lang="en-US" i="0">
                    <a:latin typeface="Cambria Math" panose="02040503050406030204" pitchFamily="18" charset="0"/>
                  </a:rPr>
                  <a:t>𝑐</a:t>
                </a:r>
                <a:r>
                  <a:rPr lang="en-US" dirty="0" smtClean="0"/>
                  <a:t> some number between the smallest and largest values of the interpolating points </a:t>
                </a:r>
                <a:r>
                  <a:rPr lang="en-US" i="0">
                    <a:latin typeface="Cambria Math" panose="02040503050406030204" pitchFamily="18" charset="0"/>
                  </a:rPr>
                  <a:t>𝑥_𝑖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As an illustration</a:t>
                </a:r>
                <a:r>
                  <a:rPr lang="en-US" baseline="0" dirty="0"/>
                  <a:t> we are going to interpolate the sine function </a:t>
                </a:r>
                <a:r>
                  <a:rPr lang="en-US" dirty="0"/>
                  <a:t>0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4 equally spaced points</a:t>
                </a:r>
              </a:p>
              <a:p>
                <a:endParaRPr lang="en-US" dirty="0"/>
              </a:p>
              <a:p>
                <a:r>
                  <a:rPr lang="en-US" dirty="0"/>
                  <a:t>We first build</a:t>
                </a:r>
                <a:r>
                  <a:rPr lang="en-US" baseline="0" dirty="0"/>
                  <a:t> a table which we will use as our data set for interpolation</a:t>
                </a:r>
              </a:p>
              <a:p>
                <a:r>
                  <a:rPr lang="en-US" baseline="0" dirty="0"/>
                  <a:t>Note that we did choose in our example the interpolating points in values where we know exactly the value of the sine function</a:t>
                </a:r>
              </a:p>
              <a:p>
                <a:r>
                  <a:rPr lang="en-US" baseline="0" dirty="0"/>
                  <a:t>This is in fact the idea behind function interpolation. We try to approximate the function based on points where we know exactly it’s value</a:t>
                </a:r>
              </a:p>
              <a:p>
                <a:endParaRPr lang="en-US" baseline="0" dirty="0"/>
              </a:p>
              <a:p>
                <a:r>
                  <a:rPr lang="en-US" dirty="0"/>
                  <a:t>With this table we can use any</a:t>
                </a:r>
                <a:r>
                  <a:rPr lang="en-US" baseline="0" dirty="0"/>
                  <a:t> of the interpolating methods we have learned to find the interpolating polynomial</a:t>
                </a:r>
              </a:p>
              <a:p>
                <a:endParaRPr lang="en-US" baseline="0" dirty="0"/>
              </a:p>
              <a:p>
                <a:r>
                  <a:rPr lang="en-US" dirty="0"/>
                  <a:t>I invite you to try it by yourself</a:t>
                </a:r>
              </a:p>
              <a:p>
                <a:endParaRPr lang="en-US" dirty="0"/>
              </a:p>
              <a:p>
                <a:r>
                  <a:rPr lang="en-US" dirty="0"/>
                  <a:t>Next slide will give you the answer you should find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As an illustration</a:t>
                </a:r>
                <a:r>
                  <a:rPr lang="en-US" baseline="0" dirty="0" smtClean="0"/>
                  <a:t> we are going to interpolate the sine function </a:t>
                </a:r>
                <a:r>
                  <a:rPr lang="en-US" dirty="0" smtClean="0"/>
                  <a:t>0 and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dirty="0" smtClean="0"/>
                  <a:t> with 4 equally spaced points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 first build</a:t>
                </a:r>
                <a:r>
                  <a:rPr lang="en-US" baseline="0" dirty="0" smtClean="0"/>
                  <a:t> a table which we will use as our data set for interpolation</a:t>
                </a:r>
              </a:p>
              <a:p>
                <a:r>
                  <a:rPr lang="en-US" baseline="0" dirty="0" smtClean="0"/>
                  <a:t>Note that we did choose in our example the interpolating points in values where we know exactly the value of the sine function</a:t>
                </a:r>
              </a:p>
              <a:p>
                <a:r>
                  <a:rPr lang="en-US" baseline="0" dirty="0" smtClean="0"/>
                  <a:t>This is in fact the idea behind function interpolation. We try to approximate the function based on points where we know exactly it’s value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With this table we can use any</a:t>
                </a:r>
                <a:r>
                  <a:rPr lang="en-US" baseline="0" dirty="0" smtClean="0"/>
                  <a:t> of the interpolating methods we have learned to find the interpolating polynomial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 invite you to try it by yourself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Next slide will give you the answer you should find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for example Van der </a:t>
            </a:r>
            <a:r>
              <a:rPr lang="en-US" dirty="0" err="1"/>
              <a:t>Mond</a:t>
            </a:r>
            <a:r>
              <a:rPr lang="en-US" dirty="0"/>
              <a:t> interpolation we can find the interpolating polynomial</a:t>
            </a:r>
          </a:p>
          <a:p>
            <a:endParaRPr lang="en-US" dirty="0"/>
          </a:p>
          <a:p>
            <a:r>
              <a:rPr lang="en-US" dirty="0"/>
              <a:t>As we had four interpolating points this gives us a cubic polynomial</a:t>
            </a:r>
          </a:p>
          <a:p>
            <a:endParaRPr lang="en-US" dirty="0"/>
          </a:p>
          <a:p>
            <a:r>
              <a:rPr lang="en-US" dirty="0"/>
              <a:t>With our theorem we can</a:t>
            </a:r>
            <a:r>
              <a:rPr lang="en-US" baseline="0" dirty="0"/>
              <a:t> now estimate the interpolation error, which is the difference between the sin function and our interpolating polynomial</a:t>
            </a:r>
          </a:p>
          <a:p>
            <a:endParaRPr lang="en-US" baseline="0" dirty="0"/>
          </a:p>
          <a:p>
            <a:r>
              <a:rPr lang="en-US" baseline="0" dirty="0"/>
              <a:t>As the third derivative of the sine function is the sine function and that the sine function is limited between 0 and 1, we can give an upper boundary for this error</a:t>
            </a:r>
          </a:p>
          <a:p>
            <a:endParaRPr lang="en-US" baseline="0" dirty="0"/>
          </a:p>
          <a:p>
            <a:r>
              <a:rPr lang="en-US" dirty="0"/>
              <a:t>In the particular case of x=1, we find an upper boundary of 0.003</a:t>
            </a:r>
          </a:p>
          <a:p>
            <a:endParaRPr lang="en-US" dirty="0"/>
          </a:p>
          <a:p>
            <a:r>
              <a:rPr lang="en-US" dirty="0"/>
              <a:t>This means that if we use our interpolating polynomial to compute sin(1),</a:t>
            </a:r>
            <a:r>
              <a:rPr lang="en-US" baseline="0" dirty="0"/>
              <a:t> then we make an error of maximum 0.003</a:t>
            </a:r>
          </a:p>
          <a:p>
            <a:endParaRPr lang="en-US" baseline="0" dirty="0"/>
          </a:p>
          <a:p>
            <a:r>
              <a:rPr lang="en-US" dirty="0"/>
              <a:t>I invite you to compare the value you get from P3(1)</a:t>
            </a:r>
            <a:r>
              <a:rPr lang="en-US" baseline="0" dirty="0"/>
              <a:t> and sin(1) using your hand calculator.</a:t>
            </a:r>
          </a:p>
          <a:p>
            <a:r>
              <a:rPr lang="en-US" dirty="0"/>
              <a:t>Don’t forget to use radians.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summarize the key findings</a:t>
            </a:r>
          </a:p>
          <a:p>
            <a:endParaRPr lang="en-US" dirty="0"/>
          </a:p>
          <a:p>
            <a:r>
              <a:rPr lang="en-US" dirty="0"/>
              <a:t>Interpolation can be used to interpolate functions</a:t>
            </a:r>
          </a:p>
          <a:p>
            <a:endParaRPr lang="en-US" dirty="0"/>
          </a:p>
          <a:p>
            <a:r>
              <a:rPr lang="en-US" dirty="0"/>
              <a:t>When interpolating functions, it makes sense to talk about the interpolation error (difference between the function to be interpolated and the interpolating polynomial)</a:t>
            </a:r>
          </a:p>
          <a:p>
            <a:endParaRPr lang="en-US"/>
          </a:p>
          <a:p>
            <a:r>
              <a:rPr lang="en-US"/>
              <a:t>There </a:t>
            </a:r>
            <a:r>
              <a:rPr lang="en-US" dirty="0"/>
              <a:t>exist a theorem which allows to estimate the interpolation error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3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7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1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68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3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77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Interpolating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8756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previous lectures we learned how to interpolate a data set with polynomial models</a:t>
                </a:r>
              </a:p>
              <a:p>
                <a:r>
                  <a:rPr lang="en-US" dirty="0"/>
                  <a:t>Interpolation can as well be used to interpolate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instead of a data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01176"/>
                  </p:ext>
                </p:extLst>
              </p:nvPr>
            </p:nvGraphicFramePr>
            <p:xfrm>
              <a:off x="4000500" y="4333519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01176"/>
                  </p:ext>
                </p:extLst>
              </p:nvPr>
            </p:nvGraphicFramePr>
            <p:xfrm>
              <a:off x="4000500" y="4333519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301744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201744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101744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744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1639" r="-30174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00000" t="-101639" r="-20174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00000" t="-101639" r="-10174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300000" t="-101639" r="-174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interpolating a function, it makes sense to talk about an interpolation error</a:t>
                </a:r>
              </a:p>
              <a:p>
                <a:r>
                  <a:rPr lang="en-US" dirty="0"/>
                  <a:t>The error is the difference between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interpolated the interpolating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4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Theorem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interpolating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 function,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some number between the smallest and largest values of the interpolating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4567" y="1511930"/>
            <a:ext cx="11298724" cy="4037844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Interpolate the sine function between 0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4 equally spaced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729959"/>
                  </p:ext>
                </p:extLst>
              </p:nvPr>
            </p:nvGraphicFramePr>
            <p:xfrm>
              <a:off x="1284461" y="3863182"/>
              <a:ext cx="4191000" cy="1273556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729959"/>
                  </p:ext>
                </p:extLst>
              </p:nvPr>
            </p:nvGraphicFramePr>
            <p:xfrm>
              <a:off x="1284461" y="3863182"/>
              <a:ext cx="4191000" cy="1273556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9422" r="-200000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581" r="-10116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581" r="-1163" b="-1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90909" r="-30174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l="-99422" t="-90909" r="-20000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l="-200581" t="-90909" r="-10116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l="-300581" t="-90909" r="-1163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528143"/>
              </p:ext>
            </p:extLst>
          </p:nvPr>
        </p:nvGraphicFramePr>
        <p:xfrm>
          <a:off x="6150322" y="3128360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79827" y="5331155"/>
                <a:ext cx="1287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27" y="5331155"/>
                <a:ext cx="128727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Interpolating polynomial: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Error: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350205"/>
              </p:ext>
            </p:extLst>
          </p:nvPr>
        </p:nvGraphicFramePr>
        <p:xfrm>
          <a:off x="6556479" y="1615343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1470" y="2716730"/>
                <a:ext cx="56693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=1.0204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−0.0655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−0.1139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0" y="2716730"/>
                <a:ext cx="566937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600" y="4756589"/>
                <a:ext cx="9973949" cy="790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56589"/>
                <a:ext cx="9973949" cy="7905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5694408"/>
                <a:ext cx="6469271" cy="78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94408"/>
                <a:ext cx="6469271" cy="7825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785164" y="4756589"/>
            <a:ext cx="1611517" cy="9378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04828" y="4294924"/>
            <a:ext cx="23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At maximum equal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99009" y="3321161"/>
                <a:ext cx="1287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09" y="3321161"/>
                <a:ext cx="12872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296274" y="1734119"/>
                <a:ext cx="1220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274" y="1734119"/>
                <a:ext cx="122071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 animBg="1"/>
      <p:bldP spid="9" grpId="1" animBg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can be used to interpolate functions</a:t>
            </a:r>
          </a:p>
          <a:p>
            <a:r>
              <a:rPr lang="en-US" dirty="0"/>
              <a:t>When interpolating functions, it makes sense to talk about the interpolation error (difference between the function to be interpolated and the interpolating polynomial)</a:t>
            </a:r>
          </a:p>
          <a:p>
            <a:r>
              <a:rPr lang="en-US" dirty="0"/>
              <a:t>There exist a theorem which allows to estimate the interpolation error</a:t>
            </a:r>
          </a:p>
        </p:txBody>
      </p:sp>
    </p:spTree>
    <p:extLst>
      <p:ext uri="{BB962C8B-B14F-4D97-AF65-F5344CB8AC3E}">
        <p14:creationId xmlns:p14="http://schemas.microsoft.com/office/powerpoint/2010/main" val="12024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830</Words>
  <Application>Microsoft Office PowerPoint</Application>
  <PresentationFormat>Widescreen</PresentationFormat>
  <Paragraphs>115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1_Office Theme</vt:lpstr>
      <vt:lpstr>Lecture 8</vt:lpstr>
      <vt:lpstr>Introduction</vt:lpstr>
      <vt:lpstr>Interpolation error</vt:lpstr>
      <vt:lpstr>Interpolation error</vt:lpstr>
      <vt:lpstr>Example</vt:lpstr>
      <vt:lpstr>Example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Rolf Wuthrich</dc:creator>
  <cp:lastModifiedBy>Rolf Wuthrich</cp:lastModifiedBy>
  <cp:revision>127</cp:revision>
  <dcterms:created xsi:type="dcterms:W3CDTF">2020-02-03T16:39:27Z</dcterms:created>
  <dcterms:modified xsi:type="dcterms:W3CDTF">2020-03-04T18:10:27Z</dcterms:modified>
</cp:coreProperties>
</file>