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73455" autoAdjust="0"/>
  </p:normalViewPr>
  <p:slideViewPr>
    <p:cSldViewPr snapToGrid="0">
      <p:cViewPr varScale="1">
        <p:scale>
          <a:sx n="81" d="100"/>
          <a:sy n="81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Runge!$A$1:$A$11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-0.4</c:v>
                </c:pt>
                <c:pt idx="4">
                  <c:v>-0.2</c:v>
                </c:pt>
                <c:pt idx="5">
                  <c:v>0</c:v>
                </c:pt>
                <c:pt idx="6">
                  <c:v>0.2</c:v>
                </c:pt>
                <c:pt idx="7">
                  <c:v>0.4</c:v>
                </c:pt>
                <c:pt idx="8">
                  <c:v>0.6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Runge!$B$1:$B$11</c:f>
              <c:numCache>
                <c:formatCode>General</c:formatCode>
                <c:ptCount val="11"/>
                <c:pt idx="0">
                  <c:v>7.6923076923076927E-2</c:v>
                </c:pt>
                <c:pt idx="1">
                  <c:v>0.11520737327188939</c:v>
                </c:pt>
                <c:pt idx="2">
                  <c:v>0.18796992481203009</c:v>
                </c:pt>
                <c:pt idx="3">
                  <c:v>0.34246575342465752</c:v>
                </c:pt>
                <c:pt idx="4">
                  <c:v>0.67567567567567566</c:v>
                </c:pt>
                <c:pt idx="5">
                  <c:v>1</c:v>
                </c:pt>
                <c:pt idx="6">
                  <c:v>0.67567567567567566</c:v>
                </c:pt>
                <c:pt idx="7">
                  <c:v>0.34246575342465752</c:v>
                </c:pt>
                <c:pt idx="8">
                  <c:v>0.18796992481203009</c:v>
                </c:pt>
                <c:pt idx="9">
                  <c:v>0.11520737327188939</c:v>
                </c:pt>
                <c:pt idx="10">
                  <c:v>7.6923076923076927E-2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EF-48DC-9D2F-2EC2FB003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563552"/>
        <c:axId val="39356394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Fit</c:v>
                </c:tx>
                <c:spPr>
                  <a:ln w="25400" cap="rnd">
                    <a:solidFill>
                      <a:srgbClr val="48A6AD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Runge!$E$1:$E$30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-1.1000000000000001</c:v>
                      </c:pt>
                      <c:pt idx="1">
                        <c:v>-1.0241</c:v>
                      </c:pt>
                      <c:pt idx="2">
                        <c:v>-0.94830000000000003</c:v>
                      </c:pt>
                      <c:pt idx="3">
                        <c:v>-0.87239999999999995</c:v>
                      </c:pt>
                      <c:pt idx="4">
                        <c:v>-0.79659999999999997</c:v>
                      </c:pt>
                      <c:pt idx="5">
                        <c:v>-0.72070000000000001</c:v>
                      </c:pt>
                      <c:pt idx="6">
                        <c:v>-0.64480000000000004</c:v>
                      </c:pt>
                      <c:pt idx="7">
                        <c:v>-0.56899999999999995</c:v>
                      </c:pt>
                      <c:pt idx="8">
                        <c:v>-0.49309999999999998</c:v>
                      </c:pt>
                      <c:pt idx="9">
                        <c:v>-0.41720000000000002</c:v>
                      </c:pt>
                      <c:pt idx="10">
                        <c:v>-0.34139999999999998</c:v>
                      </c:pt>
                      <c:pt idx="11">
                        <c:v>-0.26550000000000001</c:v>
                      </c:pt>
                      <c:pt idx="12">
                        <c:v>-0.18970000000000001</c:v>
                      </c:pt>
                      <c:pt idx="13">
                        <c:v>-0.1138</c:v>
                      </c:pt>
                      <c:pt idx="14">
                        <c:v>-3.7900000000000003E-2</c:v>
                      </c:pt>
                      <c:pt idx="15">
                        <c:v>3.7900000000000003E-2</c:v>
                      </c:pt>
                      <c:pt idx="16">
                        <c:v>0.1138</c:v>
                      </c:pt>
                      <c:pt idx="17">
                        <c:v>0.18970000000000001</c:v>
                      </c:pt>
                      <c:pt idx="18">
                        <c:v>0.26550000000000001</c:v>
                      </c:pt>
                      <c:pt idx="19">
                        <c:v>0.34139999999999998</c:v>
                      </c:pt>
                      <c:pt idx="20">
                        <c:v>0.41720000000000002</c:v>
                      </c:pt>
                      <c:pt idx="21">
                        <c:v>0.49309999999999998</c:v>
                      </c:pt>
                      <c:pt idx="22">
                        <c:v>0.56899999999999995</c:v>
                      </c:pt>
                      <c:pt idx="23">
                        <c:v>0.64480000000000004</c:v>
                      </c:pt>
                      <c:pt idx="24">
                        <c:v>0.72070000000000001</c:v>
                      </c:pt>
                      <c:pt idx="25">
                        <c:v>0.79659999999999997</c:v>
                      </c:pt>
                      <c:pt idx="26">
                        <c:v>0.87239999999999995</c:v>
                      </c:pt>
                      <c:pt idx="27">
                        <c:v>0.94830000000000003</c:v>
                      </c:pt>
                      <c:pt idx="28">
                        <c:v>1.0241</c:v>
                      </c:pt>
                      <c:pt idx="29">
                        <c:v>1.1000000000000001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Runge!$F$1:$F$30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-11.151899999999999</c:v>
                      </c:pt>
                      <c:pt idx="1">
                        <c:v>-1.0227999999999999</c:v>
                      </c:pt>
                      <c:pt idx="2">
                        <c:v>0.87019999999999997</c:v>
                      </c:pt>
                      <c:pt idx="3">
                        <c:v>0.53349999999999997</c:v>
                      </c:pt>
                      <c:pt idx="4">
                        <c:v>0.10290000000000001</c:v>
                      </c:pt>
                      <c:pt idx="5">
                        <c:v>6.7000000000000002E-3</c:v>
                      </c:pt>
                      <c:pt idx="6">
                        <c:v>0.1108</c:v>
                      </c:pt>
                      <c:pt idx="7">
                        <c:v>0.23219999999999999</c:v>
                      </c:pt>
                      <c:pt idx="8">
                        <c:v>0.29759999999999998</c:v>
                      </c:pt>
                      <c:pt idx="9">
                        <c:v>0.33250000000000002</c:v>
                      </c:pt>
                      <c:pt idx="10">
                        <c:v>0.39600000000000002</c:v>
                      </c:pt>
                      <c:pt idx="11">
                        <c:v>0.52329999999999999</c:v>
                      </c:pt>
                      <c:pt idx="12">
                        <c:v>0.70120000000000005</c:v>
                      </c:pt>
                      <c:pt idx="13">
                        <c:v>0.87649999999999995</c:v>
                      </c:pt>
                      <c:pt idx="14">
                        <c:v>0.98529999999999995</c:v>
                      </c:pt>
                      <c:pt idx="15">
                        <c:v>0.98529999999999995</c:v>
                      </c:pt>
                      <c:pt idx="16">
                        <c:v>0.87649999999999995</c:v>
                      </c:pt>
                      <c:pt idx="17">
                        <c:v>0.70120000000000005</c:v>
                      </c:pt>
                      <c:pt idx="18">
                        <c:v>0.52329999999999999</c:v>
                      </c:pt>
                      <c:pt idx="19">
                        <c:v>0.39600000000000002</c:v>
                      </c:pt>
                      <c:pt idx="20">
                        <c:v>0.33250000000000002</c:v>
                      </c:pt>
                      <c:pt idx="21">
                        <c:v>0.29759999999999998</c:v>
                      </c:pt>
                      <c:pt idx="22">
                        <c:v>0.23219999999999999</c:v>
                      </c:pt>
                      <c:pt idx="23">
                        <c:v>0.1108</c:v>
                      </c:pt>
                      <c:pt idx="24">
                        <c:v>6.7000000000000002E-3</c:v>
                      </c:pt>
                      <c:pt idx="25">
                        <c:v>0.10290000000000001</c:v>
                      </c:pt>
                      <c:pt idx="26">
                        <c:v>0.53349999999999997</c:v>
                      </c:pt>
                      <c:pt idx="27">
                        <c:v>0.87019999999999997</c:v>
                      </c:pt>
                      <c:pt idx="28">
                        <c:v>-1.0227999999999999</c:v>
                      </c:pt>
                      <c:pt idx="29">
                        <c:v>-11.151899999999999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2DEF-48DC-9D2F-2EC2FB003052}"/>
                  </c:ext>
                </c:extLst>
              </c15:ser>
            </c15:filteredScatterSeries>
          </c:ext>
        </c:extLst>
      </c:scatterChart>
      <c:valAx>
        <c:axId val="393563552"/>
        <c:scaling>
          <c:orientation val="minMax"/>
          <c:max val="1.5"/>
          <c:min val="-1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63944"/>
        <c:crosses val="autoZero"/>
        <c:crossBetween val="midCat"/>
        <c:majorUnit val="1"/>
        <c:minorUnit val="1"/>
      </c:valAx>
      <c:valAx>
        <c:axId val="393563944"/>
        <c:scaling>
          <c:orientation val="minMax"/>
          <c:max val="1.5"/>
          <c:min val="-1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635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Runge!$A$1:$A$11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-0.4</c:v>
                </c:pt>
                <c:pt idx="4">
                  <c:v>-0.2</c:v>
                </c:pt>
                <c:pt idx="5">
                  <c:v>0</c:v>
                </c:pt>
                <c:pt idx="6">
                  <c:v>0.2</c:v>
                </c:pt>
                <c:pt idx="7">
                  <c:v>0.4</c:v>
                </c:pt>
                <c:pt idx="8">
                  <c:v>0.6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Runge!$B$1:$B$11</c:f>
              <c:numCache>
                <c:formatCode>General</c:formatCode>
                <c:ptCount val="11"/>
                <c:pt idx="0">
                  <c:v>7.6923076923076927E-2</c:v>
                </c:pt>
                <c:pt idx="1">
                  <c:v>0.11520737327188939</c:v>
                </c:pt>
                <c:pt idx="2">
                  <c:v>0.18796992481203009</c:v>
                </c:pt>
                <c:pt idx="3">
                  <c:v>0.34246575342465752</c:v>
                </c:pt>
                <c:pt idx="4">
                  <c:v>0.67567567567567566</c:v>
                </c:pt>
                <c:pt idx="5">
                  <c:v>1</c:v>
                </c:pt>
                <c:pt idx="6">
                  <c:v>0.67567567567567566</c:v>
                </c:pt>
                <c:pt idx="7">
                  <c:v>0.34246575342465752</c:v>
                </c:pt>
                <c:pt idx="8">
                  <c:v>0.18796992481203009</c:v>
                </c:pt>
                <c:pt idx="9">
                  <c:v>0.11520737327188939</c:v>
                </c:pt>
                <c:pt idx="10">
                  <c:v>7.6923076923076927E-2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8C-4942-BBBE-8F94372BAC02}"/>
            </c:ext>
          </c:extLst>
        </c:ser>
        <c:ser>
          <c:idx val="0"/>
          <c:order val="1"/>
          <c:tx>
            <c:v>Fit</c:v>
          </c:tx>
          <c:spPr>
            <a:ln w="25400" cap="rnd">
              <a:solidFill>
                <a:srgbClr val="48A6AD"/>
              </a:solidFill>
              <a:round/>
            </a:ln>
            <a:effectLst/>
          </c:spPr>
          <c:marker>
            <c:symbol val="none"/>
          </c:marker>
          <c:xVal>
            <c:numRef>
              <c:f>Runge!$E$1:$E$30</c:f>
              <c:numCache>
                <c:formatCode>General</c:formatCode>
                <c:ptCount val="30"/>
                <c:pt idx="0">
                  <c:v>-1.1000000000000001</c:v>
                </c:pt>
                <c:pt idx="1">
                  <c:v>-1.0241</c:v>
                </c:pt>
                <c:pt idx="2">
                  <c:v>-0.94830000000000003</c:v>
                </c:pt>
                <c:pt idx="3">
                  <c:v>-0.87239999999999995</c:v>
                </c:pt>
                <c:pt idx="4">
                  <c:v>-0.79659999999999997</c:v>
                </c:pt>
                <c:pt idx="5">
                  <c:v>-0.72070000000000001</c:v>
                </c:pt>
                <c:pt idx="6">
                  <c:v>-0.64480000000000004</c:v>
                </c:pt>
                <c:pt idx="7">
                  <c:v>-0.56899999999999995</c:v>
                </c:pt>
                <c:pt idx="8">
                  <c:v>-0.49309999999999998</c:v>
                </c:pt>
                <c:pt idx="9">
                  <c:v>-0.41720000000000002</c:v>
                </c:pt>
                <c:pt idx="10">
                  <c:v>-0.34139999999999998</c:v>
                </c:pt>
                <c:pt idx="11">
                  <c:v>-0.26550000000000001</c:v>
                </c:pt>
                <c:pt idx="12">
                  <c:v>-0.18970000000000001</c:v>
                </c:pt>
                <c:pt idx="13">
                  <c:v>-0.1138</c:v>
                </c:pt>
                <c:pt idx="14">
                  <c:v>-3.7900000000000003E-2</c:v>
                </c:pt>
                <c:pt idx="15">
                  <c:v>3.7900000000000003E-2</c:v>
                </c:pt>
                <c:pt idx="16">
                  <c:v>0.1138</c:v>
                </c:pt>
                <c:pt idx="17">
                  <c:v>0.18970000000000001</c:v>
                </c:pt>
                <c:pt idx="18">
                  <c:v>0.26550000000000001</c:v>
                </c:pt>
                <c:pt idx="19">
                  <c:v>0.34139999999999998</c:v>
                </c:pt>
                <c:pt idx="20">
                  <c:v>0.41720000000000002</c:v>
                </c:pt>
                <c:pt idx="21">
                  <c:v>0.49309999999999998</c:v>
                </c:pt>
                <c:pt idx="22">
                  <c:v>0.56899999999999995</c:v>
                </c:pt>
                <c:pt idx="23">
                  <c:v>0.64480000000000004</c:v>
                </c:pt>
                <c:pt idx="24">
                  <c:v>0.72070000000000001</c:v>
                </c:pt>
                <c:pt idx="25">
                  <c:v>0.79659999999999997</c:v>
                </c:pt>
                <c:pt idx="26">
                  <c:v>0.87239999999999995</c:v>
                </c:pt>
                <c:pt idx="27">
                  <c:v>0.94830000000000003</c:v>
                </c:pt>
                <c:pt idx="28">
                  <c:v>1.0241</c:v>
                </c:pt>
                <c:pt idx="29">
                  <c:v>1.1000000000000001</c:v>
                </c:pt>
              </c:numCache>
            </c:numRef>
          </c:xVal>
          <c:yVal>
            <c:numRef>
              <c:f>Runge!$F$1:$F$30</c:f>
              <c:numCache>
                <c:formatCode>General</c:formatCode>
                <c:ptCount val="30"/>
                <c:pt idx="0">
                  <c:v>-11.151899999999999</c:v>
                </c:pt>
                <c:pt idx="1">
                  <c:v>-1.0227999999999999</c:v>
                </c:pt>
                <c:pt idx="2">
                  <c:v>0.87019999999999997</c:v>
                </c:pt>
                <c:pt idx="3">
                  <c:v>0.53349999999999997</c:v>
                </c:pt>
                <c:pt idx="4">
                  <c:v>0.10290000000000001</c:v>
                </c:pt>
                <c:pt idx="5">
                  <c:v>6.7000000000000002E-3</c:v>
                </c:pt>
                <c:pt idx="6">
                  <c:v>0.1108</c:v>
                </c:pt>
                <c:pt idx="7">
                  <c:v>0.23219999999999999</c:v>
                </c:pt>
                <c:pt idx="8">
                  <c:v>0.29759999999999998</c:v>
                </c:pt>
                <c:pt idx="9">
                  <c:v>0.33250000000000002</c:v>
                </c:pt>
                <c:pt idx="10">
                  <c:v>0.39600000000000002</c:v>
                </c:pt>
                <c:pt idx="11">
                  <c:v>0.52329999999999999</c:v>
                </c:pt>
                <c:pt idx="12">
                  <c:v>0.70120000000000005</c:v>
                </c:pt>
                <c:pt idx="13">
                  <c:v>0.87649999999999995</c:v>
                </c:pt>
                <c:pt idx="14">
                  <c:v>0.98529999999999995</c:v>
                </c:pt>
                <c:pt idx="15">
                  <c:v>0.98529999999999995</c:v>
                </c:pt>
                <c:pt idx="16">
                  <c:v>0.87649999999999995</c:v>
                </c:pt>
                <c:pt idx="17">
                  <c:v>0.70120000000000005</c:v>
                </c:pt>
                <c:pt idx="18">
                  <c:v>0.52329999999999999</c:v>
                </c:pt>
                <c:pt idx="19">
                  <c:v>0.39600000000000002</c:v>
                </c:pt>
                <c:pt idx="20">
                  <c:v>0.33250000000000002</c:v>
                </c:pt>
                <c:pt idx="21">
                  <c:v>0.29759999999999998</c:v>
                </c:pt>
                <c:pt idx="22">
                  <c:v>0.23219999999999999</c:v>
                </c:pt>
                <c:pt idx="23">
                  <c:v>0.1108</c:v>
                </c:pt>
                <c:pt idx="24">
                  <c:v>6.7000000000000002E-3</c:v>
                </c:pt>
                <c:pt idx="25">
                  <c:v>0.10290000000000001</c:v>
                </c:pt>
                <c:pt idx="26">
                  <c:v>0.53349999999999997</c:v>
                </c:pt>
                <c:pt idx="27">
                  <c:v>0.87019999999999997</c:v>
                </c:pt>
                <c:pt idx="28">
                  <c:v>-1.0227999999999999</c:v>
                </c:pt>
                <c:pt idx="29">
                  <c:v>-11.151899999999999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8C-4942-BBBE-8F94372BA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564728"/>
        <c:axId val="393565120"/>
        <c:extLst/>
      </c:scatterChart>
      <c:valAx>
        <c:axId val="393564728"/>
        <c:scaling>
          <c:orientation val="minMax"/>
          <c:max val="1.5"/>
          <c:min val="-1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65120"/>
        <c:crosses val="autoZero"/>
        <c:crossBetween val="midCat"/>
        <c:majorUnit val="1"/>
        <c:minorUnit val="1"/>
      </c:valAx>
      <c:valAx>
        <c:axId val="393565120"/>
        <c:scaling>
          <c:orientation val="minMax"/>
          <c:max val="1.5"/>
          <c:min val="-1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647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2225">
                <a:solidFill>
                  <a:srgbClr val="48A6AD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olid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Runge!$A$1:$A$4</c:f>
              <c:numCache>
                <c:formatCode>General</c:formatCode>
                <c:ptCount val="4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-0.4</c:v>
                </c:pt>
              </c:numCache>
            </c:numRef>
          </c:xVal>
          <c:yVal>
            <c:numRef>
              <c:f>Runge!$B$1:$B$4</c:f>
              <c:numCache>
                <c:formatCode>General</c:formatCode>
                <c:ptCount val="4"/>
                <c:pt idx="0">
                  <c:v>7.6923076923076927E-2</c:v>
                </c:pt>
                <c:pt idx="1">
                  <c:v>0.11520737327188939</c:v>
                </c:pt>
                <c:pt idx="2">
                  <c:v>0.18796992481203009</c:v>
                </c:pt>
                <c:pt idx="3">
                  <c:v>0.34246575342465752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DE-4115-92A4-A51701CA54A8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2225">
                <a:solidFill>
                  <a:srgbClr val="48A6AD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olid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Runge!$A$4:$A$7</c:f>
              <c:numCache>
                <c:formatCode>General</c:formatCode>
                <c:ptCount val="4"/>
                <c:pt idx="0">
                  <c:v>-0.4</c:v>
                </c:pt>
                <c:pt idx="1">
                  <c:v>-0.2</c:v>
                </c:pt>
                <c:pt idx="2">
                  <c:v>0</c:v>
                </c:pt>
                <c:pt idx="3">
                  <c:v>0.2</c:v>
                </c:pt>
              </c:numCache>
            </c:numRef>
          </c:xVal>
          <c:yVal>
            <c:numRef>
              <c:f>Runge!$B$4:$B$7</c:f>
              <c:numCache>
                <c:formatCode>General</c:formatCode>
                <c:ptCount val="4"/>
                <c:pt idx="0">
                  <c:v>0.34246575342465752</c:v>
                </c:pt>
                <c:pt idx="1">
                  <c:v>0.67567567567567566</c:v>
                </c:pt>
                <c:pt idx="2">
                  <c:v>1</c:v>
                </c:pt>
                <c:pt idx="3">
                  <c:v>0.67567567567567566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5DE-4115-92A4-A51701CA54A8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2225">
                <a:solidFill>
                  <a:srgbClr val="48A6AD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xVal>
            <c:numRef>
              <c:f>Runge!$A$7:$A$11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Runge!$B$7:$B$11</c:f>
              <c:numCache>
                <c:formatCode>General</c:formatCode>
                <c:ptCount val="5"/>
                <c:pt idx="0">
                  <c:v>0.67567567567567566</c:v>
                </c:pt>
                <c:pt idx="1">
                  <c:v>0.34246575342465752</c:v>
                </c:pt>
                <c:pt idx="2">
                  <c:v>0.18796992481203009</c:v>
                </c:pt>
                <c:pt idx="3">
                  <c:v>0.11520737327188939</c:v>
                </c:pt>
                <c:pt idx="4">
                  <c:v>7.6923076923076927E-2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5DE-4115-92A4-A51701CA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394264"/>
        <c:axId val="4283946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Fit</c:v>
                </c:tx>
                <c:spPr>
                  <a:ln w="25400" cap="rnd">
                    <a:solidFill>
                      <a:srgbClr val="48A6AD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Runge!$E$1:$E$30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-1.1000000000000001</c:v>
                      </c:pt>
                      <c:pt idx="1">
                        <c:v>-1.0241</c:v>
                      </c:pt>
                      <c:pt idx="2">
                        <c:v>-0.94830000000000003</c:v>
                      </c:pt>
                      <c:pt idx="3">
                        <c:v>-0.87239999999999995</c:v>
                      </c:pt>
                      <c:pt idx="4">
                        <c:v>-0.79659999999999997</c:v>
                      </c:pt>
                      <c:pt idx="5">
                        <c:v>-0.72070000000000001</c:v>
                      </c:pt>
                      <c:pt idx="6">
                        <c:v>-0.64480000000000004</c:v>
                      </c:pt>
                      <c:pt idx="7">
                        <c:v>-0.56899999999999995</c:v>
                      </c:pt>
                      <c:pt idx="8">
                        <c:v>-0.49309999999999998</c:v>
                      </c:pt>
                      <c:pt idx="9">
                        <c:v>-0.41720000000000002</c:v>
                      </c:pt>
                      <c:pt idx="10">
                        <c:v>-0.34139999999999998</c:v>
                      </c:pt>
                      <c:pt idx="11">
                        <c:v>-0.26550000000000001</c:v>
                      </c:pt>
                      <c:pt idx="12">
                        <c:v>-0.18970000000000001</c:v>
                      </c:pt>
                      <c:pt idx="13">
                        <c:v>-0.1138</c:v>
                      </c:pt>
                      <c:pt idx="14">
                        <c:v>-3.7900000000000003E-2</c:v>
                      </c:pt>
                      <c:pt idx="15">
                        <c:v>3.7900000000000003E-2</c:v>
                      </c:pt>
                      <c:pt idx="16">
                        <c:v>0.1138</c:v>
                      </c:pt>
                      <c:pt idx="17">
                        <c:v>0.18970000000000001</c:v>
                      </c:pt>
                      <c:pt idx="18">
                        <c:v>0.26550000000000001</c:v>
                      </c:pt>
                      <c:pt idx="19">
                        <c:v>0.34139999999999998</c:v>
                      </c:pt>
                      <c:pt idx="20">
                        <c:v>0.41720000000000002</c:v>
                      </c:pt>
                      <c:pt idx="21">
                        <c:v>0.49309999999999998</c:v>
                      </c:pt>
                      <c:pt idx="22">
                        <c:v>0.56899999999999995</c:v>
                      </c:pt>
                      <c:pt idx="23">
                        <c:v>0.64480000000000004</c:v>
                      </c:pt>
                      <c:pt idx="24">
                        <c:v>0.72070000000000001</c:v>
                      </c:pt>
                      <c:pt idx="25">
                        <c:v>0.79659999999999997</c:v>
                      </c:pt>
                      <c:pt idx="26">
                        <c:v>0.87239999999999995</c:v>
                      </c:pt>
                      <c:pt idx="27">
                        <c:v>0.94830000000000003</c:v>
                      </c:pt>
                      <c:pt idx="28">
                        <c:v>1.0241</c:v>
                      </c:pt>
                      <c:pt idx="29">
                        <c:v>1.1000000000000001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Runge!$F$1:$F$30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-11.151899999999999</c:v>
                      </c:pt>
                      <c:pt idx="1">
                        <c:v>-1.0227999999999999</c:v>
                      </c:pt>
                      <c:pt idx="2">
                        <c:v>0.87019999999999997</c:v>
                      </c:pt>
                      <c:pt idx="3">
                        <c:v>0.53349999999999997</c:v>
                      </c:pt>
                      <c:pt idx="4">
                        <c:v>0.10290000000000001</c:v>
                      </c:pt>
                      <c:pt idx="5">
                        <c:v>6.7000000000000002E-3</c:v>
                      </c:pt>
                      <c:pt idx="6">
                        <c:v>0.1108</c:v>
                      </c:pt>
                      <c:pt idx="7">
                        <c:v>0.23219999999999999</c:v>
                      </c:pt>
                      <c:pt idx="8">
                        <c:v>0.29759999999999998</c:v>
                      </c:pt>
                      <c:pt idx="9">
                        <c:v>0.33250000000000002</c:v>
                      </c:pt>
                      <c:pt idx="10">
                        <c:v>0.39600000000000002</c:v>
                      </c:pt>
                      <c:pt idx="11">
                        <c:v>0.52329999999999999</c:v>
                      </c:pt>
                      <c:pt idx="12">
                        <c:v>0.70120000000000005</c:v>
                      </c:pt>
                      <c:pt idx="13">
                        <c:v>0.87649999999999995</c:v>
                      </c:pt>
                      <c:pt idx="14">
                        <c:v>0.98529999999999995</c:v>
                      </c:pt>
                      <c:pt idx="15">
                        <c:v>0.98529999999999995</c:v>
                      </c:pt>
                      <c:pt idx="16">
                        <c:v>0.87649999999999995</c:v>
                      </c:pt>
                      <c:pt idx="17">
                        <c:v>0.70120000000000005</c:v>
                      </c:pt>
                      <c:pt idx="18">
                        <c:v>0.52329999999999999</c:v>
                      </c:pt>
                      <c:pt idx="19">
                        <c:v>0.39600000000000002</c:v>
                      </c:pt>
                      <c:pt idx="20">
                        <c:v>0.33250000000000002</c:v>
                      </c:pt>
                      <c:pt idx="21">
                        <c:v>0.29759999999999998</c:v>
                      </c:pt>
                      <c:pt idx="22">
                        <c:v>0.23219999999999999</c:v>
                      </c:pt>
                      <c:pt idx="23">
                        <c:v>0.1108</c:v>
                      </c:pt>
                      <c:pt idx="24">
                        <c:v>6.7000000000000002E-3</c:v>
                      </c:pt>
                      <c:pt idx="25">
                        <c:v>0.10290000000000001</c:v>
                      </c:pt>
                      <c:pt idx="26">
                        <c:v>0.53349999999999997</c:v>
                      </c:pt>
                      <c:pt idx="27">
                        <c:v>0.87019999999999997</c:v>
                      </c:pt>
                      <c:pt idx="28">
                        <c:v>-1.0227999999999999</c:v>
                      </c:pt>
                      <c:pt idx="29">
                        <c:v>-11.151899999999999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65DE-4115-92A4-A51701CA54A8}"/>
                  </c:ext>
                </c:extLst>
              </c15:ser>
            </c15:filteredScatterSeries>
          </c:ext>
        </c:extLst>
      </c:scatterChart>
      <c:valAx>
        <c:axId val="428394264"/>
        <c:scaling>
          <c:orientation val="minMax"/>
          <c:max val="1.5"/>
          <c:min val="-1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394656"/>
        <c:crosses val="autoZero"/>
        <c:crossBetween val="midCat"/>
        <c:majorUnit val="1"/>
        <c:minorUnit val="1"/>
      </c:valAx>
      <c:valAx>
        <c:axId val="428394656"/>
        <c:scaling>
          <c:orientation val="minMax"/>
          <c:max val="1.5"/>
          <c:min val="-1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3942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Splines!$A$1:$A$4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Splines!$B$1:$B$4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CF-4B76-BE79-7BB5CFCF69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395440"/>
        <c:axId val="563150424"/>
        <c:extLst/>
      </c:scatterChart>
      <c:valAx>
        <c:axId val="4283954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0424"/>
        <c:crosses val="autoZero"/>
        <c:crossBetween val="midCat"/>
        <c:majorUnit val="1"/>
        <c:minorUnit val="1"/>
      </c:valAx>
      <c:valAx>
        <c:axId val="5631504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395440"/>
        <c:crossesAt val="0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Splines!$A$1:$A$4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Splines!$B$1:$B$4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52-4C33-9812-22019619D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151208"/>
        <c:axId val="563151600"/>
        <c:extLst/>
      </c:scatterChart>
      <c:valAx>
        <c:axId val="5631512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1600"/>
        <c:crosses val="autoZero"/>
        <c:crossBetween val="midCat"/>
        <c:majorUnit val="1"/>
        <c:minorUnit val="1"/>
      </c:valAx>
      <c:valAx>
        <c:axId val="5631516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1208"/>
        <c:crossesAt val="0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2225">
                <a:solidFill>
                  <a:srgbClr val="48A6AD"/>
                </a:solidFill>
              </a:ln>
              <a:effectLst/>
            </c:spPr>
          </c:marker>
          <c:xVal>
            <c:numRef>
              <c:f>Splines!$D$1:$D$2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Splines!$E$1:$E$2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DE-4B2A-B555-A4D02369D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448560"/>
        <c:axId val="425448952"/>
        <c:extLst/>
      </c:scatterChart>
      <c:valAx>
        <c:axId val="4254485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448952"/>
        <c:crosses val="autoZero"/>
        <c:crossBetween val="midCat"/>
        <c:majorUnit val="1"/>
        <c:minorUnit val="1"/>
      </c:valAx>
      <c:valAx>
        <c:axId val="4254489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448560"/>
        <c:crossesAt val="0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7D4C-FA7F-45C5-BC35-B4B3D78C71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666A-E78C-4D0A-B2DB-9FA3105C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previous lectures we learned how to interpolate a data set with polynomial functions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CA" dirty="0"/>
              <a:t>s we discussed, the more data points you have, the higher the degree of the interpolating polynomial becomes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CA" dirty="0"/>
              <a:t>n fact, if we have n data points, the degree of the interpolating polynomial will be n-1</a:t>
            </a:r>
          </a:p>
          <a:p>
            <a:endParaRPr lang="en-US" dirty="0"/>
          </a:p>
          <a:p>
            <a:r>
              <a:rPr lang="en-US" dirty="0"/>
              <a:t>At first, that may let us think that interpolation should become better as we have more data points, as we will get a higher order interpolating polynomial</a:t>
            </a:r>
          </a:p>
          <a:p>
            <a:endParaRPr lang="en-US" dirty="0"/>
          </a:p>
          <a:p>
            <a:r>
              <a:rPr lang="en-US" dirty="0"/>
              <a:t>This isn’t however always the case.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illustration on how things can go wrong, let us try to interpolate the data set plotted on the graph</a:t>
            </a:r>
          </a:p>
          <a:p>
            <a:endParaRPr lang="en-US" dirty="0"/>
          </a:p>
          <a:p>
            <a:r>
              <a:rPr lang="en-US" dirty="0"/>
              <a:t>As we have 11 data points, the interpolating polynomial will be of degree 10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calculates the model parameters, for example using Van der Mond interpolation, that is the kind of interpolating polynomial one obtains.</a:t>
            </a:r>
          </a:p>
          <a:p>
            <a:endParaRPr lang="en-US" dirty="0"/>
          </a:p>
          <a:p>
            <a:r>
              <a:rPr lang="en-US" dirty="0"/>
              <a:t>Note how the polynomial is wiggling around the data set.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simple solution to address this problematic : piecewise interpolation</a:t>
            </a:r>
          </a:p>
          <a:p>
            <a:endParaRPr lang="en-US" dirty="0"/>
          </a:p>
          <a:p>
            <a:r>
              <a:rPr lang="en-US" dirty="0"/>
              <a:t>In piecewise interpolation, we interpolate the data set over sub-sets rather than over the full data set.</a:t>
            </a:r>
          </a:p>
          <a:p>
            <a:endParaRPr lang="en-US" dirty="0"/>
          </a:p>
          <a:p>
            <a:r>
              <a:rPr lang="en-US" dirty="0"/>
              <a:t>In our example we used 3 sub-sets</a:t>
            </a:r>
          </a:p>
          <a:p>
            <a:endParaRPr lang="en-US" dirty="0"/>
          </a:p>
          <a:p>
            <a:r>
              <a:rPr lang="en-US" dirty="0"/>
              <a:t>The interpolating polynomials, there in total, do now no longer wiggle around that data 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Piecewise interpolation is often called spline interpolation.</a:t>
            </a:r>
          </a:p>
          <a:p>
            <a:endParaRPr lang="en-US" dirty="0"/>
          </a:p>
          <a:p>
            <a:r>
              <a:rPr lang="en-US" dirty="0"/>
              <a:t>Consider for example four data points</a:t>
            </a:r>
          </a:p>
          <a:p>
            <a:endParaRPr lang="en-US" dirty="0"/>
          </a:p>
          <a:p>
            <a:r>
              <a:rPr lang="en-US" dirty="0"/>
              <a:t>A very simple spline interpolation is to interpolate with a linear model the points two by two.</a:t>
            </a:r>
          </a:p>
          <a:p>
            <a:r>
              <a:rPr lang="en-US" dirty="0"/>
              <a:t>This is referred to as piecewise linear interpolation </a:t>
            </a:r>
          </a:p>
          <a:p>
            <a:endParaRPr lang="en-US" dirty="0"/>
          </a:p>
          <a:p>
            <a:r>
              <a:rPr lang="en-US" dirty="0"/>
              <a:t>This results in four straight lines</a:t>
            </a:r>
          </a:p>
          <a:p>
            <a:endParaRPr lang="en-US" dirty="0"/>
          </a:p>
          <a:p>
            <a:r>
              <a:rPr lang="en-US" dirty="0"/>
              <a:t>That may be acceptable, but you will agree that it doesn’t really look very nice</a:t>
            </a:r>
          </a:p>
          <a:p>
            <a:endParaRPr lang="en-US" dirty="0"/>
          </a:p>
          <a:p>
            <a:r>
              <a:rPr lang="en-US" dirty="0"/>
              <a:t>It would be nicer if the various interpolation polynomials would connect more smoothly at the intercept of the various sub-intervals</a:t>
            </a:r>
          </a:p>
          <a:p>
            <a:endParaRPr lang="en-US" dirty="0"/>
          </a:p>
          <a:p>
            <a:r>
              <a:rPr lang="en-US" dirty="0"/>
              <a:t>This is achieved in the so-called cubic spline interpolation</a:t>
            </a:r>
          </a:p>
          <a:p>
            <a:endParaRPr lang="en-US" dirty="0"/>
          </a:p>
          <a:p>
            <a:r>
              <a:rPr lang="en-US" dirty="0"/>
              <a:t>As, for our pricewise linear interpolation, the data set is split into sub-sets of two consecutive points</a:t>
            </a:r>
          </a:p>
          <a:p>
            <a:endParaRPr lang="en-US" dirty="0"/>
          </a:p>
          <a:p>
            <a:r>
              <a:rPr lang="en-US" dirty="0"/>
              <a:t>But this time we use a cubic polynomial for the interpolation.</a:t>
            </a:r>
          </a:p>
          <a:p>
            <a:endParaRPr lang="en-US" dirty="0"/>
          </a:p>
          <a:p>
            <a:r>
              <a:rPr lang="en-US" dirty="0"/>
              <a:t>A cubic interpolating polynomial has four parameters one can choose freely.</a:t>
            </a:r>
          </a:p>
          <a:p>
            <a:endParaRPr lang="en-US" dirty="0"/>
          </a:p>
          <a:p>
            <a:r>
              <a:rPr lang="en-US" dirty="0"/>
              <a:t>As we have only two points to force the polynomial to pass by, we still have two more constraints we can add to the problem</a:t>
            </a:r>
          </a:p>
          <a:p>
            <a:endParaRPr lang="en-US" dirty="0"/>
          </a:p>
          <a:p>
            <a:r>
              <a:rPr lang="en-US" dirty="0"/>
              <a:t>A typical choice done in cubic splines is to request that the derivatives of the left and right cubic splines are the same in any point intersection point</a:t>
            </a:r>
          </a:p>
          <a:p>
            <a:endParaRPr lang="en-US" dirty="0"/>
          </a:p>
          <a:p>
            <a:r>
              <a:rPr lang="en-US" dirty="0"/>
              <a:t>This adds only once constraint to each cubic spline</a:t>
            </a:r>
          </a:p>
          <a:p>
            <a:endParaRPr lang="en-US" dirty="0"/>
          </a:p>
          <a:p>
            <a:r>
              <a:rPr lang="en-US" dirty="0"/>
              <a:t>We can still choose one more</a:t>
            </a:r>
          </a:p>
          <a:p>
            <a:endParaRPr lang="en-US" dirty="0"/>
          </a:p>
          <a:p>
            <a:r>
              <a:rPr lang="en-US" dirty="0"/>
              <a:t>A popular choice is to ask that these intersection points are inflection points, meaning that their second derivatives are equal to zero</a:t>
            </a:r>
          </a:p>
          <a:p>
            <a:endParaRPr lang="en-US" dirty="0"/>
          </a:p>
          <a:p>
            <a:r>
              <a:rPr lang="en-US" dirty="0"/>
              <a:t>You can imagine that the resulting equations are a little cumbersome</a:t>
            </a:r>
          </a:p>
          <a:p>
            <a:endParaRPr lang="en-US" dirty="0"/>
          </a:p>
          <a:p>
            <a:r>
              <a:rPr lang="en-US" dirty="0"/>
              <a:t>We don’t discuss them here.</a:t>
            </a:r>
          </a:p>
          <a:p>
            <a:r>
              <a:rPr lang="en-US" dirty="0"/>
              <a:t>If you are interested you can find the details in your textbook</a:t>
            </a:r>
          </a:p>
          <a:p>
            <a:endParaRPr lang="en-US" dirty="0"/>
          </a:p>
          <a:p>
            <a:r>
              <a:rPr lang="en-US" dirty="0"/>
              <a:t>For our purpose it is enough if we understand the idea behind splines.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7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other way to interpolate data is with the so-called Bezier curves</a:t>
            </a:r>
          </a:p>
          <a:p>
            <a:endParaRPr lang="en-US" dirty="0"/>
          </a:p>
          <a:p>
            <a:r>
              <a:rPr lang="en-US" dirty="0"/>
              <a:t>An example is displayed on the slide.</a:t>
            </a:r>
          </a:p>
          <a:p>
            <a:endParaRPr lang="en-US" dirty="0"/>
          </a:p>
          <a:p>
            <a:r>
              <a:rPr lang="en-US" dirty="0"/>
              <a:t>From the figure, you can understand that Bezier curves are no longer functions y=f(x), but parametric functions x=f(t) and y=g(t).</a:t>
            </a:r>
          </a:p>
          <a:p>
            <a:endParaRPr lang="en-US" dirty="0"/>
          </a:p>
          <a:p>
            <a:r>
              <a:rPr lang="en-US" dirty="0"/>
              <a:t>The start from a start point (x1,y1) and end in an end-point (x3,y3).</a:t>
            </a:r>
          </a:p>
          <a:p>
            <a:endParaRPr lang="en-US" dirty="0"/>
          </a:p>
          <a:p>
            <a:r>
              <a:rPr lang="en-US" dirty="0"/>
              <a:t>Further one adds tow control-points(x2,y2) and (x4,y4)</a:t>
            </a:r>
          </a:p>
          <a:p>
            <a:endParaRPr lang="en-US" dirty="0"/>
          </a:p>
          <a:p>
            <a:r>
              <a:rPr lang="en-US" dirty="0"/>
              <a:t>The control points impose the slope of the Bezier curve in the start and end-point</a:t>
            </a:r>
          </a:p>
          <a:p>
            <a:endParaRPr lang="en-US" dirty="0"/>
          </a:p>
          <a:p>
            <a:r>
              <a:rPr lang="en-US" dirty="0"/>
              <a:t>We don’t give the details of the mathematics here</a:t>
            </a:r>
          </a:p>
          <a:p>
            <a:endParaRPr lang="en-US" dirty="0"/>
          </a:p>
          <a:p>
            <a:r>
              <a:rPr lang="en-US" dirty="0"/>
              <a:t>If you are interested you can read all details in your text-book</a:t>
            </a:r>
          </a:p>
          <a:p>
            <a:endParaRPr lang="en-US" dirty="0"/>
          </a:p>
          <a:p>
            <a:r>
              <a:rPr lang="en-US" dirty="0"/>
              <a:t>Bezier curves have many applications such as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animation videos for controlling the trajectory of a camera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drawing programs for free-form curves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manufacturing for controlling the tool path of CNN (computer numerically controlled) machining centers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in encoding post0script fonts, such as the Times font, in computers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us summarize the key findings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7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1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68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77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Piecewise Interpolation </a:t>
            </a:r>
            <a:br>
              <a:rPr lang="en-US" dirty="0"/>
            </a:br>
            <a:r>
              <a:rPr lang="en-US" dirty="0"/>
              <a:t>–</a:t>
            </a:r>
            <a:br>
              <a:rPr lang="en-US" dirty="0"/>
            </a:br>
            <a:r>
              <a:rPr lang="en-US" dirty="0"/>
              <a:t> Spline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8756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lectures we learned how to interpolate a data set with polynomial functions</a:t>
            </a:r>
          </a:p>
          <a:p>
            <a:r>
              <a:rPr lang="en-US" dirty="0"/>
              <a:t>When the number of points increases we use a higher degree for the interpolating polynomial</a:t>
            </a:r>
          </a:p>
          <a:p>
            <a:r>
              <a:rPr lang="en-US" dirty="0"/>
              <a:t>This may result in undesired behaviors</a:t>
            </a:r>
          </a:p>
        </p:txBody>
      </p:sp>
    </p:spTree>
    <p:extLst>
      <p:ext uri="{BB962C8B-B14F-4D97-AF65-F5344CB8AC3E}">
        <p14:creationId xmlns:p14="http://schemas.microsoft.com/office/powerpoint/2010/main" val="392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Interpolate the following data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34299"/>
              </p:ext>
            </p:extLst>
          </p:nvPr>
        </p:nvGraphicFramePr>
        <p:xfrm>
          <a:off x="3796747" y="2175735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96907" y="5101498"/>
                <a:ext cx="73170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07" y="5101498"/>
                <a:ext cx="731700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Interpolation results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interpolating polynomial wiggles significantly around the data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952039"/>
              </p:ext>
            </p:extLst>
          </p:nvPr>
        </p:nvGraphicFramePr>
        <p:xfrm>
          <a:off x="3796747" y="2138880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0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to the problem is </a:t>
            </a:r>
            <a:r>
              <a:rPr lang="en-US" u="sng" dirty="0"/>
              <a:t>piecewise interpolation</a:t>
            </a:r>
          </a:p>
          <a:p>
            <a:r>
              <a:rPr lang="en-US" dirty="0"/>
              <a:t>One splits the set into smaller subsets and interpolates each of them individually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133629"/>
              </p:ext>
            </p:extLst>
          </p:nvPr>
        </p:nvGraphicFramePr>
        <p:xfrm>
          <a:off x="3597571" y="3252457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75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3450" y="3743325"/>
            <a:ext cx="692150" cy="447675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95600" y="2851150"/>
            <a:ext cx="1374775" cy="133985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270375" y="2844165"/>
            <a:ext cx="676275" cy="45085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280508"/>
              </p:ext>
            </p:extLst>
          </p:nvPr>
        </p:nvGraphicFramePr>
        <p:xfrm>
          <a:off x="1225563" y="2265630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188088" y="2265630"/>
            <a:ext cx="4598505" cy="2743200"/>
            <a:chOff x="6188088" y="2265630"/>
            <a:chExt cx="4598505" cy="2743200"/>
          </a:xfrm>
        </p:grpSpPr>
        <p:sp>
          <p:nvSpPr>
            <p:cNvPr id="14" name="Freeform 13"/>
            <p:cNvSpPr/>
            <p:nvPr/>
          </p:nvSpPr>
          <p:spPr>
            <a:xfrm>
              <a:off x="7172325" y="2821779"/>
              <a:ext cx="2743200" cy="1415197"/>
            </a:xfrm>
            <a:custGeom>
              <a:avLst/>
              <a:gdLst>
                <a:gd name="connsiteX0" fmla="*/ 0 w 2743200"/>
                <a:gd name="connsiteY0" fmla="*/ 931071 h 1415197"/>
                <a:gd name="connsiteX1" fmla="*/ 692150 w 2743200"/>
                <a:gd name="connsiteY1" fmla="*/ 1375571 h 1415197"/>
                <a:gd name="connsiteX2" fmla="*/ 2060575 w 2743200"/>
                <a:gd name="connsiteY2" fmla="*/ 38896 h 1415197"/>
                <a:gd name="connsiteX3" fmla="*/ 2743200 w 2743200"/>
                <a:gd name="connsiteY3" fmla="*/ 489746 h 141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415197">
                  <a:moveTo>
                    <a:pt x="0" y="931071"/>
                  </a:moveTo>
                  <a:cubicBezTo>
                    <a:pt x="174360" y="1227669"/>
                    <a:pt x="348721" y="1524267"/>
                    <a:pt x="692150" y="1375571"/>
                  </a:cubicBezTo>
                  <a:cubicBezTo>
                    <a:pt x="1035579" y="1226875"/>
                    <a:pt x="1718734" y="186533"/>
                    <a:pt x="2060575" y="38896"/>
                  </a:cubicBezTo>
                  <a:cubicBezTo>
                    <a:pt x="2402416" y="-108741"/>
                    <a:pt x="2572808" y="190502"/>
                    <a:pt x="2743200" y="4897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7774887"/>
                </p:ext>
              </p:extLst>
            </p:nvPr>
          </p:nvGraphicFramePr>
          <p:xfrm>
            <a:off x="6188088" y="2265630"/>
            <a:ext cx="459850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B70ED8-166F-43A1-8AFE-E38C731E83DB}"/>
              </a:ext>
            </a:extLst>
          </p:cNvPr>
          <p:cNvSpPr txBox="1"/>
          <p:nvPr/>
        </p:nvSpPr>
        <p:spPr>
          <a:xfrm>
            <a:off x="1638063" y="5238712"/>
            <a:ext cx="388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Piecewise linear interpolation</a:t>
            </a:r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9C57-92F9-4BD8-A455-A6053394F15F}"/>
              </a:ext>
            </a:extLst>
          </p:cNvPr>
          <p:cNvSpPr txBox="1"/>
          <p:nvPr/>
        </p:nvSpPr>
        <p:spPr>
          <a:xfrm>
            <a:off x="6856347" y="5238711"/>
            <a:ext cx="33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Cubic spline interpolation</a:t>
            </a:r>
            <a:endParaRPr lang="en-CA" sz="2400" dirty="0">
              <a:solidFill>
                <a:srgbClr val="48A6AD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0A2BA-837C-4A07-8E69-9A02DA74CC1D}"/>
              </a:ext>
            </a:extLst>
          </p:cNvPr>
          <p:cNvCxnSpPr>
            <a:cxnSpLocks/>
          </p:cNvCxnSpPr>
          <p:nvPr/>
        </p:nvCxnSpPr>
        <p:spPr>
          <a:xfrm>
            <a:off x="7562932" y="2780504"/>
            <a:ext cx="285008" cy="1369221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55B7E5-9AC3-468B-8304-2EC6D8114319}"/>
              </a:ext>
            </a:extLst>
          </p:cNvPr>
          <p:cNvSpPr txBox="1"/>
          <p:nvPr/>
        </p:nvSpPr>
        <p:spPr>
          <a:xfrm>
            <a:off x="6660598" y="2180478"/>
            <a:ext cx="224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Derivatives at the left </a:t>
            </a:r>
          </a:p>
          <a:p>
            <a:r>
              <a:rPr lang="en-US" dirty="0">
                <a:solidFill>
                  <a:srgbClr val="48A6AD"/>
                </a:solidFill>
              </a:rPr>
              <a:t>and right identical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4" idx="0"/>
          </p:cNvCxnSpPr>
          <p:nvPr/>
        </p:nvCxnSpPr>
        <p:spPr>
          <a:xfrm flipH="1" flipV="1">
            <a:off x="4647137" y="2938463"/>
            <a:ext cx="810688" cy="11382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1"/>
          </p:cNvCxnSpPr>
          <p:nvPr/>
        </p:nvCxnSpPr>
        <p:spPr>
          <a:xfrm flipV="1">
            <a:off x="6838950" y="2676525"/>
            <a:ext cx="947738" cy="6572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324448" y="2993401"/>
            <a:ext cx="1689840" cy="1083298"/>
          </a:xfrm>
          <a:custGeom>
            <a:avLst/>
            <a:gdLst>
              <a:gd name="connsiteX0" fmla="*/ 0 w 1381125"/>
              <a:gd name="connsiteY0" fmla="*/ 742950 h 742950"/>
              <a:gd name="connsiteX1" fmla="*/ 1381125 w 1381125"/>
              <a:gd name="connsiteY1" fmla="*/ 0 h 742950"/>
              <a:gd name="connsiteX2" fmla="*/ 1381125 w 1381125"/>
              <a:gd name="connsiteY2" fmla="*/ 0 h 742950"/>
              <a:gd name="connsiteX0" fmla="*/ 0 w 1381125"/>
              <a:gd name="connsiteY0" fmla="*/ 742950 h 742950"/>
              <a:gd name="connsiteX1" fmla="*/ 1381125 w 1381125"/>
              <a:gd name="connsiteY1" fmla="*/ 0 h 742950"/>
              <a:gd name="connsiteX2" fmla="*/ 1381125 w 1381125"/>
              <a:gd name="connsiteY2" fmla="*/ 0 h 742950"/>
              <a:gd name="connsiteX0" fmla="*/ 168480 w 1549605"/>
              <a:gd name="connsiteY0" fmla="*/ 742950 h 742950"/>
              <a:gd name="connsiteX1" fmla="*/ 1549605 w 1549605"/>
              <a:gd name="connsiteY1" fmla="*/ 0 h 742950"/>
              <a:gd name="connsiteX2" fmla="*/ 1549605 w 1549605"/>
              <a:gd name="connsiteY2" fmla="*/ 0 h 742950"/>
              <a:gd name="connsiteX0" fmla="*/ 108552 w 1621532"/>
              <a:gd name="connsiteY0" fmla="*/ 1070653 h 1070653"/>
              <a:gd name="connsiteX1" fmla="*/ 1489677 w 1621532"/>
              <a:gd name="connsiteY1" fmla="*/ 327703 h 1070653"/>
              <a:gd name="connsiteX2" fmla="*/ 1489677 w 1621532"/>
              <a:gd name="connsiteY2" fmla="*/ 327703 h 1070653"/>
              <a:gd name="connsiteX0" fmla="*/ 57624 w 1579343"/>
              <a:gd name="connsiteY0" fmla="*/ 992655 h 992655"/>
              <a:gd name="connsiteX1" fmla="*/ 1438749 w 1579343"/>
              <a:gd name="connsiteY1" fmla="*/ 249705 h 992655"/>
              <a:gd name="connsiteX2" fmla="*/ 1438749 w 1579343"/>
              <a:gd name="connsiteY2" fmla="*/ 249705 h 992655"/>
              <a:gd name="connsiteX0" fmla="*/ 54567 w 1627309"/>
              <a:gd name="connsiteY0" fmla="*/ 1005183 h 1005183"/>
              <a:gd name="connsiteX1" fmla="*/ 1435692 w 1627309"/>
              <a:gd name="connsiteY1" fmla="*/ 262233 h 1005183"/>
              <a:gd name="connsiteX2" fmla="*/ 1435692 w 1627309"/>
              <a:gd name="connsiteY2" fmla="*/ 262233 h 1005183"/>
              <a:gd name="connsiteX0" fmla="*/ 133377 w 1689840"/>
              <a:gd name="connsiteY0" fmla="*/ 1083298 h 1083298"/>
              <a:gd name="connsiteX1" fmla="*/ 1514502 w 1689840"/>
              <a:gd name="connsiteY1" fmla="*/ 340348 h 1083298"/>
              <a:gd name="connsiteX2" fmla="*/ 1514502 w 1689840"/>
              <a:gd name="connsiteY2" fmla="*/ 340348 h 108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840" h="1083298">
                <a:moveTo>
                  <a:pt x="133377" y="1083298"/>
                </a:moveTo>
                <a:cubicBezTo>
                  <a:pt x="-668312" y="-40651"/>
                  <a:pt x="2444777" y="-293065"/>
                  <a:pt x="1514502" y="340348"/>
                </a:cubicBezTo>
                <a:lnTo>
                  <a:pt x="1514502" y="3403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897659"/>
              </p:ext>
            </p:extLst>
          </p:nvPr>
        </p:nvGraphicFramePr>
        <p:xfrm>
          <a:off x="3796747" y="2447925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Bezier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45817" y="510865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17" y="5108654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06583" y="2264663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83" y="2264663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23031" y="4131637"/>
                <a:ext cx="106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31" y="4131637"/>
                <a:ext cx="106958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12343" y="2541662"/>
                <a:ext cx="10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43" y="2541662"/>
                <a:ext cx="10802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15814" y="3388687"/>
                <a:ext cx="10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14" y="3388687"/>
                <a:ext cx="10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14147" y="2279724"/>
                <a:ext cx="1070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8A6AD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47" y="2279724"/>
                <a:ext cx="107035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4596888" y="2888214"/>
            <a:ext cx="91440" cy="91440"/>
          </a:xfrm>
          <a:prstGeom prst="ellipse">
            <a:avLst/>
          </a:prstGeom>
          <a:solidFill>
            <a:schemeClr val="bg1"/>
          </a:solidFill>
          <a:ln w="22225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39874" y="2642952"/>
            <a:ext cx="91440" cy="91440"/>
          </a:xfrm>
          <a:prstGeom prst="ellipse">
            <a:avLst/>
          </a:prstGeom>
          <a:solidFill>
            <a:schemeClr val="bg1"/>
          </a:solidFill>
          <a:ln w="22225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00669" y="1664015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Control points</a:t>
            </a:r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4844143" y="2033347"/>
            <a:ext cx="1413336" cy="502650"/>
          </a:xfrm>
          <a:prstGeom prst="line">
            <a:avLst/>
          </a:prstGeom>
          <a:ln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24" idx="0"/>
          </p:cNvCxnSpPr>
          <p:nvPr/>
        </p:nvCxnSpPr>
        <p:spPr>
          <a:xfrm>
            <a:off x="6257479" y="2033347"/>
            <a:ext cx="1691847" cy="246377"/>
          </a:xfrm>
          <a:prstGeom prst="line">
            <a:avLst/>
          </a:prstGeom>
          <a:ln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data set contains too many points, the resulting interpolating polynomial is of high degree and may start to wiggle significantly around the data point</a:t>
            </a:r>
          </a:p>
          <a:p>
            <a:r>
              <a:rPr lang="en-US" dirty="0"/>
              <a:t>Piecewise interpolation is an efficient way to address this problematic</a:t>
            </a:r>
          </a:p>
          <a:p>
            <a:r>
              <a:rPr lang="en-US" dirty="0"/>
              <a:t>Spline interpolation is a popular implementation of piecewise interpolation</a:t>
            </a:r>
          </a:p>
          <a:p>
            <a:r>
              <a:rPr lang="en-US" dirty="0"/>
              <a:t>Bezier curves are yet another way to interpolate data used in many technological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5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866</Words>
  <Application>Microsoft Office PowerPoint</Application>
  <PresentationFormat>Widescreen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1_Office Theme</vt:lpstr>
      <vt:lpstr>Lecture 9</vt:lpstr>
      <vt:lpstr>Introduction</vt:lpstr>
      <vt:lpstr>Example</vt:lpstr>
      <vt:lpstr>Example</vt:lpstr>
      <vt:lpstr>Piecewise interpolation</vt:lpstr>
      <vt:lpstr>Splines</vt:lpstr>
      <vt:lpstr>Bezier Curves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Rolf Wuthrich</dc:creator>
  <cp:lastModifiedBy>Rolf Wuthrich</cp:lastModifiedBy>
  <cp:revision>123</cp:revision>
  <dcterms:created xsi:type="dcterms:W3CDTF">2020-02-03T16:39:27Z</dcterms:created>
  <dcterms:modified xsi:type="dcterms:W3CDTF">2020-03-04T18:10:33Z</dcterms:modified>
</cp:coreProperties>
</file>