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62" r:id="rId3"/>
    <p:sldId id="257" r:id="rId4"/>
    <p:sldId id="258" r:id="rId5"/>
    <p:sldId id="259" r:id="rId6"/>
    <p:sldId id="260" r:id="rId7"/>
    <p:sldId id="261" r:id="rId8"/>
    <p:sldId id="263" r:id="rId9"/>
    <p:sldId id="264" r:id="rId10"/>
    <p:sldId id="265"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958" autoAdjust="0"/>
  </p:normalViewPr>
  <p:slideViewPr>
    <p:cSldViewPr>
      <p:cViewPr varScale="1">
        <p:scale>
          <a:sx n="73" d="100"/>
          <a:sy n="73" d="100"/>
        </p:scale>
        <p:origin x="139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05700-693D-48BA-9253-E836331EC4FD}" type="datetimeFigureOut">
              <a:rPr lang="fr-CA" smtClean="0"/>
              <a:t>2020-01-16</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1FD63-C213-4E7B-9339-38E93372C275}" type="slidenum">
              <a:rPr lang="fr-CA" smtClean="0"/>
              <a:t>‹#›</a:t>
            </a:fld>
            <a:endParaRPr lang="fr-CA"/>
          </a:p>
        </p:txBody>
      </p:sp>
    </p:spTree>
    <p:extLst>
      <p:ext uri="{BB962C8B-B14F-4D97-AF65-F5344CB8AC3E}">
        <p14:creationId xmlns:p14="http://schemas.microsoft.com/office/powerpoint/2010/main" val="4044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464E2C-69AC-47B0-91C6-CF4392E2C939}"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782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CED1135A-3919-40EB-8593-B2E134E59E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fld id="{95D04F7E-48C7-4596-8F81-D7EC91B75474}" type="slidenum">
              <a:rPr lang="en-US" altLang="fr-FR" b="0">
                <a:latin typeface="Arial" panose="020B0604020202020204" pitchFamily="34" charset="0"/>
              </a:rPr>
              <a:pPr eaLnBrk="1" hangingPunct="1"/>
              <a:t>10</a:t>
            </a:fld>
            <a:endParaRPr lang="en-US" altLang="fr-FR" b="0">
              <a:latin typeface="Arial" panose="020B0604020202020204" pitchFamily="34" charset="0"/>
            </a:endParaRPr>
          </a:p>
        </p:txBody>
      </p:sp>
      <p:sp>
        <p:nvSpPr>
          <p:cNvPr id="62467" name="Rectangle 2">
            <a:extLst>
              <a:ext uri="{FF2B5EF4-FFF2-40B4-BE49-F238E27FC236}">
                <a16:creationId xmlns:a16="http://schemas.microsoft.com/office/drawing/2014/main" xmlns="" id="{93AB325D-8F2F-4FAA-ACCE-E6833BCFF0C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xmlns="" id="{39F2BBFD-E302-47D0-9D67-86B71B0D4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fr-FR" noProof="0" dirty="0" smtClean="0">
                <a:latin typeface="Arial" panose="020B0604020202020204" pitchFamily="34" charset="0"/>
              </a:rPr>
              <a:t>Now</a:t>
            </a:r>
            <a:r>
              <a:rPr lang="en-CA" altLang="fr-FR" baseline="0" noProof="0" dirty="0" smtClean="0">
                <a:latin typeface="Arial" panose="020B0604020202020204" pitchFamily="34" charset="0"/>
              </a:rPr>
              <a:t> we know what are errors. But why do we have errors?</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Imagine you have to develop a mathematical model to solve a certain engineering problem. </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While doing this task you may do several errors</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For example you may do errors in the model itself. For example errors in mathematical calculations or more commonly, and almost not avoidable, your model is in fact only an approximation of the true situation.</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Let us imagine you have developed your model and want now to solve it with a numerical algorithm.</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You may introduce bugs once you implement the algorithm.</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Or there may be errors in the parameters you need to feed your model.</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You can imagine several more sources of errors.</a:t>
            </a:r>
          </a:p>
          <a:p>
            <a:pPr eaLnBrk="1" hangingPunct="1"/>
            <a:r>
              <a:rPr lang="en-CA" altLang="fr-FR" baseline="0" noProof="0" dirty="0" smtClean="0">
                <a:latin typeface="Arial" panose="020B0604020202020204" pitchFamily="34" charset="0"/>
              </a:rPr>
              <a:t>But let us imagine at this stage you have developed an ideal mathematical model, implemented completely bug free your algorithm and you are able to feed it with unlimited precision.</a:t>
            </a:r>
          </a:p>
          <a:p>
            <a:pPr eaLnBrk="1" hangingPunct="1"/>
            <a:r>
              <a:rPr lang="en-CA" altLang="fr-FR" baseline="0" noProof="0" dirty="0" smtClean="0">
                <a:latin typeface="Arial" panose="020B0604020202020204" pitchFamily="34" charset="0"/>
              </a:rPr>
              <a:t>Even if you do all this in an ideal and perfect way, there will always remain two sources of errors that are due to the fact you use a numerical algorithm:</a:t>
            </a:r>
          </a:p>
          <a:p>
            <a:pPr eaLnBrk="1" hangingPunct="1"/>
            <a:r>
              <a:rPr lang="en-CA" altLang="fr-FR" baseline="0" noProof="0" dirty="0" smtClean="0">
                <a:latin typeface="Arial" panose="020B0604020202020204" pitchFamily="34" charset="0"/>
              </a:rPr>
              <a:t>round-off errors and truncation errors.</a:t>
            </a:r>
          </a:p>
          <a:p>
            <a:pPr eaLnBrk="1" hangingPunct="1"/>
            <a:endParaRPr lang="en-CA" altLang="fr-FR" baseline="0" noProof="0" dirty="0" smtClean="0">
              <a:latin typeface="Arial" panose="020B0604020202020204" pitchFamily="34" charset="0"/>
            </a:endParaRPr>
          </a:p>
          <a:p>
            <a:pPr eaLnBrk="1" hangingPunct="1"/>
            <a:r>
              <a:rPr lang="en-CA" altLang="fr-FR" baseline="0" noProof="0" dirty="0" smtClean="0">
                <a:latin typeface="Arial" panose="020B0604020202020204" pitchFamily="34" charset="0"/>
              </a:rPr>
              <a:t>In the reminder of this semester we will learn how we can handle these unavoidable errors and how we can estimate them.</a:t>
            </a:r>
          </a:p>
          <a:p>
            <a:pPr eaLnBrk="1" hangingPunct="1"/>
            <a:r>
              <a:rPr lang="en-CA" altLang="fr-FR" baseline="0" noProof="0" dirty="0" smtClean="0">
                <a:latin typeface="Arial" panose="020B0604020202020204" pitchFamily="34" charset="0"/>
              </a:rPr>
              <a:t>We will not be interested in the other sources of errors which are not specific to numerical methods. </a:t>
            </a:r>
            <a:endParaRPr lang="fr-FR" altLang="fr-FR" baseline="0" dirty="0" smtClean="0">
              <a:latin typeface="Arial" panose="020B0604020202020204" pitchFamily="34" charset="0"/>
            </a:endParaRPr>
          </a:p>
          <a:p>
            <a:pPr eaLnBrk="1" hangingPunct="1"/>
            <a:endParaRPr lang="fr-FR" altLang="fr-FR" dirty="0">
              <a:latin typeface="Arial" panose="020B0604020202020204" pitchFamily="34" charset="0"/>
            </a:endParaRPr>
          </a:p>
        </p:txBody>
      </p:sp>
    </p:spTree>
    <p:extLst>
      <p:ext uri="{BB962C8B-B14F-4D97-AF65-F5344CB8AC3E}">
        <p14:creationId xmlns:p14="http://schemas.microsoft.com/office/powerpoint/2010/main" val="52273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this course, let us discuss</a:t>
            </a:r>
            <a:r>
              <a:rPr lang="en-US" baseline="0" dirty="0" smtClean="0"/>
              <a:t> why such numerical methods are needed.</a:t>
            </a:r>
          </a:p>
          <a:p>
            <a:endParaRPr lang="en-US" baseline="0" dirty="0" smtClean="0"/>
          </a:p>
          <a:p>
            <a:r>
              <a:rPr lang="en-US" baseline="0" dirty="0" smtClean="0"/>
              <a:t>In fact numerical methods are used to produce numerical solutions of mathematical problems.</a:t>
            </a:r>
          </a:p>
          <a:p>
            <a:endParaRPr lang="en-US" baseline="0" dirty="0" smtClean="0"/>
          </a:p>
          <a:p>
            <a:r>
              <a:rPr lang="en-US" baseline="0" dirty="0" smtClean="0"/>
              <a:t>There are essentially two cases when you will use them.</a:t>
            </a:r>
          </a:p>
          <a:p>
            <a:endParaRPr lang="en-US" baseline="0" dirty="0" smtClean="0"/>
          </a:p>
          <a:p>
            <a:r>
              <a:rPr lang="en-US" baseline="0" dirty="0" smtClean="0"/>
              <a:t>First for problems where you do not know any mathematical closed form solution.</a:t>
            </a:r>
          </a:p>
          <a:p>
            <a:r>
              <a:rPr lang="en-US" baseline="0" dirty="0" smtClean="0"/>
              <a:t>As you may recall form courses on mathematics you followed so far, such problems are in fact the norm. Only very few mathematical problems have an explicit closed form solution.</a:t>
            </a:r>
          </a:p>
          <a:p>
            <a:r>
              <a:rPr lang="en-US" baseline="0" dirty="0" smtClean="0"/>
              <a:t>More realistic cases, such as we encounter them in engineering problems, will rapidly result in mathematical problems without any closed form solution.</a:t>
            </a:r>
          </a:p>
          <a:p>
            <a:endParaRPr lang="en-US" baseline="0" dirty="0" smtClean="0"/>
          </a:p>
          <a:p>
            <a:r>
              <a:rPr lang="en-US" baseline="0" dirty="0" smtClean="0"/>
              <a:t>A second case where numerical methods are used are situations where, even a closed form solution can be given, it is simply too cumbersome to use it or to lengthy to work it out.</a:t>
            </a:r>
          </a:p>
          <a:p>
            <a:endParaRPr lang="en-US" baseline="0" dirty="0" smtClean="0"/>
          </a:p>
          <a:p>
            <a:r>
              <a:rPr lang="en-US" baseline="0" dirty="0" smtClean="0"/>
              <a:t>Regardless why you will use numerical methods it is important to know and keep in mind that numerical methods will only produce approximations of the actual mathematical solution.</a:t>
            </a:r>
          </a:p>
          <a:p>
            <a:r>
              <a:rPr lang="en-US" baseline="0" dirty="0" smtClean="0"/>
              <a:t>During this course, we will dedicate a major part of our time to learn how we can evaluate the quality of such approximations. In particular we want to be able to estimate how far away our approximation is from the actual solution. </a:t>
            </a:r>
          </a:p>
          <a:p>
            <a:endParaRPr lang="en-US" baseline="0" dirty="0" smtClean="0"/>
          </a:p>
          <a:p>
            <a:r>
              <a:rPr lang="en-US" baseline="0" dirty="0" smtClean="0"/>
              <a:t>To learn how to give an upper boundary of the difference between our approximation and the actual mathematical solution, even when we don’t know this solution, is one of the key competence we will learn.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2</a:t>
            </a:fld>
            <a:endParaRPr lang="fr-CA"/>
          </a:p>
        </p:txBody>
      </p:sp>
    </p:spTree>
    <p:extLst>
      <p:ext uri="{BB962C8B-B14F-4D97-AF65-F5344CB8AC3E}">
        <p14:creationId xmlns:p14="http://schemas.microsoft.com/office/powerpoint/2010/main" val="293094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course we are going to learn numerical</a:t>
            </a:r>
            <a:r>
              <a:rPr lang="en-US" baseline="0" dirty="0" smtClean="0"/>
              <a:t> methods able to handle a wide variety of common engineering mathematical problems.</a:t>
            </a:r>
          </a:p>
          <a:p>
            <a:endParaRPr lang="en-US" baseline="0" dirty="0" smtClean="0"/>
          </a:p>
          <a:p>
            <a:r>
              <a:rPr lang="en-US" baseline="0" dirty="0" smtClean="0"/>
              <a:t>There will be seven major topics which are:</a:t>
            </a:r>
          </a:p>
          <a:p>
            <a:endParaRPr lang="en-US" baseline="0" dirty="0" smtClean="0"/>
          </a:p>
          <a:p>
            <a:r>
              <a:rPr lang="en-CA" dirty="0" smtClean="0"/>
              <a:t>None linear equations</a:t>
            </a:r>
          </a:p>
          <a:p>
            <a:r>
              <a:rPr lang="en-CA" dirty="0" smtClean="0"/>
              <a:t>Systems of linear equations</a:t>
            </a:r>
          </a:p>
          <a:p>
            <a:r>
              <a:rPr lang="en-CA" dirty="0" smtClean="0"/>
              <a:t>Regression and interpolation</a:t>
            </a:r>
          </a:p>
          <a:p>
            <a:r>
              <a:rPr lang="en-CA" dirty="0" smtClean="0"/>
              <a:t>Introduction to machine learning</a:t>
            </a:r>
          </a:p>
          <a:p>
            <a:r>
              <a:rPr lang="en-CA" dirty="0" smtClean="0"/>
              <a:t>Numerical differentiation</a:t>
            </a:r>
          </a:p>
          <a:p>
            <a:r>
              <a:rPr lang="en-CA" dirty="0" smtClean="0"/>
              <a:t>Numerical Integration</a:t>
            </a:r>
          </a:p>
          <a:p>
            <a:r>
              <a:rPr lang="en-CA" dirty="0" smtClean="0"/>
              <a:t>And Initial value problems</a:t>
            </a:r>
          </a:p>
          <a:p>
            <a:endParaRPr lang="en-CA" dirty="0" smtClean="0"/>
          </a:p>
          <a:p>
            <a:r>
              <a:rPr lang="en-CA" dirty="0" smtClean="0"/>
              <a:t>For each topic we will see major families of numerical methods and some representative methods.</a:t>
            </a:r>
          </a:p>
          <a:p>
            <a:r>
              <a:rPr lang="en-CA" dirty="0" smtClean="0"/>
              <a:t>Besides</a:t>
            </a:r>
            <a:r>
              <a:rPr lang="en-CA" baseline="0" dirty="0" smtClean="0"/>
              <a:t> the methods themselves, we will always focus on learning how we evaluate the quality of the numerical approximation produced by these methods.</a:t>
            </a:r>
          </a:p>
          <a:p>
            <a:endParaRPr lang="en-CA" baseline="0" dirty="0" smtClean="0"/>
          </a:p>
          <a:p>
            <a:r>
              <a:rPr lang="en-CA" baseline="0" dirty="0" smtClean="0"/>
              <a:t>We will learn that the way to assess the quality of an approximation is in fact quite method independent and can be applied to a very wide variety of numerical methods.</a:t>
            </a:r>
          </a:p>
          <a:p>
            <a:endParaRPr lang="en-CA" baseline="0" dirty="0" smtClean="0"/>
          </a:p>
          <a:p>
            <a:r>
              <a:rPr lang="en-CA" baseline="0" dirty="0" smtClean="0"/>
              <a:t>But more on this later.</a:t>
            </a:r>
            <a:endParaRPr lang="en-CA"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3</a:t>
            </a:fld>
            <a:endParaRPr lang="fr-CA"/>
          </a:p>
        </p:txBody>
      </p:sp>
    </p:spTree>
    <p:extLst>
      <p:ext uri="{BB962C8B-B14F-4D97-AF65-F5344CB8AC3E}">
        <p14:creationId xmlns:p14="http://schemas.microsoft.com/office/powerpoint/2010/main" val="115505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are numerical methods?</a:t>
            </a:r>
          </a:p>
          <a:p>
            <a:endParaRPr lang="en-US" baseline="0" dirty="0" smtClean="0"/>
          </a:p>
          <a:p>
            <a:r>
              <a:rPr lang="en-US" baseline="0" dirty="0" smtClean="0"/>
              <a:t>A numerical method has actually two distinct components.</a:t>
            </a:r>
          </a:p>
          <a:p>
            <a:endParaRPr lang="en-US" baseline="0" dirty="0" smtClean="0"/>
          </a:p>
          <a:p>
            <a:r>
              <a:rPr lang="en-US" dirty="0" smtClean="0"/>
              <a:t>First of all there is an algorithm. Algorithms are a set of precise rules one has to follow to produce the numerical</a:t>
            </a:r>
            <a:r>
              <a:rPr lang="en-US" baseline="0" dirty="0" smtClean="0"/>
              <a:t> approximation.</a:t>
            </a:r>
          </a:p>
          <a:p>
            <a:endParaRPr lang="en-US" baseline="0" dirty="0" smtClean="0"/>
          </a:p>
          <a:p>
            <a:r>
              <a:rPr lang="en-US" baseline="0" dirty="0" smtClean="0"/>
              <a:t>These algorithms will generate a numerical approximation. </a:t>
            </a:r>
          </a:p>
          <a:p>
            <a:r>
              <a:rPr lang="en-US" baseline="0" dirty="0" smtClean="0"/>
              <a:t>However, they will not be able to tell anything about how good or poor this approximation is.</a:t>
            </a:r>
          </a:p>
          <a:p>
            <a:endParaRPr lang="en-US" baseline="0" dirty="0" smtClean="0"/>
          </a:p>
          <a:p>
            <a:r>
              <a:rPr lang="en-US" baseline="0" dirty="0" smtClean="0"/>
              <a:t>That is why a second component is always needed beside the algorithm: a method to estimate the error between the generated approximation and the exact mathematical solution.</a:t>
            </a:r>
          </a:p>
          <a:p>
            <a:r>
              <a:rPr lang="en-US" baseline="0" dirty="0" smtClean="0"/>
              <a:t>Let me insist that, without this error estimation, all the work done in the frame of an algorithm is pointless and is not better than giving a random guess of the searched solution.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E81FD63-C213-4E7B-9339-38E93372C275}" type="slidenum">
              <a:rPr lang="fr-CA" smtClean="0"/>
              <a:t>4</a:t>
            </a:fld>
            <a:endParaRPr lang="fr-CA"/>
          </a:p>
        </p:txBody>
      </p:sp>
    </p:spTree>
    <p:extLst>
      <p:ext uri="{BB962C8B-B14F-4D97-AF65-F5344CB8AC3E}">
        <p14:creationId xmlns:p14="http://schemas.microsoft.com/office/powerpoint/2010/main" val="424932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will see during the semester, most numerical algorithms are iterative.</a:t>
            </a:r>
          </a:p>
          <a:p>
            <a:endParaRPr lang="en-US" dirty="0" smtClean="0"/>
          </a:p>
          <a:p>
            <a:r>
              <a:rPr lang="en-US" dirty="0" smtClean="0"/>
              <a:t>This means they have to be fed with an initial guess xo of the solution we search for. </a:t>
            </a:r>
          </a:p>
          <a:p>
            <a:endParaRPr lang="en-US" dirty="0" smtClean="0"/>
          </a:p>
          <a:p>
            <a:r>
              <a:rPr lang="en-US" dirty="0" smtClean="0"/>
              <a:t>They will then use this guess to generate an improved approximation x1 of the solution.</a:t>
            </a:r>
          </a:p>
          <a:p>
            <a:endParaRPr lang="en-US" dirty="0" smtClean="0"/>
          </a:p>
          <a:p>
            <a:r>
              <a:rPr lang="en-US" dirty="0" smtClean="0"/>
              <a:t>The</a:t>
            </a:r>
            <a:r>
              <a:rPr lang="en-US" baseline="0" dirty="0" smtClean="0"/>
              <a:t> iteration can go on by using this approximation x1 and running it again through the algorithm to improve it further to x2</a:t>
            </a:r>
          </a:p>
          <a:p>
            <a:endParaRPr lang="en-US" baseline="0" dirty="0" smtClean="0"/>
          </a:p>
          <a:p>
            <a:r>
              <a:rPr lang="en-US" dirty="0" smtClean="0"/>
              <a:t>One can go on like this as long as desired.</a:t>
            </a:r>
          </a:p>
          <a:p>
            <a:endParaRPr lang="en-US" dirty="0" smtClean="0"/>
          </a:p>
          <a:p>
            <a:r>
              <a:rPr lang="en-US" dirty="0" smtClean="0"/>
              <a:t>The algorithm itself has no in-built rule to tell when one should stop.</a:t>
            </a:r>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5</a:t>
            </a:fld>
            <a:endParaRPr lang="fr-CA"/>
          </a:p>
        </p:txBody>
      </p:sp>
    </p:spTree>
    <p:extLst>
      <p:ext uri="{BB962C8B-B14F-4D97-AF65-F5344CB8AC3E}">
        <p14:creationId xmlns:p14="http://schemas.microsoft.com/office/powerpoint/2010/main" val="415860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decide at which moment one can</a:t>
            </a:r>
            <a:r>
              <a:rPr lang="en-US" baseline="0" dirty="0" smtClean="0"/>
              <a:t> stop iterating further the algorithm, one must be able to estimate the error between the approximation and the exact mathematical solution.</a:t>
            </a:r>
          </a:p>
          <a:p>
            <a:endParaRPr lang="en-US" baseline="0" dirty="0" smtClean="0"/>
          </a:p>
          <a:p>
            <a:r>
              <a:rPr lang="en-US" dirty="0" smtClean="0"/>
              <a:t>We will often refer to this step as the “Quality</a:t>
            </a:r>
            <a:r>
              <a:rPr lang="en-US" baseline="0" dirty="0" smtClean="0"/>
              <a:t> control step”.</a:t>
            </a:r>
          </a:p>
          <a:p>
            <a:endParaRPr lang="en-US" baseline="0" dirty="0" smtClean="0"/>
          </a:p>
          <a:p>
            <a:r>
              <a:rPr lang="en-US" dirty="0" smtClean="0"/>
              <a:t>If we are able to estimate the error, then we can decide if we want to proceed or not with our iterations.</a:t>
            </a:r>
            <a:r>
              <a:rPr lang="en-US" baseline="0" dirty="0" smtClean="0"/>
              <a:t> If the error falls below the desired procession then we can stop.</a:t>
            </a:r>
          </a:p>
          <a:p>
            <a:r>
              <a:rPr lang="en-US" baseline="0" dirty="0" smtClean="0"/>
              <a:t>If the error is still larger, we need to continue iterating.</a:t>
            </a:r>
          </a:p>
          <a:p>
            <a:endParaRPr lang="en-US" baseline="0" dirty="0" smtClean="0"/>
          </a:p>
          <a:p>
            <a:r>
              <a:rPr lang="en-US" baseline="0" dirty="0" smtClean="0"/>
              <a:t>How small the target precision is will depend on the specific problem you solve and especially on why you are solving it. </a:t>
            </a:r>
          </a:p>
          <a:p>
            <a:r>
              <a:rPr lang="en-US" baseline="0" dirty="0" smtClean="0"/>
              <a:t>Maybe you are a mechanical engineer that has to calculate a specific dimension of a mechanical part to fulfill the design specification of your problem. These specification require for example that you know this critical dimension with a precision better than 0.1 mm.</a:t>
            </a:r>
          </a:p>
          <a:p>
            <a:r>
              <a:rPr lang="en-US" baseline="0" dirty="0" smtClean="0"/>
              <a:t>Or maybe you are an electrical engineer that has to simulate a circuit in order to determine the value of some components with a tolerance below 1%.</a:t>
            </a:r>
          </a:p>
          <a:p>
            <a:r>
              <a:rPr lang="en-US" baseline="0" dirty="0" smtClean="0"/>
              <a:t>You see that there is no universal value for this precision. It is problem specific and as such is an input to the problem we want to solve numerically.</a:t>
            </a:r>
          </a:p>
          <a:p>
            <a:endParaRPr lang="en-US" baseline="0" dirty="0" smtClean="0"/>
          </a:p>
          <a:p>
            <a:endParaRPr lang="en-US" baseline="0" dirty="0" smtClean="0"/>
          </a:p>
          <a:p>
            <a:r>
              <a:rPr lang="en-US" baseline="0" dirty="0" smtClean="0"/>
              <a:t>Contrary to the algorithm itself, the quality control step is very tricky. It is almost an art.</a:t>
            </a:r>
          </a:p>
          <a:p>
            <a:endParaRPr lang="en-US" baseline="0" dirty="0" smtClean="0"/>
          </a:p>
          <a:p>
            <a:r>
              <a:rPr lang="en-US" baseline="0" dirty="0" smtClean="0"/>
              <a:t>As we will learn, there is not one single simple way to do it. It will often be a combination of various analysis that can give us the needed confidence that indeed we reached an approximation with an error less than the precision we aim for.</a:t>
            </a:r>
          </a:p>
          <a:p>
            <a:endParaRPr lang="en-US" baseline="0" dirty="0" smtClean="0"/>
          </a:p>
          <a:p>
            <a:r>
              <a:rPr lang="en-US" baseline="0" dirty="0" smtClean="0"/>
              <a:t>In summary we can say that the application of the algorithm is simply a matter of using correctly a numerical software, whereas the correct analysis of the error on the produced approximation is a complete engineering analysis problem. </a:t>
            </a:r>
          </a:p>
          <a:p>
            <a:endParaRPr lang="en-US" baseline="0" dirty="0" smtClean="0"/>
          </a:p>
        </p:txBody>
      </p:sp>
      <p:sp>
        <p:nvSpPr>
          <p:cNvPr id="4" name="Slide Number Placeholder 3"/>
          <p:cNvSpPr>
            <a:spLocks noGrp="1"/>
          </p:cNvSpPr>
          <p:nvPr>
            <p:ph type="sldNum" sz="quarter" idx="10"/>
          </p:nvPr>
        </p:nvSpPr>
        <p:spPr/>
        <p:txBody>
          <a:bodyPr/>
          <a:lstStyle/>
          <a:p>
            <a:fld id="{3E81FD63-C213-4E7B-9339-38E93372C275}" type="slidenum">
              <a:rPr lang="fr-CA" smtClean="0"/>
              <a:t>6</a:t>
            </a:fld>
            <a:endParaRPr lang="fr-CA"/>
          </a:p>
        </p:txBody>
      </p:sp>
    </p:spTree>
    <p:extLst>
      <p:ext uri="{BB962C8B-B14F-4D97-AF65-F5344CB8AC3E}">
        <p14:creationId xmlns:p14="http://schemas.microsoft.com/office/powerpoint/2010/main" val="1395357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exactly mean by error?</a:t>
            </a:r>
          </a:p>
          <a:p>
            <a:endParaRPr lang="en-US" dirty="0" smtClean="0"/>
          </a:p>
          <a:p>
            <a:r>
              <a:rPr lang="en-US" dirty="0" smtClean="0"/>
              <a:t>During this course we will refer</a:t>
            </a:r>
            <a:r>
              <a:rPr lang="en-US" baseline="0" dirty="0" smtClean="0"/>
              <a:t> by error the difference between the exact mathematical solution r and the approximation </a:t>
            </a:r>
            <a:r>
              <a:rPr lang="en-US" baseline="0" dirty="0" err="1" smtClean="0"/>
              <a:t>xr</a:t>
            </a:r>
            <a:r>
              <a:rPr lang="en-US" baseline="0" dirty="0" smtClean="0"/>
              <a:t> produced by an algorithm.</a:t>
            </a:r>
          </a:p>
          <a:p>
            <a:endParaRPr lang="en-US" baseline="0" dirty="0" smtClean="0"/>
          </a:p>
          <a:p>
            <a:r>
              <a:rPr lang="en-US" dirty="0" smtClean="0"/>
              <a:t>This error can be either measured</a:t>
            </a:r>
            <a:r>
              <a:rPr lang="en-US" baseline="0" dirty="0" smtClean="0"/>
              <a:t> as an absolute error or as a relative error.</a:t>
            </a:r>
          </a:p>
          <a:p>
            <a:endParaRPr lang="en-US" baseline="0" dirty="0" smtClean="0"/>
          </a:p>
          <a:p>
            <a:r>
              <a:rPr lang="en-US" dirty="0" smtClean="0"/>
              <a:t>The type</a:t>
            </a:r>
            <a:r>
              <a:rPr lang="en-US" baseline="0" dirty="0" smtClean="0"/>
              <a:t> of engineering problem on which you apply the numerical method will usually dictate which way is more appropriate to use. But most often the relative error is more appropriate.</a:t>
            </a:r>
          </a:p>
          <a:p>
            <a:endParaRPr lang="en-US" baseline="0" dirty="0" smtClean="0"/>
          </a:p>
          <a:p>
            <a:r>
              <a:rPr lang="en-US" baseline="0" dirty="0" smtClean="0"/>
              <a:t>For example imagine you have to calculate a distance with a precision of say 1 mm. </a:t>
            </a:r>
          </a:p>
          <a:p>
            <a:r>
              <a:rPr lang="en-US" baseline="0" dirty="0" smtClean="0"/>
              <a:t>Is this challenging?</a:t>
            </a:r>
          </a:p>
          <a:p>
            <a:r>
              <a:rPr lang="en-US" baseline="0" dirty="0" smtClean="0"/>
              <a:t>Well, that will depend on how long this distance is.</a:t>
            </a:r>
          </a:p>
          <a:p>
            <a:r>
              <a:rPr lang="en-US" baseline="0" dirty="0" smtClean="0"/>
              <a:t>Determining the distance between earth and moon to a precision of 1mm is indeed very challenging.</a:t>
            </a:r>
          </a:p>
          <a:p>
            <a:r>
              <a:rPr lang="en-US" baseline="0" dirty="0" smtClean="0"/>
              <a:t>Determining the distance between two legs of a table will be much less challenging.</a:t>
            </a:r>
          </a:p>
          <a:p>
            <a:r>
              <a:rPr lang="en-US" dirty="0" smtClean="0"/>
              <a:t>If you specify this precision</a:t>
            </a:r>
            <a:r>
              <a:rPr lang="en-US" baseline="0" dirty="0" smtClean="0"/>
              <a:t> in a relative error you will see that it becomes fair to compare the two examples and it will become clear right away that the first one is much more demanding than the second one.</a:t>
            </a:r>
          </a:p>
          <a:p>
            <a:endParaRPr lang="en-US" baseline="0" dirty="0" smtClean="0"/>
          </a:p>
          <a:p>
            <a:r>
              <a:rPr lang="en-US" baseline="0" dirty="0" smtClean="0"/>
              <a:t>A further important distinction, which is source of many confusion among students starting to learn about numerical methods, is the distinction between true errors and estimated errors.</a:t>
            </a:r>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7</a:t>
            </a:fld>
            <a:endParaRPr lang="fr-CA"/>
          </a:p>
        </p:txBody>
      </p:sp>
    </p:spTree>
    <p:extLst>
      <p:ext uri="{BB962C8B-B14F-4D97-AF65-F5344CB8AC3E}">
        <p14:creationId xmlns:p14="http://schemas.microsoft.com/office/powerpoint/2010/main" val="189714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True errors are the exact difference between the exact mathematical solution and the approximation produced by the numerical algorithm.</a:t>
            </a:r>
          </a:p>
          <a:p>
            <a:endParaRPr lang="en-US" dirty="0" smtClean="0"/>
          </a:p>
          <a:p>
            <a:r>
              <a:rPr lang="en-US" dirty="0" smtClean="0"/>
              <a:t>Let me insist that in real situations the true error is never known. To calculate the true error you would have to know the true solution. </a:t>
            </a:r>
          </a:p>
          <a:p>
            <a:r>
              <a:rPr lang="en-US" dirty="0" smtClean="0"/>
              <a:t>But if you know the true solution you will obviously not use a</a:t>
            </a:r>
            <a:r>
              <a:rPr lang="en-US" baseline="0" dirty="0" smtClean="0"/>
              <a:t> </a:t>
            </a:r>
            <a:r>
              <a:rPr lang="en-US" dirty="0" smtClean="0"/>
              <a:t>numerical method</a:t>
            </a:r>
            <a:r>
              <a:rPr lang="en-US" baseline="0" dirty="0" smtClean="0"/>
              <a:t> to solve your problem.</a:t>
            </a:r>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8</a:t>
            </a:fld>
            <a:endParaRPr lang="fr-CA"/>
          </a:p>
        </p:txBody>
      </p:sp>
    </p:spTree>
    <p:extLst>
      <p:ext uri="{BB962C8B-B14F-4D97-AF65-F5344CB8AC3E}">
        <p14:creationId xmlns:p14="http://schemas.microsoft.com/office/powerpoint/2010/main" val="311565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true errors</a:t>
            </a:r>
            <a:r>
              <a:rPr lang="en-US" baseline="0" dirty="0" smtClean="0"/>
              <a:t> are never known, one has to estimate these errors.</a:t>
            </a:r>
          </a:p>
          <a:p>
            <a:endParaRPr lang="en-US" baseline="0" dirty="0" smtClean="0"/>
          </a:p>
          <a:p>
            <a:r>
              <a:rPr lang="en-US" dirty="0" smtClean="0"/>
              <a:t>And that is exactly what are</a:t>
            </a:r>
            <a:r>
              <a:rPr lang="en-US" baseline="0" dirty="0" smtClean="0"/>
              <a:t> estimated errors.</a:t>
            </a:r>
          </a:p>
          <a:p>
            <a:endParaRPr lang="en-US" baseline="0" dirty="0" smtClean="0"/>
          </a:p>
          <a:p>
            <a:r>
              <a:rPr lang="en-US" baseline="0" dirty="0" smtClean="0"/>
              <a:t>Estimated errors </a:t>
            </a:r>
            <a:r>
              <a:rPr lang="en-CA" dirty="0" smtClean="0"/>
              <a:t>are conservative estimations of true errors.</a:t>
            </a:r>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On distinguish between estimated absolute error  and estimated relative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Again the particular engineering</a:t>
            </a:r>
            <a:r>
              <a:rPr lang="en-CA" baseline="0" dirty="0" smtClean="0"/>
              <a:t> problem you deal with will dictate which one is more appropriate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r>
              <a:rPr lang="en-US" dirty="0" smtClean="0"/>
              <a:t>You will see that major part of the time in this course is dedicated to</a:t>
            </a:r>
            <a:r>
              <a:rPr lang="en-US" baseline="0" dirty="0" smtClean="0"/>
              <a:t> learn how we can estimate errors.</a:t>
            </a:r>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9</a:t>
            </a:fld>
            <a:endParaRPr lang="fr-CA"/>
          </a:p>
        </p:txBody>
      </p:sp>
    </p:spTree>
    <p:extLst>
      <p:ext uri="{BB962C8B-B14F-4D97-AF65-F5344CB8AC3E}">
        <p14:creationId xmlns:p14="http://schemas.microsoft.com/office/powerpoint/2010/main" val="408337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16/01/2020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870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16/01/2020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3248081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39927-7C51-4FFF-8F55-E79BFBA50F3E}" type="datetimeFigureOut">
              <a:rPr lang="en-CA" smtClean="0"/>
              <a:t>16/01/2020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677893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E939927-7C51-4FFF-8F55-E79BFBA50F3E}" type="datetimeFigureOut">
              <a:rPr lang="en-CA" smtClean="0"/>
              <a:t>16/01/2020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993589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E939927-7C51-4FFF-8F55-E79BFBA50F3E}" type="datetimeFigureOut">
              <a:rPr lang="en-CA" smtClean="0"/>
              <a:t>16/01/2020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974391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E939927-7C51-4FFF-8F55-E79BFBA50F3E}" type="datetimeFigureOut">
              <a:rPr lang="en-CA" smtClean="0"/>
              <a:t>16/01/2020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2217642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39927-7C51-4FFF-8F55-E79BFBA50F3E}" type="datetimeFigureOut">
              <a:rPr lang="en-CA" smtClean="0"/>
              <a:t>16/01/2020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2221878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939927-7C51-4FFF-8F55-E79BFBA50F3E}" type="datetimeFigureOut">
              <a:rPr lang="en-CA" smtClean="0"/>
              <a:t>16/01/2020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85146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vert="horz" lIns="91440" tIns="45720" rIns="91440" bIns="45720" rtlCol="0">
            <a:normAutofit/>
          </a:bodyPr>
          <a:lstStyle>
            <a:lvl1pPr>
              <a:defRPr lang="en-US" sz="2800" dirty="0"/>
            </a:lvl1pPr>
            <a:lvl2pPr>
              <a:defRPr lang="en-US" sz="2400" dirty="0"/>
            </a:lvl2pPr>
            <a:lvl3pPr>
              <a:defRPr lang="en-US" sz="2000" dirty="0"/>
            </a:lvl3pPr>
            <a:lvl4pPr>
              <a:defRPr lang="en-US" sz="1800" dirty="0"/>
            </a:lvl4pPr>
            <a:lvl5pPr>
              <a:defRPr lang="en-US" sz="1800" dirty="0"/>
            </a:lvl5pPr>
          </a:lstStyle>
          <a:p>
            <a:pPr marL="228600" lvl="0" indent="-228600">
              <a:lnSpc>
                <a:spcPct val="90000"/>
              </a:lnSpc>
              <a:spcBef>
                <a:spcPts val="1000"/>
              </a:spcBef>
            </a:pPr>
            <a:r>
              <a:rPr lang="en-US" dirty="0"/>
              <a:t>Click to edit Master text styles</a:t>
            </a:r>
          </a:p>
          <a:p>
            <a:pPr marL="685800" lvl="1" indent="-228600">
              <a:lnSpc>
                <a:spcPct val="90000"/>
              </a:lnSpc>
              <a:spcBef>
                <a:spcPts val="500"/>
              </a:spcBef>
              <a:buChar char="•"/>
            </a:pPr>
            <a:r>
              <a:rPr lang="en-US" dirty="0"/>
              <a:t>Second level</a:t>
            </a:r>
          </a:p>
          <a:p>
            <a:pPr lvl="2">
              <a:lnSpc>
                <a:spcPct val="90000"/>
              </a:lnSpc>
              <a:spcBef>
                <a:spcPts val="500"/>
              </a:spcBef>
            </a:pPr>
            <a:r>
              <a:rPr lang="en-US" dirty="0"/>
              <a:t>Third level</a:t>
            </a:r>
          </a:p>
          <a:p>
            <a:pPr lvl="3">
              <a:lnSpc>
                <a:spcPct val="90000"/>
              </a:lnSpc>
              <a:spcBef>
                <a:spcPts val="500"/>
              </a:spcBef>
              <a:buChar char="•"/>
            </a:pPr>
            <a:r>
              <a:rPr lang="en-US" dirty="0"/>
              <a:t>Fourth level</a:t>
            </a:r>
          </a:p>
          <a:p>
            <a:pPr lvl="4">
              <a:lnSpc>
                <a:spcPct val="90000"/>
              </a:lnSpc>
              <a:spcBef>
                <a:spcPts val="500"/>
              </a:spcBef>
              <a:buChar char="•"/>
            </a:pPr>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939927-7C51-4FFF-8F55-E79BFBA50F3E}" type="datetimeFigureOut">
              <a:rPr lang="en-CA" smtClean="0"/>
              <a:t>16/01/2020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533929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16/01/2020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868658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16/01/2020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355469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400" b="0" kern="1200" dirty="0">
          <a:solidFill>
            <a:schemeClr val="tx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39927-7C51-4FFF-8F55-E79BFBA50F3E}" type="datetimeFigureOut">
              <a:rPr lang="en-CA" smtClean="0"/>
              <a:t>16/01/2020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C90BC-2A66-4736-AB3F-D74B456018F2}" type="slidenum">
              <a:rPr lang="en-CA" smtClean="0"/>
              <a:t>‹#›</a:t>
            </a:fld>
            <a:endParaRPr lang="en-CA"/>
          </a:p>
        </p:txBody>
      </p:sp>
    </p:spTree>
    <p:extLst>
      <p:ext uri="{BB962C8B-B14F-4D97-AF65-F5344CB8AC3E}">
        <p14:creationId xmlns:p14="http://schemas.microsoft.com/office/powerpoint/2010/main" val="334082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D669B-0897-454F-B9EB-46D00D9ED6F0}"/>
              </a:ext>
            </a:extLst>
          </p:cNvPr>
          <p:cNvSpPr>
            <a:spLocks noGrp="1"/>
          </p:cNvSpPr>
          <p:nvPr>
            <p:ph type="ctrTitle"/>
          </p:nvPr>
        </p:nvSpPr>
        <p:spPr/>
        <p:txBody>
          <a:bodyPr/>
          <a:lstStyle/>
          <a:p>
            <a:r>
              <a:rPr lang="en-US" dirty="0"/>
              <a:t>Lecture 1</a:t>
            </a:r>
            <a:endParaRPr lang="en-CA" dirty="0"/>
          </a:p>
        </p:txBody>
      </p:sp>
      <p:sp>
        <p:nvSpPr>
          <p:cNvPr id="3" name="Subtitle 2">
            <a:extLst>
              <a:ext uri="{FF2B5EF4-FFF2-40B4-BE49-F238E27FC236}">
                <a16:creationId xmlns:a16="http://schemas.microsoft.com/office/drawing/2014/main" xmlns="" id="{2EA5E317-47E4-4796-90D4-511B7D5E0035}"/>
              </a:ext>
            </a:extLst>
          </p:cNvPr>
          <p:cNvSpPr>
            <a:spLocks noGrp="1"/>
          </p:cNvSpPr>
          <p:nvPr>
            <p:ph type="subTitle" idx="1"/>
          </p:nvPr>
        </p:nvSpPr>
        <p:spPr/>
        <p:txBody>
          <a:bodyPr/>
          <a:lstStyle/>
          <a:p>
            <a:r>
              <a:rPr lang="en-US" dirty="0"/>
              <a:t>Introduction</a:t>
            </a:r>
            <a:endParaRPr lang="en-CA" dirty="0"/>
          </a:p>
        </p:txBody>
      </p:sp>
    </p:spTree>
    <p:extLst>
      <p:ext uri="{BB962C8B-B14F-4D97-AF65-F5344CB8AC3E}">
        <p14:creationId xmlns:p14="http://schemas.microsoft.com/office/powerpoint/2010/main" val="32689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FD7CD6CD-C2A0-4FB3-88A5-F33685037629}"/>
              </a:ext>
            </a:extLst>
          </p:cNvPr>
          <p:cNvSpPr>
            <a:spLocks noGrp="1" noChangeArrowheads="1"/>
          </p:cNvSpPr>
          <p:nvPr>
            <p:ph type="title"/>
          </p:nvPr>
        </p:nvSpPr>
        <p:spPr/>
        <p:txBody>
          <a:bodyPr/>
          <a:lstStyle/>
          <a:p>
            <a:pPr eaLnBrk="1" hangingPunct="1"/>
            <a:r>
              <a:rPr lang="en-CA" altLang="fr-FR"/>
              <a:t>Source of errors</a:t>
            </a:r>
          </a:p>
        </p:txBody>
      </p:sp>
      <p:sp>
        <p:nvSpPr>
          <p:cNvPr id="117763" name="Rectangle 3">
            <a:extLst>
              <a:ext uri="{FF2B5EF4-FFF2-40B4-BE49-F238E27FC236}">
                <a16:creationId xmlns:a16="http://schemas.microsoft.com/office/drawing/2014/main" xmlns="" id="{DE3ACA25-78FC-4690-8814-2AC6023D5B5A}"/>
              </a:ext>
            </a:extLst>
          </p:cNvPr>
          <p:cNvSpPr>
            <a:spLocks noGrp="1" noChangeArrowheads="1"/>
          </p:cNvSpPr>
          <p:nvPr>
            <p:ph idx="1"/>
          </p:nvPr>
        </p:nvSpPr>
        <p:spPr/>
        <p:txBody>
          <a:bodyPr/>
          <a:lstStyle/>
          <a:p>
            <a:pPr eaLnBrk="1" hangingPunct="1"/>
            <a:r>
              <a:rPr lang="en-CA" altLang="fr-FR" dirty="0"/>
              <a:t>Errors in mathematical modeling</a:t>
            </a:r>
          </a:p>
          <a:p>
            <a:pPr eaLnBrk="1" hangingPunct="1"/>
            <a:r>
              <a:rPr lang="en-CA" altLang="fr-FR" dirty="0"/>
              <a:t>Blunders (bugs)</a:t>
            </a:r>
          </a:p>
          <a:p>
            <a:pPr eaLnBrk="1" hangingPunct="1"/>
            <a:r>
              <a:rPr lang="en-CA" altLang="fr-FR" dirty="0"/>
              <a:t>Errors in inputs</a:t>
            </a:r>
          </a:p>
          <a:p>
            <a:pPr eaLnBrk="1" hangingPunct="1"/>
            <a:r>
              <a:rPr lang="en-CA" altLang="fr-FR" dirty="0"/>
              <a:t>Round-off errors</a:t>
            </a:r>
          </a:p>
          <a:p>
            <a:pPr eaLnBrk="1" hangingPunct="1"/>
            <a:r>
              <a:rPr lang="en-CA" altLang="fr-FR" dirty="0"/>
              <a:t>Truncation errors</a:t>
            </a:r>
          </a:p>
        </p:txBody>
      </p:sp>
      <p:grpSp>
        <p:nvGrpSpPr>
          <p:cNvPr id="2" name="Group 6">
            <a:extLst>
              <a:ext uri="{FF2B5EF4-FFF2-40B4-BE49-F238E27FC236}">
                <a16:creationId xmlns:a16="http://schemas.microsoft.com/office/drawing/2014/main" xmlns="" id="{D40DE793-0A9A-4090-B37E-18981AC7DBE2}"/>
              </a:ext>
            </a:extLst>
          </p:cNvPr>
          <p:cNvGrpSpPr>
            <a:grpSpLocks/>
          </p:cNvGrpSpPr>
          <p:nvPr/>
        </p:nvGrpSpPr>
        <p:grpSpPr bwMode="auto">
          <a:xfrm>
            <a:off x="381000" y="3048000"/>
            <a:ext cx="7696200" cy="1738313"/>
            <a:chOff x="96" y="2064"/>
            <a:chExt cx="5349" cy="1095"/>
          </a:xfrm>
        </p:grpSpPr>
        <p:sp>
          <p:nvSpPr>
            <p:cNvPr id="31749" name="Oval 4">
              <a:extLst>
                <a:ext uri="{FF2B5EF4-FFF2-40B4-BE49-F238E27FC236}">
                  <a16:creationId xmlns:a16="http://schemas.microsoft.com/office/drawing/2014/main" xmlns="" id="{4B3DCF68-C967-4482-A72A-ECF801146EDC}"/>
                </a:ext>
              </a:extLst>
            </p:cNvPr>
            <p:cNvSpPr>
              <a:spLocks noChangeArrowheads="1"/>
            </p:cNvSpPr>
            <p:nvPr/>
          </p:nvSpPr>
          <p:spPr bwMode="auto">
            <a:xfrm>
              <a:off x="96" y="2064"/>
              <a:ext cx="2976" cy="816"/>
            </a:xfrm>
            <a:prstGeom prst="ellipse">
              <a:avLst/>
            </a:prstGeom>
            <a:noFill/>
            <a:ln w="25400">
              <a:solidFill>
                <a:srgbClr val="48A6AD"/>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fr-FR" altLang="fr-FR"/>
            </a:p>
          </p:txBody>
        </p:sp>
        <p:sp>
          <p:nvSpPr>
            <p:cNvPr id="31750" name="Text Box 5">
              <a:extLst>
                <a:ext uri="{FF2B5EF4-FFF2-40B4-BE49-F238E27FC236}">
                  <a16:creationId xmlns:a16="http://schemas.microsoft.com/office/drawing/2014/main" xmlns="" id="{61ADE352-7ECB-4E0D-A165-FDDD1D8FE5C0}"/>
                </a:ext>
              </a:extLst>
            </p:cNvPr>
            <p:cNvSpPr txBox="1">
              <a:spLocks noChangeArrowheads="1"/>
            </p:cNvSpPr>
            <p:nvPr/>
          </p:nvSpPr>
          <p:spPr bwMode="auto">
            <a:xfrm>
              <a:off x="2448" y="2832"/>
              <a:ext cx="29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CA" altLang="fr-FR" sz="2800" b="0" dirty="0">
                  <a:solidFill>
                    <a:srgbClr val="48A6AD"/>
                  </a:solidFill>
                  <a:latin typeface="+mj-lt"/>
                </a:rPr>
                <a:t>Specific to numerical methods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77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77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7463D-11C0-4685-8DDA-A3DFA1D8FD41}"/>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xmlns="" id="{C6B9BB44-B84A-4C34-8D70-5060DA31682A}"/>
              </a:ext>
            </a:extLst>
          </p:cNvPr>
          <p:cNvSpPr>
            <a:spLocks noGrp="1"/>
          </p:cNvSpPr>
          <p:nvPr>
            <p:ph idx="1"/>
          </p:nvPr>
        </p:nvSpPr>
        <p:spPr/>
        <p:txBody>
          <a:bodyPr>
            <a:normAutofit fontScale="92500" lnSpcReduction="10000"/>
          </a:bodyPr>
          <a:lstStyle/>
          <a:p>
            <a:r>
              <a:rPr lang="en-CA" dirty="0"/>
              <a:t>Numerical algorithms </a:t>
            </a:r>
          </a:p>
          <a:p>
            <a:pPr lvl="1"/>
            <a:r>
              <a:rPr lang="en-CA" dirty="0"/>
              <a:t>Compute a numerical approximation of a mathematical problem</a:t>
            </a:r>
          </a:p>
          <a:p>
            <a:pPr lvl="1"/>
            <a:r>
              <a:rPr lang="en-CA" dirty="0"/>
              <a:t>Are in general iterative</a:t>
            </a:r>
          </a:p>
          <a:p>
            <a:pPr lvl="1"/>
            <a:r>
              <a:rPr lang="en-CA" dirty="0"/>
              <a:t>Do not provide an estimation of how good/bad the approximation is</a:t>
            </a:r>
          </a:p>
          <a:p>
            <a:pPr lvl="1"/>
            <a:endParaRPr lang="en-CA" dirty="0"/>
          </a:p>
          <a:p>
            <a:r>
              <a:rPr lang="en-CA" dirty="0"/>
              <a:t>Numerical algorithms comes with </a:t>
            </a:r>
            <a:r>
              <a:rPr lang="en-CA"/>
              <a:t>two specific sources </a:t>
            </a:r>
            <a:r>
              <a:rPr lang="en-CA" dirty="0"/>
              <a:t>of errors</a:t>
            </a:r>
          </a:p>
          <a:p>
            <a:pPr lvl="1"/>
            <a:r>
              <a:rPr lang="en-CA" dirty="0"/>
              <a:t>Round-off errors</a:t>
            </a:r>
          </a:p>
          <a:p>
            <a:pPr lvl="1"/>
            <a:r>
              <a:rPr lang="en-CA" dirty="0"/>
              <a:t>Truncation errors</a:t>
            </a:r>
          </a:p>
          <a:p>
            <a:pPr lvl="1"/>
            <a:endParaRPr lang="en-CA" dirty="0"/>
          </a:p>
          <a:p>
            <a:r>
              <a:rPr lang="en-CA" dirty="0"/>
              <a:t>Strategies to estimate the error of a numerical approximation will have to be developed</a:t>
            </a:r>
          </a:p>
        </p:txBody>
      </p:sp>
    </p:spTree>
    <p:extLst>
      <p:ext uri="{BB962C8B-B14F-4D97-AF65-F5344CB8AC3E}">
        <p14:creationId xmlns:p14="http://schemas.microsoft.com/office/powerpoint/2010/main" val="2734799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97C72B-FA7A-4E9C-81C4-687E70F5032C}"/>
              </a:ext>
            </a:extLst>
          </p:cNvPr>
          <p:cNvSpPr>
            <a:spLocks noGrp="1"/>
          </p:cNvSpPr>
          <p:nvPr>
            <p:ph type="title"/>
          </p:nvPr>
        </p:nvSpPr>
        <p:spPr/>
        <p:txBody>
          <a:bodyPr/>
          <a:lstStyle/>
          <a:p>
            <a:r>
              <a:rPr lang="en-CA" dirty="0"/>
              <a:t>Why Numerical Methods ?</a:t>
            </a:r>
          </a:p>
        </p:txBody>
      </p:sp>
      <p:sp>
        <p:nvSpPr>
          <p:cNvPr id="3" name="Content Placeholder 2">
            <a:extLst>
              <a:ext uri="{FF2B5EF4-FFF2-40B4-BE49-F238E27FC236}">
                <a16:creationId xmlns:a16="http://schemas.microsoft.com/office/drawing/2014/main" xmlns="" id="{8F70174B-4BE2-4545-B20F-FDDC8F37A373}"/>
              </a:ext>
            </a:extLst>
          </p:cNvPr>
          <p:cNvSpPr>
            <a:spLocks noGrp="1"/>
          </p:cNvSpPr>
          <p:nvPr>
            <p:ph idx="1"/>
          </p:nvPr>
        </p:nvSpPr>
        <p:spPr/>
        <p:txBody>
          <a:bodyPr/>
          <a:lstStyle/>
          <a:p>
            <a:r>
              <a:rPr lang="en-CA" dirty="0"/>
              <a:t>Numerical methods aims to give a numerical solution to a mathematical problem</a:t>
            </a:r>
          </a:p>
          <a:p>
            <a:r>
              <a:rPr lang="en-CA" dirty="0"/>
              <a:t>They are used whenever the mathematical problem is too complex or too lengthy to give a closed form solution</a:t>
            </a:r>
          </a:p>
          <a:p>
            <a:r>
              <a:rPr lang="en-CA" dirty="0"/>
              <a:t>Numerical solutions are always </a:t>
            </a:r>
            <a:r>
              <a:rPr lang="en-CA" i="1" dirty="0"/>
              <a:t>approximations</a:t>
            </a:r>
            <a:r>
              <a:rPr lang="en-CA" dirty="0"/>
              <a:t> of the actual solution </a:t>
            </a:r>
          </a:p>
        </p:txBody>
      </p:sp>
    </p:spTree>
    <p:extLst>
      <p:ext uri="{BB962C8B-B14F-4D97-AF65-F5344CB8AC3E}">
        <p14:creationId xmlns:p14="http://schemas.microsoft.com/office/powerpoint/2010/main" val="14937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BE1C5-8248-44BA-AA6B-632AB1E07872}"/>
              </a:ext>
            </a:extLst>
          </p:cNvPr>
          <p:cNvSpPr>
            <a:spLocks noGrp="1"/>
          </p:cNvSpPr>
          <p:nvPr>
            <p:ph type="title"/>
          </p:nvPr>
        </p:nvSpPr>
        <p:spPr/>
        <p:txBody>
          <a:bodyPr>
            <a:normAutofit/>
          </a:bodyPr>
          <a:lstStyle/>
          <a:p>
            <a:r>
              <a:rPr lang="en-CA" dirty="0"/>
              <a:t>Which Problems Will Be Covered?</a:t>
            </a:r>
          </a:p>
        </p:txBody>
      </p:sp>
      <p:sp>
        <p:nvSpPr>
          <p:cNvPr id="3" name="Content Placeholder 2">
            <a:extLst>
              <a:ext uri="{FF2B5EF4-FFF2-40B4-BE49-F238E27FC236}">
                <a16:creationId xmlns:a16="http://schemas.microsoft.com/office/drawing/2014/main" xmlns="" id="{46F9885F-DB85-4BD6-8E49-E93404A0AC4B}"/>
              </a:ext>
            </a:extLst>
          </p:cNvPr>
          <p:cNvSpPr>
            <a:spLocks noGrp="1"/>
          </p:cNvSpPr>
          <p:nvPr>
            <p:ph idx="1"/>
          </p:nvPr>
        </p:nvSpPr>
        <p:spPr/>
        <p:txBody>
          <a:bodyPr/>
          <a:lstStyle/>
          <a:p>
            <a:r>
              <a:rPr lang="en-CA" dirty="0"/>
              <a:t>None linear equations</a:t>
            </a:r>
          </a:p>
          <a:p>
            <a:r>
              <a:rPr lang="en-CA" dirty="0"/>
              <a:t>Systems of linear equations</a:t>
            </a:r>
          </a:p>
          <a:p>
            <a:r>
              <a:rPr lang="en-CA" dirty="0"/>
              <a:t>Regression and interpolation</a:t>
            </a:r>
          </a:p>
          <a:p>
            <a:r>
              <a:rPr lang="en-CA" dirty="0"/>
              <a:t>Introduction to machine learning</a:t>
            </a:r>
          </a:p>
          <a:p>
            <a:r>
              <a:rPr lang="en-CA" dirty="0"/>
              <a:t>Numerical differentiation</a:t>
            </a:r>
          </a:p>
          <a:p>
            <a:r>
              <a:rPr lang="en-CA" dirty="0"/>
              <a:t>Numerical Integration</a:t>
            </a:r>
          </a:p>
          <a:p>
            <a:r>
              <a:rPr lang="en-CA" dirty="0"/>
              <a:t>Initial value problems</a:t>
            </a:r>
          </a:p>
        </p:txBody>
      </p:sp>
    </p:spTree>
    <p:extLst>
      <p:ext uri="{BB962C8B-B14F-4D97-AF65-F5344CB8AC3E}">
        <p14:creationId xmlns:p14="http://schemas.microsoft.com/office/powerpoint/2010/main" val="242473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4C966-7ECA-46AE-AA39-32D05036AF6D}"/>
              </a:ext>
            </a:extLst>
          </p:cNvPr>
          <p:cNvSpPr>
            <a:spLocks noGrp="1"/>
          </p:cNvSpPr>
          <p:nvPr>
            <p:ph type="title"/>
          </p:nvPr>
        </p:nvSpPr>
        <p:spPr/>
        <p:txBody>
          <a:bodyPr/>
          <a:lstStyle/>
          <a:p>
            <a:r>
              <a:rPr lang="en-CA" dirty="0"/>
              <a:t>What Are Numerical Methods?</a:t>
            </a:r>
          </a:p>
        </p:txBody>
      </p:sp>
      <p:sp>
        <p:nvSpPr>
          <p:cNvPr id="3" name="Content Placeholder 2">
            <a:extLst>
              <a:ext uri="{FF2B5EF4-FFF2-40B4-BE49-F238E27FC236}">
                <a16:creationId xmlns:a16="http://schemas.microsoft.com/office/drawing/2014/main" xmlns="" id="{0C333E14-8108-4419-9410-E35C7DD24D8C}"/>
              </a:ext>
            </a:extLst>
          </p:cNvPr>
          <p:cNvSpPr>
            <a:spLocks noGrp="1"/>
          </p:cNvSpPr>
          <p:nvPr>
            <p:ph idx="1"/>
          </p:nvPr>
        </p:nvSpPr>
        <p:spPr/>
        <p:txBody>
          <a:bodyPr>
            <a:normAutofit/>
          </a:bodyPr>
          <a:lstStyle/>
          <a:p>
            <a:r>
              <a:rPr lang="en-CA" dirty="0"/>
              <a:t>Numerical methods are algorithms</a:t>
            </a:r>
          </a:p>
          <a:p>
            <a:pPr lvl="1"/>
            <a:r>
              <a:rPr lang="en-CA" dirty="0"/>
              <a:t>Precise set of rules to follow</a:t>
            </a:r>
          </a:p>
          <a:p>
            <a:pPr lvl="1"/>
            <a:r>
              <a:rPr lang="en-CA" dirty="0"/>
              <a:t>Generate a numerical approximation of the mathematical problem</a:t>
            </a:r>
          </a:p>
          <a:p>
            <a:pPr lvl="1"/>
            <a:r>
              <a:rPr lang="en-CA" dirty="0"/>
              <a:t>Do not tell how good/poor is the approximation</a:t>
            </a:r>
          </a:p>
          <a:p>
            <a:pPr lvl="1"/>
            <a:endParaRPr lang="en-CA" dirty="0"/>
          </a:p>
          <a:p>
            <a:r>
              <a:rPr lang="en-CA" dirty="0"/>
              <a:t>To give a complete answer an estimation of the error of the approximation has as well to be determined</a:t>
            </a:r>
          </a:p>
        </p:txBody>
      </p:sp>
    </p:spTree>
    <p:extLst>
      <p:ext uri="{BB962C8B-B14F-4D97-AF65-F5344CB8AC3E}">
        <p14:creationId xmlns:p14="http://schemas.microsoft.com/office/powerpoint/2010/main" val="315737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B5AA4-03C5-47A8-B7AA-31EF8F9BF512}"/>
              </a:ext>
            </a:extLst>
          </p:cNvPr>
          <p:cNvSpPr>
            <a:spLocks noGrp="1"/>
          </p:cNvSpPr>
          <p:nvPr>
            <p:ph type="title"/>
          </p:nvPr>
        </p:nvSpPr>
        <p:spPr/>
        <p:txBody>
          <a:bodyPr vert="horz" lIns="91440" tIns="45720" rIns="91440" bIns="45720" rtlCol="0" anchor="ctr">
            <a:normAutofit/>
          </a:bodyPr>
          <a:lstStyle/>
          <a:p>
            <a:pPr algn="l">
              <a:lnSpc>
                <a:spcPct val="90000"/>
              </a:lnSpc>
            </a:pPr>
            <a:r>
              <a:rPr lang="en-CA" dirty="0"/>
              <a:t>Most Algorithms Are Iterative</a:t>
            </a:r>
          </a:p>
        </p:txBody>
      </p:sp>
      <p:sp>
        <p:nvSpPr>
          <p:cNvPr id="3" name="Right Arrow 13">
            <a:extLst>
              <a:ext uri="{FF2B5EF4-FFF2-40B4-BE49-F238E27FC236}">
                <a16:creationId xmlns:a16="http://schemas.microsoft.com/office/drawing/2014/main" xmlns="" id="{5E9D7B8A-C1F8-4E3E-A3FC-1375F521E225}"/>
              </a:ext>
            </a:extLst>
          </p:cNvPr>
          <p:cNvSpPr/>
          <p:nvPr/>
        </p:nvSpPr>
        <p:spPr>
          <a:xfrm>
            <a:off x="7133140" y="3373909"/>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xmlns="" id="{44E00851-0112-4BE7-95D7-E41AF8994BEF}"/>
              </a:ext>
            </a:extLst>
          </p:cNvPr>
          <p:cNvSpPr/>
          <p:nvPr/>
        </p:nvSpPr>
        <p:spPr>
          <a:xfrm>
            <a:off x="4800600" y="2667000"/>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Arrow 6">
            <a:extLst>
              <a:ext uri="{FF2B5EF4-FFF2-40B4-BE49-F238E27FC236}">
                <a16:creationId xmlns:a16="http://schemas.microsoft.com/office/drawing/2014/main" xmlns="" id="{A6CD66C1-D6DE-4819-8D8A-961F1718B51D}"/>
              </a:ext>
            </a:extLst>
          </p:cNvPr>
          <p:cNvSpPr/>
          <p:nvPr/>
        </p:nvSpPr>
        <p:spPr>
          <a:xfrm>
            <a:off x="3341070" y="3325364"/>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xmlns="" id="{F8EAEC44-6D7D-42FB-B8C5-39E788976478}"/>
              </a:ext>
            </a:extLst>
          </p:cNvPr>
          <p:cNvSpPr txBox="1"/>
          <p:nvPr/>
        </p:nvSpPr>
        <p:spPr>
          <a:xfrm>
            <a:off x="2818457" y="3264177"/>
            <a:ext cx="724989" cy="646331"/>
          </a:xfrm>
          <a:prstGeom prst="rect">
            <a:avLst/>
          </a:prstGeom>
          <a:noFill/>
        </p:spPr>
        <p:txBody>
          <a:bodyPr wrap="square" rtlCol="0">
            <a:spAutoFit/>
          </a:bodyPr>
          <a:lstStyle/>
          <a:p>
            <a:r>
              <a:rPr lang="en-US" sz="3600" dirty="0"/>
              <a:t>x</a:t>
            </a:r>
            <a:r>
              <a:rPr lang="en-US" sz="3600" baseline="-25000" dirty="0"/>
              <a:t>o</a:t>
            </a:r>
            <a:endParaRPr lang="en-CA" sz="3600" baseline="-25000" dirty="0"/>
          </a:p>
        </p:txBody>
      </p:sp>
      <p:sp>
        <p:nvSpPr>
          <p:cNvPr id="7" name="Right Arrow 8">
            <a:extLst>
              <a:ext uri="{FF2B5EF4-FFF2-40B4-BE49-F238E27FC236}">
                <a16:creationId xmlns:a16="http://schemas.microsoft.com/office/drawing/2014/main" xmlns="" id="{029BD856-8945-499E-A888-5243363A3122}"/>
              </a:ext>
            </a:extLst>
          </p:cNvPr>
          <p:cNvSpPr/>
          <p:nvPr/>
        </p:nvSpPr>
        <p:spPr>
          <a:xfrm>
            <a:off x="7133141" y="3364742"/>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xmlns="" id="{2C7ECFC5-4255-4C29-969B-F2176305FF3C}"/>
              </a:ext>
            </a:extLst>
          </p:cNvPr>
          <p:cNvSpPr txBox="1"/>
          <p:nvPr/>
        </p:nvSpPr>
        <p:spPr>
          <a:xfrm>
            <a:off x="6651380" y="3322957"/>
            <a:ext cx="1256749" cy="646331"/>
          </a:xfrm>
          <a:prstGeom prst="rect">
            <a:avLst/>
          </a:prstGeom>
          <a:noFill/>
        </p:spPr>
        <p:txBody>
          <a:bodyPr wrap="square" rtlCol="0">
            <a:spAutoFit/>
          </a:bodyPr>
          <a:lstStyle/>
          <a:p>
            <a:r>
              <a:rPr lang="en-US" sz="3600" dirty="0"/>
              <a:t>x</a:t>
            </a:r>
            <a:r>
              <a:rPr lang="en-US" sz="3600" baseline="-25000" dirty="0"/>
              <a:t>1</a:t>
            </a:r>
            <a:endParaRPr lang="en-CA" sz="3600" baseline="-25000" dirty="0"/>
          </a:p>
        </p:txBody>
      </p:sp>
      <p:sp>
        <p:nvSpPr>
          <p:cNvPr id="9" name="TextBox 8">
            <a:extLst>
              <a:ext uri="{FF2B5EF4-FFF2-40B4-BE49-F238E27FC236}">
                <a16:creationId xmlns:a16="http://schemas.microsoft.com/office/drawing/2014/main" xmlns="" id="{83AFDB9B-B1B6-4C53-B031-783CB5CA023A}"/>
              </a:ext>
            </a:extLst>
          </p:cNvPr>
          <p:cNvSpPr txBox="1"/>
          <p:nvPr/>
        </p:nvSpPr>
        <p:spPr>
          <a:xfrm>
            <a:off x="4838740" y="4824327"/>
            <a:ext cx="2256258" cy="584775"/>
          </a:xfrm>
          <a:prstGeom prst="rect">
            <a:avLst/>
          </a:prstGeom>
          <a:noFill/>
        </p:spPr>
        <p:txBody>
          <a:bodyPr wrap="square" rtlCol="0">
            <a:spAutoFit/>
          </a:bodyPr>
          <a:lstStyle/>
          <a:p>
            <a:pPr algn="ctr"/>
            <a:r>
              <a:rPr lang="en-US" sz="3200" dirty="0"/>
              <a:t>Algorithm</a:t>
            </a:r>
            <a:endParaRPr lang="en-CA" sz="3200" dirty="0"/>
          </a:p>
        </p:txBody>
      </p:sp>
      <p:sp>
        <p:nvSpPr>
          <p:cNvPr id="10" name="TextBox 9">
            <a:extLst>
              <a:ext uri="{FF2B5EF4-FFF2-40B4-BE49-F238E27FC236}">
                <a16:creationId xmlns:a16="http://schemas.microsoft.com/office/drawing/2014/main" xmlns="" id="{DC4850C2-F854-4E18-A621-AC7A66E60039}"/>
              </a:ext>
            </a:extLst>
          </p:cNvPr>
          <p:cNvSpPr txBox="1"/>
          <p:nvPr/>
        </p:nvSpPr>
        <p:spPr>
          <a:xfrm>
            <a:off x="6653562" y="3318610"/>
            <a:ext cx="1256749" cy="646331"/>
          </a:xfrm>
          <a:prstGeom prst="rect">
            <a:avLst/>
          </a:prstGeom>
          <a:noFill/>
        </p:spPr>
        <p:txBody>
          <a:bodyPr wrap="square" rtlCol="0">
            <a:spAutoFit/>
          </a:bodyPr>
          <a:lstStyle/>
          <a:p>
            <a:r>
              <a:rPr lang="en-US" sz="3600" dirty="0"/>
              <a:t>x</a:t>
            </a:r>
            <a:r>
              <a:rPr lang="en-US" sz="3600" baseline="-25000" dirty="0"/>
              <a:t>2</a:t>
            </a:r>
            <a:endParaRPr lang="en-CA" sz="3600" baseline="-25000" dirty="0"/>
          </a:p>
        </p:txBody>
      </p:sp>
      <p:sp>
        <p:nvSpPr>
          <p:cNvPr id="11" name="Shape 10">
            <a:extLst>
              <a:ext uri="{FF2B5EF4-FFF2-40B4-BE49-F238E27FC236}">
                <a16:creationId xmlns:a16="http://schemas.microsoft.com/office/drawing/2014/main" xmlns="" id="{A54F08D4-A939-4843-8536-73646A353EA6}"/>
              </a:ext>
            </a:extLst>
          </p:cNvPr>
          <p:cNvSpPr/>
          <p:nvPr/>
        </p:nvSpPr>
        <p:spPr>
          <a:xfrm rot="16200000">
            <a:off x="5804770" y="3264177"/>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Shape 11">
            <a:extLst>
              <a:ext uri="{FF2B5EF4-FFF2-40B4-BE49-F238E27FC236}">
                <a16:creationId xmlns:a16="http://schemas.microsoft.com/office/drawing/2014/main" xmlns="" id="{15E6A7EF-61BD-4A7E-AC6F-5E680C4ECAA1}"/>
              </a:ext>
            </a:extLst>
          </p:cNvPr>
          <p:cNvSpPr/>
          <p:nvPr/>
        </p:nvSpPr>
        <p:spPr>
          <a:xfrm rot="16200000">
            <a:off x="5231362" y="2797390"/>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Shape 12">
            <a:extLst>
              <a:ext uri="{FF2B5EF4-FFF2-40B4-BE49-F238E27FC236}">
                <a16:creationId xmlns:a16="http://schemas.microsoft.com/office/drawing/2014/main" xmlns="" id="{E5A051C9-FC7B-40DB-B889-A7F89F33D4FD}"/>
              </a:ext>
            </a:extLst>
          </p:cNvPr>
          <p:cNvSpPr/>
          <p:nvPr/>
        </p:nvSpPr>
        <p:spPr>
          <a:xfrm rot="16200000">
            <a:off x="5133462" y="3760219"/>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4364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70833E-6 3.33333E-6 L 0.16627 0.00532 " pathEditMode="relative" rAng="0" ptsTypes="AA">
                                      <p:cBhvr>
                                        <p:cTn id="9" dur="2000" fill="hold"/>
                                        <p:tgtEl>
                                          <p:spTgt spid="6"/>
                                        </p:tgtEl>
                                        <p:attrNameLst>
                                          <p:attrName>ppt_x</p:attrName>
                                          <p:attrName>ppt_y</p:attrName>
                                        </p:attrNameLst>
                                      </p:cBhvr>
                                      <p:rCtr x="8307" y="255"/>
                                    </p:animMotion>
                                  </p:childTnLst>
                                </p:cTn>
                              </p:par>
                              <p:par>
                                <p:cTn id="10" presetID="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2000"/>
                            </p:stCondLst>
                            <p:childTnLst>
                              <p:par>
                                <p:cTn id="13" presetID="1" presetClass="exit" presetSubtype="0" fill="hold" grpId="2" nodeType="after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par>
                          <p:cTn id="15" fill="hold">
                            <p:stCondLst>
                              <p:cond delay="2000"/>
                            </p:stCondLst>
                            <p:childTnLst>
                              <p:par>
                                <p:cTn id="16" presetID="1" presetClass="exit" presetSubtype="0" fill="hold" grpId="1" nodeType="after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2000"/>
                            </p:stCondLst>
                            <p:childTnLst>
                              <p:par>
                                <p:cTn id="19" presetID="8" presetClass="emph" presetSubtype="0" fill="hold" nodeType="afterEffect">
                                  <p:stCondLst>
                                    <p:cond delay="0"/>
                                  </p:stCondLst>
                                  <p:childTnLst>
                                    <p:animRot by="21600000">
                                      <p:cBhvr>
                                        <p:cTn id="20" dur="2000" fill="hold"/>
                                        <p:tgtEl>
                                          <p:spTgt spid="11"/>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12"/>
                                        </p:tgtEl>
                                        <p:attrNameLst>
                                          <p:attrName>r</p:attrName>
                                        </p:attrNameLst>
                                      </p:cBhvr>
                                    </p:animRot>
                                  </p:childTnLst>
                                </p:cTn>
                              </p:par>
                              <p:par>
                                <p:cTn id="23" presetID="8" presetClass="emph" presetSubtype="0" fill="hold" nodeType="withEffect">
                                  <p:stCondLst>
                                    <p:cond delay="0"/>
                                  </p:stCondLst>
                                  <p:childTnLst>
                                    <p:animRot by="21600000">
                                      <p:cBhvr>
                                        <p:cTn id="24" dur="2000" fill="hold"/>
                                        <p:tgtEl>
                                          <p:spTgt spid="13"/>
                                        </p:tgtEl>
                                        <p:attrNameLst>
                                          <p:attrName>r</p:attrName>
                                        </p:attrNameLst>
                                      </p:cBhvr>
                                    </p:animRot>
                                  </p:childTnLst>
                                </p:cTn>
                              </p:par>
                            </p:childTnLst>
                          </p:cTn>
                        </p:par>
                        <p:par>
                          <p:cTn id="25" fill="hold">
                            <p:stCondLst>
                              <p:cond delay="4000"/>
                            </p:stCondLst>
                            <p:childTnLst>
                              <p:par>
                                <p:cTn id="26" presetID="1" presetClass="entr" presetSubtype="0" fill="hold" grpId="1" nodeType="after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par>
                          <p:cTn id="30" fill="hold">
                            <p:stCondLst>
                              <p:cond delay="4000"/>
                            </p:stCondLst>
                            <p:childTnLst>
                              <p:par>
                                <p:cTn id="31" presetID="42" presetClass="path" presetSubtype="0" accel="50000" decel="50000" fill="hold" grpId="0" nodeType="afterEffect">
                                  <p:stCondLst>
                                    <p:cond delay="0"/>
                                  </p:stCondLst>
                                  <p:childTnLst>
                                    <p:animMotion origin="layout" path="M 4.79167E-6 -1.48148E-6 L 0.1638 0.00533 " pathEditMode="relative" rAng="0" ptsTypes="AA">
                                      <p:cBhvr>
                                        <p:cTn id="32" dur="2000" fill="hold"/>
                                        <p:tgtEl>
                                          <p:spTgt spid="8"/>
                                        </p:tgtEl>
                                        <p:attrNameLst>
                                          <p:attrName>ppt_x</p:attrName>
                                          <p:attrName>ppt_y</p:attrName>
                                        </p:attrNameLst>
                                      </p:cBhvr>
                                      <p:rCtr x="8190" y="255"/>
                                    </p:animMotion>
                                  </p:childTnLst>
                                </p:cTn>
                              </p:par>
                            </p:childTnLst>
                          </p:cTn>
                        </p:par>
                        <p:par>
                          <p:cTn id="33" fill="hold">
                            <p:stCondLst>
                              <p:cond delay="6000"/>
                            </p:stCondLst>
                            <p:childTnLst>
                              <p:par>
                                <p:cTn id="34" presetID="1" presetClass="exit" presetSubtype="0" fill="hold" grpId="1" nodeType="afterEffect">
                                  <p:stCondLst>
                                    <p:cond delay="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6000"/>
                            </p:stCondLst>
                            <p:childTnLst>
                              <p:par>
                                <p:cTn id="37" presetID="0" presetClass="path" presetSubtype="0" accel="50000" decel="50000" fill="hold" grpId="2" nodeType="afterEffect">
                                  <p:stCondLst>
                                    <p:cond delay="0"/>
                                  </p:stCondLst>
                                  <p:childTnLst>
                                    <p:animMotion origin="layout" path="M 0.1638 0.00533 L 0.14583 0.19283 L 0.04309 0.30903 L -0.08829 0.3463 L -0.21303 0.28426 L -0.31368 0.17292 L -0.34948 0.00255 " pathEditMode="relative" rAng="0" ptsTypes="AAAAAAA">
                                      <p:cBhvr>
                                        <p:cTn id="38" dur="2000" fill="hold"/>
                                        <p:tgtEl>
                                          <p:spTgt spid="8"/>
                                        </p:tgtEl>
                                        <p:attrNameLst>
                                          <p:attrName>ppt_x</p:attrName>
                                          <p:attrName>ppt_y</p:attrName>
                                        </p:attrNameLst>
                                      </p:cBhvr>
                                      <p:rCtr x="-25664" y="16898"/>
                                    </p:animMotion>
                                  </p:childTnLst>
                                </p:cTn>
                              </p:par>
                            </p:childTnLst>
                          </p:cTn>
                        </p:par>
                        <p:par>
                          <p:cTn id="39" fill="hold">
                            <p:stCondLst>
                              <p:cond delay="8000"/>
                            </p:stCondLst>
                            <p:childTnLst>
                              <p:par>
                                <p:cTn id="40" presetID="1" presetClass="entr" presetSubtype="0" fill="hold" grpId="2" nodeType="after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par>
                          <p:cTn id="42" fill="hold">
                            <p:stCondLst>
                              <p:cond delay="8000"/>
                            </p:stCondLst>
                            <p:childTnLst>
                              <p:par>
                                <p:cTn id="43" presetID="42" presetClass="path" presetSubtype="0" accel="50000" decel="50000" fill="hold" grpId="3" nodeType="afterEffect">
                                  <p:stCondLst>
                                    <p:cond delay="0"/>
                                  </p:stCondLst>
                                  <p:childTnLst>
                                    <p:animMotion origin="layout" path="M -0.3125 -0.00625 L -0.1448 -0.00417 " pathEditMode="relative" rAng="0" ptsTypes="AA">
                                      <p:cBhvr>
                                        <p:cTn id="44" dur="2000" fill="hold"/>
                                        <p:tgtEl>
                                          <p:spTgt spid="8"/>
                                        </p:tgtEl>
                                        <p:attrNameLst>
                                          <p:attrName>ppt_x</p:attrName>
                                          <p:attrName>ppt_y</p:attrName>
                                        </p:attrNameLst>
                                      </p:cBhvr>
                                      <p:rCtr x="8385" y="93"/>
                                    </p:animMotion>
                                  </p:childTnLst>
                                </p:cTn>
                              </p:par>
                            </p:childTnLst>
                          </p:cTn>
                        </p:par>
                        <p:par>
                          <p:cTn id="45" fill="hold">
                            <p:stCondLst>
                              <p:cond delay="10000"/>
                            </p:stCondLst>
                            <p:childTnLst>
                              <p:par>
                                <p:cTn id="46" presetID="1" presetClass="exit" presetSubtype="0" fill="hold" grpId="4" nodeType="afterEffect">
                                  <p:stCondLst>
                                    <p:cond delay="0"/>
                                  </p:stCondLst>
                                  <p:childTnLst>
                                    <p:set>
                                      <p:cBhvr>
                                        <p:cTn id="47" dur="1" fill="hold">
                                          <p:stCondLst>
                                            <p:cond delay="0"/>
                                          </p:stCondLst>
                                        </p:cTn>
                                        <p:tgtEl>
                                          <p:spTgt spid="8"/>
                                        </p:tgtEl>
                                        <p:attrNameLst>
                                          <p:attrName>style.visibility</p:attrName>
                                        </p:attrNameLst>
                                      </p:cBhvr>
                                      <p:to>
                                        <p:strVal val="hidden"/>
                                      </p:to>
                                    </p:set>
                                  </p:childTnLst>
                                </p:cTn>
                              </p:par>
                            </p:childTnLst>
                          </p:cTn>
                        </p:par>
                        <p:par>
                          <p:cTn id="48" fill="hold">
                            <p:stCondLst>
                              <p:cond delay="10000"/>
                            </p:stCondLst>
                            <p:childTnLst>
                              <p:par>
                                <p:cTn id="49" presetID="1" presetClass="exit" presetSubtype="0" fill="hold" grpId="3" nodeType="afterEffect">
                                  <p:stCondLst>
                                    <p:cond delay="0"/>
                                  </p:stCondLst>
                                  <p:childTnLst>
                                    <p:set>
                                      <p:cBhvr>
                                        <p:cTn id="50" dur="1" fill="hold">
                                          <p:stCondLst>
                                            <p:cond delay="0"/>
                                          </p:stCondLst>
                                        </p:cTn>
                                        <p:tgtEl>
                                          <p:spTgt spid="5"/>
                                        </p:tgtEl>
                                        <p:attrNameLst>
                                          <p:attrName>style.visibility</p:attrName>
                                        </p:attrNameLst>
                                      </p:cBhvr>
                                      <p:to>
                                        <p:strVal val="hidden"/>
                                      </p:to>
                                    </p:set>
                                  </p:childTnLst>
                                </p:cTn>
                              </p:par>
                            </p:childTnLst>
                          </p:cTn>
                        </p:par>
                        <p:par>
                          <p:cTn id="51" fill="hold">
                            <p:stCondLst>
                              <p:cond delay="10000"/>
                            </p:stCondLst>
                            <p:childTnLst>
                              <p:par>
                                <p:cTn id="52" presetID="8" presetClass="emph" presetSubtype="0" fill="hold" nodeType="afterEffect">
                                  <p:stCondLst>
                                    <p:cond delay="0"/>
                                  </p:stCondLst>
                                  <p:childTnLst>
                                    <p:animRot by="21600000">
                                      <p:cBhvr>
                                        <p:cTn id="53" dur="2000" fill="hold"/>
                                        <p:tgtEl>
                                          <p:spTgt spid="11"/>
                                        </p:tgtEl>
                                        <p:attrNameLst>
                                          <p:attrName>r</p:attrName>
                                        </p:attrNameLst>
                                      </p:cBhvr>
                                    </p:animRot>
                                  </p:childTnLst>
                                </p:cTn>
                              </p:par>
                              <p:par>
                                <p:cTn id="54" presetID="8" presetClass="emph" presetSubtype="0" fill="hold" nodeType="withEffect">
                                  <p:stCondLst>
                                    <p:cond delay="0"/>
                                  </p:stCondLst>
                                  <p:childTnLst>
                                    <p:animRot by="21600000">
                                      <p:cBhvr>
                                        <p:cTn id="55" dur="2000" fill="hold"/>
                                        <p:tgtEl>
                                          <p:spTgt spid="12"/>
                                        </p:tgtEl>
                                        <p:attrNameLst>
                                          <p:attrName>r</p:attrName>
                                        </p:attrNameLst>
                                      </p:cBhvr>
                                    </p:animRot>
                                  </p:childTnLst>
                                </p:cTn>
                              </p:par>
                              <p:par>
                                <p:cTn id="56" presetID="8" presetClass="emph" presetSubtype="0" fill="hold" nodeType="withEffect">
                                  <p:stCondLst>
                                    <p:cond delay="0"/>
                                  </p:stCondLst>
                                  <p:childTnLst>
                                    <p:animRot by="21600000">
                                      <p:cBhvr>
                                        <p:cTn id="57" dur="2000" fill="hold"/>
                                        <p:tgtEl>
                                          <p:spTgt spid="13"/>
                                        </p:tgtEl>
                                        <p:attrNameLst>
                                          <p:attrName>r</p:attrName>
                                        </p:attrNameLst>
                                      </p:cBhvr>
                                    </p:animRot>
                                  </p:childTnLst>
                                </p:cTn>
                              </p:par>
                            </p:childTnLst>
                          </p:cTn>
                        </p:par>
                        <p:par>
                          <p:cTn id="58" fill="hold">
                            <p:stCondLst>
                              <p:cond delay="12000"/>
                            </p:stCondLst>
                            <p:childTnLst>
                              <p:par>
                                <p:cTn id="59" presetID="1" presetClass="entr" presetSubtype="0"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par>
                          <p:cTn id="61" fill="hold">
                            <p:stCondLst>
                              <p:cond delay="12000"/>
                            </p:stCondLst>
                            <p:childTnLst>
                              <p:par>
                                <p:cTn id="62" presetID="1" presetClass="entr" presetSubtype="0" fill="hold" grpId="1" nodeType="after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par>
                          <p:cTn id="64" fill="hold">
                            <p:stCondLst>
                              <p:cond delay="12000"/>
                            </p:stCondLst>
                            <p:childTnLst>
                              <p:par>
                                <p:cTn id="65" presetID="42" presetClass="path" presetSubtype="0" accel="50000" decel="50000" fill="hold" grpId="0" nodeType="afterEffect">
                                  <p:stCondLst>
                                    <p:cond delay="0"/>
                                  </p:stCondLst>
                                  <p:childTnLst>
                                    <p:animMotion origin="layout" path="M 4.375E-6 1.48148E-6 L 0.1638 0.00532 " pathEditMode="relative" rAng="0" ptsTypes="AA">
                                      <p:cBhvr>
                                        <p:cTn id="66" dur="2000" fill="hold"/>
                                        <p:tgtEl>
                                          <p:spTgt spid="10"/>
                                        </p:tgtEl>
                                        <p:attrNameLst>
                                          <p:attrName>ppt_x</p:attrName>
                                          <p:attrName>ppt_y</p:attrName>
                                        </p:attrNameLst>
                                      </p:cBhvr>
                                      <p:rCtr x="8190"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P spid="5" grpId="2" animBg="1"/>
      <p:bldP spid="5" grpId="3" animBg="1"/>
      <p:bldP spid="6" grpId="0"/>
      <p:bldP spid="6" grpId="1"/>
      <p:bldP spid="6" grpId="2"/>
      <p:bldP spid="7" grpId="0" animBg="1"/>
      <p:bldP spid="7" grpId="1" animBg="1"/>
      <p:bldP spid="8" grpId="0"/>
      <p:bldP spid="8" grpId="1"/>
      <p:bldP spid="8" grpId="2"/>
      <p:bldP spid="8" grpId="3"/>
      <p:bldP spid="8" grpId="4"/>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023AA-B210-4D20-ABDB-ED727051B0E8}"/>
              </a:ext>
            </a:extLst>
          </p:cNvPr>
          <p:cNvSpPr>
            <a:spLocks noGrp="1"/>
          </p:cNvSpPr>
          <p:nvPr>
            <p:ph type="title"/>
          </p:nvPr>
        </p:nvSpPr>
        <p:spPr/>
        <p:txBody>
          <a:bodyPr/>
          <a:lstStyle/>
          <a:p>
            <a:r>
              <a:rPr lang="en-CA" dirty="0"/>
              <a:t>Quality Control of Answer</a:t>
            </a:r>
          </a:p>
        </p:txBody>
      </p:sp>
      <p:grpSp>
        <p:nvGrpSpPr>
          <p:cNvPr id="3" name="Group 2">
            <a:extLst>
              <a:ext uri="{FF2B5EF4-FFF2-40B4-BE49-F238E27FC236}">
                <a16:creationId xmlns:a16="http://schemas.microsoft.com/office/drawing/2014/main" xmlns="" id="{A3DD919A-0384-4527-B966-ED3B5FD25F56}"/>
              </a:ext>
            </a:extLst>
          </p:cNvPr>
          <p:cNvGrpSpPr/>
          <p:nvPr/>
        </p:nvGrpSpPr>
        <p:grpSpPr>
          <a:xfrm>
            <a:off x="7746840" y="2655913"/>
            <a:ext cx="1661609" cy="1834315"/>
            <a:chOff x="6520629" y="2534052"/>
            <a:chExt cx="1661609" cy="1834315"/>
          </a:xfrm>
        </p:grpSpPr>
        <p:sp>
          <p:nvSpPr>
            <p:cNvPr id="4" name="Oval 3">
              <a:extLst>
                <a:ext uri="{FF2B5EF4-FFF2-40B4-BE49-F238E27FC236}">
                  <a16:creationId xmlns:a16="http://schemas.microsoft.com/office/drawing/2014/main" xmlns="" id="{28F5C467-B562-447D-ABEE-EF7F0310E5B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BEC24AF2-3FF2-4AB0-B763-7BDCE83568C5}"/>
                </a:ext>
              </a:extLst>
            </p:cNvPr>
            <p:cNvGrpSpPr/>
            <p:nvPr/>
          </p:nvGrpSpPr>
          <p:grpSpPr>
            <a:xfrm>
              <a:off x="6585941" y="2561920"/>
              <a:ext cx="1596297" cy="1806447"/>
              <a:chOff x="8591092" y="2705612"/>
              <a:chExt cx="1596297" cy="1806447"/>
            </a:xfrm>
          </p:grpSpPr>
          <p:sp>
            <p:nvSpPr>
              <p:cNvPr id="6" name="Oval 5">
                <a:extLst>
                  <a:ext uri="{FF2B5EF4-FFF2-40B4-BE49-F238E27FC236}">
                    <a16:creationId xmlns:a16="http://schemas.microsoft.com/office/drawing/2014/main" xmlns="" id="{6E9FD35C-CD54-4780-9327-7D7033854514}"/>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xmlns="" id="{B36FBB2B-E8BD-492F-84FB-9170AF932E2F}"/>
                  </a:ext>
                </a:extLst>
              </p:cNvPr>
              <p:cNvCxnSpPr>
                <a:stCxn id="6"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8" name="Rectangle 7">
            <a:extLst>
              <a:ext uri="{FF2B5EF4-FFF2-40B4-BE49-F238E27FC236}">
                <a16:creationId xmlns:a16="http://schemas.microsoft.com/office/drawing/2014/main" xmlns="" id="{F6D43FF3-06AC-4C3A-9FAB-9C90B674CFD6}"/>
              </a:ext>
            </a:extLst>
          </p:cNvPr>
          <p:cNvSpPr/>
          <p:nvPr/>
        </p:nvSpPr>
        <p:spPr>
          <a:xfrm>
            <a:off x="3875585" y="2418108"/>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ight Arrow 6">
            <a:extLst>
              <a:ext uri="{FF2B5EF4-FFF2-40B4-BE49-F238E27FC236}">
                <a16:creationId xmlns:a16="http://schemas.microsoft.com/office/drawing/2014/main" xmlns="" id="{B765BA83-32BA-4979-A95A-53637DAFA835}"/>
              </a:ext>
            </a:extLst>
          </p:cNvPr>
          <p:cNvSpPr/>
          <p:nvPr/>
        </p:nvSpPr>
        <p:spPr>
          <a:xfrm>
            <a:off x="2337680" y="3122381"/>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xmlns="" id="{2C13411F-A979-47E1-B1A1-119577AA7C01}"/>
              </a:ext>
            </a:extLst>
          </p:cNvPr>
          <p:cNvSpPr txBox="1"/>
          <p:nvPr/>
        </p:nvSpPr>
        <p:spPr>
          <a:xfrm>
            <a:off x="1821600" y="3091021"/>
            <a:ext cx="724989" cy="646331"/>
          </a:xfrm>
          <a:prstGeom prst="rect">
            <a:avLst/>
          </a:prstGeom>
          <a:noFill/>
        </p:spPr>
        <p:txBody>
          <a:bodyPr wrap="square" rtlCol="0">
            <a:spAutoFit/>
          </a:bodyPr>
          <a:lstStyle/>
          <a:p>
            <a:r>
              <a:rPr lang="en-US" sz="3600" dirty="0"/>
              <a:t>x</a:t>
            </a:r>
            <a:r>
              <a:rPr lang="en-US" sz="3600" baseline="-25000" dirty="0"/>
              <a:t>i</a:t>
            </a:r>
            <a:endParaRPr lang="en-CA" sz="3600" baseline="-25000" dirty="0"/>
          </a:p>
        </p:txBody>
      </p:sp>
      <p:sp>
        <p:nvSpPr>
          <p:cNvPr id="11" name="Right Arrow 8">
            <a:extLst>
              <a:ext uri="{FF2B5EF4-FFF2-40B4-BE49-F238E27FC236}">
                <a16:creationId xmlns:a16="http://schemas.microsoft.com/office/drawing/2014/main" xmlns="" id="{966FD670-19CC-4BB6-92F4-C6964BCBCAE4}"/>
              </a:ext>
            </a:extLst>
          </p:cNvPr>
          <p:cNvSpPr/>
          <p:nvPr/>
        </p:nvSpPr>
        <p:spPr>
          <a:xfrm>
            <a:off x="6260374" y="3122381"/>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xmlns="" id="{D68B2300-5718-43DC-ADD6-7681A70A4EA4}"/>
              </a:ext>
            </a:extLst>
          </p:cNvPr>
          <p:cNvSpPr txBox="1"/>
          <p:nvPr/>
        </p:nvSpPr>
        <p:spPr>
          <a:xfrm>
            <a:off x="8104612" y="3091021"/>
            <a:ext cx="1256749" cy="646331"/>
          </a:xfrm>
          <a:prstGeom prst="rect">
            <a:avLst/>
          </a:prstGeom>
          <a:noFill/>
        </p:spPr>
        <p:txBody>
          <a:bodyPr wrap="square" rtlCol="0">
            <a:spAutoFit/>
          </a:bodyPr>
          <a:lstStyle/>
          <a:p>
            <a:r>
              <a:rPr lang="en-US" sz="3600" dirty="0"/>
              <a:t>x</a:t>
            </a:r>
            <a:r>
              <a:rPr lang="en-US" sz="3600" baseline="-25000" dirty="0"/>
              <a:t>i+1</a:t>
            </a:r>
            <a:endParaRPr lang="en-CA" sz="3600" baseline="-25000" dirty="0"/>
          </a:p>
        </p:txBody>
      </p:sp>
      <p:sp>
        <p:nvSpPr>
          <p:cNvPr id="13" name="TextBox 12">
            <a:extLst>
              <a:ext uri="{FF2B5EF4-FFF2-40B4-BE49-F238E27FC236}">
                <a16:creationId xmlns:a16="http://schemas.microsoft.com/office/drawing/2014/main" xmlns="" id="{1B0CD067-DF91-46BA-894A-74A4F004A881}"/>
              </a:ext>
            </a:extLst>
          </p:cNvPr>
          <p:cNvSpPr txBox="1"/>
          <p:nvPr/>
        </p:nvSpPr>
        <p:spPr>
          <a:xfrm>
            <a:off x="3913725" y="1833333"/>
            <a:ext cx="2256258" cy="584775"/>
          </a:xfrm>
          <a:prstGeom prst="rect">
            <a:avLst/>
          </a:prstGeom>
          <a:noFill/>
        </p:spPr>
        <p:txBody>
          <a:bodyPr wrap="square" rtlCol="0">
            <a:spAutoFit/>
          </a:bodyPr>
          <a:lstStyle/>
          <a:p>
            <a:pPr algn="ctr"/>
            <a:r>
              <a:rPr lang="en-US" sz="3200" dirty="0"/>
              <a:t>Algorithm</a:t>
            </a:r>
            <a:endParaRPr lang="en-CA" sz="3200" dirty="0"/>
          </a:p>
        </p:txBody>
      </p:sp>
      <p:sp>
        <p:nvSpPr>
          <p:cNvPr id="14" name="Right Arrow 15">
            <a:extLst>
              <a:ext uri="{FF2B5EF4-FFF2-40B4-BE49-F238E27FC236}">
                <a16:creationId xmlns:a16="http://schemas.microsoft.com/office/drawing/2014/main" xmlns="" id="{55CBBB01-2DF9-4AE7-9EFA-A5640187FF6E}"/>
              </a:ext>
            </a:extLst>
          </p:cNvPr>
          <p:cNvSpPr/>
          <p:nvPr/>
        </p:nvSpPr>
        <p:spPr>
          <a:xfrm>
            <a:off x="9361361" y="3122381"/>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xmlns="" id="{E59E70D8-48B7-4CB9-97F6-D1E180D5FEAB}"/>
              </a:ext>
            </a:extLst>
          </p:cNvPr>
          <p:cNvSpPr/>
          <p:nvPr/>
        </p:nvSpPr>
        <p:spPr>
          <a:xfrm>
            <a:off x="8369251" y="4267808"/>
            <a:ext cx="266928" cy="523265"/>
          </a:xfrm>
          <a:prstGeom prst="rect">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Bent Arrow 17">
            <a:extLst>
              <a:ext uri="{FF2B5EF4-FFF2-40B4-BE49-F238E27FC236}">
                <a16:creationId xmlns:a16="http://schemas.microsoft.com/office/drawing/2014/main" xmlns="" id="{C96F5C9E-6DF5-4730-BF36-56AB4BE844B2}"/>
              </a:ext>
            </a:extLst>
          </p:cNvPr>
          <p:cNvSpPr/>
          <p:nvPr/>
        </p:nvSpPr>
        <p:spPr>
          <a:xfrm rot="16200000">
            <a:off x="4419264" y="1600538"/>
            <a:ext cx="1018685" cy="6352011"/>
          </a:xfrm>
          <a:prstGeom prst="ben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7" name="Block Arc 16">
            <a:extLst>
              <a:ext uri="{FF2B5EF4-FFF2-40B4-BE49-F238E27FC236}">
                <a16:creationId xmlns:a16="http://schemas.microsoft.com/office/drawing/2014/main" xmlns="" id="{B1166208-25F4-4058-AF23-2CAE880A4C6C}"/>
              </a:ext>
            </a:extLst>
          </p:cNvPr>
          <p:cNvSpPr/>
          <p:nvPr/>
        </p:nvSpPr>
        <p:spPr>
          <a:xfrm rot="5400000">
            <a:off x="7568114" y="4217821"/>
            <a:ext cx="1056665" cy="1079464"/>
          </a:xfrm>
          <a:prstGeom prst="blockArc">
            <a:avLst>
              <a:gd name="adj1" fmla="val 16121971"/>
              <a:gd name="adj2" fmla="val 0"/>
              <a:gd name="adj3" fmla="val 25000"/>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8" name="TextBox 17">
            <a:extLst>
              <a:ext uri="{FF2B5EF4-FFF2-40B4-BE49-F238E27FC236}">
                <a16:creationId xmlns:a16="http://schemas.microsoft.com/office/drawing/2014/main" xmlns="" id="{A10B6BBC-FCA8-41E6-84FB-4AB039F9425E}"/>
              </a:ext>
            </a:extLst>
          </p:cNvPr>
          <p:cNvSpPr txBox="1"/>
          <p:nvPr/>
        </p:nvSpPr>
        <p:spPr>
          <a:xfrm>
            <a:off x="9408449" y="3258404"/>
            <a:ext cx="2051759" cy="369332"/>
          </a:xfrm>
          <a:prstGeom prst="rect">
            <a:avLst/>
          </a:prstGeom>
          <a:noFill/>
        </p:spPr>
        <p:txBody>
          <a:bodyPr wrap="square" rtlCol="0">
            <a:spAutoFit/>
          </a:bodyPr>
          <a:lstStyle/>
          <a:p>
            <a:r>
              <a:rPr lang="en-US" dirty="0"/>
              <a:t>Error &lt; TOL</a:t>
            </a:r>
            <a:endParaRPr lang="en-CA" dirty="0"/>
          </a:p>
        </p:txBody>
      </p:sp>
      <p:sp>
        <p:nvSpPr>
          <p:cNvPr id="19" name="TextBox 18">
            <a:extLst>
              <a:ext uri="{FF2B5EF4-FFF2-40B4-BE49-F238E27FC236}">
                <a16:creationId xmlns:a16="http://schemas.microsoft.com/office/drawing/2014/main" xmlns="" id="{361645F9-1EFA-47BE-AB65-626D9EC5701D}"/>
              </a:ext>
            </a:extLst>
          </p:cNvPr>
          <p:cNvSpPr txBox="1"/>
          <p:nvPr/>
        </p:nvSpPr>
        <p:spPr>
          <a:xfrm>
            <a:off x="4328550" y="4961063"/>
            <a:ext cx="2051759" cy="369332"/>
          </a:xfrm>
          <a:prstGeom prst="rect">
            <a:avLst/>
          </a:prstGeom>
          <a:noFill/>
        </p:spPr>
        <p:txBody>
          <a:bodyPr wrap="square" rtlCol="0">
            <a:spAutoFit/>
          </a:bodyPr>
          <a:lstStyle/>
          <a:p>
            <a:pPr algn="ctr"/>
            <a:r>
              <a:rPr lang="en-US" dirty="0"/>
              <a:t>Error &gt; TOL</a:t>
            </a:r>
            <a:endParaRPr lang="en-CA" dirty="0"/>
          </a:p>
        </p:txBody>
      </p:sp>
      <p:sp>
        <p:nvSpPr>
          <p:cNvPr id="20" name="Shape 19">
            <a:extLst>
              <a:ext uri="{FF2B5EF4-FFF2-40B4-BE49-F238E27FC236}">
                <a16:creationId xmlns:a16="http://schemas.microsoft.com/office/drawing/2014/main" xmlns="" id="{454BE16F-73B7-481A-A690-B53B12F6E4F8}"/>
              </a:ext>
            </a:extLst>
          </p:cNvPr>
          <p:cNvSpPr/>
          <p:nvPr/>
        </p:nvSpPr>
        <p:spPr>
          <a:xfrm rot="16200000">
            <a:off x="4870213" y="3035978"/>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Shape 20">
            <a:extLst>
              <a:ext uri="{FF2B5EF4-FFF2-40B4-BE49-F238E27FC236}">
                <a16:creationId xmlns:a16="http://schemas.microsoft.com/office/drawing/2014/main" xmlns="" id="{6A8310F0-FBB7-494B-A7B9-A3D001A05435}"/>
              </a:ext>
            </a:extLst>
          </p:cNvPr>
          <p:cNvSpPr/>
          <p:nvPr/>
        </p:nvSpPr>
        <p:spPr>
          <a:xfrm rot="16200000">
            <a:off x="4296805" y="2569191"/>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Shape 21">
            <a:extLst>
              <a:ext uri="{FF2B5EF4-FFF2-40B4-BE49-F238E27FC236}">
                <a16:creationId xmlns:a16="http://schemas.microsoft.com/office/drawing/2014/main" xmlns="" id="{BCAC912A-1552-4636-8F3C-D5875091BC44}"/>
              </a:ext>
            </a:extLst>
          </p:cNvPr>
          <p:cNvSpPr/>
          <p:nvPr/>
        </p:nvSpPr>
        <p:spPr>
          <a:xfrm rot="16200000">
            <a:off x="4198905" y="3532020"/>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610084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39E3A-823A-405D-90F7-3A522315F273}"/>
              </a:ext>
            </a:extLst>
          </p:cNvPr>
          <p:cNvSpPr>
            <a:spLocks noGrp="1"/>
          </p:cNvSpPr>
          <p:nvPr>
            <p:ph type="title"/>
          </p:nvPr>
        </p:nvSpPr>
        <p:spPr/>
        <p:txBody>
          <a:bodyPr/>
          <a:lstStyle/>
          <a:p>
            <a:r>
              <a:rPr lang="en-CA" dirty="0"/>
              <a:t>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6C37CFA5-3A67-4B85-ACEC-3DDB185221AC}"/>
                  </a:ext>
                </a:extLst>
              </p:cNvPr>
              <p:cNvSpPr>
                <a:spLocks noGrp="1"/>
              </p:cNvSpPr>
              <p:nvPr>
                <p:ph idx="1"/>
              </p:nvPr>
            </p:nvSpPr>
            <p:spPr/>
            <p:txBody>
              <a:bodyPr>
                <a:normAutofit fontScale="92500" lnSpcReduction="10000"/>
              </a:bodyPr>
              <a:lstStyle/>
              <a:p>
                <a:r>
                  <a:rPr lang="en-CA" dirty="0" smtClean="0"/>
                  <a:t>In this course, by </a:t>
                </a:r>
                <a:r>
                  <a:rPr lang="en-CA" i="1" dirty="0"/>
                  <a:t>error</a:t>
                </a:r>
                <a:r>
                  <a:rPr lang="en-CA" dirty="0"/>
                  <a:t> we refer to the difference between the actual mathematical solution </a:t>
                </a:r>
                <a14:m>
                  <m:oMath xmlns:m="http://schemas.openxmlformats.org/officeDocument/2006/math">
                    <m:r>
                      <a:rPr lang="fr-FR" b="0" i="1" smtClean="0">
                        <a:latin typeface="Cambria Math" panose="02040503050406030204" pitchFamily="18" charset="0"/>
                      </a:rPr>
                      <m:t>𝑟</m:t>
                    </m:r>
                  </m:oMath>
                </a14:m>
                <a:r>
                  <a:rPr lang="en-CA" dirty="0"/>
                  <a:t> and the numerical approximation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fr-FR" b="0" i="1" smtClean="0">
                            <a:latin typeface="Cambria Math" panose="02040503050406030204" pitchFamily="18" charset="0"/>
                          </a:rPr>
                          <m:t>𝑟</m:t>
                        </m:r>
                      </m:sub>
                    </m:sSub>
                  </m:oMath>
                </a14:m>
                <a:r>
                  <a:rPr lang="en-CA" dirty="0"/>
                  <a:t> computed by the algorithm</a:t>
                </a:r>
              </a:p>
              <a:p>
                <a:r>
                  <a:rPr lang="en-CA" dirty="0"/>
                  <a:t>On distinguish between </a:t>
                </a:r>
              </a:p>
              <a:p>
                <a:pPr lvl="1"/>
                <a:r>
                  <a:rPr lang="en-CA" dirty="0"/>
                  <a:t>Absolute error </a:t>
                </a:r>
                <a:br>
                  <a:rPr lang="en-CA" dirty="0"/>
                </a:br>
                <a14:m>
                  <m:oMath xmlns:m="http://schemas.openxmlformats.org/officeDocument/2006/math">
                    <m:r>
                      <a:rPr lang="fr-FR" i="1" smtClean="0">
                        <a:latin typeface="Cambria Math" panose="02040503050406030204" pitchFamily="18" charset="0"/>
                      </a:rPr>
                      <m:t>𝐸</m:t>
                    </m:r>
                    <m:r>
                      <a:rPr lang="fr-FR"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fr-FR" b="0" i="1" smtClean="0">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𝑟</m:t>
                        </m:r>
                      </m:e>
                    </m:d>
                  </m:oMath>
                </a14:m>
                <a:endParaRPr lang="en-CA" dirty="0"/>
              </a:p>
              <a:p>
                <a:pPr lvl="1"/>
                <a:r>
                  <a:rPr lang="en-CA" dirty="0"/>
                  <a:t>Relative error</a:t>
                </a:r>
                <a:br>
                  <a:rPr lang="en-CA" dirty="0"/>
                </a:br>
                <a14:m>
                  <m:oMath xmlns:m="http://schemas.openxmlformats.org/officeDocument/2006/math">
                    <m:r>
                      <a:rPr lang="en-US" b="0" i="1" smtClean="0">
                        <a:latin typeface="Cambria Math" panose="02040503050406030204" pitchFamily="18" charset="0"/>
                        <a:ea typeface="Cambria Math" panose="02040503050406030204" pitchFamily="18" charset="0"/>
                      </a:rPr>
                      <m:t>𝑒</m:t>
                    </m:r>
                    <m:r>
                      <a:rPr lang="fr-FR" i="1">
                        <a:latin typeface="Cambria Math" panose="02040503050406030204" pitchFamily="18" charset="0"/>
                      </a:rPr>
                      <m:t>=</m:t>
                    </m:r>
                    <m:f>
                      <m:fPr>
                        <m:ctrlPr>
                          <a:rPr lang="fr-FR" i="1" smtClean="0">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fr-FR"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𝑟</m:t>
                            </m:r>
                          </m:e>
                        </m:d>
                      </m:num>
                      <m:den>
                        <m:r>
                          <a:rPr lang="fr-FR" b="0" i="1" smtClean="0">
                            <a:latin typeface="Cambria Math" panose="02040503050406030204" pitchFamily="18" charset="0"/>
                          </a:rPr>
                          <m:t>𝑟</m:t>
                        </m:r>
                      </m:den>
                    </m:f>
                  </m:oMath>
                </a14:m>
                <a:endParaRPr lang="en-CA" dirty="0"/>
              </a:p>
              <a:p>
                <a:r>
                  <a:rPr lang="en-CA" dirty="0"/>
                  <a:t>One distinguishes further between</a:t>
                </a:r>
              </a:p>
              <a:p>
                <a:pPr lvl="1"/>
                <a:r>
                  <a:rPr lang="en-CA" dirty="0"/>
                  <a:t>True errors</a:t>
                </a:r>
              </a:p>
              <a:p>
                <a:pPr lvl="1"/>
                <a:r>
                  <a:rPr lang="en-CA" dirty="0"/>
                  <a:t>Estimated errors</a:t>
                </a:r>
              </a:p>
            </p:txBody>
          </p:sp>
        </mc:Choice>
        <mc:Fallback>
          <p:sp>
            <p:nvSpPr>
              <p:cNvPr id="3" name="Content Placeholder 2">
                <a:extLst>
                  <a:ext uri="{FF2B5EF4-FFF2-40B4-BE49-F238E27FC236}">
                    <a16:creationId xmlns:a16="http://schemas.microsoft.com/office/drawing/2014/main" xmlns:a14="http://schemas.microsoft.com/office/drawing/2010/main" xmlns="" id="{6C37CFA5-3A67-4B85-ACEC-3DDB185221AC}"/>
                  </a:ext>
                </a:extLst>
              </p:cNvPr>
              <p:cNvSpPr>
                <a:spLocks noGrp="1" noRot="1" noChangeAspect="1" noMove="1" noResize="1" noEditPoints="1" noAdjustHandles="1" noChangeArrowheads="1" noChangeShapeType="1" noTextEdit="1"/>
              </p:cNvSpPr>
              <p:nvPr>
                <p:ph idx="1"/>
              </p:nvPr>
            </p:nvSpPr>
            <p:spPr>
              <a:blipFill rotWithShape="0">
                <a:blip r:embed="rId3"/>
                <a:stretch>
                  <a:fillRect l="-833" t="-2156"/>
                </a:stretch>
              </a:blipFill>
            </p:spPr>
            <p:txBody>
              <a:bodyPr/>
              <a:lstStyle/>
              <a:p>
                <a:r>
                  <a:rPr lang="en-US">
                    <a:noFill/>
                  </a:rPr>
                  <a:t> </a:t>
                </a:r>
              </a:p>
            </p:txBody>
          </p:sp>
        </mc:Fallback>
      </mc:AlternateContent>
    </p:spTree>
    <p:extLst>
      <p:ext uri="{BB962C8B-B14F-4D97-AF65-F5344CB8AC3E}">
        <p14:creationId xmlns:p14="http://schemas.microsoft.com/office/powerpoint/2010/main" val="122232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91153-5728-4261-B267-8218CC3D5F57}"/>
              </a:ext>
            </a:extLst>
          </p:cNvPr>
          <p:cNvSpPr>
            <a:spLocks noGrp="1"/>
          </p:cNvSpPr>
          <p:nvPr>
            <p:ph type="title"/>
          </p:nvPr>
        </p:nvSpPr>
        <p:spPr/>
        <p:txBody>
          <a:bodyPr/>
          <a:lstStyle/>
          <a:p>
            <a:r>
              <a:rPr lang="en-CA" dirty="0"/>
              <a:t>True Errors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B3C4D60-710B-460F-B43A-A186A0768E2B}"/>
                  </a:ext>
                </a:extLst>
              </p:cNvPr>
              <p:cNvSpPr>
                <a:spLocks noGrp="1"/>
              </p:cNvSpPr>
              <p:nvPr>
                <p:ph idx="1"/>
              </p:nvPr>
            </p:nvSpPr>
            <p:spPr/>
            <p:txBody>
              <a:bodyPr/>
              <a:lstStyle/>
              <a:p>
                <a:r>
                  <a:rPr lang="en-CA" dirty="0"/>
                  <a:t>True errors are the difference between the actual mathematical solution </a:t>
                </a:r>
                <a14:m>
                  <m:oMath xmlns:m="http://schemas.openxmlformats.org/officeDocument/2006/math">
                    <m:r>
                      <a:rPr lang="fr-FR" i="1">
                        <a:latin typeface="Cambria Math" panose="02040503050406030204" pitchFamily="18" charset="0"/>
                      </a:rPr>
                      <m:t>𝑟</m:t>
                    </m:r>
                  </m:oMath>
                </a14:m>
                <a:r>
                  <a:rPr lang="en-CA" dirty="0"/>
                  <a:t> and the numerical approximation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fr-FR" i="1">
                            <a:latin typeface="Cambria Math" panose="02040503050406030204" pitchFamily="18" charset="0"/>
                          </a:rPr>
                          <m:t>𝑟</m:t>
                        </m:r>
                      </m:sub>
                    </m:sSub>
                  </m:oMath>
                </a14:m>
                <a:endParaRPr lang="en-CA" dirty="0"/>
              </a:p>
              <a:p>
                <a:r>
                  <a:rPr lang="en-CA" dirty="0"/>
                  <a:t>For a real situation the </a:t>
                </a:r>
                <a:r>
                  <a:rPr lang="en-CA" i="1" u="sng" dirty="0"/>
                  <a:t>true error is never known </a:t>
                </a:r>
                <a:r>
                  <a:rPr lang="en-CA" dirty="0"/>
                  <a:t>as the true solution </a:t>
                </a:r>
                <a14:m>
                  <m:oMath xmlns:m="http://schemas.openxmlformats.org/officeDocument/2006/math">
                    <m:r>
                      <a:rPr lang="fr-FR" i="1">
                        <a:latin typeface="Cambria Math" panose="02040503050406030204" pitchFamily="18" charset="0"/>
                      </a:rPr>
                      <m:t>𝑟</m:t>
                    </m:r>
                    <m:r>
                      <a:rPr lang="fr-FR" i="1">
                        <a:latin typeface="Cambria Math" panose="02040503050406030204" pitchFamily="18" charset="0"/>
                      </a:rPr>
                      <m:t> </m:t>
                    </m:r>
                  </m:oMath>
                </a14:m>
                <a:r>
                  <a:rPr lang="en-CA" dirty="0"/>
                  <a:t>is unknown</a:t>
                </a:r>
              </a:p>
              <a:p>
                <a:pPr marL="0" indent="0">
                  <a:buNone/>
                </a:pPr>
                <a:endParaRPr lang="en-CA" dirty="0"/>
              </a:p>
            </p:txBody>
          </p:sp>
        </mc:Choice>
        <mc:Fallback xmlns="">
          <p:sp>
            <p:nvSpPr>
              <p:cNvPr id="3" name="Content Placeholder 2">
                <a:extLst>
                  <a:ext uri="{FF2B5EF4-FFF2-40B4-BE49-F238E27FC236}">
                    <a16:creationId xmlns:a16="http://schemas.microsoft.com/office/drawing/2014/main" id="{1B3C4D60-710B-460F-B43A-A186A0768E2B}"/>
                  </a:ext>
                </a:extLst>
              </p:cNvPr>
              <p:cNvSpPr>
                <a:spLocks noGrp="1" noRot="1" noChangeAspect="1" noMove="1" noResize="1" noEditPoints="1" noAdjustHandles="1" noChangeArrowheads="1" noChangeShapeType="1" noTextEdit="1"/>
              </p:cNvSpPr>
              <p:nvPr>
                <p:ph idx="1"/>
              </p:nvPr>
            </p:nvSpPr>
            <p:spPr>
              <a:blipFill>
                <a:blip r:embed="rId3"/>
                <a:stretch>
                  <a:fillRect l="-1000" t="-1348" r="-1611"/>
                </a:stretch>
              </a:blipFill>
            </p:spPr>
            <p:txBody>
              <a:bodyPr/>
              <a:lstStyle/>
              <a:p>
                <a:r>
                  <a:rPr lang="en-CA">
                    <a:noFill/>
                  </a:rPr>
                  <a:t> </a:t>
                </a:r>
              </a:p>
            </p:txBody>
          </p:sp>
        </mc:Fallback>
      </mc:AlternateContent>
    </p:spTree>
    <p:extLst>
      <p:ext uri="{BB962C8B-B14F-4D97-AF65-F5344CB8AC3E}">
        <p14:creationId xmlns:p14="http://schemas.microsoft.com/office/powerpoint/2010/main" val="5620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91153-5728-4261-B267-8218CC3D5F57}"/>
              </a:ext>
            </a:extLst>
          </p:cNvPr>
          <p:cNvSpPr>
            <a:spLocks noGrp="1"/>
          </p:cNvSpPr>
          <p:nvPr>
            <p:ph type="title"/>
          </p:nvPr>
        </p:nvSpPr>
        <p:spPr/>
        <p:txBody>
          <a:bodyPr/>
          <a:lstStyle/>
          <a:p>
            <a:r>
              <a:rPr lang="en-CA" dirty="0"/>
              <a:t>Estimated 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1B3C4D60-710B-460F-B43A-A186A0768E2B}"/>
                  </a:ext>
                </a:extLst>
              </p:cNvPr>
              <p:cNvSpPr>
                <a:spLocks noGrp="1"/>
              </p:cNvSpPr>
              <p:nvPr>
                <p:ph idx="1"/>
              </p:nvPr>
            </p:nvSpPr>
            <p:spPr/>
            <p:txBody>
              <a:bodyPr/>
              <a:lstStyle/>
              <a:p>
                <a:r>
                  <a:rPr lang="en-CA" dirty="0" smtClean="0"/>
                  <a:t>Estimated errors are conservative estimations of true errors</a:t>
                </a:r>
                <a:br>
                  <a:rPr lang="en-CA" dirty="0" smtClean="0"/>
                </a:br>
                <a:endParaRPr lang="en-CA" dirty="0" smtClean="0"/>
              </a:p>
              <a:p>
                <a:r>
                  <a:rPr lang="en-CA" dirty="0"/>
                  <a:t>On distinguish between </a:t>
                </a:r>
              </a:p>
              <a:p>
                <a:pPr lvl="1"/>
                <a:r>
                  <a:rPr lang="en-CA" dirty="0"/>
                  <a:t>Estimated absolute error </a:t>
                </a:r>
                <a:br>
                  <a:rPr lang="en-CA" dirty="0"/>
                </a:b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𝑎</m:t>
                        </m:r>
                      </m:sub>
                    </m:sSub>
                    <m:r>
                      <a:rPr lang="fr-FR"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fr-FR"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𝑟</m:t>
                        </m:r>
                      </m:e>
                    </m:d>
                  </m:oMath>
                </a14:m>
                <a:endParaRPr lang="en-CA" dirty="0"/>
              </a:p>
              <a:p>
                <a:pPr lvl="1"/>
                <a:r>
                  <a:rPr lang="en-CA" dirty="0"/>
                  <a:t>Estimated relative error</a:t>
                </a:r>
                <a:br>
                  <a:rPr lang="en-CA" dirty="0"/>
                </a:b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fr-FR" b="0" i="1" smtClean="0">
                            <a:latin typeface="Cambria Math" panose="02040503050406030204" pitchFamily="18" charset="0"/>
                            <a:ea typeface="Cambria Math" panose="02040503050406030204" pitchFamily="18" charset="0"/>
                          </a:rPr>
                          <m:t>𝑎</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fr-FR"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𝑟</m:t>
                            </m:r>
                          </m:e>
                        </m:d>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𝑟</m:t>
                            </m:r>
                          </m:e>
                        </m:d>
                      </m:den>
                    </m:f>
                  </m:oMath>
                </a14:m>
                <a:endParaRPr lang="en-CA" dirty="0"/>
              </a:p>
              <a:p>
                <a:endParaRPr lang="en-CA" dirty="0"/>
              </a:p>
              <a:p>
                <a:r>
                  <a:rPr lang="en-CA" dirty="0"/>
                  <a:t>In this course we will learn how these errors can be estimated</a:t>
                </a:r>
              </a:p>
            </p:txBody>
          </p:sp>
        </mc:Choice>
        <mc:Fallback>
          <p:sp>
            <p:nvSpPr>
              <p:cNvPr id="3" name="Content Placeholder 2">
                <a:extLst>
                  <a:ext uri="{FF2B5EF4-FFF2-40B4-BE49-F238E27FC236}">
                    <a16:creationId xmlns:a16="http://schemas.microsoft.com/office/drawing/2014/main" xmlns:a14="http://schemas.microsoft.com/office/drawing/2010/main" xmlns="" id="{1B3C4D60-710B-460F-B43A-A186A0768E2B}"/>
                  </a:ext>
                </a:extLst>
              </p:cNvPr>
              <p:cNvSpPr>
                <a:spLocks noGrp="1" noRot="1" noChangeAspect="1" noMove="1" noResize="1" noEditPoints="1" noAdjustHandles="1" noChangeArrowheads="1" noChangeShapeType="1" noTextEdit="1"/>
              </p:cNvSpPr>
              <p:nvPr>
                <p:ph idx="1"/>
              </p:nvPr>
            </p:nvSpPr>
            <p:spPr>
              <a:blipFill rotWithShape="0">
                <a:blip r:embed="rId3"/>
                <a:stretch>
                  <a:fillRect l="-1000" t="-1348" b="-2830"/>
                </a:stretch>
              </a:blipFill>
            </p:spPr>
            <p:txBody>
              <a:bodyPr/>
              <a:lstStyle/>
              <a:p>
                <a:r>
                  <a:rPr lang="en-US">
                    <a:noFill/>
                  </a:rPr>
                  <a:t> </a:t>
                </a:r>
              </a:p>
            </p:txBody>
          </p:sp>
        </mc:Fallback>
      </mc:AlternateContent>
    </p:spTree>
    <p:extLst>
      <p:ext uri="{BB962C8B-B14F-4D97-AF65-F5344CB8AC3E}">
        <p14:creationId xmlns:p14="http://schemas.microsoft.com/office/powerpoint/2010/main" val="36221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1842</Words>
  <Application>Microsoft Office PowerPoint</Application>
  <PresentationFormat>Widescreen</PresentationFormat>
  <Paragraphs>205</Paragraphs>
  <Slides>11</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Cambria Math</vt:lpstr>
      <vt:lpstr>Times New Roman</vt:lpstr>
      <vt:lpstr>Office Theme</vt:lpstr>
      <vt:lpstr>1_Office Theme</vt:lpstr>
      <vt:lpstr>Lecture 1</vt:lpstr>
      <vt:lpstr>Why Numerical Methods ?</vt:lpstr>
      <vt:lpstr>Which Problems Will Be Covered?</vt:lpstr>
      <vt:lpstr>What Are Numerical Methods?</vt:lpstr>
      <vt:lpstr>Most Algorithms Are Iterative</vt:lpstr>
      <vt:lpstr>Quality Control of Answer</vt:lpstr>
      <vt:lpstr>Errors</vt:lpstr>
      <vt:lpstr>True Errors</vt:lpstr>
      <vt:lpstr>Estimated Errors</vt:lpstr>
      <vt:lpstr>Source of errors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Rolf</dc:creator>
  <cp:lastModifiedBy>Rolf Wuthrich</cp:lastModifiedBy>
  <cp:revision>81</cp:revision>
  <dcterms:created xsi:type="dcterms:W3CDTF">2006-08-16T00:00:00Z</dcterms:created>
  <dcterms:modified xsi:type="dcterms:W3CDTF">2020-01-16T22:22:22Z</dcterms:modified>
</cp:coreProperties>
</file>