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2" r:id="rId2"/>
    <p:sldId id="273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645" autoAdjust="0"/>
  </p:normalViewPr>
  <p:slideViewPr>
    <p:cSldViewPr>
      <p:cViewPr varScale="1">
        <p:scale>
          <a:sx n="67" d="100"/>
          <a:sy n="67" d="100"/>
        </p:scale>
        <p:origin x="846" y="3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05700-693D-48BA-9253-E836331EC4FD}" type="datetimeFigureOut">
              <a:rPr lang="fr-CA" smtClean="0"/>
              <a:t>2020-01-13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1FD63-C213-4E7B-9339-38E93372C27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4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 this lecture we are going to learn about round-off errors.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64E2C-69AC-47B0-91C6-CF4392E2C939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782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apply our well known formula to calculate numerically the two solutions.</a:t>
            </a:r>
          </a:p>
          <a:p>
            <a:endParaRPr lang="en-US" dirty="0"/>
          </a:p>
          <a:p>
            <a:r>
              <a:rPr lang="en-US" dirty="0"/>
              <a:t>You can</a:t>
            </a:r>
            <a:r>
              <a:rPr lang="en-US" baseline="0" dirty="0"/>
              <a:t> see that octave finds two answers. Among them one is </a:t>
            </a:r>
            <a:r>
              <a:rPr lang="en-US" baseline="0" dirty="0" smtClean="0"/>
              <a:t>x1=0</a:t>
            </a:r>
            <a:endParaRPr lang="en-US" baseline="0" dirty="0"/>
          </a:p>
          <a:p>
            <a:endParaRPr lang="en-US" baseline="0" dirty="0"/>
          </a:p>
          <a:p>
            <a:r>
              <a:rPr lang="en-US" dirty="0"/>
              <a:t>But x=0 is not </a:t>
            </a:r>
            <a:r>
              <a:rPr lang="en-US" dirty="0" smtClean="0"/>
              <a:t>a </a:t>
            </a:r>
            <a:r>
              <a:rPr lang="en-US" dirty="0"/>
              <a:t>solution</a:t>
            </a:r>
            <a:r>
              <a:rPr lang="en-US" baseline="0" dirty="0"/>
              <a:t> of the </a:t>
            </a:r>
            <a:r>
              <a:rPr lang="en-US" baseline="0" dirty="0" smtClean="0"/>
              <a:t>equation as you can easily very by plugging x=0 into the equation.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1FD63-C213-4E7B-9339-38E93372C275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04891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Why do we find this wrong answer?</a:t>
                </a:r>
              </a:p>
              <a:p>
                <a:endParaRPr lang="en-US" dirty="0"/>
              </a:p>
              <a:p>
                <a:r>
                  <a:rPr lang="en-US" dirty="0"/>
                  <a:t>The reason</a:t>
                </a:r>
                <a:r>
                  <a:rPr lang="en-US" baseline="0" dirty="0"/>
                  <a:t> come from the term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dirty="0"/>
                  <a:t>. Due to the large value of b, this term becomes numerically the same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Consequently the formula to find the roots of the quadratic equation evaluates to zero.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dirty="0"/>
                  <a:t>This effect is called </a:t>
                </a:r>
                <a:r>
                  <a:rPr lang="en-CA" i="1" dirty="0"/>
                  <a:t>loss of significance</a:t>
                </a:r>
                <a:endParaRPr lang="en-CA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This is a common effect in numerical calculations and one of the most dramatic consequences of round-off errors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do we find this wrong answer?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reason</a:t>
                </a:r>
                <a:r>
                  <a:rPr lang="en-US" baseline="0" dirty="0" smtClean="0"/>
                  <a:t> come from the term </a:t>
                </a:r>
                <a:r>
                  <a:rPr lang="fr-F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</a:t>
                </a:r>
                <a:r>
                  <a:rPr lang="fr-F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</a:t>
                </a:r>
                <a:r>
                  <a:rPr lang="fr-F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2−4𝑎𝑐</a:t>
                </a:r>
                <a:r>
                  <a:rPr lang="en-US" dirty="0" smtClean="0"/>
                  <a:t>. Due to the large value of b, this term becomes numerically the same as </a:t>
                </a:r>
                <a:r>
                  <a:rPr lang="fr-F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</a:t>
                </a:r>
                <a:r>
                  <a:rPr lang="fr-F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</a:t>
                </a:r>
                <a:r>
                  <a:rPr lang="fr-F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Consequently the formula to find the roots of the quadratic equation evaluates to zero.</a:t>
                </a:r>
              </a:p>
              <a:p>
                <a:endParaRPr lang="en-US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dirty="0" smtClean="0"/>
                  <a:t>This effect is called </a:t>
                </a:r>
                <a:r>
                  <a:rPr lang="en-CA" i="1" dirty="0" smtClean="0"/>
                  <a:t>loss of significance</a:t>
                </a:r>
                <a:endParaRPr lang="en-CA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 smtClean="0"/>
                  <a:t>This is a common effect in numerical calculations and one of the most dramatic consequences of round-off errors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i="1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1FD63-C213-4E7B-9339-38E93372C275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8161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When performing numerical calculations we use digital numbers.</a:t>
                </a:r>
              </a:p>
              <a:p>
                <a:endParaRPr lang="en-CA" dirty="0"/>
              </a:p>
              <a:p>
                <a:r>
                  <a:rPr lang="en-US" dirty="0"/>
                  <a:t>It is important to realize that digital numbers are </a:t>
                </a:r>
                <a:r>
                  <a:rPr lang="en-US" i="1" dirty="0"/>
                  <a:t>approximations</a:t>
                </a:r>
                <a:r>
                  <a:rPr lang="en-US" dirty="0"/>
                  <a:t> of actual mathematical quantities</a:t>
                </a:r>
              </a:p>
              <a:p>
                <a:endParaRPr lang="en-US" dirty="0"/>
              </a:p>
              <a:p>
                <a:r>
                  <a:rPr lang="en-US" dirty="0"/>
                  <a:t>The reason is that digital numbers contain a </a:t>
                </a:r>
                <a:r>
                  <a:rPr lang="en-US" i="1" dirty="0"/>
                  <a:t>finite</a:t>
                </a:r>
                <a:r>
                  <a:rPr lang="en-US" dirty="0"/>
                  <a:t> number </a:t>
                </a:r>
                <a:r>
                  <a:rPr lang="en-US" dirty="0" smtClean="0"/>
                  <a:t>of digits.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digits that we consider to be correct are called</a:t>
                </a:r>
                <a:r>
                  <a:rPr lang="en-US" i="1" dirty="0"/>
                  <a:t> significant digits. </a:t>
                </a:r>
                <a:r>
                  <a:rPr lang="en-US" i="0" dirty="0"/>
                  <a:t>By correct we mean the same digits</a:t>
                </a:r>
                <a:r>
                  <a:rPr lang="en-US" i="0" baseline="0" dirty="0"/>
                  <a:t> as the actual mathematical number.</a:t>
                </a:r>
              </a:p>
              <a:p>
                <a:r>
                  <a:rPr lang="en-US" i="0" baseline="0" dirty="0"/>
                  <a:t>For example 3.14 would have 3 significant digits if we use it as an approximation of the number pi.</a:t>
                </a:r>
                <a:endParaRPr lang="en-US" i="0" dirty="0"/>
              </a:p>
              <a:p>
                <a:endParaRPr lang="en-US" dirty="0"/>
              </a:p>
              <a:p>
                <a:r>
                  <a:rPr lang="en-US" dirty="0"/>
                  <a:t>Depending on the physical quantity used, a digital number with same number of significant digits can be written differently.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i="0" dirty="0">
                    <a:latin typeface="Cambria Math" panose="02040503050406030204" pitchFamily="18" charset="0"/>
                  </a:rPr>
                  <a:t>Consider for example a distance which measured</a:t>
                </a:r>
                <a:r>
                  <a:rPr lang="en-US" b="0" i="0" baseline="0" dirty="0">
                    <a:latin typeface="Cambria Math" panose="02040503050406030204" pitchFamily="18" charset="0"/>
                  </a:rPr>
                  <a:t> in millimeters would be 1043.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:endParaRPr lang="en-CA" dirty="0"/>
              </a:p>
              <a:p>
                <a:r>
                  <a:rPr lang="en-CA" dirty="0"/>
                  <a:t>The same distance expressed in meter would write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043</m:t>
                    </m:r>
                  </m:oMath>
                </a14:m>
                <a:r>
                  <a:rPr lang="en-CA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0" dirty="0">
                    <a:latin typeface="Cambria Math" panose="02040503050406030204" pitchFamily="18" charset="0"/>
                  </a:rPr>
                  <a:t>Whereas in micrometers it would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1.043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0" dirty="0">
                    <a:latin typeface="Cambria Math" panose="02040503050406030204" pitchFamily="18" charset="0"/>
                  </a:rPr>
                  <a:t>Or in kilometers: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.0010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CA" dirty="0"/>
                  <a:t> [km]</a:t>
                </a:r>
              </a:p>
              <a:p>
                <a:endParaRPr lang="en-CA" dirty="0"/>
              </a:p>
              <a:p>
                <a:r>
                  <a:rPr lang="en-CA" dirty="0"/>
                  <a:t>All these numbers have four significant</a:t>
                </a:r>
                <a:r>
                  <a:rPr lang="en-CA" baseline="0" dirty="0"/>
                  <a:t> digits.</a:t>
                </a:r>
              </a:p>
              <a:p>
                <a:endParaRPr lang="en-CA" baseline="0" dirty="0"/>
              </a:p>
              <a:p>
                <a:r>
                  <a:rPr lang="en-CA" baseline="0" dirty="0"/>
                  <a:t>Note in </a:t>
                </a:r>
                <a:r>
                  <a:rPr lang="en-CA" baseline="0" dirty="0" smtClean="0"/>
                  <a:t>particular </a:t>
                </a:r>
                <a:r>
                  <a:rPr lang="en-CA" baseline="0" dirty="0"/>
                  <a:t>that leading zeros are not counted as you can see in our example where the distance is expressed in kilometres. </a:t>
                </a:r>
                <a:endParaRPr lang="en-CA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When performing numerical calculations we use digital numbers.</a:t>
                </a:r>
              </a:p>
              <a:p>
                <a:endParaRPr lang="en-CA" dirty="0"/>
              </a:p>
              <a:p>
                <a:r>
                  <a:rPr lang="en-US" dirty="0" smtClean="0"/>
                  <a:t>It is important to realize that digital </a:t>
                </a:r>
                <a:r>
                  <a:rPr lang="en-US" dirty="0" smtClean="0"/>
                  <a:t>numbers are </a:t>
                </a:r>
                <a:r>
                  <a:rPr lang="en-US" i="1" dirty="0" smtClean="0"/>
                  <a:t>approximations</a:t>
                </a:r>
                <a:r>
                  <a:rPr lang="en-US" dirty="0" smtClean="0"/>
                  <a:t> of actual mathematical </a:t>
                </a:r>
                <a:r>
                  <a:rPr lang="en-US" dirty="0" smtClean="0"/>
                  <a:t>quantities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reason is that digital </a:t>
                </a:r>
                <a:r>
                  <a:rPr lang="en-US" dirty="0" smtClean="0"/>
                  <a:t>numbers contain a </a:t>
                </a:r>
                <a:r>
                  <a:rPr lang="en-US" i="1" dirty="0" smtClean="0"/>
                  <a:t>finite</a:t>
                </a:r>
                <a:r>
                  <a:rPr lang="en-US" dirty="0" smtClean="0"/>
                  <a:t> number </a:t>
                </a:r>
                <a:r>
                  <a:rPr lang="en-US" dirty="0" smtClean="0"/>
                  <a:t>digits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digits that we consider to be correct are called</a:t>
                </a:r>
                <a:r>
                  <a:rPr lang="en-US" i="1" dirty="0" smtClean="0"/>
                  <a:t> significant </a:t>
                </a:r>
                <a:r>
                  <a:rPr lang="en-US" i="1" dirty="0" smtClean="0"/>
                  <a:t>digits. </a:t>
                </a:r>
                <a:r>
                  <a:rPr lang="en-US" i="0" dirty="0" smtClean="0"/>
                  <a:t>By correct we mean the same digits</a:t>
                </a:r>
                <a:r>
                  <a:rPr lang="en-US" i="0" baseline="0" dirty="0" smtClean="0"/>
                  <a:t> as the actual mathematical number.</a:t>
                </a:r>
              </a:p>
              <a:p>
                <a:r>
                  <a:rPr lang="en-US" i="0" baseline="0" dirty="0" smtClean="0"/>
                  <a:t>For example 3.14 would have 3 significant digits if we use it as an approximation of the number pi.</a:t>
                </a:r>
                <a:endParaRPr lang="en-US" i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Depending </a:t>
                </a:r>
                <a:r>
                  <a:rPr lang="en-US" dirty="0" smtClean="0"/>
                  <a:t>on the physical </a:t>
                </a:r>
                <a:r>
                  <a:rPr lang="en-US" dirty="0" smtClean="0"/>
                  <a:t>quantity used</a:t>
                </a:r>
                <a:r>
                  <a:rPr lang="en-US" dirty="0" smtClean="0"/>
                  <a:t>, a digital number with same number of significant digits can be written </a:t>
                </a:r>
                <a:r>
                  <a:rPr lang="en-US" dirty="0" smtClean="0"/>
                  <a:t>differently.</a:t>
                </a: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i="0" dirty="0" smtClean="0">
                    <a:latin typeface="Cambria Math" panose="02040503050406030204" pitchFamily="18" charset="0"/>
                  </a:rPr>
                  <a:t>Consider for example a distance which measured</a:t>
                </a:r>
                <a:r>
                  <a:rPr lang="en-US" b="0" i="0" baseline="0" dirty="0" smtClean="0">
                    <a:latin typeface="Cambria Math" panose="02040503050406030204" pitchFamily="18" charset="0"/>
                  </a:rPr>
                  <a:t> in millimeters would be 1043.</a:t>
                </a: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endParaRPr lang="en-CA" dirty="0" smtClean="0"/>
              </a:p>
              <a:p>
                <a:r>
                  <a:rPr lang="en-CA" dirty="0" smtClean="0"/>
                  <a:t>The same distance expressed in meter would write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1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.</a:t>
                </a:r>
                <a:r>
                  <a:rPr lang="en-US" i="0">
                    <a:latin typeface="Cambria Math" panose="02040503050406030204" pitchFamily="18" charset="0"/>
                  </a:rPr>
                  <a:t>043</a:t>
                </a:r>
                <a:r>
                  <a:rPr lang="en-CA" dirty="0"/>
                  <a:t>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n-US" i="0" dirty="0" smtClean="0">
                    <a:latin typeface="Cambria Math" panose="02040503050406030204" pitchFamily="18" charset="0"/>
                  </a:rPr>
                  <a:t>Whereas in micrometers it would be </a:t>
                </a:r>
                <a:r>
                  <a:rPr lang="en-US" i="0">
                    <a:latin typeface="Cambria Math" panose="02040503050406030204" pitchFamily="18" charset="0"/>
                  </a:rPr>
                  <a:t>1.043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×〖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10〗^6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n-US" i="0" dirty="0" smtClean="0">
                    <a:latin typeface="Cambria Math" panose="02040503050406030204" pitchFamily="18" charset="0"/>
                  </a:rPr>
                  <a:t>Or in kilometers: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0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.0010</a:t>
                </a:r>
                <a:r>
                  <a:rPr lang="en-US" i="0">
                    <a:latin typeface="Cambria Math" panose="02040503050406030204" pitchFamily="18" charset="0"/>
                  </a:rPr>
                  <a:t>4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3</a:t>
                </a:r>
                <a:r>
                  <a:rPr lang="en-CA" dirty="0" smtClean="0"/>
                  <a:t> [km</a:t>
                </a:r>
                <a:r>
                  <a:rPr lang="en-CA" dirty="0" smtClean="0"/>
                  <a:t>]</a:t>
                </a:r>
              </a:p>
              <a:p>
                <a:endParaRPr lang="en-CA" dirty="0" smtClean="0"/>
              </a:p>
              <a:p>
                <a:r>
                  <a:rPr lang="en-CA" dirty="0" smtClean="0"/>
                  <a:t>All these numbers have four significant</a:t>
                </a:r>
                <a:r>
                  <a:rPr lang="en-CA" baseline="0" dirty="0" smtClean="0"/>
                  <a:t> digits.</a:t>
                </a:r>
              </a:p>
              <a:p>
                <a:endParaRPr lang="en-CA" baseline="0" dirty="0" smtClean="0"/>
              </a:p>
              <a:p>
                <a:r>
                  <a:rPr lang="en-CA" baseline="0" dirty="0" smtClean="0"/>
                  <a:t>Note in particular , a source of confusion, that leading zeros are not counted as you can see in our example where the distance is expressed in kilometres. </a:t>
                </a:r>
                <a:endParaRPr lang="en-CA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1FD63-C213-4E7B-9339-38E93372C275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96348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 computer will use a base-2 representation for numbers. These</a:t>
                </a:r>
                <a:r>
                  <a:rPr lang="en-US" baseline="0" dirty="0"/>
                  <a:t> numbers are called binary numbers.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For example the binary number </a:t>
                </a:r>
                <a:r>
                  <a:rPr lang="en-US" baseline="0" dirty="0" smtClean="0"/>
                  <a:t>1001 </a:t>
                </a:r>
                <a:r>
                  <a:rPr lang="en-US" baseline="0" dirty="0"/>
                  <a:t>is in fact the number 9 in decimal system as you can see if you convert it.</a:t>
                </a:r>
              </a:p>
              <a:p>
                <a:endParaRPr lang="en-US" baseline="0" dirty="0"/>
              </a:p>
              <a:p>
                <a:r>
                  <a:rPr lang="en-US" baseline="0" dirty="0"/>
                  <a:t>The number 9 can be represented exactly as </a:t>
                </a:r>
                <a:r>
                  <a:rPr lang="en-US" baseline="0" dirty="0" smtClean="0"/>
                  <a:t>1001 </a:t>
                </a:r>
                <a:r>
                  <a:rPr lang="en-US" baseline="0" dirty="0"/>
                  <a:t>in binary. Other numbers, such as for example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cannot be represented exactly by a finite sequence of ones and zeros.</a:t>
                </a:r>
              </a:p>
              <a:p>
                <a:endParaRPr lang="en-US" dirty="0"/>
              </a:p>
              <a:p>
                <a:r>
                  <a:rPr lang="en-US" dirty="0"/>
                  <a:t>Computers will typically be able to represent up to 16 decimal digits </a:t>
                </a:r>
                <a:r>
                  <a:rPr lang="en-US" dirty="0" smtClean="0"/>
                  <a:t>correctly if you use the so-called double precision.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computer will use a base-2 representation for numbers. These</a:t>
                </a:r>
                <a:r>
                  <a:rPr lang="en-US" baseline="0" dirty="0" smtClean="0"/>
                  <a:t> numbers are called binary numbers.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For example the binary number 1010 is in fact the number 9 in decimal system as you can see if you convert it.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number 9 can be represented exactly as 1010 in binary. Other numbers, such as for example 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√</a:t>
                </a:r>
                <a:r>
                  <a:rPr lang="fr-F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dirty="0"/>
                  <a:t>, 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</a:t>
                </a:r>
                <a:r>
                  <a:rPr lang="en-US" dirty="0"/>
                  <a:t>, or </a:t>
                </a:r>
                <a:r>
                  <a:rPr lang="fr-F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𝑒</a:t>
                </a:r>
                <a:r>
                  <a:rPr lang="en-US" dirty="0"/>
                  <a:t> </a:t>
                </a:r>
                <a:r>
                  <a:rPr lang="en-US" dirty="0" smtClean="0"/>
                  <a:t>cannot be represented exactly by a finite sequence of ones and zeros.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Computers will typically be able to represent up to 16 decimal digits correctly.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1FD63-C213-4E7B-9339-38E93372C275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9587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The difference between the mathematical number and the number stored in the computer is called </a:t>
            </a:r>
            <a:r>
              <a:rPr lang="en-CA" i="1" dirty="0"/>
              <a:t>round-off error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The origin of round-off errors is the fact that a computer can only store a finite number of digits</a:t>
            </a:r>
          </a:p>
          <a:p>
            <a:endParaRPr lang="en-US" dirty="0"/>
          </a:p>
          <a:p>
            <a:r>
              <a:rPr lang="en-US" dirty="0"/>
              <a:t>The consequences of the round-off errors can be quite dramatic. </a:t>
            </a:r>
          </a:p>
          <a:p>
            <a:r>
              <a:rPr lang="en-US" dirty="0"/>
              <a:t>Let us </a:t>
            </a:r>
            <a:r>
              <a:rPr lang="en-US" dirty="0" smtClean="0"/>
              <a:t>give </a:t>
            </a:r>
            <a:r>
              <a:rPr lang="en-US" dirty="0"/>
              <a:t>some </a:t>
            </a:r>
            <a:r>
              <a:rPr lang="en-US" dirty="0" smtClean="0"/>
              <a:t>examples </a:t>
            </a:r>
            <a:r>
              <a:rPr lang="en-US" dirty="0"/>
              <a:t>of such dramatic effects.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1FD63-C213-4E7B-9339-38E93372C275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3487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first example let us start with the number 2.6</a:t>
            </a:r>
            <a:r>
              <a:rPr lang="en-US" baseline="0" dirty="0"/>
              <a:t> and add to it progressively the quantity 0.2.</a:t>
            </a:r>
          </a:p>
          <a:p>
            <a:endParaRPr lang="en-US" baseline="0" dirty="0"/>
          </a:p>
          <a:p>
            <a:r>
              <a:rPr lang="en-US" baseline="0" dirty="0"/>
              <a:t>In octave we can do this by first assigning the value 2.6 to a variable a.</a:t>
            </a:r>
          </a:p>
          <a:p>
            <a:endParaRPr lang="en-US" baseline="0" dirty="0"/>
          </a:p>
          <a:p>
            <a:r>
              <a:rPr lang="en-US" baseline="0" dirty="0"/>
              <a:t>Then we compute a=a+2 which will add 0.2 to 2.6</a:t>
            </a:r>
          </a:p>
          <a:p>
            <a:endParaRPr lang="en-US" baseline="0" dirty="0"/>
          </a:p>
          <a:p>
            <a:r>
              <a:rPr lang="en-US" baseline="0" dirty="0"/>
              <a:t>We repeat this two times more. To reach the answer of 3.2</a:t>
            </a:r>
          </a:p>
          <a:p>
            <a:endParaRPr lang="en-US" baseline="0" dirty="0"/>
          </a:p>
          <a:p>
            <a:r>
              <a:rPr lang="en-US" baseline="0" dirty="0"/>
              <a:t>So far nothing surprising. We simply confirmed that octave finds indeed 3.6 if one computes 2.6+0.2+0.2+0.2</a:t>
            </a:r>
          </a:p>
          <a:p>
            <a:endParaRPr lang="en-US" baseline="0" dirty="0"/>
          </a:p>
          <a:p>
            <a:r>
              <a:rPr lang="en-US" baseline="0" dirty="0"/>
              <a:t>Let us check this more carefully and compute a-3.2</a:t>
            </a:r>
          </a:p>
          <a:p>
            <a:endParaRPr lang="en-US" baseline="0" dirty="0"/>
          </a:p>
          <a:p>
            <a:r>
              <a:rPr lang="en-US" baseline="0" dirty="0"/>
              <a:t>We do not get zero.</a:t>
            </a:r>
          </a:p>
          <a:p>
            <a:endParaRPr lang="en-US" baseline="0" dirty="0"/>
          </a:p>
          <a:p>
            <a:r>
              <a:rPr lang="en-US" baseline="0" dirty="0"/>
              <a:t>So octave did in fact not find 3.2 as answer in the previous </a:t>
            </a:r>
            <a:r>
              <a:rPr lang="en-US" baseline="0" dirty="0" smtClean="0"/>
              <a:t>calculation, </a:t>
            </a:r>
            <a:r>
              <a:rPr lang="en-US" baseline="0" dirty="0"/>
              <a:t>but something slightly different than 3.2</a:t>
            </a:r>
          </a:p>
          <a:p>
            <a:endParaRPr lang="en-US" baseline="0" dirty="0"/>
          </a:p>
          <a:p>
            <a:r>
              <a:rPr lang="en-US" baseline="0" dirty="0"/>
              <a:t>Why do we have this error?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1FD63-C213-4E7B-9339-38E93372C275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2675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reason is that the decimal number 0.2 can not</a:t>
            </a:r>
            <a:r>
              <a:rPr lang="en-US" baseline="0" dirty="0"/>
              <a:t> be represented exactly with a finite sequence of ones and zeros in binary system.</a:t>
            </a:r>
          </a:p>
          <a:p>
            <a:r>
              <a:rPr lang="en-US" baseline="0" dirty="0"/>
              <a:t>As </a:t>
            </a:r>
            <a:r>
              <a:rPr lang="en-US" baseline="0" dirty="0" smtClean="0"/>
              <a:t>octave </a:t>
            </a:r>
            <a:r>
              <a:rPr lang="en-US" baseline="0" dirty="0"/>
              <a:t>uses a finite number of zeros and ones, it will have a small round-off error.</a:t>
            </a:r>
          </a:p>
          <a:p>
            <a:endParaRPr lang="en-US" baseline="0" dirty="0"/>
          </a:p>
          <a:p>
            <a:r>
              <a:rPr lang="en-US" baseline="0" dirty="0"/>
              <a:t>This is very similar to the case you know very well of 1 over 3 which in decimal approximation is 0.3 with an infinite number of threes.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1FD63-C213-4E7B-9339-38E93372C275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7766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Round-off</a:t>
            </a:r>
            <a:r>
              <a:rPr lang="en-US" baseline="0" dirty="0"/>
              <a:t> errors can enter in calculations differently depending on how operations are done.</a:t>
            </a:r>
          </a:p>
          <a:p>
            <a:endParaRPr lang="en-US" baseline="0" dirty="0"/>
          </a:p>
          <a:p>
            <a:r>
              <a:rPr lang="en-US" baseline="0" dirty="0"/>
              <a:t>Consider the two functions f and g displayed on the screen. </a:t>
            </a:r>
          </a:p>
          <a:p>
            <a:endParaRPr lang="en-US" baseline="0" dirty="0"/>
          </a:p>
          <a:p>
            <a:r>
              <a:rPr lang="en-US" baseline="0" dirty="0"/>
              <a:t>Mathematically f and g are in fact the same, only arranged a little differently.</a:t>
            </a:r>
          </a:p>
          <a:p>
            <a:r>
              <a:rPr lang="en-US" baseline="0" dirty="0"/>
              <a:t>I invite you to quickly prove this by yourselves.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1FD63-C213-4E7B-9339-38E93372C275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69902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now try to evaluate the functions f and g numerically to see if we always get the same answer or not.</a:t>
            </a:r>
          </a:p>
          <a:p>
            <a:endParaRPr lang="en-US" dirty="0"/>
          </a:p>
          <a:p>
            <a:r>
              <a:rPr lang="en-US" dirty="0"/>
              <a:t>For this let us define two functions f and g in octave.</a:t>
            </a:r>
          </a:p>
          <a:p>
            <a:endParaRPr lang="en-US" dirty="0"/>
          </a:p>
          <a:p>
            <a:r>
              <a:rPr lang="en-US" dirty="0"/>
              <a:t>Note the syntax used. In octave this type of syntax</a:t>
            </a:r>
            <a:r>
              <a:rPr lang="en-US" baseline="0" dirty="0"/>
              <a:t> is called “inline function definition” and is very useful to quickly define a function.</a:t>
            </a:r>
          </a:p>
          <a:p>
            <a:endParaRPr lang="en-US" baseline="0" dirty="0"/>
          </a:p>
          <a:p>
            <a:r>
              <a:rPr lang="en-US" baseline="0" dirty="0"/>
              <a:t>Now that we have defined our two functions, let </a:t>
            </a:r>
            <a:r>
              <a:rPr lang="en-US" baseline="0" dirty="0" smtClean="0"/>
              <a:t>us evaluate </a:t>
            </a:r>
            <a:r>
              <a:rPr lang="en-US" baseline="0" dirty="0"/>
              <a:t>them in some value of x.</a:t>
            </a:r>
          </a:p>
          <a:p>
            <a:endParaRPr lang="en-US" baseline="0" dirty="0"/>
          </a:p>
          <a:p>
            <a:r>
              <a:rPr lang="en-US" baseline="0" dirty="0"/>
              <a:t>For this let us compute f(500-g(500). </a:t>
            </a:r>
          </a:p>
          <a:p>
            <a:endParaRPr lang="en-US" baseline="0" dirty="0"/>
          </a:p>
          <a:p>
            <a:r>
              <a:rPr lang="en-US" baseline="0" dirty="0"/>
              <a:t>As you see octave does not find zero.</a:t>
            </a:r>
          </a:p>
          <a:p>
            <a:endParaRPr lang="en-US" baseline="0" dirty="0"/>
          </a:p>
          <a:p>
            <a:r>
              <a:rPr lang="en-US" baseline="0" dirty="0"/>
              <a:t>This means the two numerical results of f(500) and g(500), even if fairly close to each others, are not equal.</a:t>
            </a:r>
          </a:p>
          <a:p>
            <a:endParaRPr lang="en-US" baseline="0" dirty="0"/>
          </a:p>
          <a:p>
            <a:r>
              <a:rPr lang="en-US" baseline="0" dirty="0"/>
              <a:t>The reason of this difference are round-off errors.</a:t>
            </a:r>
          </a:p>
          <a:p>
            <a:endParaRPr lang="en-US" baseline="0" dirty="0"/>
          </a:p>
          <a:p>
            <a:r>
              <a:rPr lang="en-US" baseline="0" dirty="0"/>
              <a:t>We face a serious </a:t>
            </a:r>
            <a:r>
              <a:rPr lang="en-US" baseline="0" dirty="0" smtClean="0"/>
              <a:t>problem.  </a:t>
            </a:r>
            <a:r>
              <a:rPr lang="en-US" baseline="0" dirty="0"/>
              <a:t>Which one, if any, between f(500) or g(500) computes the right answer?</a:t>
            </a:r>
          </a:p>
          <a:p>
            <a:endParaRPr lang="en-US" baseline="0" dirty="0"/>
          </a:p>
          <a:p>
            <a:r>
              <a:rPr lang="en-US" dirty="0"/>
              <a:t>In fact, none of them</a:t>
            </a:r>
            <a:r>
              <a:rPr lang="en-US" baseline="0" dirty="0"/>
              <a:t> </a:t>
            </a:r>
            <a:r>
              <a:rPr lang="en-US" baseline="0" dirty="0" smtClean="0"/>
              <a:t>calculates </a:t>
            </a:r>
            <a:r>
              <a:rPr lang="en-US" baseline="0" dirty="0"/>
              <a:t>the right answer. Both are </a:t>
            </a:r>
            <a:r>
              <a:rPr lang="en-US" baseline="0" dirty="0" smtClean="0"/>
              <a:t>approximations. </a:t>
            </a:r>
            <a:r>
              <a:rPr lang="en-US" baseline="0" dirty="0"/>
              <a:t>One of the question we will have to try to solve during the semester is to know how good are these approximations.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1FD63-C213-4E7B-9339-38E93372C275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27466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last example let us consider this quadratic equation.</a:t>
            </a:r>
          </a:p>
          <a:p>
            <a:endParaRPr lang="en-US" dirty="0"/>
          </a:p>
          <a:p>
            <a:r>
              <a:rPr lang="en-US" dirty="0"/>
              <a:t>You know very well what are</a:t>
            </a:r>
            <a:r>
              <a:rPr lang="en-US" baseline="0" dirty="0"/>
              <a:t> the solutions of this equation and since long you know the formula to calculate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1FD63-C213-4E7B-9339-38E93372C275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3232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927-7C51-4FFF-8F55-E79BFBA50F3E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90BC-2A66-4736-AB3F-D74B456018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927-7C51-4FFF-8F55-E79BFBA50F3E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90BC-2A66-4736-AB3F-D74B456018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865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927-7C51-4FFF-8F55-E79BFBA50F3E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90BC-2A66-4736-AB3F-D74B456018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469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927-7C51-4FFF-8F55-E79BFBA50F3E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90BC-2A66-4736-AB3F-D74B456018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808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927-7C51-4FFF-8F55-E79BFBA50F3E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90BC-2A66-4736-AB3F-D74B456018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789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927-7C51-4FFF-8F55-E79BFBA50F3E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90BC-2A66-4736-AB3F-D74B456018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358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927-7C51-4FFF-8F55-E79BFBA50F3E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90BC-2A66-4736-AB3F-D74B456018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439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927-7C51-4FFF-8F55-E79BFBA50F3E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90BC-2A66-4736-AB3F-D74B456018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764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927-7C51-4FFF-8F55-E79BFBA50F3E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90BC-2A66-4736-AB3F-D74B456018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187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927-7C51-4FFF-8F55-E79BFBA50F3E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90BC-2A66-4736-AB3F-D74B456018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46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927-7C51-4FFF-8F55-E79BFBA50F3E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90BC-2A66-4736-AB3F-D74B456018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92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39927-7C51-4FFF-8F55-E79BFBA50F3E}" type="datetimeFigureOut">
              <a:rPr lang="en-CA" smtClean="0"/>
              <a:t>2020-01-13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C90BC-2A66-4736-AB3F-D74B456018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82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669B-0897-454F-B9EB-46D00D9ED6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5E317-47E4-4796-90D4-511B7D5E0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Round-Off Errors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89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E505-991E-4BE0-AF86-3BE0A386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Illustration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BD6706-A106-4E21-9530-9B5921E2A0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Numerically we find:</a:t>
                </a:r>
              </a:p>
              <a:p>
                <a:pPr marL="457200" lvl="1" indent="0">
                  <a:buNone/>
                </a:pPr>
                <a:endParaRPr lang="en-CA" dirty="0"/>
              </a:p>
              <a:p>
                <a:pPr marL="457200" lvl="1" indent="0">
                  <a:buNone/>
                </a:pPr>
                <a:r>
                  <a:rPr lang="en-CA" dirty="0"/>
                  <a:t>octave&gt; a=1; b=9^12; c=-3;</a:t>
                </a:r>
              </a:p>
              <a:p>
                <a:pPr marL="457200" lvl="1" indent="0">
                  <a:buNone/>
                </a:pPr>
                <a:r>
                  <a:rPr lang="en-CA" dirty="0"/>
                  <a:t>octave&gt; x1=(-</a:t>
                </a:r>
                <a:r>
                  <a:rPr lang="en-CA" dirty="0" err="1"/>
                  <a:t>b+sqrt</a:t>
                </a:r>
                <a:r>
                  <a:rPr lang="en-CA" dirty="0"/>
                  <a:t>(b^2-4*a*c))/(2*a)</a:t>
                </a:r>
              </a:p>
              <a:p>
                <a:pPr marL="457200" lvl="1" indent="0">
                  <a:buNone/>
                </a:pPr>
                <a:r>
                  <a:rPr lang="en-CA" dirty="0"/>
                  <a:t>x1 = 0</a:t>
                </a:r>
              </a:p>
              <a:p>
                <a:pPr marL="457200" lvl="1" indent="0">
                  <a:buNone/>
                </a:pPr>
                <a:r>
                  <a:rPr lang="en-CA" dirty="0"/>
                  <a:t>octave&gt; x2=(-b-sqrt(b^2-4*a*c))/(2*a)</a:t>
                </a:r>
              </a:p>
              <a:p>
                <a:pPr marL="457200" lvl="1" indent="0">
                  <a:buNone/>
                </a:pPr>
                <a:r>
                  <a:rPr lang="en-CA" dirty="0"/>
                  <a:t>x2 =   -2.8243e+11</a:t>
                </a:r>
              </a:p>
              <a:p>
                <a:endParaRPr lang="en-CA" dirty="0"/>
              </a:p>
              <a:p>
                <a:r>
                  <a:rPr lang="en-CA" dirty="0"/>
                  <a:t>x=0 is however NOT a solution of the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+9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−3=0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DBD6706-A106-4E21-9530-9B5921E2A0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3904B83-C5F3-46A4-8F13-5E32D39BD884}"/>
              </a:ext>
            </a:extLst>
          </p:cNvPr>
          <p:cNvSpPr/>
          <p:nvPr/>
        </p:nvSpPr>
        <p:spPr>
          <a:xfrm>
            <a:off x="1143000" y="2590800"/>
            <a:ext cx="5410200" cy="2133600"/>
          </a:xfrm>
          <a:prstGeom prst="rect">
            <a:avLst/>
          </a:prstGeom>
          <a:noFill/>
          <a:ln w="381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112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CB89-9B21-47FD-B250-A971C4F5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Illustration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6DF036-4449-46EB-B855-8BE05CFB52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CA" dirty="0"/>
                  <a:t>Why do we get such a wrong answer?</a:t>
                </a:r>
              </a:p>
              <a:p>
                <a:r>
                  <a:rPr lang="en-CA" dirty="0"/>
                  <a:t>The reason is that in our case:</a:t>
                </a:r>
              </a:p>
              <a:p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𝑎𝑐</m:t>
                          </m:r>
                        </m:e>
                      </m:rad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ad>
                        <m:radPr>
                          <m:degHide m:val="on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CA" altLang="fr-F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altLang="fr-F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CA" altLang="fr-FR" dirty="0">
                    <a:latin typeface="Arial" panose="020B0604020202020204" pitchFamily="34" charset="0"/>
                  </a:rPr>
                  <a:t>We lose all significant digits when computing:</a:t>
                </a:r>
              </a:p>
              <a:p>
                <a:endParaRPr lang="en-CA" altLang="fr-FR" dirty="0">
                  <a:latin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𝑎𝑐</m:t>
                          </m:r>
                        </m:e>
                      </m:ra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dirty="0"/>
              </a:p>
              <a:p>
                <a:r>
                  <a:rPr lang="en-CA" dirty="0"/>
                  <a:t>This effect is called </a:t>
                </a:r>
                <a:r>
                  <a:rPr lang="en-CA" i="1" dirty="0"/>
                  <a:t>loss of significance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6DF036-4449-46EB-B855-8BE05CFB52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58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8A23-3990-4122-A54A-541C72D7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ED42F-6346-466B-8DBF-1F97CFAA9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can store only a finite number of digits</a:t>
            </a:r>
          </a:p>
          <a:p>
            <a:r>
              <a:rPr lang="en-US" dirty="0"/>
              <a:t>The error introduced by this fact is called: </a:t>
            </a:r>
            <a:r>
              <a:rPr lang="en-US" i="1" dirty="0"/>
              <a:t>round-off error</a:t>
            </a:r>
          </a:p>
          <a:p>
            <a:r>
              <a:rPr lang="en-US" dirty="0"/>
              <a:t>In </a:t>
            </a:r>
            <a:r>
              <a:rPr lang="en-US" i="1" dirty="0"/>
              <a:t>every</a:t>
            </a:r>
            <a:r>
              <a:rPr lang="en-US" dirty="0"/>
              <a:t> numerical calculation round-off errors are present</a:t>
            </a:r>
          </a:p>
          <a:p>
            <a:r>
              <a:rPr lang="en-US" dirty="0"/>
              <a:t>At dramatic consequence can be </a:t>
            </a:r>
            <a:r>
              <a:rPr lang="en-US" i="1" dirty="0"/>
              <a:t>loss of significance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43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numbers as approximations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When performing numerical calculations we use digital numbers</a:t>
                </a:r>
                <a:endParaRPr lang="en-CA" dirty="0"/>
              </a:p>
              <a:p>
                <a:r>
                  <a:rPr lang="en-US" dirty="0"/>
                  <a:t>Digital numbers are </a:t>
                </a:r>
                <a:r>
                  <a:rPr lang="en-US" i="1" dirty="0"/>
                  <a:t>approximations</a:t>
                </a:r>
                <a:r>
                  <a:rPr lang="en-US" dirty="0"/>
                  <a:t> of actual mathematical quantities</a:t>
                </a:r>
              </a:p>
              <a:p>
                <a:r>
                  <a:rPr lang="en-US" dirty="0"/>
                  <a:t>Digital numbers contain a </a:t>
                </a:r>
                <a:r>
                  <a:rPr lang="en-US" i="1" dirty="0"/>
                  <a:t>finite</a:t>
                </a:r>
                <a:r>
                  <a:rPr lang="en-US" dirty="0"/>
                  <a:t> number </a:t>
                </a:r>
                <a:r>
                  <a:rPr lang="en-US" dirty="0" smtClean="0"/>
                  <a:t>of digits</a:t>
                </a:r>
                <a:endParaRPr lang="en-US" dirty="0"/>
              </a:p>
              <a:p>
                <a:r>
                  <a:rPr lang="en-US" dirty="0"/>
                  <a:t>The digits that we consider to be correct are called</a:t>
                </a:r>
                <a:r>
                  <a:rPr lang="en-US" i="1" dirty="0"/>
                  <a:t> significant digits</a:t>
                </a:r>
              </a:p>
              <a:p>
                <a:r>
                  <a:rPr lang="en-US" dirty="0"/>
                  <a:t>Depending on the physical quantity used, a digital number with same number of significant digits can be written differently: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1043</m:t>
                    </m:r>
                  </m:oMath>
                </a14:m>
                <a:r>
                  <a:rPr lang="en-CA" dirty="0"/>
                  <a:t> [mm]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043</m:t>
                    </m:r>
                  </m:oMath>
                </a14:m>
                <a:r>
                  <a:rPr lang="en-CA" dirty="0"/>
                  <a:t> [m]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1.043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CA" dirty="0"/>
                  <a:t> [</a:t>
                </a:r>
                <a:r>
                  <a:rPr lang="en-CA" dirty="0">
                    <a:latin typeface="Symbol" panose="05050102010706020507" pitchFamily="18" charset="2"/>
                  </a:rPr>
                  <a:t>m</a:t>
                </a:r>
                <a:r>
                  <a:rPr lang="en-CA" dirty="0"/>
                  <a:t>m]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.0010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CA" dirty="0"/>
                  <a:t> [km]</a:t>
                </a:r>
              </a:p>
              <a:p>
                <a:pPr lvl="1"/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75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CCD192D-E202-430B-A4E8-3CB41E28598D}"/>
              </a:ext>
            </a:extLst>
          </p:cNvPr>
          <p:cNvSpPr/>
          <p:nvPr/>
        </p:nvSpPr>
        <p:spPr>
          <a:xfrm>
            <a:off x="1524000" y="5491163"/>
            <a:ext cx="685800" cy="376237"/>
          </a:xfrm>
          <a:prstGeom prst="rect">
            <a:avLst/>
          </a:prstGeom>
          <a:noFill/>
          <a:ln w="381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219200" y="5992297"/>
            <a:ext cx="1456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48A6AD"/>
                </a:solidFill>
              </a:rPr>
              <a:t>Leading zeros</a:t>
            </a:r>
          </a:p>
        </p:txBody>
      </p:sp>
    </p:spTree>
    <p:extLst>
      <p:ext uri="{BB962C8B-B14F-4D97-AF65-F5344CB8AC3E}">
        <p14:creationId xmlns:p14="http://schemas.microsoft.com/office/powerpoint/2010/main" val="205926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5CF3-C154-4306-A777-FADA9D99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Handling numbers in a computer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57C1F-CB95-4007-8A8B-002FE6394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Computers use a base-2 representation</a:t>
                </a:r>
                <a:r>
                  <a:rPr lang="fr-FR" dirty="0"/>
                  <a:t> for </a:t>
                </a:r>
                <a:r>
                  <a:rPr lang="en-CA" dirty="0"/>
                  <a:t>numbers, called binary numbers</a:t>
                </a:r>
              </a:p>
              <a:p>
                <a:r>
                  <a:rPr lang="fr-FR" dirty="0"/>
                  <a:t>For </a:t>
                </a:r>
                <a:r>
                  <a:rPr lang="en-CA" dirty="0"/>
                  <a:t>example</a:t>
                </a:r>
                <a:r>
                  <a:rPr lang="fr-FR" dirty="0"/>
                  <a:t> the </a:t>
                </a:r>
                <a:r>
                  <a:rPr lang="en-CA" dirty="0"/>
                  <a:t>binary</a:t>
                </a:r>
                <a:r>
                  <a:rPr lang="fr-FR" dirty="0"/>
                  <a:t> </a:t>
                </a:r>
                <a:r>
                  <a:rPr lang="en-CA" dirty="0"/>
                  <a:t>number</a:t>
                </a:r>
                <a:r>
                  <a:rPr lang="fr-FR" dirty="0"/>
                  <a:t> </a:t>
                </a:r>
                <a:r>
                  <a:rPr lang="en-CA" dirty="0"/>
                  <a:t>1001 converts to:</a:t>
                </a:r>
                <a:br>
                  <a:rPr lang="en-CA" dirty="0"/>
                </a:br>
                <a:r>
                  <a:rPr lang="en-CA" dirty="0"/>
                  <a:t/>
                </a:r>
                <a:br>
                  <a:rPr lang="en-CA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1×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</m:t>
                    </m:r>
                  </m:oMath>
                </a14:m>
                <a:endParaRPr lang="en-CA" dirty="0"/>
              </a:p>
              <a:p>
                <a:endParaRPr lang="en-US" dirty="0"/>
              </a:p>
              <a:p>
                <a:r>
                  <a:rPr lang="en-US" dirty="0"/>
                  <a:t>Numbers such as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cannot be expressed by a finite sequences of 1 and 0</a:t>
                </a:r>
              </a:p>
              <a:p>
                <a:r>
                  <a:rPr lang="en-US" dirty="0"/>
                  <a:t>Computers store typically </a:t>
                </a:r>
                <a:r>
                  <a:rPr lang="en-US"/>
                  <a:t>16 </a:t>
                </a:r>
                <a:r>
                  <a:rPr lang="en-US" smtClean="0"/>
                  <a:t>decimal digits </a:t>
                </a:r>
                <a:r>
                  <a:rPr lang="en-US" dirty="0" smtClean="0"/>
                  <a:t>(double precision)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7257C1F-CB95-4007-8A8B-002FE6394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29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183B-DB1E-45D5-9BEF-B6FB8E20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Round Off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9F906-9F40-47DC-8295-9444A63E7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difference between the mathematical number and the number stored in the computer is called </a:t>
            </a:r>
            <a:r>
              <a:rPr lang="en-CA" i="1" dirty="0"/>
              <a:t>round-off error</a:t>
            </a:r>
          </a:p>
          <a:p>
            <a:r>
              <a:rPr lang="en-CA" dirty="0"/>
              <a:t>The origin of round-off errors is the fact that a computer can only store a finite number of digits</a:t>
            </a:r>
          </a:p>
          <a:p>
            <a:r>
              <a:rPr lang="en-CA" dirty="0"/>
              <a:t>The consequence of round-off errors can be quite dramatic</a:t>
            </a:r>
          </a:p>
        </p:txBody>
      </p:sp>
    </p:spTree>
    <p:extLst>
      <p:ext uri="{BB962C8B-B14F-4D97-AF65-F5344CB8AC3E}">
        <p14:creationId xmlns:p14="http://schemas.microsoft.com/office/powerpoint/2010/main" val="9633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53AF-D1DA-4EA2-B6B2-4A2E9747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Illustration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EDBF4-FB76-475A-B68B-21623C6D0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/>
              <a:t>Consider the following sequence of simple calculation in octave:</a:t>
            </a:r>
            <a:endParaRPr lang="fr-F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octave&gt; a=2.6</a:t>
            </a:r>
          </a:p>
          <a:p>
            <a:pPr marL="457200" lvl="1" indent="0">
              <a:buNone/>
            </a:pPr>
            <a:r>
              <a:rPr lang="pt-BR" dirty="0"/>
              <a:t>a =  2.6000</a:t>
            </a:r>
          </a:p>
          <a:p>
            <a:pPr marL="457200" lvl="1" indent="0">
              <a:buNone/>
            </a:pPr>
            <a:r>
              <a:rPr lang="pt-BR" dirty="0"/>
              <a:t>octave&gt; a=a+0.2</a:t>
            </a:r>
          </a:p>
          <a:p>
            <a:pPr marL="457200" lvl="1" indent="0">
              <a:buNone/>
            </a:pPr>
            <a:r>
              <a:rPr lang="pt-BR" dirty="0"/>
              <a:t>a =  2.8000</a:t>
            </a:r>
          </a:p>
          <a:p>
            <a:pPr marL="457200" lvl="1" indent="0">
              <a:buNone/>
            </a:pPr>
            <a:r>
              <a:rPr lang="pt-BR" dirty="0"/>
              <a:t>octave&gt; a=a+0.2</a:t>
            </a:r>
          </a:p>
          <a:p>
            <a:pPr marL="457200" lvl="1" indent="0">
              <a:buNone/>
            </a:pPr>
            <a:r>
              <a:rPr lang="pt-BR" dirty="0"/>
              <a:t>a =  3.0000</a:t>
            </a:r>
          </a:p>
          <a:p>
            <a:pPr marL="457200" lvl="1" indent="0">
              <a:buNone/>
            </a:pPr>
            <a:r>
              <a:rPr lang="pt-BR" dirty="0"/>
              <a:t>octave&gt; a=a+0.2</a:t>
            </a:r>
          </a:p>
          <a:p>
            <a:pPr marL="457200" lvl="1" indent="0">
              <a:buNone/>
            </a:pPr>
            <a:r>
              <a:rPr lang="pt-BR" dirty="0"/>
              <a:t>a =  3.2000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Now Let us compute a-3.2:</a:t>
            </a:r>
          </a:p>
          <a:p>
            <a:endParaRPr lang="en-CA" dirty="0"/>
          </a:p>
          <a:p>
            <a:pPr marL="457200" lvl="1" indent="0">
              <a:buNone/>
            </a:pPr>
            <a:r>
              <a:rPr lang="pt-BR" dirty="0"/>
              <a:t>octave&gt; a-3.2</a:t>
            </a:r>
          </a:p>
          <a:p>
            <a:pPr marL="457200" lvl="1" indent="0">
              <a:buNone/>
            </a:pPr>
            <a:r>
              <a:rPr lang="pt-BR" dirty="0"/>
              <a:t>4.4409e-16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The answer is wrong 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F86D38-5349-4C80-B4FE-258F839B379B}"/>
              </a:ext>
            </a:extLst>
          </p:cNvPr>
          <p:cNvSpPr/>
          <p:nvPr/>
        </p:nvSpPr>
        <p:spPr>
          <a:xfrm>
            <a:off x="1143000" y="2286000"/>
            <a:ext cx="2332541" cy="1840664"/>
          </a:xfrm>
          <a:prstGeom prst="rect">
            <a:avLst/>
          </a:prstGeom>
          <a:noFill/>
          <a:ln w="381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08B8F1-0AB8-4A01-AD52-7B84F0968227}"/>
              </a:ext>
            </a:extLst>
          </p:cNvPr>
          <p:cNvSpPr/>
          <p:nvPr/>
        </p:nvSpPr>
        <p:spPr>
          <a:xfrm>
            <a:off x="1142999" y="4800599"/>
            <a:ext cx="2332541" cy="706771"/>
          </a:xfrm>
          <a:prstGeom prst="rect">
            <a:avLst/>
          </a:prstGeom>
          <a:noFill/>
          <a:ln w="381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488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B59B-659E-43A6-82C1-4D98DE55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This Error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33064B-5184-4A4A-95FD-3FCB9B96EE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/>
                  <a:t>The reason is the way the number 0.2 is represented in binary :</a:t>
                </a:r>
              </a:p>
              <a:p>
                <a:endParaRPr lang="en-CA" dirty="0"/>
              </a:p>
              <a:p>
                <a:pPr marL="0" indent="0" algn="ctr">
                  <a:buNone/>
                </a:pPr>
                <a:r>
                  <a:rPr lang="en-CA" sz="2000" dirty="0"/>
                  <a:t>0011111111001001100110011001100110011001100110011001100110011010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This is similar to the well known fact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</m:t>
                      </m:r>
                      <m:acc>
                        <m:accPr>
                          <m:chr m:val="̅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ac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33064B-5184-4A4A-95FD-3FCB9B96E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CCCD192D-E202-430B-A4E8-3CB41E28598D}"/>
              </a:ext>
            </a:extLst>
          </p:cNvPr>
          <p:cNvSpPr/>
          <p:nvPr/>
        </p:nvSpPr>
        <p:spPr>
          <a:xfrm>
            <a:off x="1676400" y="2667000"/>
            <a:ext cx="8915400" cy="685800"/>
          </a:xfrm>
          <a:prstGeom prst="rect">
            <a:avLst/>
          </a:prstGeom>
          <a:noFill/>
          <a:ln w="381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8D2650-543D-4612-A96F-924341B803F4}"/>
              </a:ext>
            </a:extLst>
          </p:cNvPr>
          <p:cNvGrpSpPr/>
          <p:nvPr/>
        </p:nvGrpSpPr>
        <p:grpSpPr>
          <a:xfrm>
            <a:off x="8027196" y="2819400"/>
            <a:ext cx="457200" cy="383381"/>
            <a:chOff x="8077200" y="2819400"/>
            <a:chExt cx="457200" cy="38338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F0FCF72-8118-4428-8EEB-4A6A84376A1B}"/>
                </a:ext>
              </a:extLst>
            </p:cNvPr>
            <p:cNvCxnSpPr/>
            <p:nvPr/>
          </p:nvCxnSpPr>
          <p:spPr>
            <a:xfrm>
              <a:off x="8077200" y="2819400"/>
              <a:ext cx="457200" cy="0"/>
            </a:xfrm>
            <a:prstGeom prst="line">
              <a:avLst/>
            </a:prstGeom>
            <a:ln w="25400">
              <a:solidFill>
                <a:srgbClr val="48A6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730075B-022E-4166-987A-A2FDC58057D1}"/>
                </a:ext>
              </a:extLst>
            </p:cNvPr>
            <p:cNvCxnSpPr/>
            <p:nvPr/>
          </p:nvCxnSpPr>
          <p:spPr>
            <a:xfrm>
              <a:off x="8077200" y="3200400"/>
              <a:ext cx="457200" cy="0"/>
            </a:xfrm>
            <a:prstGeom prst="line">
              <a:avLst/>
            </a:prstGeom>
            <a:ln w="25400">
              <a:solidFill>
                <a:srgbClr val="48A6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5BA0254-9E74-4AFD-BCEF-FDBF4FD9FF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7200" y="2819400"/>
              <a:ext cx="0" cy="383381"/>
            </a:xfrm>
            <a:prstGeom prst="line">
              <a:avLst/>
            </a:prstGeom>
            <a:ln w="25400">
              <a:solidFill>
                <a:srgbClr val="48A6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32A77C-52AD-415D-9A39-FB7DCE6484D2}"/>
              </a:ext>
            </a:extLst>
          </p:cNvPr>
          <p:cNvGrpSpPr/>
          <p:nvPr/>
        </p:nvGrpSpPr>
        <p:grpSpPr>
          <a:xfrm>
            <a:off x="8546305" y="2819400"/>
            <a:ext cx="457200" cy="383381"/>
            <a:chOff x="8077200" y="2819400"/>
            <a:chExt cx="457200" cy="383381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0E2521E-6C35-422F-AF25-812D0DC9DB1C}"/>
                </a:ext>
              </a:extLst>
            </p:cNvPr>
            <p:cNvCxnSpPr/>
            <p:nvPr/>
          </p:nvCxnSpPr>
          <p:spPr>
            <a:xfrm>
              <a:off x="8077200" y="2819400"/>
              <a:ext cx="457200" cy="0"/>
            </a:xfrm>
            <a:prstGeom prst="line">
              <a:avLst/>
            </a:prstGeom>
            <a:ln w="25400">
              <a:solidFill>
                <a:srgbClr val="48A6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477012D-AC6A-4915-9ECD-66BE9955DE9C}"/>
                </a:ext>
              </a:extLst>
            </p:cNvPr>
            <p:cNvCxnSpPr/>
            <p:nvPr/>
          </p:nvCxnSpPr>
          <p:spPr>
            <a:xfrm>
              <a:off x="8077200" y="3200400"/>
              <a:ext cx="457200" cy="0"/>
            </a:xfrm>
            <a:prstGeom prst="line">
              <a:avLst/>
            </a:prstGeom>
            <a:ln w="25400">
              <a:solidFill>
                <a:srgbClr val="48A6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82A04C2-92A4-4AAA-85FD-0781E69103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7200" y="2819400"/>
              <a:ext cx="0" cy="383381"/>
            </a:xfrm>
            <a:prstGeom prst="line">
              <a:avLst/>
            </a:prstGeom>
            <a:ln w="25400">
              <a:solidFill>
                <a:srgbClr val="48A6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9FB4FC-D5A7-4E0A-8A9B-FB42A8A55621}"/>
              </a:ext>
            </a:extLst>
          </p:cNvPr>
          <p:cNvGrpSpPr/>
          <p:nvPr/>
        </p:nvGrpSpPr>
        <p:grpSpPr>
          <a:xfrm>
            <a:off x="9048745" y="2819400"/>
            <a:ext cx="457200" cy="383381"/>
            <a:chOff x="8077200" y="2819400"/>
            <a:chExt cx="457200" cy="38338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EF0D6D-EBAB-4CEC-9B94-0DA78C6FA61F}"/>
                </a:ext>
              </a:extLst>
            </p:cNvPr>
            <p:cNvCxnSpPr/>
            <p:nvPr/>
          </p:nvCxnSpPr>
          <p:spPr>
            <a:xfrm>
              <a:off x="8077200" y="2819400"/>
              <a:ext cx="457200" cy="0"/>
            </a:xfrm>
            <a:prstGeom prst="line">
              <a:avLst/>
            </a:prstGeom>
            <a:ln w="25400">
              <a:solidFill>
                <a:srgbClr val="48A6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AE779C0-BA85-4007-8061-036A4A1A5C04}"/>
                </a:ext>
              </a:extLst>
            </p:cNvPr>
            <p:cNvCxnSpPr/>
            <p:nvPr/>
          </p:nvCxnSpPr>
          <p:spPr>
            <a:xfrm>
              <a:off x="8077200" y="3200400"/>
              <a:ext cx="457200" cy="0"/>
            </a:xfrm>
            <a:prstGeom prst="line">
              <a:avLst/>
            </a:prstGeom>
            <a:ln w="25400">
              <a:solidFill>
                <a:srgbClr val="48A6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44C0E0E-EB53-4070-83C8-5CF680F77F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7200" y="2819400"/>
              <a:ext cx="0" cy="383381"/>
            </a:xfrm>
            <a:prstGeom prst="line">
              <a:avLst/>
            </a:prstGeom>
            <a:ln w="25400">
              <a:solidFill>
                <a:srgbClr val="48A6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4A9C80-EC71-4475-917F-0C2FC732E42B}"/>
              </a:ext>
            </a:extLst>
          </p:cNvPr>
          <p:cNvGrpSpPr/>
          <p:nvPr/>
        </p:nvGrpSpPr>
        <p:grpSpPr>
          <a:xfrm>
            <a:off x="7008013" y="2819400"/>
            <a:ext cx="457200" cy="383381"/>
            <a:chOff x="8077200" y="2819400"/>
            <a:chExt cx="457200" cy="38338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5899442-00CE-4020-8D04-D744B2FCA78C}"/>
                </a:ext>
              </a:extLst>
            </p:cNvPr>
            <p:cNvCxnSpPr/>
            <p:nvPr/>
          </p:nvCxnSpPr>
          <p:spPr>
            <a:xfrm>
              <a:off x="8077200" y="2819400"/>
              <a:ext cx="457200" cy="0"/>
            </a:xfrm>
            <a:prstGeom prst="line">
              <a:avLst/>
            </a:prstGeom>
            <a:ln w="25400">
              <a:solidFill>
                <a:srgbClr val="48A6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0402E3B-4670-4E76-BBF9-23F157545120}"/>
                </a:ext>
              </a:extLst>
            </p:cNvPr>
            <p:cNvCxnSpPr/>
            <p:nvPr/>
          </p:nvCxnSpPr>
          <p:spPr>
            <a:xfrm>
              <a:off x="8077200" y="3200400"/>
              <a:ext cx="457200" cy="0"/>
            </a:xfrm>
            <a:prstGeom prst="line">
              <a:avLst/>
            </a:prstGeom>
            <a:ln w="25400">
              <a:solidFill>
                <a:srgbClr val="48A6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3CABC70-4647-4A3C-A60D-1F4D79B88F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7200" y="2819400"/>
              <a:ext cx="0" cy="383381"/>
            </a:xfrm>
            <a:prstGeom prst="line">
              <a:avLst/>
            </a:prstGeom>
            <a:ln w="25400">
              <a:solidFill>
                <a:srgbClr val="48A6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E4C3423-ED53-4E29-A357-48F0E7D4FC2A}"/>
              </a:ext>
            </a:extLst>
          </p:cNvPr>
          <p:cNvGrpSpPr/>
          <p:nvPr/>
        </p:nvGrpSpPr>
        <p:grpSpPr>
          <a:xfrm>
            <a:off x="7527122" y="2819400"/>
            <a:ext cx="457200" cy="383381"/>
            <a:chOff x="8077200" y="2819400"/>
            <a:chExt cx="457200" cy="383381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313246F-1E43-4197-A60F-193BB22AD85C}"/>
                </a:ext>
              </a:extLst>
            </p:cNvPr>
            <p:cNvCxnSpPr/>
            <p:nvPr/>
          </p:nvCxnSpPr>
          <p:spPr>
            <a:xfrm>
              <a:off x="8077200" y="2819400"/>
              <a:ext cx="457200" cy="0"/>
            </a:xfrm>
            <a:prstGeom prst="line">
              <a:avLst/>
            </a:prstGeom>
            <a:ln w="25400">
              <a:solidFill>
                <a:srgbClr val="48A6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6BBA4FF-C87B-4590-9685-C136BE7AA74B}"/>
                </a:ext>
              </a:extLst>
            </p:cNvPr>
            <p:cNvCxnSpPr/>
            <p:nvPr/>
          </p:nvCxnSpPr>
          <p:spPr>
            <a:xfrm>
              <a:off x="8077200" y="3200400"/>
              <a:ext cx="457200" cy="0"/>
            </a:xfrm>
            <a:prstGeom prst="line">
              <a:avLst/>
            </a:prstGeom>
            <a:ln w="25400">
              <a:solidFill>
                <a:srgbClr val="48A6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E761E3-928A-4F9A-8B40-E2D4F96DEB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7200" y="2819400"/>
              <a:ext cx="0" cy="383381"/>
            </a:xfrm>
            <a:prstGeom prst="line">
              <a:avLst/>
            </a:prstGeom>
            <a:ln w="25400">
              <a:solidFill>
                <a:srgbClr val="48A6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D0F625D-8970-4F4E-9E92-831916CDC43E}"/>
              </a:ext>
            </a:extLst>
          </p:cNvPr>
          <p:cNvGrpSpPr/>
          <p:nvPr/>
        </p:nvGrpSpPr>
        <p:grpSpPr>
          <a:xfrm>
            <a:off x="5972176" y="2817019"/>
            <a:ext cx="457200" cy="383381"/>
            <a:chOff x="8077200" y="2819400"/>
            <a:chExt cx="457200" cy="38338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97329CA-9AC0-4370-9A6D-62D6ED79BB82}"/>
                </a:ext>
              </a:extLst>
            </p:cNvPr>
            <p:cNvCxnSpPr/>
            <p:nvPr/>
          </p:nvCxnSpPr>
          <p:spPr>
            <a:xfrm>
              <a:off x="8077200" y="2819400"/>
              <a:ext cx="457200" cy="0"/>
            </a:xfrm>
            <a:prstGeom prst="line">
              <a:avLst/>
            </a:prstGeom>
            <a:ln w="25400">
              <a:solidFill>
                <a:srgbClr val="48A6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98EFD35-3699-4F06-BDE1-DB768970D590}"/>
                </a:ext>
              </a:extLst>
            </p:cNvPr>
            <p:cNvCxnSpPr/>
            <p:nvPr/>
          </p:nvCxnSpPr>
          <p:spPr>
            <a:xfrm>
              <a:off x="8077200" y="3200400"/>
              <a:ext cx="457200" cy="0"/>
            </a:xfrm>
            <a:prstGeom prst="line">
              <a:avLst/>
            </a:prstGeom>
            <a:ln w="25400">
              <a:solidFill>
                <a:srgbClr val="48A6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C454A3D-7457-4BAA-A8FB-453FC434B3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7200" y="2819400"/>
              <a:ext cx="0" cy="383381"/>
            </a:xfrm>
            <a:prstGeom prst="line">
              <a:avLst/>
            </a:prstGeom>
            <a:ln w="25400">
              <a:solidFill>
                <a:srgbClr val="48A6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F5021BD-D270-46D8-ABF3-CEEE246FA5D1}"/>
              </a:ext>
            </a:extLst>
          </p:cNvPr>
          <p:cNvGrpSpPr/>
          <p:nvPr/>
        </p:nvGrpSpPr>
        <p:grpSpPr>
          <a:xfrm>
            <a:off x="6491285" y="2817019"/>
            <a:ext cx="457200" cy="383381"/>
            <a:chOff x="8077200" y="2819400"/>
            <a:chExt cx="457200" cy="38338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FD072E5-BC7F-4661-B786-D245BCB96751}"/>
                </a:ext>
              </a:extLst>
            </p:cNvPr>
            <p:cNvCxnSpPr/>
            <p:nvPr/>
          </p:nvCxnSpPr>
          <p:spPr>
            <a:xfrm>
              <a:off x="8077200" y="2819400"/>
              <a:ext cx="457200" cy="0"/>
            </a:xfrm>
            <a:prstGeom prst="line">
              <a:avLst/>
            </a:prstGeom>
            <a:ln w="25400">
              <a:solidFill>
                <a:srgbClr val="48A6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EBC38DB-F4F0-4D3A-BC62-39B0D590D046}"/>
                </a:ext>
              </a:extLst>
            </p:cNvPr>
            <p:cNvCxnSpPr/>
            <p:nvPr/>
          </p:nvCxnSpPr>
          <p:spPr>
            <a:xfrm>
              <a:off x="8077200" y="3200400"/>
              <a:ext cx="457200" cy="0"/>
            </a:xfrm>
            <a:prstGeom prst="line">
              <a:avLst/>
            </a:prstGeom>
            <a:ln w="25400">
              <a:solidFill>
                <a:srgbClr val="48A6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FC97F32-C5B5-477F-88E0-5FAF8D43A8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7200" y="2819400"/>
              <a:ext cx="0" cy="383381"/>
            </a:xfrm>
            <a:prstGeom prst="line">
              <a:avLst/>
            </a:prstGeom>
            <a:ln w="25400">
              <a:solidFill>
                <a:srgbClr val="48A6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93526E-FF48-4630-94AE-F71C584829B7}"/>
              </a:ext>
            </a:extLst>
          </p:cNvPr>
          <p:cNvGrpSpPr/>
          <p:nvPr/>
        </p:nvGrpSpPr>
        <p:grpSpPr>
          <a:xfrm>
            <a:off x="4967300" y="2814638"/>
            <a:ext cx="457200" cy="383381"/>
            <a:chOff x="8077200" y="2819400"/>
            <a:chExt cx="457200" cy="383381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381CA97-FA57-4D92-BA92-CB7152DE4103}"/>
                </a:ext>
              </a:extLst>
            </p:cNvPr>
            <p:cNvCxnSpPr/>
            <p:nvPr/>
          </p:nvCxnSpPr>
          <p:spPr>
            <a:xfrm>
              <a:off x="8077200" y="2819400"/>
              <a:ext cx="457200" cy="0"/>
            </a:xfrm>
            <a:prstGeom prst="line">
              <a:avLst/>
            </a:prstGeom>
            <a:ln w="25400">
              <a:solidFill>
                <a:srgbClr val="48A6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554C933-13E8-42BA-8D46-16A1CB1DAD26}"/>
                </a:ext>
              </a:extLst>
            </p:cNvPr>
            <p:cNvCxnSpPr/>
            <p:nvPr/>
          </p:nvCxnSpPr>
          <p:spPr>
            <a:xfrm>
              <a:off x="8077200" y="3200400"/>
              <a:ext cx="457200" cy="0"/>
            </a:xfrm>
            <a:prstGeom prst="line">
              <a:avLst/>
            </a:prstGeom>
            <a:ln w="25400">
              <a:solidFill>
                <a:srgbClr val="48A6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67C2676-BAF1-4335-A353-0DA64420C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7200" y="2819400"/>
              <a:ext cx="0" cy="383381"/>
            </a:xfrm>
            <a:prstGeom prst="line">
              <a:avLst/>
            </a:prstGeom>
            <a:ln w="25400">
              <a:solidFill>
                <a:srgbClr val="48A6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C775BA5-D57A-4B17-9BD1-ECCA8D05C4CC}"/>
              </a:ext>
            </a:extLst>
          </p:cNvPr>
          <p:cNvGrpSpPr/>
          <p:nvPr/>
        </p:nvGrpSpPr>
        <p:grpSpPr>
          <a:xfrm>
            <a:off x="5486409" y="2814638"/>
            <a:ext cx="457200" cy="383381"/>
            <a:chOff x="8077200" y="2819400"/>
            <a:chExt cx="457200" cy="38338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2238F79-DB47-4916-A467-52429A70771C}"/>
                </a:ext>
              </a:extLst>
            </p:cNvPr>
            <p:cNvCxnSpPr/>
            <p:nvPr/>
          </p:nvCxnSpPr>
          <p:spPr>
            <a:xfrm>
              <a:off x="8077200" y="2819400"/>
              <a:ext cx="457200" cy="0"/>
            </a:xfrm>
            <a:prstGeom prst="line">
              <a:avLst/>
            </a:prstGeom>
            <a:ln w="25400">
              <a:solidFill>
                <a:srgbClr val="48A6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DDF0AA3-5EF6-4AF7-A27D-C61E624C009A}"/>
                </a:ext>
              </a:extLst>
            </p:cNvPr>
            <p:cNvCxnSpPr/>
            <p:nvPr/>
          </p:nvCxnSpPr>
          <p:spPr>
            <a:xfrm>
              <a:off x="8077200" y="3200400"/>
              <a:ext cx="457200" cy="0"/>
            </a:xfrm>
            <a:prstGeom prst="line">
              <a:avLst/>
            </a:prstGeom>
            <a:ln w="25400">
              <a:solidFill>
                <a:srgbClr val="48A6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D5BE557-18D8-4046-AF2D-E040ABAE0D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7200" y="2819400"/>
              <a:ext cx="0" cy="383381"/>
            </a:xfrm>
            <a:prstGeom prst="line">
              <a:avLst/>
            </a:prstGeom>
            <a:ln w="25400">
              <a:solidFill>
                <a:srgbClr val="48A6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223F962-4F3C-4743-AF5D-1F2889D4D2ED}"/>
              </a:ext>
            </a:extLst>
          </p:cNvPr>
          <p:cNvGrpSpPr/>
          <p:nvPr/>
        </p:nvGrpSpPr>
        <p:grpSpPr>
          <a:xfrm>
            <a:off x="3921924" y="2814638"/>
            <a:ext cx="457200" cy="383381"/>
            <a:chOff x="8077200" y="2819400"/>
            <a:chExt cx="457200" cy="38338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8F58DD8-E5AF-4B31-AABB-C333544A73ED}"/>
                </a:ext>
              </a:extLst>
            </p:cNvPr>
            <p:cNvCxnSpPr/>
            <p:nvPr/>
          </p:nvCxnSpPr>
          <p:spPr>
            <a:xfrm>
              <a:off x="8077200" y="2819400"/>
              <a:ext cx="457200" cy="0"/>
            </a:xfrm>
            <a:prstGeom prst="line">
              <a:avLst/>
            </a:prstGeom>
            <a:ln w="25400">
              <a:solidFill>
                <a:srgbClr val="48A6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E517919-63F2-43AC-AE8A-3CC9D773B882}"/>
                </a:ext>
              </a:extLst>
            </p:cNvPr>
            <p:cNvCxnSpPr/>
            <p:nvPr/>
          </p:nvCxnSpPr>
          <p:spPr>
            <a:xfrm>
              <a:off x="8077200" y="3200400"/>
              <a:ext cx="457200" cy="0"/>
            </a:xfrm>
            <a:prstGeom prst="line">
              <a:avLst/>
            </a:prstGeom>
            <a:ln w="25400">
              <a:solidFill>
                <a:srgbClr val="48A6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C106450-E162-4A7C-82DD-6E46C9AE5F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7200" y="2819400"/>
              <a:ext cx="0" cy="383381"/>
            </a:xfrm>
            <a:prstGeom prst="line">
              <a:avLst/>
            </a:prstGeom>
            <a:ln w="25400">
              <a:solidFill>
                <a:srgbClr val="48A6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7974577-A23C-43F7-8B29-8BA4A1D235C5}"/>
              </a:ext>
            </a:extLst>
          </p:cNvPr>
          <p:cNvGrpSpPr/>
          <p:nvPr/>
        </p:nvGrpSpPr>
        <p:grpSpPr>
          <a:xfrm>
            <a:off x="4441033" y="2814638"/>
            <a:ext cx="457200" cy="383381"/>
            <a:chOff x="8077200" y="2819400"/>
            <a:chExt cx="457200" cy="383381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322A79B-3312-4F64-B6E0-FC10445B8230}"/>
                </a:ext>
              </a:extLst>
            </p:cNvPr>
            <p:cNvCxnSpPr/>
            <p:nvPr/>
          </p:nvCxnSpPr>
          <p:spPr>
            <a:xfrm>
              <a:off x="8077200" y="2819400"/>
              <a:ext cx="457200" cy="0"/>
            </a:xfrm>
            <a:prstGeom prst="line">
              <a:avLst/>
            </a:prstGeom>
            <a:ln w="25400">
              <a:solidFill>
                <a:srgbClr val="48A6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AFF54FD-0ACD-4079-A368-1E603495E372}"/>
                </a:ext>
              </a:extLst>
            </p:cNvPr>
            <p:cNvCxnSpPr/>
            <p:nvPr/>
          </p:nvCxnSpPr>
          <p:spPr>
            <a:xfrm>
              <a:off x="8077200" y="3200400"/>
              <a:ext cx="457200" cy="0"/>
            </a:xfrm>
            <a:prstGeom prst="line">
              <a:avLst/>
            </a:prstGeom>
            <a:ln w="25400">
              <a:solidFill>
                <a:srgbClr val="48A6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895B597-2010-4DD3-9341-85569FA72F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7200" y="2819400"/>
              <a:ext cx="0" cy="383381"/>
            </a:xfrm>
            <a:prstGeom prst="line">
              <a:avLst/>
            </a:prstGeom>
            <a:ln w="25400">
              <a:solidFill>
                <a:srgbClr val="48A6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73EB4F27-459F-44CF-82FB-BAA4D6244F58}"/>
              </a:ext>
            </a:extLst>
          </p:cNvPr>
          <p:cNvSpPr/>
          <p:nvPr/>
        </p:nvSpPr>
        <p:spPr>
          <a:xfrm>
            <a:off x="9574993" y="2743200"/>
            <a:ext cx="692957" cy="5334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D3CF2FB-9FA9-4AF3-90CF-989057D773F3}"/>
              </a:ext>
            </a:extLst>
          </p:cNvPr>
          <p:cNvCxnSpPr>
            <a:cxnSpLocks/>
          </p:cNvCxnSpPr>
          <p:nvPr/>
        </p:nvCxnSpPr>
        <p:spPr>
          <a:xfrm flipV="1">
            <a:off x="9575007" y="2819400"/>
            <a:ext cx="0" cy="383381"/>
          </a:xfrm>
          <a:prstGeom prst="line">
            <a:avLst/>
          </a:prstGeom>
          <a:ln w="25400">
            <a:solidFill>
              <a:srgbClr val="48A6A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1973FE6-6B58-47C5-BB38-0ECAC1F8C9EC}"/>
              </a:ext>
            </a:extLst>
          </p:cNvPr>
          <p:cNvSpPr txBox="1"/>
          <p:nvPr/>
        </p:nvSpPr>
        <p:spPr>
          <a:xfrm>
            <a:off x="8546305" y="4058484"/>
            <a:ext cx="165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Round-off error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C8DE181-1C2C-45FD-8562-02F51312C788}"/>
              </a:ext>
            </a:extLst>
          </p:cNvPr>
          <p:cNvCxnSpPr>
            <a:cxnSpLocks/>
            <a:stCxn id="65" idx="0"/>
            <a:endCxn id="63" idx="4"/>
          </p:cNvCxnSpPr>
          <p:nvPr/>
        </p:nvCxnSpPr>
        <p:spPr>
          <a:xfrm flipV="1">
            <a:off x="9371467" y="3276600"/>
            <a:ext cx="550005" cy="78188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3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E6DE-2346-4233-B6E2-4FB28D31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Illustration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A425FC-183B-4AEA-9C59-586E273119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Consider the following two functions:</a:t>
                </a:r>
              </a:p>
              <a:p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r>
                  <a:rPr lang="en-CA" dirty="0"/>
                  <a:t>Mathematically it is easy to prove that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for all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 where the functions are defined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A425FC-183B-4AEA-9C59-586E27311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57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ADDD-5107-4B64-94A7-E20B1210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Illustration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F098-7143-4ABD-B4DA-CA39BFE69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If the functions are equal mathematically, we get a different result when evaluating the functions numerically: </a:t>
            </a:r>
          </a:p>
          <a:p>
            <a:endParaRPr lang="en-CA" dirty="0"/>
          </a:p>
          <a:p>
            <a:pPr marL="457200" lvl="1" indent="0">
              <a:buNone/>
            </a:pPr>
            <a:r>
              <a:rPr lang="en-CA" dirty="0"/>
              <a:t>octave&gt; f = @(x) x*(sqrt(x+1)-sqrt(x))</a:t>
            </a:r>
          </a:p>
          <a:p>
            <a:pPr marL="457200" lvl="1" indent="0">
              <a:buNone/>
            </a:pPr>
            <a:r>
              <a:rPr lang="en-CA" dirty="0"/>
              <a:t>f =</a:t>
            </a:r>
          </a:p>
          <a:p>
            <a:pPr marL="457200" lvl="1" indent="0">
              <a:buNone/>
            </a:pPr>
            <a:r>
              <a:rPr lang="en-CA" dirty="0"/>
              <a:t>@(x) x * (sqrt (x + 1) - sqrt (x))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octave&gt; g = @(x) x/(sqrt(x+1)+sqrt(x))</a:t>
            </a:r>
          </a:p>
          <a:p>
            <a:pPr marL="457200" lvl="1" indent="0">
              <a:buNone/>
            </a:pPr>
            <a:r>
              <a:rPr lang="en-CA" dirty="0"/>
              <a:t>g =</a:t>
            </a:r>
          </a:p>
          <a:p>
            <a:pPr marL="457200" lvl="1" indent="0">
              <a:buNone/>
            </a:pPr>
            <a:r>
              <a:rPr lang="en-CA" dirty="0"/>
              <a:t>@(x) x / (sqrt (x + 1) + sqrt (x))</a:t>
            </a:r>
          </a:p>
          <a:p>
            <a:pPr lvl="1"/>
            <a:endParaRPr lang="en-CA" dirty="0"/>
          </a:p>
          <a:p>
            <a:r>
              <a:rPr lang="en-CA" dirty="0"/>
              <a:t>But</a:t>
            </a:r>
          </a:p>
          <a:p>
            <a:pPr marL="0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pt-BR" dirty="0"/>
              <a:t>octave&gt; f(500)-g(500)</a:t>
            </a:r>
          </a:p>
          <a:p>
            <a:pPr marL="457200" lvl="1" indent="0">
              <a:buNone/>
            </a:pPr>
            <a:r>
              <a:rPr lang="pt-BR" dirty="0"/>
              <a:t>ans =   -3.4639e-13</a:t>
            </a:r>
            <a:endParaRPr lang="en-CA" dirty="0"/>
          </a:p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727CAF-BB58-4199-B392-7BC2CE207E0A}"/>
              </a:ext>
            </a:extLst>
          </p:cNvPr>
          <p:cNvSpPr/>
          <p:nvPr/>
        </p:nvSpPr>
        <p:spPr>
          <a:xfrm>
            <a:off x="1143000" y="2590800"/>
            <a:ext cx="4343400" cy="2133600"/>
          </a:xfrm>
          <a:prstGeom prst="rect">
            <a:avLst/>
          </a:prstGeom>
          <a:noFill/>
          <a:ln w="381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0E08B8-C612-491E-B2C7-02FDD7D676E5}"/>
              </a:ext>
            </a:extLst>
          </p:cNvPr>
          <p:cNvSpPr/>
          <p:nvPr/>
        </p:nvSpPr>
        <p:spPr>
          <a:xfrm>
            <a:off x="1143000" y="5334000"/>
            <a:ext cx="4343400" cy="966354"/>
          </a:xfrm>
          <a:prstGeom prst="rect">
            <a:avLst/>
          </a:prstGeom>
          <a:noFill/>
          <a:ln w="381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37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3D8EE-F1FF-437B-91A0-EB1FD2FF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Illustration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6A748-352B-45F5-81B4-AD3EC4027C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Consider the following equation:</a:t>
                </a:r>
              </a:p>
              <a:p>
                <a:endParaRPr lang="fr-F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+9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−3=0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r>
                  <a:rPr lang="en-CA" dirty="0"/>
                  <a:t>The true mathematical solution is given by</a:t>
                </a:r>
              </a:p>
              <a:p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6A748-352B-45F5-81B4-AD3EC4027C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65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1254</Words>
  <Application>Microsoft Office PowerPoint</Application>
  <PresentationFormat>Widescreen</PresentationFormat>
  <Paragraphs>218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Symbol</vt:lpstr>
      <vt:lpstr>1_Office Theme</vt:lpstr>
      <vt:lpstr>Lecture 2</vt:lpstr>
      <vt:lpstr>Digital numbers as approximations</vt:lpstr>
      <vt:lpstr>Handling numbers in a computer</vt:lpstr>
      <vt:lpstr>Round Off Errors</vt:lpstr>
      <vt:lpstr>Illustration 1</vt:lpstr>
      <vt:lpstr>Why This Error ?</vt:lpstr>
      <vt:lpstr>Illustration 2</vt:lpstr>
      <vt:lpstr>Illustration 2</vt:lpstr>
      <vt:lpstr>Illustration 3</vt:lpstr>
      <vt:lpstr>Illustration 3</vt:lpstr>
      <vt:lpstr>Illustration 3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Rolf</dc:creator>
  <cp:lastModifiedBy>Rolf Wuthrich</cp:lastModifiedBy>
  <cp:revision>121</cp:revision>
  <dcterms:created xsi:type="dcterms:W3CDTF">2006-08-16T00:00:00Z</dcterms:created>
  <dcterms:modified xsi:type="dcterms:W3CDTF">2020-01-13T15:42:32Z</dcterms:modified>
</cp:coreProperties>
</file>