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62" r:id="rId2"/>
    <p:sldId id="263" r:id="rId3"/>
    <p:sldId id="264" r:id="rId4"/>
    <p:sldId id="265" r:id="rId5"/>
    <p:sldId id="266" r:id="rId6"/>
    <p:sldId id="267" r:id="rId7"/>
    <p:sldId id="271" r:id="rId8"/>
    <p:sldId id="273" r:id="rId9"/>
    <p:sldId id="268" r:id="rId10"/>
    <p:sldId id="270"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A6AD"/>
    <a:srgbClr val="0874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752" autoAdjust="0"/>
  </p:normalViewPr>
  <p:slideViewPr>
    <p:cSldViewPr>
      <p:cViewPr varScale="1">
        <p:scale>
          <a:sx n="59" d="100"/>
          <a:sy n="59" d="100"/>
        </p:scale>
        <p:origin x="765" y="3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705700-693D-48BA-9253-E836331EC4FD}" type="datetimeFigureOut">
              <a:rPr lang="fr-CA" smtClean="0"/>
              <a:t>2020-05-05</a:t>
            </a:fld>
            <a:endParaRPr lang="fr-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81FD63-C213-4E7B-9339-38E93372C275}" type="slidenum">
              <a:rPr lang="fr-CA" smtClean="0"/>
              <a:t>‹#›</a:t>
            </a:fld>
            <a:endParaRPr lang="fr-CA"/>
          </a:p>
        </p:txBody>
      </p:sp>
    </p:spTree>
    <p:extLst>
      <p:ext uri="{BB962C8B-B14F-4D97-AF65-F5344CB8AC3E}">
        <p14:creationId xmlns:p14="http://schemas.microsoft.com/office/powerpoint/2010/main" val="40446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this lecture we are going to talk about the second source of errors</a:t>
            </a:r>
            <a:r>
              <a:rPr lang="en-US" baseline="0" dirty="0" smtClean="0"/>
              <a:t> related to numerical methods: truncation errors</a:t>
            </a:r>
            <a:endParaRPr lang="en-US" dirty="0" smtClean="0"/>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464E2C-69AC-47B0-91C6-CF4392E2C939}"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8782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an illustration we will expand the cosine function for small values of x.</a:t>
            </a:r>
          </a:p>
          <a:p>
            <a:endParaRPr lang="en-US" dirty="0" smtClean="0"/>
          </a:p>
          <a:p>
            <a:r>
              <a:rPr lang="en-US" dirty="0" smtClean="0"/>
              <a:t>The Taylor</a:t>
            </a:r>
            <a:r>
              <a:rPr lang="en-US" baseline="0" dirty="0" smtClean="0"/>
              <a:t> series expansion of cos(x) around 0 for small values x can be easily found.</a:t>
            </a:r>
          </a:p>
          <a:p>
            <a:r>
              <a:rPr lang="en-US" baseline="0" dirty="0" smtClean="0"/>
              <a:t>I strongly invite you to try to find this Taylor series by yourself.</a:t>
            </a:r>
          </a:p>
          <a:p>
            <a:endParaRPr lang="en-US" baseline="0" dirty="0" smtClean="0"/>
          </a:p>
          <a:p>
            <a:r>
              <a:rPr lang="en-US" baseline="0" dirty="0" smtClean="0"/>
              <a:t>The expression you see here on the slide includes up to the term of order six.</a:t>
            </a:r>
          </a:p>
          <a:p>
            <a:r>
              <a:rPr lang="en-US" baseline="0" dirty="0" smtClean="0"/>
              <a:t>In fact it includes even up to term of order seven.</a:t>
            </a:r>
          </a:p>
          <a:p>
            <a:r>
              <a:rPr lang="en-US" baseline="0" dirty="0" smtClean="0"/>
              <a:t>Why?</a:t>
            </a:r>
          </a:p>
          <a:p>
            <a:r>
              <a:rPr lang="en-US" baseline="0" dirty="0" smtClean="0"/>
              <a:t>Because the term in order seven is equal to zero.  This is as well the case for the terms of order one, there and five.</a:t>
            </a:r>
          </a:p>
          <a:p>
            <a:r>
              <a:rPr lang="en-US" baseline="0" dirty="0" smtClean="0"/>
              <a:t>This is a particularity of this Taylor series expansion.</a:t>
            </a:r>
          </a:p>
          <a:p>
            <a:endParaRPr lang="en-US" baseline="0" dirty="0" smtClean="0"/>
          </a:p>
          <a:p>
            <a:r>
              <a:rPr lang="en-US" baseline="0" dirty="0" smtClean="0"/>
              <a:t>Using this Taylor series expansion we can estimate the value of cos(0.5).</a:t>
            </a:r>
          </a:p>
          <a:p>
            <a:endParaRPr lang="en-US" baseline="0" dirty="0" smtClean="0"/>
          </a:p>
          <a:p>
            <a:r>
              <a:rPr lang="en-US" baseline="0" dirty="0" smtClean="0"/>
              <a:t>We can as well estimate the truncation error. This truncation error will be about the magnitude of the next not included term. In our case this would be the term in order eight.</a:t>
            </a:r>
          </a:p>
          <a:p>
            <a:endParaRPr lang="en-US" baseline="0" dirty="0" smtClean="0"/>
          </a:p>
          <a:p>
            <a:r>
              <a:rPr lang="en-US" baseline="0" dirty="0" smtClean="0"/>
              <a:t>You may want to compare these results with the one you get from your hand calculator.</a:t>
            </a:r>
          </a:p>
          <a:p>
            <a:endParaRPr lang="en-US" baseline="0" dirty="0" smtClean="0"/>
          </a:p>
          <a:p>
            <a:r>
              <a:rPr lang="en-US" baseline="0" dirty="0" smtClean="0"/>
              <a:t>Be however careful to switch your hand calculator to radian mode.</a:t>
            </a:r>
          </a:p>
          <a:p>
            <a:endParaRPr lang="en-US" baseline="0" dirty="0" smtClean="0"/>
          </a:p>
          <a:p>
            <a:r>
              <a:rPr lang="en-US" baseline="0" dirty="0" smtClean="0"/>
              <a:t>Why is this needed?</a:t>
            </a:r>
          </a:p>
          <a:p>
            <a:endParaRPr lang="en-US" baseline="0" dirty="0" smtClean="0"/>
          </a:p>
          <a:p>
            <a:r>
              <a:rPr lang="en-US" baseline="0" dirty="0" smtClean="0"/>
              <a:t>Because the Taylor series expansion for </a:t>
            </a:r>
            <a:r>
              <a:rPr lang="en-US" baseline="0" smtClean="0"/>
              <a:t>trigonometric functions </a:t>
            </a:r>
            <a:r>
              <a:rPr lang="en-US" baseline="0" dirty="0" smtClean="0"/>
              <a:t>work only for angles expressed in radians. </a:t>
            </a:r>
          </a:p>
          <a:p>
            <a:endParaRPr lang="en-US" baseline="0" dirty="0" smtClean="0"/>
          </a:p>
          <a:p>
            <a:r>
              <a:rPr lang="en-US" baseline="0" dirty="0" smtClean="0"/>
              <a:t>As numerical methods will always be based on Taylor series expansion, or other form of series expansion, trigonometric function must always be evaluated in radians.</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3E81FD63-C213-4E7B-9339-38E93372C275}" type="slidenum">
              <a:rPr lang="fr-CA" smtClean="0"/>
              <a:t>10</a:t>
            </a:fld>
            <a:endParaRPr lang="fr-CA"/>
          </a:p>
        </p:txBody>
      </p:sp>
    </p:spTree>
    <p:extLst>
      <p:ext uri="{BB962C8B-B14F-4D97-AF65-F5344CB8AC3E}">
        <p14:creationId xmlns:p14="http://schemas.microsoft.com/office/powerpoint/2010/main" val="494630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Recall that </a:t>
            </a:r>
            <a:r>
              <a:rPr lang="en-CA" dirty="0" smtClean="0"/>
              <a:t>numerical algorithms aim to solve a mathematical problem numerically even if no closed form solution is known.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A common approach is to replace the original problem by a simpler one with known solution</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The difference between the solution of the actual problem one aims to solve and the solution of the simpler problem is called </a:t>
            </a:r>
            <a:r>
              <a:rPr lang="en-CA" i="1" dirty="0" smtClean="0"/>
              <a:t>truncation error</a:t>
            </a:r>
            <a:endParaRPr lang="en-CA" dirty="0" smtClean="0"/>
          </a:p>
          <a:p>
            <a:endParaRPr lang="en-US" dirty="0"/>
          </a:p>
        </p:txBody>
      </p:sp>
      <p:sp>
        <p:nvSpPr>
          <p:cNvPr id="4" name="Slide Number Placeholder 3"/>
          <p:cNvSpPr>
            <a:spLocks noGrp="1"/>
          </p:cNvSpPr>
          <p:nvPr>
            <p:ph type="sldNum" sz="quarter" idx="10"/>
          </p:nvPr>
        </p:nvSpPr>
        <p:spPr/>
        <p:txBody>
          <a:bodyPr/>
          <a:lstStyle/>
          <a:p>
            <a:fld id="{3E81FD63-C213-4E7B-9339-38E93372C275}" type="slidenum">
              <a:rPr lang="fr-CA" smtClean="0"/>
              <a:t>2</a:t>
            </a:fld>
            <a:endParaRPr lang="fr-CA"/>
          </a:p>
        </p:txBody>
      </p:sp>
    </p:spTree>
    <p:extLst>
      <p:ext uri="{BB962C8B-B14F-4D97-AF65-F5344CB8AC3E}">
        <p14:creationId xmlns:p14="http://schemas.microsoft.com/office/powerpoint/2010/main" val="3501465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An</a:t>
                </a:r>
                <a:r>
                  <a:rPr lang="en-US" baseline="0" dirty="0" smtClean="0"/>
                  <a:t> commonly used tool to estimate truncation errors are Taylor series</a:t>
                </a:r>
              </a:p>
              <a:p>
                <a:endParaRPr lang="en-US" baseline="0" dirty="0" smtClean="0"/>
              </a:p>
              <a:p>
                <a:r>
                  <a:rPr lang="en-US" baseline="0" dirty="0" smtClean="0"/>
                  <a:t>Recall that the Taylor series expansion for a function in one variable is given by:</a:t>
                </a:r>
              </a:p>
              <a:p>
                <a:pPr/>
                <a14:m>
                  <m:oMathPara xmlns:m="http://schemas.openxmlformats.org/officeDocument/2006/math">
                    <m:oMathParaPr>
                      <m:jc m:val="left"/>
                    </m:oMathParaPr>
                    <m:oMath xmlns:m="http://schemas.openxmlformats.org/officeDocument/2006/math">
                      <m:r>
                        <a:rPr lang="fr-FR" b="0" i="1" smtClean="0">
                          <a:latin typeface="Cambria Math" panose="02040503050406030204" pitchFamily="18" charset="0"/>
                        </a:rPr>
                        <m:t>𝑓</m:t>
                      </m:r>
                      <m:d>
                        <m:dPr>
                          <m:ctrlPr>
                            <a:rPr lang="fr-FR" b="0" i="1" smtClean="0">
                              <a:latin typeface="Cambria Math" panose="02040503050406030204" pitchFamily="18" charset="0"/>
                            </a:rPr>
                          </m:ctrlPr>
                        </m:dPr>
                        <m:e>
                          <m:r>
                            <a:rPr lang="fr-FR" b="0" i="1" smtClean="0">
                              <a:latin typeface="Cambria Math" panose="02040503050406030204" pitchFamily="18" charset="0"/>
                            </a:rPr>
                            <m:t>𝑥</m:t>
                          </m:r>
                          <m:r>
                            <a:rPr lang="fr-FR" b="0" i="1" smtClean="0">
                              <a:latin typeface="Cambria Math" panose="02040503050406030204" pitchFamily="18" charset="0"/>
                            </a:rPr>
                            <m:t>+</m:t>
                          </m:r>
                          <m:r>
                            <a:rPr lang="fr-FR" b="0" i="1" smtClean="0">
                              <a:latin typeface="Cambria Math" panose="02040503050406030204" pitchFamily="18" charset="0"/>
                            </a:rPr>
                            <m:t>h</m:t>
                          </m:r>
                        </m:e>
                      </m:d>
                      <m:r>
                        <a:rPr lang="fr-FR" b="0" i="1" smtClean="0">
                          <a:latin typeface="Cambria Math" panose="02040503050406030204" pitchFamily="18" charset="0"/>
                        </a:rPr>
                        <m:t>=</m:t>
                      </m:r>
                      <m:r>
                        <a:rPr lang="fr-FR" b="0" i="1" smtClean="0">
                          <a:latin typeface="Cambria Math" panose="02040503050406030204" pitchFamily="18" charset="0"/>
                        </a:rPr>
                        <m:t>𝑓</m:t>
                      </m:r>
                      <m:d>
                        <m:dPr>
                          <m:ctrlPr>
                            <a:rPr lang="fr-FR" b="0" i="1" smtClean="0">
                              <a:latin typeface="Cambria Math" panose="02040503050406030204" pitchFamily="18" charset="0"/>
                            </a:rPr>
                          </m:ctrlPr>
                        </m:dPr>
                        <m:e>
                          <m:r>
                            <a:rPr lang="fr-FR" b="0" i="1" smtClean="0">
                              <a:latin typeface="Cambria Math" panose="02040503050406030204" pitchFamily="18" charset="0"/>
                            </a:rPr>
                            <m:t>𝑥</m:t>
                          </m:r>
                        </m:e>
                      </m:d>
                      <m:r>
                        <a:rPr lang="fr-FR" b="0" i="1" smtClean="0">
                          <a:latin typeface="Cambria Math" panose="02040503050406030204" pitchFamily="18" charset="0"/>
                        </a:rPr>
                        <m:t>+</m:t>
                      </m:r>
                      <m:sSup>
                        <m:sSupPr>
                          <m:ctrlPr>
                            <a:rPr lang="fr-FR" b="0" i="1" smtClean="0">
                              <a:latin typeface="Cambria Math" panose="02040503050406030204" pitchFamily="18" charset="0"/>
                            </a:rPr>
                          </m:ctrlPr>
                        </m:sSupPr>
                        <m:e>
                          <m:r>
                            <a:rPr lang="fr-FR" b="0" i="1" smtClean="0">
                              <a:latin typeface="Cambria Math" panose="02040503050406030204" pitchFamily="18" charset="0"/>
                            </a:rPr>
                            <m:t>h𝑓</m:t>
                          </m:r>
                        </m:e>
                        <m:sup>
                          <m:r>
                            <a:rPr lang="fr-FR" b="0" i="1" smtClean="0">
                              <a:latin typeface="Cambria Math" panose="02040503050406030204" pitchFamily="18" charset="0"/>
                            </a:rPr>
                            <m:t>′</m:t>
                          </m:r>
                        </m:sup>
                      </m:sSup>
                      <m:d>
                        <m:dPr>
                          <m:ctrlPr>
                            <a:rPr lang="fr-FR" b="0" i="1" smtClean="0">
                              <a:latin typeface="Cambria Math" panose="02040503050406030204" pitchFamily="18" charset="0"/>
                            </a:rPr>
                          </m:ctrlPr>
                        </m:dPr>
                        <m:e>
                          <m:r>
                            <a:rPr lang="fr-FR" b="0" i="1" smtClean="0">
                              <a:latin typeface="Cambria Math" panose="02040503050406030204" pitchFamily="18" charset="0"/>
                            </a:rPr>
                            <m:t>𝑥</m:t>
                          </m:r>
                        </m:e>
                      </m:d>
                      <m:r>
                        <a:rPr lang="fr-FR" b="0" i="1" smtClean="0">
                          <a:latin typeface="Cambria Math" panose="02040503050406030204" pitchFamily="18" charset="0"/>
                        </a:rPr>
                        <m:t>+</m:t>
                      </m:r>
                      <m:f>
                        <m:fPr>
                          <m:ctrlPr>
                            <a:rPr lang="fr-FR" b="0" i="1" smtClean="0">
                              <a:latin typeface="Cambria Math" panose="02040503050406030204" pitchFamily="18" charset="0"/>
                            </a:rPr>
                          </m:ctrlPr>
                        </m:fPr>
                        <m:num>
                          <m:sSup>
                            <m:sSupPr>
                              <m:ctrlPr>
                                <a:rPr lang="fr-FR" i="1">
                                  <a:latin typeface="Cambria Math" panose="02040503050406030204" pitchFamily="18" charset="0"/>
                                </a:rPr>
                              </m:ctrlPr>
                            </m:sSupPr>
                            <m:e>
                              <m:r>
                                <a:rPr lang="fr-FR" i="1">
                                  <a:latin typeface="Cambria Math" panose="02040503050406030204" pitchFamily="18" charset="0"/>
                                </a:rPr>
                                <m:t>h</m:t>
                              </m:r>
                            </m:e>
                            <m:sup>
                              <m:r>
                                <a:rPr lang="fr-FR" i="1">
                                  <a:latin typeface="Cambria Math" panose="02040503050406030204" pitchFamily="18" charset="0"/>
                                </a:rPr>
                                <m:t>2</m:t>
                              </m:r>
                            </m:sup>
                          </m:sSup>
                        </m:num>
                        <m:den>
                          <m:r>
                            <a:rPr lang="fr-FR" b="0" i="1" smtClean="0">
                              <a:latin typeface="Cambria Math" panose="02040503050406030204" pitchFamily="18" charset="0"/>
                            </a:rPr>
                            <m:t>2!</m:t>
                          </m:r>
                        </m:den>
                      </m:f>
                      <m:r>
                        <a:rPr lang="fr-FR" b="0" i="1" smtClean="0">
                          <a:latin typeface="Cambria Math" panose="02040503050406030204" pitchFamily="18" charset="0"/>
                        </a:rPr>
                        <m:t>𝑓</m:t>
                      </m:r>
                      <m:r>
                        <a:rPr lang="fr-FR" b="0" i="1" smtClean="0">
                          <a:latin typeface="Cambria Math" panose="02040503050406030204" pitchFamily="18" charset="0"/>
                        </a:rPr>
                        <m:t>"(</m:t>
                      </m:r>
                      <m:r>
                        <a:rPr lang="fr-FR" b="0" i="1" smtClean="0">
                          <a:latin typeface="Cambria Math" panose="02040503050406030204" pitchFamily="18" charset="0"/>
                        </a:rPr>
                        <m:t>𝑥</m:t>
                      </m:r>
                      <m:r>
                        <a:rPr lang="fr-FR" b="0" i="1" smtClean="0">
                          <a:latin typeface="Cambria Math" panose="02040503050406030204" pitchFamily="18" charset="0"/>
                        </a:rPr>
                        <m:t>)+⋯</m:t>
                      </m:r>
                    </m:oMath>
                  </m:oMathPara>
                </a14:m>
                <a:endParaRPr lang="en-CA" dirty="0"/>
              </a:p>
              <a:p>
                <a:endParaRPr lang="en-US" dirty="0"/>
              </a:p>
            </p:txBody>
          </p:sp>
        </mc:Choice>
        <mc:Fallback xmlns="">
          <p:sp>
            <p:nvSpPr>
              <p:cNvPr id="3" name="Notes Placeholder 2"/>
              <p:cNvSpPr>
                <a:spLocks noGrp="1"/>
              </p:cNvSpPr>
              <p:nvPr>
                <p:ph type="body" idx="1"/>
              </p:nvPr>
            </p:nvSpPr>
            <p:spPr/>
            <p:txBody>
              <a:bodyPr/>
              <a:lstStyle/>
              <a:p>
                <a:r>
                  <a:rPr lang="en-US" dirty="0" smtClean="0"/>
                  <a:t>An</a:t>
                </a:r>
                <a:r>
                  <a:rPr lang="en-US" baseline="0" dirty="0" smtClean="0"/>
                  <a:t> commonly used tool to estimate truncation errors are Taylor series</a:t>
                </a:r>
              </a:p>
              <a:p>
                <a:endParaRPr lang="en-US" baseline="0" dirty="0" smtClean="0"/>
              </a:p>
              <a:p>
                <a:r>
                  <a:rPr lang="en-US" baseline="0" dirty="0" smtClean="0"/>
                  <a:t>Recall that the Taylor series expansion for a function in one variable is given by:</a:t>
                </a:r>
              </a:p>
              <a:p>
                <a:pPr/>
                <a:r>
                  <a:rPr lang="fr-FR" b="0" i="0" smtClean="0">
                    <a:latin typeface="Cambria Math" panose="02040503050406030204" pitchFamily="18" charset="0"/>
                  </a:rPr>
                  <a:t>𝑓</a:t>
                </a:r>
                <a:r>
                  <a:rPr lang="fr-FR" b="0" i="0" smtClean="0">
                    <a:latin typeface="Cambria Math" panose="02040503050406030204" pitchFamily="18" charset="0"/>
                  </a:rPr>
                  <a:t>(𝑥+ℎ)=𝑓(𝑥)+〖ℎ𝑓〗^′ (𝑥)+</a:t>
                </a:r>
                <a:r>
                  <a:rPr lang="fr-FR" i="0">
                    <a:latin typeface="Cambria Math" panose="02040503050406030204" pitchFamily="18" charset="0"/>
                  </a:rPr>
                  <a:t>ℎ^2</a:t>
                </a:r>
                <a:r>
                  <a:rPr lang="fr-FR" b="0" i="0" smtClean="0">
                    <a:latin typeface="Cambria Math" panose="02040503050406030204" pitchFamily="18" charset="0"/>
                  </a:rPr>
                  <a:t>/2! 𝑓"(𝑥)+⋯</a:t>
                </a:r>
                <a:endParaRPr lang="en-CA" dirty="0"/>
              </a:p>
              <a:p>
                <a:endParaRPr lang="en-US" dirty="0"/>
              </a:p>
            </p:txBody>
          </p:sp>
        </mc:Fallback>
      </mc:AlternateContent>
      <p:sp>
        <p:nvSpPr>
          <p:cNvPr id="4" name="Slide Number Placeholder 3"/>
          <p:cNvSpPr>
            <a:spLocks noGrp="1"/>
          </p:cNvSpPr>
          <p:nvPr>
            <p:ph type="sldNum" sz="quarter" idx="10"/>
          </p:nvPr>
        </p:nvSpPr>
        <p:spPr/>
        <p:txBody>
          <a:bodyPr/>
          <a:lstStyle/>
          <a:p>
            <a:fld id="{3E81FD63-C213-4E7B-9339-38E93372C275}" type="slidenum">
              <a:rPr lang="fr-CA" smtClean="0"/>
              <a:t>3</a:t>
            </a:fld>
            <a:endParaRPr lang="fr-CA"/>
          </a:p>
        </p:txBody>
      </p:sp>
    </p:spTree>
    <p:extLst>
      <p:ext uri="{BB962C8B-B14F-4D97-AF65-F5344CB8AC3E}">
        <p14:creationId xmlns:p14="http://schemas.microsoft.com/office/powerpoint/2010/main" val="1044552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Taylor series expansion of a function around a point x has a very intuitive interpretation</a:t>
            </a:r>
          </a:p>
          <a:p>
            <a:endParaRPr lang="en-US" dirty="0" smtClean="0"/>
          </a:p>
          <a:p>
            <a:r>
              <a:rPr lang="en-US" dirty="0" smtClean="0"/>
              <a:t>Consider a function y=f(x)</a:t>
            </a:r>
          </a:p>
          <a:p>
            <a:endParaRPr lang="en-US" dirty="0" smtClean="0"/>
          </a:p>
          <a:p>
            <a:r>
              <a:rPr lang="en-US" dirty="0" smtClean="0"/>
              <a:t>Let us expand this function around x, meaning we want to expand</a:t>
            </a:r>
            <a:r>
              <a:rPr lang="en-US" baseline="0" dirty="0" smtClean="0"/>
              <a:t> the expression f(</a:t>
            </a:r>
            <a:r>
              <a:rPr lang="en-US" baseline="0" dirty="0" err="1" smtClean="0"/>
              <a:t>x+h</a:t>
            </a:r>
            <a:r>
              <a:rPr lang="en-US" baseline="0" dirty="0" smtClean="0"/>
              <a:t>) for some values of h.</a:t>
            </a:r>
          </a:p>
          <a:p>
            <a:endParaRPr lang="en-US" baseline="0" dirty="0" smtClean="0"/>
          </a:p>
          <a:p>
            <a:r>
              <a:rPr lang="en-US" baseline="0" dirty="0" smtClean="0"/>
              <a:t>The first term in the Taylor series expansion is f(x). </a:t>
            </a:r>
          </a:p>
          <a:p>
            <a:r>
              <a:rPr lang="en-US" baseline="0" dirty="0" smtClean="0"/>
              <a:t>Graphically it means that we approximate f(</a:t>
            </a:r>
            <a:r>
              <a:rPr lang="en-US" baseline="0" dirty="0" err="1" smtClean="0"/>
              <a:t>x+h</a:t>
            </a:r>
            <a:r>
              <a:rPr lang="en-US" baseline="0" dirty="0" smtClean="0"/>
              <a:t>) by simply extrapolating horizontally f(x)</a:t>
            </a:r>
          </a:p>
          <a:p>
            <a:endParaRPr lang="en-US" baseline="0" dirty="0" smtClean="0"/>
          </a:p>
          <a:p>
            <a:r>
              <a:rPr lang="en-US" baseline="0" dirty="0" smtClean="0"/>
              <a:t>If we include one term more, then we get f(x)+</a:t>
            </a:r>
            <a:r>
              <a:rPr lang="en-US" baseline="0" dirty="0" err="1" smtClean="0"/>
              <a:t>hf</a:t>
            </a:r>
            <a:r>
              <a:rPr lang="en-US" baseline="0" dirty="0" smtClean="0"/>
              <a:t>’(x), which means we extrapolate linearly the function in f(x).</a:t>
            </a:r>
          </a:p>
          <a:p>
            <a:endParaRPr lang="en-US" baseline="0" dirty="0" smtClean="0"/>
          </a:p>
          <a:p>
            <a:r>
              <a:rPr lang="en-US" baseline="0" dirty="0" smtClean="0"/>
              <a:t>If we include a further term then our extrapolation does not only take into account the tangent of the function in x, but as well it’s curvature. </a:t>
            </a:r>
          </a:p>
          <a:p>
            <a:r>
              <a:rPr lang="en-US" baseline="0" dirty="0" smtClean="0"/>
              <a:t>We get a parabolic extrapolation</a:t>
            </a:r>
          </a:p>
          <a:p>
            <a:endParaRPr lang="en-US" baseline="0" dirty="0" smtClean="0"/>
          </a:p>
          <a:p>
            <a:r>
              <a:rPr lang="en-US" baseline="0" dirty="0" smtClean="0"/>
              <a:t>Note how, the more term we include in the Taylor series expansion, the extrapolation becomes closer and closer to the actual value f(</a:t>
            </a:r>
            <a:r>
              <a:rPr lang="en-US" baseline="0" dirty="0" err="1" smtClean="0"/>
              <a:t>x+h</a:t>
            </a:r>
            <a:r>
              <a:rPr lang="en-US" baseline="0" dirty="0" smtClean="0"/>
              <a:t>)</a:t>
            </a:r>
          </a:p>
          <a:p>
            <a:r>
              <a:rPr lang="en-US" baseline="0" dirty="0" smtClean="0"/>
              <a:t>The expansion becomes as well more accurate the smaller with smaller values of h.</a:t>
            </a:r>
          </a:p>
        </p:txBody>
      </p:sp>
      <p:sp>
        <p:nvSpPr>
          <p:cNvPr id="4" name="Slide Number Placeholder 3"/>
          <p:cNvSpPr>
            <a:spLocks noGrp="1"/>
          </p:cNvSpPr>
          <p:nvPr>
            <p:ph type="sldNum" sz="quarter" idx="10"/>
          </p:nvPr>
        </p:nvSpPr>
        <p:spPr/>
        <p:txBody>
          <a:bodyPr/>
          <a:lstStyle/>
          <a:p>
            <a:fld id="{3E81FD63-C213-4E7B-9339-38E93372C275}" type="slidenum">
              <a:rPr lang="fr-CA" smtClean="0"/>
              <a:t>4</a:t>
            </a:fld>
            <a:endParaRPr lang="fr-CA"/>
          </a:p>
        </p:txBody>
      </p:sp>
    </p:spTree>
    <p:extLst>
      <p:ext uri="{BB962C8B-B14F-4D97-AF65-F5344CB8AC3E}">
        <p14:creationId xmlns:p14="http://schemas.microsoft.com/office/powerpoint/2010/main" val="3760545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Depending on the number of terms we use</a:t>
            </a:r>
            <a:r>
              <a:rPr lang="en-US" baseline="0" dirty="0" smtClean="0"/>
              <a:t> in the Taylor series expansion we talk about different order of approximations</a:t>
            </a:r>
          </a:p>
          <a:p>
            <a:endParaRPr lang="en-US" baseline="0" dirty="0" smtClean="0"/>
          </a:p>
          <a:p>
            <a:r>
              <a:rPr lang="en-US" dirty="0" smtClean="0"/>
              <a:t>Including only the first term is the so-called zero order approximation</a:t>
            </a:r>
          </a:p>
          <a:p>
            <a:endParaRPr lang="en-US" dirty="0" smtClean="0"/>
          </a:p>
          <a:p>
            <a:r>
              <a:rPr lang="en-US" dirty="0" smtClean="0"/>
              <a:t>If</a:t>
            </a:r>
            <a:r>
              <a:rPr lang="en-US" baseline="0" dirty="0" smtClean="0"/>
              <a:t> we add the second term we get the first order approximation</a:t>
            </a:r>
          </a:p>
          <a:p>
            <a:endParaRPr lang="en-US" baseline="0" dirty="0" smtClean="0"/>
          </a:p>
          <a:p>
            <a:r>
              <a:rPr lang="en-US" baseline="0" dirty="0" smtClean="0"/>
              <a:t>Adding one additional term leads us to the third order approximation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E81FD63-C213-4E7B-9339-38E93372C275}" type="slidenum">
              <a:rPr lang="fr-CA" smtClean="0"/>
              <a:t>5</a:t>
            </a:fld>
            <a:endParaRPr lang="fr-CA"/>
          </a:p>
        </p:txBody>
      </p:sp>
    </p:spTree>
    <p:extLst>
      <p:ext uri="{BB962C8B-B14F-4D97-AF65-F5344CB8AC3E}">
        <p14:creationId xmlns:p14="http://schemas.microsoft.com/office/powerpoint/2010/main" val="503137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The difference between </a:t>
                </a:r>
                <a14:m>
                  <m:oMath xmlns:m="http://schemas.openxmlformats.org/officeDocument/2006/math">
                    <m:r>
                      <a:rPr lang="fr-FR" i="1">
                        <a:latin typeface="Cambria Math" panose="02040503050406030204" pitchFamily="18" charset="0"/>
                      </a:rPr>
                      <m:t>𝑓</m:t>
                    </m:r>
                    <m:d>
                      <m:dPr>
                        <m:ctrlPr>
                          <a:rPr lang="fr-FR" i="1">
                            <a:latin typeface="Cambria Math" panose="02040503050406030204" pitchFamily="18" charset="0"/>
                          </a:rPr>
                        </m:ctrlPr>
                      </m:dPr>
                      <m:e>
                        <m:r>
                          <a:rPr lang="fr-FR" i="1">
                            <a:latin typeface="Cambria Math" panose="02040503050406030204" pitchFamily="18" charset="0"/>
                          </a:rPr>
                          <m:t>𝑥</m:t>
                        </m:r>
                        <m:r>
                          <a:rPr lang="fr-FR" i="1">
                            <a:latin typeface="Cambria Math" panose="02040503050406030204" pitchFamily="18" charset="0"/>
                          </a:rPr>
                          <m:t>+</m:t>
                        </m:r>
                        <m:r>
                          <a:rPr lang="fr-FR" i="1">
                            <a:latin typeface="Cambria Math" panose="02040503050406030204" pitchFamily="18" charset="0"/>
                          </a:rPr>
                          <m:t>h</m:t>
                        </m:r>
                      </m:e>
                    </m:d>
                  </m:oMath>
                </a14:m>
                <a:r>
                  <a:rPr lang="en-CA" dirty="0"/>
                  <a:t> and it’s approximation from the Taylor series expansion is the truncation error</a:t>
                </a:r>
              </a:p>
              <a:p>
                <a:endParaRPr lang="en-US" dirty="0" smtClean="0"/>
              </a:p>
              <a:p>
                <a:r>
                  <a:rPr lang="en-US" dirty="0" smtClean="0"/>
                  <a:t>As we already noted on the graphical interpretation</a:t>
                </a:r>
                <a:r>
                  <a:rPr lang="en-US" baseline="0" dirty="0" smtClean="0"/>
                  <a:t> of the Taylor series expansion, this error becomes smaller and smaller as we include more terms.</a:t>
                </a:r>
              </a:p>
              <a:p>
                <a:r>
                  <a:rPr lang="en-US" baseline="0" dirty="0" smtClean="0"/>
                  <a:t>It becomes as well smaller if we choose </a:t>
                </a:r>
                <a:r>
                  <a:rPr lang="en-US" baseline="0" smtClean="0"/>
                  <a:t>smaller values of h.</a:t>
                </a: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The difference between </a:t>
                </a:r>
                <a:r>
                  <a:rPr lang="fr-FR" i="0">
                    <a:latin typeface="Cambria Math" panose="02040503050406030204" pitchFamily="18" charset="0"/>
                  </a:rPr>
                  <a:t>𝑓(𝑥+ℎ)</a:t>
                </a:r>
                <a:r>
                  <a:rPr lang="en-CA" dirty="0"/>
                  <a:t> and it’s approximation from the Taylor series expansion is the truncation error</a:t>
                </a:r>
              </a:p>
              <a:p>
                <a:endParaRPr lang="en-US" dirty="0" smtClean="0"/>
              </a:p>
              <a:p>
                <a:r>
                  <a:rPr lang="en-US" dirty="0" smtClean="0"/>
                  <a:t>As we already noted on the graphical interpretation</a:t>
                </a:r>
                <a:r>
                  <a:rPr lang="en-US" baseline="0" dirty="0" smtClean="0"/>
                  <a:t> of the Taylor series expansion, this error becomes smaller and smaller as we include more terms.</a:t>
                </a:r>
                <a:endParaRPr lang="en-US" dirty="0"/>
              </a:p>
            </p:txBody>
          </p:sp>
        </mc:Fallback>
      </mc:AlternateContent>
      <p:sp>
        <p:nvSpPr>
          <p:cNvPr id="4" name="Slide Number Placeholder 3"/>
          <p:cNvSpPr>
            <a:spLocks noGrp="1"/>
          </p:cNvSpPr>
          <p:nvPr>
            <p:ph type="sldNum" sz="quarter" idx="10"/>
          </p:nvPr>
        </p:nvSpPr>
        <p:spPr/>
        <p:txBody>
          <a:bodyPr/>
          <a:lstStyle/>
          <a:p>
            <a:fld id="{3E81FD63-C213-4E7B-9339-38E93372C275}" type="slidenum">
              <a:rPr lang="fr-CA" smtClean="0"/>
              <a:t>6</a:t>
            </a:fld>
            <a:endParaRPr lang="fr-CA"/>
          </a:p>
        </p:txBody>
      </p:sp>
    </p:spTree>
    <p:extLst>
      <p:ext uri="{BB962C8B-B14F-4D97-AF65-F5344CB8AC3E}">
        <p14:creationId xmlns:p14="http://schemas.microsoft.com/office/powerpoint/2010/main" val="1020180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In your calculus courses you learned how to compute the reminder of a Taylor series. </a:t>
                </a:r>
              </a:p>
              <a:p>
                <a:endParaRPr lang="en-US" dirty="0" smtClean="0"/>
              </a:p>
              <a:p>
                <a:r>
                  <a:rPr lang="en-US" dirty="0" smtClean="0"/>
                  <a:t>This reminder is in fact the truncation error.</a:t>
                </a:r>
              </a:p>
              <a:p>
                <a:endParaRPr lang="en-US" dirty="0" smtClean="0"/>
              </a:p>
              <a:p>
                <a:r>
                  <a:rPr lang="en-US" dirty="0" smtClean="0"/>
                  <a:t>For example, if we use first order approximation this reminder is given by</a:t>
                </a:r>
                <a:r>
                  <a:rPr lang="en-US" baseline="0" dirty="0" smtClean="0"/>
                  <a:t> </a:t>
                </a:r>
                <a14:m>
                  <m:oMath xmlns:m="http://schemas.openxmlformats.org/officeDocument/2006/math">
                    <m:f>
                      <m:fPr>
                        <m:ctrlPr>
                          <a:rPr lang="fr-FR" i="1" smtClean="0">
                            <a:latin typeface="Cambria Math" panose="02040503050406030204" pitchFamily="18" charset="0"/>
                          </a:rPr>
                        </m:ctrlPr>
                      </m:fPr>
                      <m:num>
                        <m:r>
                          <a:rPr lang="fr-FR" smtClean="0">
                            <a:latin typeface="Cambria Math" panose="02040503050406030204" pitchFamily="18" charset="0"/>
                          </a:rPr>
                          <m:t>𝑓</m:t>
                        </m:r>
                        <m:r>
                          <a:rPr lang="fr-FR" smtClean="0">
                            <a:latin typeface="Cambria Math" panose="02040503050406030204" pitchFamily="18" charset="0"/>
                          </a:rPr>
                          <m:t>"(</m:t>
                        </m:r>
                        <m:r>
                          <a:rPr lang="fr-FR" smtClean="0">
                            <a:latin typeface="Cambria Math" panose="02040503050406030204" pitchFamily="18" charset="0"/>
                          </a:rPr>
                          <m:t>𝜀</m:t>
                        </m:r>
                        <m:r>
                          <a:rPr lang="fr-FR" smtClean="0">
                            <a:latin typeface="Cambria Math" panose="02040503050406030204" pitchFamily="18" charset="0"/>
                          </a:rPr>
                          <m:t>)</m:t>
                        </m:r>
                      </m:num>
                      <m:den>
                        <m:r>
                          <a:rPr lang="fr-FR" smtClean="0">
                            <a:latin typeface="Cambria Math" panose="02040503050406030204" pitchFamily="18" charset="0"/>
                          </a:rPr>
                          <m:t>2!</m:t>
                        </m:r>
                      </m:den>
                    </m:f>
                    <m:r>
                      <a:rPr lang="fr-FR" smtClean="0">
                        <a:latin typeface="Cambria Math" panose="02040503050406030204" pitchFamily="18" charset="0"/>
                      </a:rPr>
                      <m:t>h</m:t>
                    </m:r>
                  </m:oMath>
                </a14:m>
                <a:r>
                  <a:rPr lang="en-US" dirty="0" smtClean="0"/>
                  <a:t> with epsilon some number between x and </a:t>
                </a:r>
                <a:r>
                  <a:rPr lang="en-US" dirty="0" err="1" smtClean="0"/>
                  <a:t>x+h</a:t>
                </a:r>
                <a:endParaRPr lang="en-US" dirty="0" smtClean="0"/>
              </a:p>
              <a:p>
                <a:endParaRPr lang="en-US" dirty="0" smtClean="0"/>
              </a:p>
              <a:p>
                <a:r>
                  <a:rPr lang="en-US" dirty="0" smtClean="0"/>
                  <a:t>There</a:t>
                </a:r>
                <a:r>
                  <a:rPr lang="en-US" baseline="0" dirty="0" smtClean="0"/>
                  <a:t> is no general expression to determine the number epsilon. This will depend on the function f. </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As in numerical methods the expansion will be done for small values of h, one can often approximate epsilon by x and consequently the estimation</a:t>
                </a:r>
                <a:r>
                  <a:rPr lang="en-US" baseline="0" dirty="0" smtClean="0"/>
                  <a:t> of the truncation error for the first order approximation would be about </a:t>
                </a:r>
                <a14:m>
                  <m:oMath xmlns:m="http://schemas.openxmlformats.org/officeDocument/2006/math">
                    <m:f>
                      <m:fPr>
                        <m:ctrlPr>
                          <a:rPr lang="fr-FR" i="1" smtClean="0">
                            <a:latin typeface="Cambria Math" panose="02040503050406030204" pitchFamily="18" charset="0"/>
                          </a:rPr>
                        </m:ctrlPr>
                      </m:fPr>
                      <m:num>
                        <m:r>
                          <a:rPr lang="fr-FR" i="1" smtClean="0">
                            <a:latin typeface="Cambria Math" panose="02040503050406030204" pitchFamily="18" charset="0"/>
                          </a:rPr>
                          <m:t>𝑓</m:t>
                        </m:r>
                        <m:r>
                          <a:rPr lang="fr-FR" b="0" i="1" smtClean="0">
                            <a:latin typeface="Cambria Math" panose="02040503050406030204" pitchFamily="18" charset="0"/>
                          </a:rPr>
                          <m:t>′′(</m:t>
                        </m:r>
                        <m:r>
                          <a:rPr lang="fr-FR" b="0" i="1" smtClean="0">
                            <a:latin typeface="Cambria Math" panose="02040503050406030204" pitchFamily="18" charset="0"/>
                          </a:rPr>
                          <m:t>𝑥</m:t>
                        </m:r>
                        <m:r>
                          <a:rPr lang="fr-FR" b="0" i="1" smtClean="0">
                            <a:latin typeface="Cambria Math" panose="02040503050406030204" pitchFamily="18" charset="0"/>
                          </a:rPr>
                          <m:t>)</m:t>
                        </m:r>
                      </m:num>
                      <m:den>
                        <m:r>
                          <a:rPr lang="fr-FR" smtClean="0">
                            <a:latin typeface="Cambria Math" panose="02040503050406030204" pitchFamily="18" charset="0"/>
                          </a:rPr>
                          <m:t>2!</m:t>
                        </m:r>
                      </m:den>
                    </m:f>
                    <m:r>
                      <a:rPr lang="fr-FR" smtClean="0">
                        <a:latin typeface="Cambria Math" panose="02040503050406030204" pitchFamily="18" charset="0"/>
                      </a:rPr>
                      <m:t>h</m:t>
                    </m:r>
                  </m:oMath>
                </a14:m>
                <a:endParaRPr lang="en-CA" dirty="0"/>
              </a:p>
              <a:p>
                <a:endParaRPr lang="en-US" dirty="0" smtClean="0"/>
              </a:p>
              <a:p>
                <a:r>
                  <a:rPr lang="en-US" dirty="0" smtClean="0"/>
                  <a:t>We will see in a  few slides some example on how</a:t>
                </a:r>
                <a:r>
                  <a:rPr lang="en-US" baseline="0" dirty="0" smtClean="0"/>
                  <a:t> to use these expressions.</a:t>
                </a:r>
                <a:endParaRPr lang="en-US" dirty="0" smtClean="0"/>
              </a:p>
            </p:txBody>
          </p:sp>
        </mc:Choice>
        <mc:Fallback xmlns="">
          <p:sp>
            <p:nvSpPr>
              <p:cNvPr id="3" name="Notes Placeholder 2"/>
              <p:cNvSpPr>
                <a:spLocks noGrp="1"/>
              </p:cNvSpPr>
              <p:nvPr>
                <p:ph type="body" idx="1"/>
              </p:nvPr>
            </p:nvSpPr>
            <p:spPr/>
            <p:txBody>
              <a:bodyPr/>
              <a:lstStyle/>
              <a:p>
                <a:r>
                  <a:rPr lang="en-US" dirty="0" smtClean="0"/>
                  <a:t>In your calculus courses you learned how to compute the reminder of a Taylor series. </a:t>
                </a:r>
              </a:p>
              <a:p>
                <a:endParaRPr lang="en-US" dirty="0" smtClean="0"/>
              </a:p>
              <a:p>
                <a:r>
                  <a:rPr lang="en-US" dirty="0" smtClean="0"/>
                  <a:t>This reminder is in fact the truncation error</a:t>
                </a:r>
              </a:p>
              <a:p>
                <a:endParaRPr lang="en-US" dirty="0" smtClean="0"/>
              </a:p>
              <a:p>
                <a:r>
                  <a:rPr lang="en-US" dirty="0" smtClean="0"/>
                  <a:t>For example if we use first order approximation this reminder is given by</a:t>
                </a:r>
                <a:r>
                  <a:rPr lang="en-US" baseline="0" dirty="0" smtClean="0"/>
                  <a:t> </a:t>
                </a:r>
                <a:r>
                  <a:rPr lang="fr-FR" i="0" smtClean="0">
                    <a:latin typeface="Cambria Math" panose="02040503050406030204" pitchFamily="18" charset="0"/>
                  </a:rPr>
                  <a:t>(</a:t>
                </a:r>
                <a:r>
                  <a:rPr lang="fr-FR" i="0" smtClean="0">
                    <a:latin typeface="Cambria Math" panose="02040503050406030204" pitchFamily="18" charset="0"/>
                  </a:rPr>
                  <a:t>𝑓"(𝜀)</a:t>
                </a:r>
                <a:r>
                  <a:rPr lang="fr-FR" i="0" smtClean="0">
                    <a:latin typeface="Cambria Math" panose="02040503050406030204" pitchFamily="18" charset="0"/>
                  </a:rPr>
                  <a:t>)/</a:t>
                </a:r>
                <a:r>
                  <a:rPr lang="fr-FR" i="0" smtClean="0">
                    <a:latin typeface="Cambria Math" panose="02040503050406030204" pitchFamily="18" charset="0"/>
                  </a:rPr>
                  <a:t>2! ℎ</a:t>
                </a:r>
                <a:r>
                  <a:rPr lang="en-US" dirty="0" smtClean="0"/>
                  <a:t> with epsilon some number between x and </a:t>
                </a:r>
                <a:r>
                  <a:rPr lang="en-US" dirty="0" err="1" smtClean="0"/>
                  <a:t>x+h</a:t>
                </a:r>
                <a:endParaRPr lang="en-US" dirty="0" smtClean="0"/>
              </a:p>
              <a:p>
                <a:endParaRPr lang="en-US" dirty="0" smtClean="0"/>
              </a:p>
              <a:p>
                <a:r>
                  <a:rPr lang="en-US" dirty="0" smtClean="0"/>
                  <a:t>There</a:t>
                </a:r>
                <a:r>
                  <a:rPr lang="en-US" baseline="0" dirty="0" smtClean="0"/>
                  <a:t> is no general expression for the number epsilon. This will depend on the function f. </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As in numerical methods the expansion will be done for small values of h, one can often approximate epsilon by x and consequently the estimation</a:t>
                </a:r>
                <a:r>
                  <a:rPr lang="en-US" baseline="0" dirty="0" smtClean="0"/>
                  <a:t> of the truncation error for the first order approximation would be about </a:t>
                </a:r>
                <a:r>
                  <a:rPr lang="fr-FR" i="0" smtClean="0">
                    <a:latin typeface="Cambria Math" panose="02040503050406030204" pitchFamily="18" charset="0"/>
                  </a:rPr>
                  <a:t>(</a:t>
                </a:r>
                <a:r>
                  <a:rPr lang="fr-FR" i="0" smtClean="0">
                    <a:latin typeface="Cambria Math" panose="02040503050406030204" pitchFamily="18" charset="0"/>
                  </a:rPr>
                  <a:t>𝑓</a:t>
                </a:r>
                <a:r>
                  <a:rPr lang="fr-FR" b="0" i="0" smtClean="0">
                    <a:latin typeface="Cambria Math" panose="02040503050406030204" pitchFamily="18" charset="0"/>
                  </a:rPr>
                  <a:t>′′(𝑥)</a:t>
                </a:r>
                <a:r>
                  <a:rPr lang="fr-FR" b="0" i="0" smtClean="0">
                    <a:latin typeface="Cambria Math" panose="02040503050406030204" pitchFamily="18" charset="0"/>
                  </a:rPr>
                  <a:t>)/</a:t>
                </a:r>
                <a:r>
                  <a:rPr lang="fr-FR" i="0" smtClean="0">
                    <a:latin typeface="Cambria Math" panose="02040503050406030204" pitchFamily="18" charset="0"/>
                  </a:rPr>
                  <a:t>2! ℎ</a:t>
                </a:r>
                <a:endParaRPr lang="en-CA" dirty="0"/>
              </a:p>
              <a:p>
                <a:endParaRPr lang="en-US" dirty="0" smtClean="0"/>
              </a:p>
              <a:p>
                <a:r>
                  <a:rPr lang="en-US" dirty="0" smtClean="0"/>
                  <a:t>We will see in a  few slides some example on how</a:t>
                </a:r>
                <a:r>
                  <a:rPr lang="en-US" baseline="0" dirty="0" smtClean="0"/>
                  <a:t> to use these expressions.</a:t>
                </a:r>
                <a:endParaRPr lang="en-US" dirty="0" smtClean="0"/>
              </a:p>
            </p:txBody>
          </p:sp>
        </mc:Fallback>
      </mc:AlternateContent>
      <p:sp>
        <p:nvSpPr>
          <p:cNvPr id="4" name="Slide Number Placeholder 3"/>
          <p:cNvSpPr>
            <a:spLocks noGrp="1"/>
          </p:cNvSpPr>
          <p:nvPr>
            <p:ph type="sldNum" sz="quarter" idx="10"/>
          </p:nvPr>
        </p:nvSpPr>
        <p:spPr/>
        <p:txBody>
          <a:bodyPr/>
          <a:lstStyle/>
          <a:p>
            <a:fld id="{3E81FD63-C213-4E7B-9339-38E93372C275}" type="slidenum">
              <a:rPr lang="fr-CA" smtClean="0"/>
              <a:t>7</a:t>
            </a:fld>
            <a:endParaRPr lang="fr-CA"/>
          </a:p>
        </p:txBody>
      </p:sp>
    </p:spTree>
    <p:extLst>
      <p:ext uri="{BB962C8B-B14F-4D97-AF65-F5344CB8AC3E}">
        <p14:creationId xmlns:p14="http://schemas.microsoft.com/office/powerpoint/2010/main" val="4029927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 add some words on terminology</a:t>
            </a:r>
          </a:p>
          <a:p>
            <a:endParaRPr lang="en-US" dirty="0" smtClean="0"/>
          </a:p>
          <a:p>
            <a:r>
              <a:rPr lang="en-US" dirty="0" smtClean="0"/>
              <a:t>The order</a:t>
            </a:r>
            <a:r>
              <a:rPr lang="en-US" baseline="0" dirty="0" smtClean="0"/>
              <a:t> of approximation is given by the highest power of h included in the expansion</a:t>
            </a:r>
          </a:p>
          <a:p>
            <a:endParaRPr lang="en-US" baseline="0" dirty="0" smtClean="0"/>
          </a:p>
          <a:p>
            <a:r>
              <a:rPr lang="en-US" baseline="0" dirty="0" smtClean="0"/>
              <a:t>For zero order approximation we include up to h power zero.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first order approximation we include up to h power one.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for second order approximation we include up to h power two.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In similar way, the order of the truncation error is the power of h in the error term.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a zero order approximation, the error term is in h power one. Consequently the truncation error is in first order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a first order approximation, the error term is in h power two. Consequently the truncation error is in second order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for  a second order approximation, the error term is in h power three. Consequently the truncation error is in third order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E81FD63-C213-4E7B-9339-38E93372C275}" type="slidenum">
              <a:rPr lang="fr-CA" smtClean="0"/>
              <a:t>8</a:t>
            </a:fld>
            <a:endParaRPr lang="fr-CA"/>
          </a:p>
        </p:txBody>
      </p:sp>
    </p:spTree>
    <p:extLst>
      <p:ext uri="{BB962C8B-B14F-4D97-AF65-F5344CB8AC3E}">
        <p14:creationId xmlns:p14="http://schemas.microsoft.com/office/powerpoint/2010/main" val="3748249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numerical analysis one</a:t>
            </a:r>
            <a:r>
              <a:rPr lang="en-US" baseline="0" dirty="0" smtClean="0"/>
              <a:t> likes to use the so called big “O” notation</a:t>
            </a:r>
          </a:p>
          <a:p>
            <a:endParaRPr lang="en-US" baseline="0" dirty="0" smtClean="0"/>
          </a:p>
          <a:p>
            <a:r>
              <a:rPr lang="en-US" dirty="0" smtClean="0"/>
              <a:t>This notation is used to show the order of an expression.</a:t>
            </a:r>
          </a:p>
          <a:p>
            <a:endParaRPr lang="en-US" dirty="0" smtClean="0"/>
          </a:p>
          <a:p>
            <a:r>
              <a:rPr lang="en-US" dirty="0" smtClean="0"/>
              <a:t>For a first order truncation error, one will write O(h),</a:t>
            </a:r>
            <a:r>
              <a:rPr lang="en-US" baseline="0" dirty="0" smtClean="0"/>
              <a:t> m</a:t>
            </a:r>
            <a:r>
              <a:rPr lang="en-US" dirty="0" smtClean="0"/>
              <a:t>eaning that the</a:t>
            </a:r>
            <a:r>
              <a:rPr lang="en-US" baseline="0" dirty="0" smtClean="0"/>
              <a:t> error term is in power one in 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For a second order truncation error, one will write O(h^2), meaning that the</a:t>
            </a:r>
            <a:r>
              <a:rPr lang="en-US" baseline="0" dirty="0" smtClean="0"/>
              <a:t> error term is in power two in 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a:t>
            </a:r>
            <a:r>
              <a:rPr lang="en-US" dirty="0" smtClean="0"/>
              <a:t>for a third order truncation error, one will write O(h^3), meaning that the</a:t>
            </a:r>
            <a:r>
              <a:rPr lang="en-US" baseline="0" dirty="0" smtClean="0"/>
              <a:t> error term is in power three in 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E81FD63-C213-4E7B-9339-38E93372C275}" type="slidenum">
              <a:rPr lang="fr-CA" smtClean="0"/>
              <a:t>9</a:t>
            </a:fld>
            <a:endParaRPr lang="fr-CA"/>
          </a:p>
        </p:txBody>
      </p:sp>
    </p:spTree>
    <p:extLst>
      <p:ext uri="{BB962C8B-B14F-4D97-AF65-F5344CB8AC3E}">
        <p14:creationId xmlns:p14="http://schemas.microsoft.com/office/powerpoint/2010/main" val="471623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DE939927-7C51-4FFF-8F55-E79BFBA50F3E}" type="datetimeFigureOut">
              <a:rPr lang="en-CA" smtClean="0"/>
              <a:t>2020-05-05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47C90BC-2A66-4736-AB3F-D74B456018F2}" type="slidenum">
              <a:rPr lang="en-CA" smtClean="0"/>
              <a:t>‹#›</a:t>
            </a:fld>
            <a:endParaRPr lang="en-CA"/>
          </a:p>
        </p:txBody>
      </p:sp>
    </p:spTree>
    <p:extLst>
      <p:ext uri="{BB962C8B-B14F-4D97-AF65-F5344CB8AC3E}">
        <p14:creationId xmlns:p14="http://schemas.microsoft.com/office/powerpoint/2010/main" val="870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DE939927-7C51-4FFF-8F55-E79BFBA50F3E}" type="datetimeFigureOut">
              <a:rPr lang="en-CA" smtClean="0"/>
              <a:t>2020-05-05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47C90BC-2A66-4736-AB3F-D74B456018F2}" type="slidenum">
              <a:rPr lang="en-CA" smtClean="0"/>
              <a:t>‹#›</a:t>
            </a:fld>
            <a:endParaRPr lang="en-CA"/>
          </a:p>
        </p:txBody>
      </p:sp>
    </p:spTree>
    <p:extLst>
      <p:ext uri="{BB962C8B-B14F-4D97-AF65-F5344CB8AC3E}">
        <p14:creationId xmlns:p14="http://schemas.microsoft.com/office/powerpoint/2010/main" val="1868658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DE939927-7C51-4FFF-8F55-E79BFBA50F3E}" type="datetimeFigureOut">
              <a:rPr lang="en-CA" smtClean="0"/>
              <a:t>2020-05-05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47C90BC-2A66-4736-AB3F-D74B456018F2}" type="slidenum">
              <a:rPr lang="en-CA" smtClean="0"/>
              <a:t>‹#›</a:t>
            </a:fld>
            <a:endParaRPr lang="en-CA"/>
          </a:p>
        </p:txBody>
      </p:sp>
    </p:spTree>
    <p:extLst>
      <p:ext uri="{BB962C8B-B14F-4D97-AF65-F5344CB8AC3E}">
        <p14:creationId xmlns:p14="http://schemas.microsoft.com/office/powerpoint/2010/main" val="3554691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DE939927-7C51-4FFF-8F55-E79BFBA50F3E}" type="datetimeFigureOut">
              <a:rPr lang="en-CA" smtClean="0"/>
              <a:t>2020-05-05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47C90BC-2A66-4736-AB3F-D74B456018F2}" type="slidenum">
              <a:rPr lang="en-CA" smtClean="0"/>
              <a:t>‹#›</a:t>
            </a:fld>
            <a:endParaRPr lang="en-CA"/>
          </a:p>
        </p:txBody>
      </p:sp>
    </p:spTree>
    <p:extLst>
      <p:ext uri="{BB962C8B-B14F-4D97-AF65-F5344CB8AC3E}">
        <p14:creationId xmlns:p14="http://schemas.microsoft.com/office/powerpoint/2010/main" val="3248081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939927-7C51-4FFF-8F55-E79BFBA50F3E}" type="datetimeFigureOut">
              <a:rPr lang="en-CA" smtClean="0"/>
              <a:t>2020-05-05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47C90BC-2A66-4736-AB3F-D74B456018F2}" type="slidenum">
              <a:rPr lang="en-CA" smtClean="0"/>
              <a:t>‹#›</a:t>
            </a:fld>
            <a:endParaRPr lang="en-CA"/>
          </a:p>
        </p:txBody>
      </p:sp>
    </p:spTree>
    <p:extLst>
      <p:ext uri="{BB962C8B-B14F-4D97-AF65-F5344CB8AC3E}">
        <p14:creationId xmlns:p14="http://schemas.microsoft.com/office/powerpoint/2010/main" val="1677893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DE939927-7C51-4FFF-8F55-E79BFBA50F3E}" type="datetimeFigureOut">
              <a:rPr lang="en-CA" smtClean="0"/>
              <a:t>2020-05-05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47C90BC-2A66-4736-AB3F-D74B456018F2}" type="slidenum">
              <a:rPr lang="en-CA" smtClean="0"/>
              <a:t>‹#›</a:t>
            </a:fld>
            <a:endParaRPr lang="en-CA"/>
          </a:p>
        </p:txBody>
      </p:sp>
    </p:spTree>
    <p:extLst>
      <p:ext uri="{BB962C8B-B14F-4D97-AF65-F5344CB8AC3E}">
        <p14:creationId xmlns:p14="http://schemas.microsoft.com/office/powerpoint/2010/main" val="1993589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DE939927-7C51-4FFF-8F55-E79BFBA50F3E}" type="datetimeFigureOut">
              <a:rPr lang="en-CA" smtClean="0"/>
              <a:t>2020-05-05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47C90BC-2A66-4736-AB3F-D74B456018F2}" type="slidenum">
              <a:rPr lang="en-CA" smtClean="0"/>
              <a:t>‹#›</a:t>
            </a:fld>
            <a:endParaRPr lang="en-CA"/>
          </a:p>
        </p:txBody>
      </p:sp>
    </p:spTree>
    <p:extLst>
      <p:ext uri="{BB962C8B-B14F-4D97-AF65-F5344CB8AC3E}">
        <p14:creationId xmlns:p14="http://schemas.microsoft.com/office/powerpoint/2010/main" val="1974391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DE939927-7C51-4FFF-8F55-E79BFBA50F3E}" type="datetimeFigureOut">
              <a:rPr lang="en-CA" smtClean="0"/>
              <a:t>2020-05-05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47C90BC-2A66-4736-AB3F-D74B456018F2}" type="slidenum">
              <a:rPr lang="en-CA" smtClean="0"/>
              <a:t>‹#›</a:t>
            </a:fld>
            <a:endParaRPr lang="en-CA"/>
          </a:p>
        </p:txBody>
      </p:sp>
    </p:spTree>
    <p:extLst>
      <p:ext uri="{BB962C8B-B14F-4D97-AF65-F5344CB8AC3E}">
        <p14:creationId xmlns:p14="http://schemas.microsoft.com/office/powerpoint/2010/main" val="2217642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939927-7C51-4FFF-8F55-E79BFBA50F3E}" type="datetimeFigureOut">
              <a:rPr lang="en-CA" smtClean="0"/>
              <a:t>2020-05-05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47C90BC-2A66-4736-AB3F-D74B456018F2}" type="slidenum">
              <a:rPr lang="en-CA" smtClean="0"/>
              <a:t>‹#›</a:t>
            </a:fld>
            <a:endParaRPr lang="en-CA"/>
          </a:p>
        </p:txBody>
      </p:sp>
    </p:spTree>
    <p:extLst>
      <p:ext uri="{BB962C8B-B14F-4D97-AF65-F5344CB8AC3E}">
        <p14:creationId xmlns:p14="http://schemas.microsoft.com/office/powerpoint/2010/main" val="2221878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939927-7C51-4FFF-8F55-E79BFBA50F3E}" type="datetimeFigureOut">
              <a:rPr lang="en-CA" smtClean="0"/>
              <a:t>2020-05-05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47C90BC-2A66-4736-AB3F-D74B456018F2}" type="slidenum">
              <a:rPr lang="en-CA" smtClean="0"/>
              <a:t>‹#›</a:t>
            </a:fld>
            <a:endParaRPr lang="en-CA"/>
          </a:p>
        </p:txBody>
      </p:sp>
    </p:spTree>
    <p:extLst>
      <p:ext uri="{BB962C8B-B14F-4D97-AF65-F5344CB8AC3E}">
        <p14:creationId xmlns:p14="http://schemas.microsoft.com/office/powerpoint/2010/main" val="851462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939927-7C51-4FFF-8F55-E79BFBA50F3E}" type="datetimeFigureOut">
              <a:rPr lang="en-CA" smtClean="0"/>
              <a:t>2020-05-05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47C90BC-2A66-4736-AB3F-D74B456018F2}" type="slidenum">
              <a:rPr lang="en-CA" smtClean="0"/>
              <a:t>‹#›</a:t>
            </a:fld>
            <a:endParaRPr lang="en-CA"/>
          </a:p>
        </p:txBody>
      </p:sp>
    </p:spTree>
    <p:extLst>
      <p:ext uri="{BB962C8B-B14F-4D97-AF65-F5344CB8AC3E}">
        <p14:creationId xmlns:p14="http://schemas.microsoft.com/office/powerpoint/2010/main" val="1533929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CA"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939927-7C51-4FFF-8F55-E79BFBA50F3E}" type="datetimeFigureOut">
              <a:rPr lang="en-CA" smtClean="0"/>
              <a:t>2020-05-05</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7C90BC-2A66-4736-AB3F-D74B456018F2}" type="slidenum">
              <a:rPr lang="en-CA" smtClean="0"/>
              <a:t>‹#›</a:t>
            </a:fld>
            <a:endParaRPr lang="en-CA"/>
          </a:p>
        </p:txBody>
      </p:sp>
    </p:spTree>
    <p:extLst>
      <p:ext uri="{BB962C8B-B14F-4D97-AF65-F5344CB8AC3E}">
        <p14:creationId xmlns:p14="http://schemas.microsoft.com/office/powerpoint/2010/main" val="33408249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D669B-0897-454F-B9EB-46D00D9ED6F0}"/>
              </a:ext>
            </a:extLst>
          </p:cNvPr>
          <p:cNvSpPr>
            <a:spLocks noGrp="1"/>
          </p:cNvSpPr>
          <p:nvPr>
            <p:ph type="ctrTitle"/>
          </p:nvPr>
        </p:nvSpPr>
        <p:spPr/>
        <p:txBody>
          <a:bodyPr/>
          <a:lstStyle/>
          <a:p>
            <a:r>
              <a:rPr lang="en-US" dirty="0"/>
              <a:t>Lecture 3</a:t>
            </a:r>
            <a:endParaRPr lang="en-CA" dirty="0"/>
          </a:p>
        </p:txBody>
      </p:sp>
      <p:sp>
        <p:nvSpPr>
          <p:cNvPr id="3" name="Subtitle 2">
            <a:extLst>
              <a:ext uri="{FF2B5EF4-FFF2-40B4-BE49-F238E27FC236}">
                <a16:creationId xmlns:a16="http://schemas.microsoft.com/office/drawing/2014/main" id="{2EA5E317-47E4-4796-90D4-511B7D5E0035}"/>
              </a:ext>
            </a:extLst>
          </p:cNvPr>
          <p:cNvSpPr>
            <a:spLocks noGrp="1"/>
          </p:cNvSpPr>
          <p:nvPr>
            <p:ph type="subTitle" idx="1"/>
          </p:nvPr>
        </p:nvSpPr>
        <p:spPr/>
        <p:txBody>
          <a:bodyPr/>
          <a:lstStyle/>
          <a:p>
            <a:r>
              <a:rPr lang="en-US" dirty="0"/>
              <a:t>Truncation Errors</a:t>
            </a:r>
            <a:endParaRPr lang="en-CA" dirty="0"/>
          </a:p>
        </p:txBody>
      </p:sp>
    </p:spTree>
    <p:extLst>
      <p:ext uri="{BB962C8B-B14F-4D97-AF65-F5344CB8AC3E}">
        <p14:creationId xmlns:p14="http://schemas.microsoft.com/office/powerpoint/2010/main" val="3268962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C8365-7753-40DA-B46A-3EE45935EE70}"/>
              </a:ext>
            </a:extLst>
          </p:cNvPr>
          <p:cNvSpPr>
            <a:spLocks noGrp="1"/>
          </p:cNvSpPr>
          <p:nvPr>
            <p:ph type="title"/>
          </p:nvPr>
        </p:nvSpPr>
        <p:spPr/>
        <p:txBody>
          <a:bodyPr/>
          <a:lstStyle/>
          <a:p>
            <a:r>
              <a:rPr lang="en-CA" dirty="0"/>
              <a:t>Illustration – Cosine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A186AB-D64A-415D-8167-B7DD537401E2}"/>
                  </a:ext>
                </a:extLst>
              </p:cNvPr>
              <p:cNvSpPr>
                <a:spLocks noGrp="1"/>
              </p:cNvSpPr>
              <p:nvPr>
                <p:ph idx="1"/>
              </p:nvPr>
            </p:nvSpPr>
            <p:spPr/>
            <p:txBody>
              <a:bodyPr/>
              <a:lstStyle/>
              <a:p>
                <a:r>
                  <a:rPr lang="en-US" dirty="0" smtClean="0"/>
                  <a:t>To get </a:t>
                </a:r>
                <a14:m>
                  <m:oMath xmlns:m="http://schemas.openxmlformats.org/officeDocument/2006/math">
                    <m:r>
                      <m:rPr>
                        <m:sty m:val="p"/>
                      </m:rPr>
                      <a:rPr lang="fr-FR" b="0" i="0" smtClean="0">
                        <a:latin typeface="Cambria Math" panose="02040503050406030204" pitchFamily="18" charset="0"/>
                      </a:rPr>
                      <m:t>cos</m:t>
                    </m:r>
                    <m:r>
                      <a:rPr lang="fr-FR" b="0" i="1" smtClean="0">
                        <a:latin typeface="Cambria Math" panose="02040503050406030204" pitchFamily="18" charset="0"/>
                      </a:rPr>
                      <m:t>⁡(</m:t>
                    </m:r>
                    <m:r>
                      <a:rPr lang="fr-FR" b="0" i="1" smtClean="0">
                        <a:latin typeface="Cambria Math" panose="02040503050406030204" pitchFamily="18" charset="0"/>
                      </a:rPr>
                      <m:t>𝑥</m:t>
                    </m:r>
                    <m:r>
                      <a:rPr lang="fr-FR" b="0" i="1" smtClean="0">
                        <a:latin typeface="Cambria Math" panose="02040503050406030204" pitchFamily="18" charset="0"/>
                      </a:rPr>
                      <m:t>)</m:t>
                    </m:r>
                  </m:oMath>
                </a14:m>
                <a:r>
                  <a:rPr lang="en-US" dirty="0"/>
                  <a:t> for small </a:t>
                </a:r>
                <a14:m>
                  <m:oMath xmlns:m="http://schemas.openxmlformats.org/officeDocument/2006/math">
                    <m:r>
                      <a:rPr lang="fr-FR" b="0" i="1" smtClean="0">
                        <a:latin typeface="Cambria Math" panose="02040503050406030204" pitchFamily="18" charset="0"/>
                      </a:rPr>
                      <m:t>𝑥</m:t>
                    </m:r>
                  </m:oMath>
                </a14:m>
                <a:r>
                  <a:rPr lang="en-US" dirty="0"/>
                  <a:t>:</a:t>
                </a:r>
              </a:p>
              <a:p>
                <a:pPr marL="0" indent="0">
                  <a:buNone/>
                </a:pPr>
                <a14:m>
                  <m:oMathPara xmlns:m="http://schemas.openxmlformats.org/officeDocument/2006/math">
                    <m:oMathParaPr>
                      <m:jc m:val="centerGroup"/>
                    </m:oMathParaPr>
                    <m:oMath xmlns:m="http://schemas.openxmlformats.org/officeDocument/2006/math">
                      <m:func>
                        <m:funcPr>
                          <m:ctrlPr>
                            <a:rPr lang="fr-FR" b="0" i="1" smtClean="0">
                              <a:latin typeface="Cambria Math" panose="02040503050406030204" pitchFamily="18" charset="0"/>
                            </a:rPr>
                          </m:ctrlPr>
                        </m:funcPr>
                        <m:fName>
                          <m:r>
                            <m:rPr>
                              <m:sty m:val="p"/>
                            </m:rPr>
                            <a:rPr lang="fr-FR" b="0" i="0" smtClean="0">
                              <a:latin typeface="Cambria Math" panose="02040503050406030204" pitchFamily="18" charset="0"/>
                            </a:rPr>
                            <m:t>cos</m:t>
                          </m:r>
                        </m:fName>
                        <m:e>
                          <m:d>
                            <m:dPr>
                              <m:ctrlPr>
                                <a:rPr lang="fr-FR" b="0" i="1" smtClean="0">
                                  <a:latin typeface="Cambria Math" panose="02040503050406030204" pitchFamily="18" charset="0"/>
                                </a:rPr>
                              </m:ctrlPr>
                            </m:dPr>
                            <m:e>
                              <m:r>
                                <a:rPr lang="fr-FR" b="0" i="1" smtClean="0">
                                  <a:latin typeface="Cambria Math" panose="02040503050406030204" pitchFamily="18" charset="0"/>
                                </a:rPr>
                                <m:t>𝑥</m:t>
                              </m:r>
                            </m:e>
                          </m:d>
                        </m:e>
                      </m:func>
                      <m:r>
                        <a:rPr lang="fr-FR" b="0" i="1" smtClean="0">
                          <a:latin typeface="Cambria Math" panose="02040503050406030204" pitchFamily="18" charset="0"/>
                        </a:rPr>
                        <m:t>=1−</m:t>
                      </m:r>
                      <m:f>
                        <m:fPr>
                          <m:ctrlPr>
                            <a:rPr lang="fr-FR" b="0" i="1" smtClean="0">
                              <a:latin typeface="Cambria Math" panose="02040503050406030204" pitchFamily="18" charset="0"/>
                            </a:rPr>
                          </m:ctrlPr>
                        </m:fPr>
                        <m:num>
                          <m:sSup>
                            <m:sSupPr>
                              <m:ctrlPr>
                                <a:rPr lang="fr-FR" b="0" i="1" smtClean="0">
                                  <a:latin typeface="Cambria Math" panose="02040503050406030204" pitchFamily="18" charset="0"/>
                                </a:rPr>
                              </m:ctrlPr>
                            </m:sSupPr>
                            <m:e>
                              <m:r>
                                <a:rPr lang="fr-FR" b="0" i="1" smtClean="0">
                                  <a:latin typeface="Cambria Math" panose="02040503050406030204" pitchFamily="18" charset="0"/>
                                </a:rPr>
                                <m:t>𝑥</m:t>
                              </m:r>
                            </m:e>
                            <m:sup>
                              <m:r>
                                <a:rPr lang="fr-FR" b="0" i="1" smtClean="0">
                                  <a:latin typeface="Cambria Math" panose="02040503050406030204" pitchFamily="18" charset="0"/>
                                </a:rPr>
                                <m:t>2</m:t>
                              </m:r>
                            </m:sup>
                          </m:sSup>
                        </m:num>
                        <m:den>
                          <m:r>
                            <a:rPr lang="fr-FR" b="0" i="1" smtClean="0">
                              <a:latin typeface="Cambria Math" panose="02040503050406030204" pitchFamily="18" charset="0"/>
                            </a:rPr>
                            <m:t>2!</m:t>
                          </m:r>
                        </m:den>
                      </m:f>
                      <m:r>
                        <a:rPr lang="fr-FR" b="0" i="1" smtClean="0">
                          <a:latin typeface="Cambria Math" panose="02040503050406030204" pitchFamily="18" charset="0"/>
                        </a:rPr>
                        <m:t>+</m:t>
                      </m:r>
                      <m:f>
                        <m:fPr>
                          <m:ctrlPr>
                            <a:rPr lang="fr-FR" i="1">
                              <a:latin typeface="Cambria Math" panose="02040503050406030204" pitchFamily="18" charset="0"/>
                            </a:rPr>
                          </m:ctrlPr>
                        </m:fPr>
                        <m:num>
                          <m:sSup>
                            <m:sSupPr>
                              <m:ctrlPr>
                                <a:rPr lang="fr-FR" i="1">
                                  <a:latin typeface="Cambria Math" panose="02040503050406030204" pitchFamily="18" charset="0"/>
                                </a:rPr>
                              </m:ctrlPr>
                            </m:sSupPr>
                            <m:e>
                              <m:r>
                                <a:rPr lang="fr-FR" i="1">
                                  <a:latin typeface="Cambria Math" panose="02040503050406030204" pitchFamily="18" charset="0"/>
                                </a:rPr>
                                <m:t>𝑥</m:t>
                              </m:r>
                            </m:e>
                            <m:sup>
                              <m:r>
                                <a:rPr lang="fr-FR" b="0" i="1" smtClean="0">
                                  <a:latin typeface="Cambria Math" panose="02040503050406030204" pitchFamily="18" charset="0"/>
                                </a:rPr>
                                <m:t>4</m:t>
                              </m:r>
                            </m:sup>
                          </m:sSup>
                        </m:num>
                        <m:den>
                          <m:r>
                            <a:rPr lang="fr-FR" b="0" i="1" smtClean="0">
                              <a:latin typeface="Cambria Math" panose="02040503050406030204" pitchFamily="18" charset="0"/>
                            </a:rPr>
                            <m:t>4</m:t>
                          </m:r>
                          <m:r>
                            <a:rPr lang="fr-FR" i="1">
                              <a:latin typeface="Cambria Math" panose="02040503050406030204" pitchFamily="18" charset="0"/>
                            </a:rPr>
                            <m:t>!</m:t>
                          </m:r>
                        </m:den>
                      </m:f>
                      <m:r>
                        <a:rPr lang="fr-FR" b="0" i="1" smtClean="0">
                          <a:latin typeface="Cambria Math" panose="02040503050406030204" pitchFamily="18" charset="0"/>
                        </a:rPr>
                        <m:t>−</m:t>
                      </m:r>
                      <m:f>
                        <m:fPr>
                          <m:ctrlPr>
                            <a:rPr lang="fr-FR" i="1">
                              <a:latin typeface="Cambria Math" panose="02040503050406030204" pitchFamily="18" charset="0"/>
                            </a:rPr>
                          </m:ctrlPr>
                        </m:fPr>
                        <m:num>
                          <m:sSup>
                            <m:sSupPr>
                              <m:ctrlPr>
                                <a:rPr lang="fr-FR" i="1">
                                  <a:latin typeface="Cambria Math" panose="02040503050406030204" pitchFamily="18" charset="0"/>
                                </a:rPr>
                              </m:ctrlPr>
                            </m:sSupPr>
                            <m:e>
                              <m:r>
                                <a:rPr lang="fr-FR" i="1">
                                  <a:latin typeface="Cambria Math" panose="02040503050406030204" pitchFamily="18" charset="0"/>
                                </a:rPr>
                                <m:t>𝑥</m:t>
                              </m:r>
                            </m:e>
                            <m:sup>
                              <m:r>
                                <a:rPr lang="fr-FR" b="0" i="1" smtClean="0">
                                  <a:latin typeface="Cambria Math" panose="02040503050406030204" pitchFamily="18" charset="0"/>
                                </a:rPr>
                                <m:t>6</m:t>
                              </m:r>
                            </m:sup>
                          </m:sSup>
                        </m:num>
                        <m:den>
                          <m:r>
                            <a:rPr lang="fr-FR" b="0" i="1" smtClean="0">
                              <a:latin typeface="Cambria Math" panose="02040503050406030204" pitchFamily="18" charset="0"/>
                            </a:rPr>
                            <m:t>6</m:t>
                          </m:r>
                          <m:r>
                            <a:rPr lang="fr-FR" i="1">
                              <a:latin typeface="Cambria Math" panose="02040503050406030204" pitchFamily="18" charset="0"/>
                            </a:rPr>
                            <m:t>!</m:t>
                          </m:r>
                        </m:den>
                      </m:f>
                      <m:r>
                        <a:rPr lang="fr-FR" b="0" i="1" smtClean="0">
                          <a:latin typeface="Cambria Math" panose="02040503050406030204" pitchFamily="18" charset="0"/>
                        </a:rPr>
                        <m:t>+…</m:t>
                      </m:r>
                    </m:oMath>
                  </m:oMathPara>
                </a14:m>
                <a:endParaRPr lang="en-US" dirty="0"/>
              </a:p>
              <a:p>
                <a:pPr marL="0" indent="0">
                  <a:buNone/>
                </a:pPr>
                <a:endParaRPr lang="en-US" sz="1000" dirty="0"/>
              </a:p>
              <a:p>
                <a:r>
                  <a:rPr lang="fr-FR" dirty="0"/>
                  <a:t>For </a:t>
                </a:r>
                <a:r>
                  <a:rPr lang="en-CA" dirty="0"/>
                  <a:t>example</a:t>
                </a:r>
                <a:r>
                  <a:rPr lang="fr-FR" dirty="0"/>
                  <a:t> for </a:t>
                </a:r>
                <a14:m>
                  <m:oMath xmlns:m="http://schemas.openxmlformats.org/officeDocument/2006/math">
                    <m:r>
                      <a:rPr lang="fr-FR" b="0" i="1" smtClean="0">
                        <a:latin typeface="Cambria Math" panose="02040503050406030204" pitchFamily="18" charset="0"/>
                      </a:rPr>
                      <m:t>𝑥</m:t>
                    </m:r>
                    <m:r>
                      <a:rPr lang="fr-FR" b="0" i="1" smtClean="0">
                        <a:latin typeface="Cambria Math" panose="02040503050406030204" pitchFamily="18" charset="0"/>
                      </a:rPr>
                      <m:t>=0.5</m:t>
                    </m:r>
                  </m:oMath>
                </a14:m>
                <a:r>
                  <a:rPr lang="en-US" dirty="0"/>
                  <a:t>:</a:t>
                </a:r>
              </a:p>
              <a:p>
                <a:endParaRPr lang="en-US" sz="1600" dirty="0"/>
              </a:p>
              <a:p>
                <a:pPr marL="0" indent="0">
                  <a:buNone/>
                </a:pPr>
                <a14:m>
                  <m:oMathPara xmlns:m="http://schemas.openxmlformats.org/officeDocument/2006/math">
                    <m:oMathParaPr>
                      <m:jc m:val="centerGroup"/>
                    </m:oMathParaPr>
                    <m:oMath xmlns:m="http://schemas.openxmlformats.org/officeDocument/2006/math">
                      <m:func>
                        <m:funcPr>
                          <m:ctrlPr>
                            <a:rPr lang="fr-FR" i="1">
                              <a:latin typeface="Cambria Math" panose="02040503050406030204" pitchFamily="18" charset="0"/>
                            </a:rPr>
                          </m:ctrlPr>
                        </m:funcPr>
                        <m:fName>
                          <m:r>
                            <m:rPr>
                              <m:sty m:val="p"/>
                            </m:rPr>
                            <a:rPr lang="fr-FR">
                              <a:latin typeface="Cambria Math" panose="02040503050406030204" pitchFamily="18" charset="0"/>
                            </a:rPr>
                            <m:t>cos</m:t>
                          </m:r>
                        </m:fName>
                        <m:e>
                          <m:d>
                            <m:dPr>
                              <m:ctrlPr>
                                <a:rPr lang="fr-FR" i="1">
                                  <a:latin typeface="Cambria Math" panose="02040503050406030204" pitchFamily="18" charset="0"/>
                                </a:rPr>
                              </m:ctrlPr>
                            </m:dPr>
                            <m:e>
                              <m:r>
                                <a:rPr lang="fr-FR" i="1">
                                  <a:latin typeface="Cambria Math" panose="02040503050406030204" pitchFamily="18" charset="0"/>
                                </a:rPr>
                                <m:t>𝑥</m:t>
                              </m:r>
                              <m:r>
                                <a:rPr lang="en-US" b="0" i="1" smtClean="0">
                                  <a:latin typeface="Cambria Math" panose="02040503050406030204" pitchFamily="18" charset="0"/>
                                </a:rPr>
                                <m:t>=0.5</m:t>
                              </m:r>
                            </m:e>
                          </m:d>
                          <m:r>
                            <a:rPr lang="fr-FR" b="0" i="1" smtClean="0">
                              <a:latin typeface="Cambria Math" panose="02040503050406030204" pitchFamily="18" charset="0"/>
                              <a:ea typeface="Cambria Math" panose="02040503050406030204" pitchFamily="18" charset="0"/>
                            </a:rPr>
                            <m:t>≅</m:t>
                          </m:r>
                          <m:r>
                            <m:rPr>
                              <m:nor/>
                            </m:rPr>
                            <a:rPr lang="fr-FR">
                              <a:latin typeface="Cambria Math" panose="02040503050406030204" pitchFamily="18" charset="0"/>
                            </a:rPr>
                            <m:t>1−0.125+0.0026041−0.0000127+</m:t>
                          </m:r>
                          <m:r>
                            <a:rPr lang="fr-FR" b="0" i="1" smtClean="0">
                              <a:latin typeface="Cambria Math" panose="02040503050406030204" pitchFamily="18" charset="0"/>
                            </a:rPr>
                            <m:t>…</m:t>
                          </m:r>
                          <m:r>
                            <a:rPr lang="fr-FR" b="0" i="1" smtClean="0">
                              <a:latin typeface="Cambria Math" panose="02040503050406030204" pitchFamily="18" charset="0"/>
                              <a:ea typeface="Cambria Math" panose="02040503050406030204" pitchFamily="18" charset="0"/>
                            </a:rPr>
                            <m:t>≅</m:t>
                          </m:r>
                          <m:r>
                            <a:rPr lang="fr-FR" b="0" i="1" dirty="0" smtClean="0">
                              <a:latin typeface="Cambria Math" panose="02040503050406030204" pitchFamily="18" charset="0"/>
                            </a:rPr>
                            <m:t>0.877582</m:t>
                          </m:r>
                        </m:e>
                      </m:func>
                    </m:oMath>
                  </m:oMathPara>
                </a14:m>
                <a:endParaRPr lang="en-US" dirty="0"/>
              </a:p>
              <a:p>
                <a:pPr marL="0" indent="0">
                  <a:buNone/>
                </a:pPr>
                <a:endParaRPr lang="en-US" sz="1100" dirty="0"/>
              </a:p>
              <a:p>
                <a:r>
                  <a:rPr lang="en-US" dirty="0"/>
                  <a:t>Truncation error </a:t>
                </a:r>
                <a14:m>
                  <m:oMath xmlns:m="http://schemas.openxmlformats.org/officeDocument/2006/math">
                    <m:r>
                      <a:rPr lang="fr-FR" i="1">
                        <a:latin typeface="Cambria Math" panose="02040503050406030204" pitchFamily="18" charset="0"/>
                      </a:rPr>
                      <m:t>𝐸</m:t>
                    </m:r>
                    <m:r>
                      <a:rPr lang="fr-FR" b="0" i="1" smtClean="0">
                        <a:latin typeface="Cambria Math" panose="02040503050406030204" pitchFamily="18" charset="0"/>
                      </a:rPr>
                      <m:t>:</m:t>
                    </m:r>
                  </m:oMath>
                </a14:m>
                <a:endParaRPr lang="en-US" dirty="0"/>
              </a:p>
              <a:p>
                <a:pPr marL="0" indent="0">
                  <a:buNone/>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𝐸</m:t>
                      </m:r>
                      <m:r>
                        <a:rPr lang="fr-FR" b="0" i="1" smtClean="0">
                          <a:latin typeface="Cambria Math" panose="02040503050406030204" pitchFamily="18" charset="0"/>
                          <a:ea typeface="Cambria Math" panose="02040503050406030204" pitchFamily="18" charset="0"/>
                        </a:rPr>
                        <m:t>≅</m:t>
                      </m:r>
                      <m:f>
                        <m:fPr>
                          <m:ctrlPr>
                            <a:rPr lang="fr-FR" i="1">
                              <a:latin typeface="Cambria Math" panose="02040503050406030204" pitchFamily="18" charset="0"/>
                            </a:rPr>
                          </m:ctrlPr>
                        </m:fPr>
                        <m:num>
                          <m:sSup>
                            <m:sSupPr>
                              <m:ctrlPr>
                                <a:rPr lang="fr-FR" i="1">
                                  <a:latin typeface="Cambria Math" panose="02040503050406030204" pitchFamily="18" charset="0"/>
                                </a:rPr>
                              </m:ctrlPr>
                            </m:sSupPr>
                            <m:e>
                              <m:r>
                                <a:rPr lang="fr-FR" b="0" i="1" smtClean="0">
                                  <a:latin typeface="Cambria Math" panose="02040503050406030204" pitchFamily="18" charset="0"/>
                                </a:rPr>
                                <m:t>0.5</m:t>
                              </m:r>
                            </m:e>
                            <m:sup>
                              <m:r>
                                <a:rPr lang="fr-FR" b="0" i="1" smtClean="0">
                                  <a:latin typeface="Cambria Math" panose="02040503050406030204" pitchFamily="18" charset="0"/>
                                </a:rPr>
                                <m:t>8</m:t>
                              </m:r>
                            </m:sup>
                          </m:sSup>
                        </m:num>
                        <m:den>
                          <m:r>
                            <a:rPr lang="fr-FR" b="0" i="1" smtClean="0">
                              <a:latin typeface="Cambria Math" panose="02040503050406030204" pitchFamily="18" charset="0"/>
                            </a:rPr>
                            <m:t>8</m:t>
                          </m:r>
                          <m:r>
                            <a:rPr lang="fr-FR" i="1">
                              <a:latin typeface="Cambria Math" panose="02040503050406030204" pitchFamily="18" charset="0"/>
                            </a:rPr>
                            <m:t>!</m:t>
                          </m:r>
                        </m:den>
                      </m:f>
                      <m:r>
                        <a:rPr lang="fr-FR" b="0" i="1" smtClean="0">
                          <a:latin typeface="Cambria Math" panose="02040503050406030204" pitchFamily="18" charset="0"/>
                        </a:rPr>
                        <m:t>=9</m:t>
                      </m:r>
                      <m:r>
                        <a:rPr lang="fr-FR" b="0" i="1" smtClean="0">
                          <a:latin typeface="Cambria Math" panose="02040503050406030204" pitchFamily="18" charset="0"/>
                          <a:ea typeface="Cambria Math" panose="02040503050406030204" pitchFamily="18" charset="0"/>
                        </a:rPr>
                        <m:t>∙</m:t>
                      </m:r>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10</m:t>
                          </m:r>
                        </m:e>
                        <m:sup>
                          <m:r>
                            <a:rPr lang="fr-FR" b="0" i="1" smtClean="0">
                              <a:latin typeface="Cambria Math" panose="02040503050406030204" pitchFamily="18" charset="0"/>
                              <a:ea typeface="Cambria Math" panose="02040503050406030204" pitchFamily="18" charset="0"/>
                            </a:rPr>
                            <m:t>−8</m:t>
                          </m:r>
                        </m:sup>
                      </m:sSup>
                    </m:oMath>
                  </m:oMathPara>
                </a14:m>
                <a:endParaRPr lang="en-CA" dirty="0"/>
              </a:p>
            </p:txBody>
          </p:sp>
        </mc:Choice>
        <mc:Fallback xmlns="">
          <p:sp>
            <p:nvSpPr>
              <p:cNvPr id="3" name="Content Placeholder 2">
                <a:extLst>
                  <a:ext uri="{FF2B5EF4-FFF2-40B4-BE49-F238E27FC236}">
                    <a16:creationId xmlns:a16="http://schemas.microsoft.com/office/drawing/2014/main" id="{A6A186AB-D64A-415D-8167-B7DD537401E2}"/>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CA">
                    <a:noFill/>
                  </a:rPr>
                  <a:t> </a:t>
                </a:r>
              </a:p>
            </p:txBody>
          </p:sp>
        </mc:Fallback>
      </mc:AlternateContent>
      <p:sp>
        <p:nvSpPr>
          <p:cNvPr id="4" name="TextBox 3"/>
          <p:cNvSpPr txBox="1"/>
          <p:nvPr/>
        </p:nvSpPr>
        <p:spPr>
          <a:xfrm>
            <a:off x="8153400" y="5486400"/>
            <a:ext cx="2925224" cy="523220"/>
          </a:xfrm>
          <a:prstGeom prst="rect">
            <a:avLst/>
          </a:prstGeom>
          <a:noFill/>
          <a:ln w="25400">
            <a:solidFill>
              <a:srgbClr val="48A6AD"/>
            </a:solidFill>
          </a:ln>
        </p:spPr>
        <p:txBody>
          <a:bodyPr wrap="none" rtlCol="0">
            <a:spAutoFit/>
          </a:bodyPr>
          <a:lstStyle/>
          <a:p>
            <a:r>
              <a:rPr lang="en-US" sz="2800" dirty="0" smtClean="0">
                <a:solidFill>
                  <a:srgbClr val="48A6AD"/>
                </a:solidFill>
              </a:rPr>
              <a:t>Always use radians</a:t>
            </a:r>
            <a:endParaRPr lang="en-CA" sz="2800" dirty="0">
              <a:solidFill>
                <a:srgbClr val="48A6AD"/>
              </a:solidFill>
            </a:endParaRPr>
          </a:p>
        </p:txBody>
      </p:sp>
    </p:spTree>
    <p:extLst>
      <p:ext uri="{BB962C8B-B14F-4D97-AF65-F5344CB8AC3E}">
        <p14:creationId xmlns:p14="http://schemas.microsoft.com/office/powerpoint/2010/main" val="423096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110D-AA1B-4026-8BAD-2E4A376368D8}"/>
              </a:ext>
            </a:extLst>
          </p:cNvPr>
          <p:cNvSpPr>
            <a:spLocks noGrp="1"/>
          </p:cNvSpPr>
          <p:nvPr>
            <p:ph type="title"/>
          </p:nvPr>
        </p:nvSpPr>
        <p:spPr/>
        <p:txBody>
          <a:bodyPr/>
          <a:lstStyle/>
          <a:p>
            <a:r>
              <a:rPr lang="en-CA" dirty="0"/>
              <a:t>Summary</a:t>
            </a:r>
          </a:p>
        </p:txBody>
      </p:sp>
      <p:sp>
        <p:nvSpPr>
          <p:cNvPr id="3" name="Content Placeholder 2">
            <a:extLst>
              <a:ext uri="{FF2B5EF4-FFF2-40B4-BE49-F238E27FC236}">
                <a16:creationId xmlns:a16="http://schemas.microsoft.com/office/drawing/2014/main" id="{749660E1-6998-49B8-95F4-45C59EC73B1E}"/>
              </a:ext>
            </a:extLst>
          </p:cNvPr>
          <p:cNvSpPr>
            <a:spLocks noGrp="1"/>
          </p:cNvSpPr>
          <p:nvPr>
            <p:ph idx="1"/>
          </p:nvPr>
        </p:nvSpPr>
        <p:spPr/>
        <p:txBody>
          <a:bodyPr/>
          <a:lstStyle/>
          <a:p>
            <a:r>
              <a:rPr lang="en-CA" dirty="0"/>
              <a:t>Truncation errors are the difference between the solution of the actual mathematical problem one wants to solve and the solution of a simplified problem</a:t>
            </a:r>
          </a:p>
          <a:p>
            <a:r>
              <a:rPr lang="en-CA" dirty="0"/>
              <a:t>Taylor series is common tool to estimate truncation errors</a:t>
            </a:r>
          </a:p>
          <a:p>
            <a:r>
              <a:rPr lang="en-US" dirty="0"/>
              <a:t>Truncation error is decreased by addition of terms to the Taylor series</a:t>
            </a:r>
          </a:p>
          <a:p>
            <a:r>
              <a:rPr lang="en-US" dirty="0"/>
              <a:t>The big “O” notation is commonly used to show the order of the truncation error</a:t>
            </a:r>
            <a:endParaRPr lang="en-CA" dirty="0"/>
          </a:p>
        </p:txBody>
      </p:sp>
    </p:spTree>
    <p:extLst>
      <p:ext uri="{BB962C8B-B14F-4D97-AF65-F5344CB8AC3E}">
        <p14:creationId xmlns:p14="http://schemas.microsoft.com/office/powerpoint/2010/main" val="21920770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A4945-29E2-4FFE-9A5E-2473E83F9137}"/>
              </a:ext>
            </a:extLst>
          </p:cNvPr>
          <p:cNvSpPr>
            <a:spLocks noGrp="1"/>
          </p:cNvSpPr>
          <p:nvPr>
            <p:ph type="title"/>
          </p:nvPr>
        </p:nvSpPr>
        <p:spPr/>
        <p:txBody>
          <a:bodyPr/>
          <a:lstStyle/>
          <a:p>
            <a:r>
              <a:rPr lang="en-CA" dirty="0"/>
              <a:t>Truncation Errors</a:t>
            </a:r>
          </a:p>
        </p:txBody>
      </p:sp>
      <p:sp>
        <p:nvSpPr>
          <p:cNvPr id="3" name="Content Placeholder 2">
            <a:extLst>
              <a:ext uri="{FF2B5EF4-FFF2-40B4-BE49-F238E27FC236}">
                <a16:creationId xmlns:a16="http://schemas.microsoft.com/office/drawing/2014/main" id="{F0E1A6C7-CC3A-4B5C-AF6A-CD3E4477FAA6}"/>
              </a:ext>
            </a:extLst>
          </p:cNvPr>
          <p:cNvSpPr>
            <a:spLocks noGrp="1"/>
          </p:cNvSpPr>
          <p:nvPr>
            <p:ph idx="1"/>
          </p:nvPr>
        </p:nvSpPr>
        <p:spPr/>
        <p:txBody>
          <a:bodyPr/>
          <a:lstStyle/>
          <a:p>
            <a:r>
              <a:rPr lang="en-CA" dirty="0"/>
              <a:t>Numerical algorithms aim to solve a mathematical problem numerically even if no closed form solution is known</a:t>
            </a:r>
          </a:p>
          <a:p>
            <a:r>
              <a:rPr lang="en-CA" dirty="0"/>
              <a:t>A common approach is to replace the original problem by a simpler one with known solution</a:t>
            </a:r>
          </a:p>
          <a:p>
            <a:r>
              <a:rPr lang="en-CA" dirty="0"/>
              <a:t>The difference between the solution of the actual problem one aims to solve and the solution of the simpler problem is called </a:t>
            </a:r>
            <a:r>
              <a:rPr lang="en-CA" i="1" dirty="0"/>
              <a:t>truncation </a:t>
            </a:r>
            <a:r>
              <a:rPr lang="en-CA" i="1" dirty="0" smtClean="0"/>
              <a:t>error</a:t>
            </a:r>
            <a:endParaRPr lang="en-CA" dirty="0"/>
          </a:p>
          <a:p>
            <a:pPr marL="0" indent="0">
              <a:buNone/>
            </a:pPr>
            <a:endParaRPr lang="en-CA" dirty="0"/>
          </a:p>
        </p:txBody>
      </p:sp>
    </p:spTree>
    <p:extLst>
      <p:ext uri="{BB962C8B-B14F-4D97-AF65-F5344CB8AC3E}">
        <p14:creationId xmlns:p14="http://schemas.microsoft.com/office/powerpoint/2010/main" val="2469632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A14A6-3872-4D1F-A95B-CE4875AC53C2}"/>
              </a:ext>
            </a:extLst>
          </p:cNvPr>
          <p:cNvSpPr>
            <a:spLocks noGrp="1"/>
          </p:cNvSpPr>
          <p:nvPr>
            <p:ph type="title"/>
          </p:nvPr>
        </p:nvSpPr>
        <p:spPr/>
        <p:txBody>
          <a:bodyPr/>
          <a:lstStyle/>
          <a:p>
            <a:r>
              <a:rPr lang="en-CA" dirty="0"/>
              <a:t>Taylor Series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071DBB-9BCF-45C8-A865-88703B842D9D}"/>
                  </a:ext>
                </a:extLst>
              </p:cNvPr>
              <p:cNvSpPr>
                <a:spLocks noGrp="1"/>
              </p:cNvSpPr>
              <p:nvPr>
                <p:ph idx="1"/>
              </p:nvPr>
            </p:nvSpPr>
            <p:spPr/>
            <p:txBody>
              <a:bodyPr/>
              <a:lstStyle/>
              <a:p>
                <a:r>
                  <a:rPr lang="en-CA" dirty="0"/>
                  <a:t>An important tool used to estimate truncation errors is the Taylor series expansion</a:t>
                </a:r>
              </a:p>
              <a:p>
                <a:r>
                  <a:rPr lang="en-CA" dirty="0"/>
                  <a:t>For a function in one variable one has</a:t>
                </a:r>
              </a:p>
              <a:p>
                <a:pPr marL="0" indent="0">
                  <a:buNone/>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𝑓</m:t>
                      </m:r>
                      <m:d>
                        <m:dPr>
                          <m:ctrlPr>
                            <a:rPr lang="fr-FR" b="0" i="1" smtClean="0">
                              <a:latin typeface="Cambria Math" panose="02040503050406030204" pitchFamily="18" charset="0"/>
                            </a:rPr>
                          </m:ctrlPr>
                        </m:dPr>
                        <m:e>
                          <m:r>
                            <a:rPr lang="fr-FR" b="0" i="1" smtClean="0">
                              <a:latin typeface="Cambria Math" panose="02040503050406030204" pitchFamily="18" charset="0"/>
                            </a:rPr>
                            <m:t>𝑥</m:t>
                          </m:r>
                          <m:r>
                            <a:rPr lang="fr-FR" b="0" i="1" smtClean="0">
                              <a:latin typeface="Cambria Math" panose="02040503050406030204" pitchFamily="18" charset="0"/>
                            </a:rPr>
                            <m:t>+</m:t>
                          </m:r>
                          <m:r>
                            <a:rPr lang="fr-FR" b="0" i="1" smtClean="0">
                              <a:latin typeface="Cambria Math" panose="02040503050406030204" pitchFamily="18" charset="0"/>
                            </a:rPr>
                            <m:t>h</m:t>
                          </m:r>
                        </m:e>
                      </m:d>
                      <m:r>
                        <a:rPr lang="fr-FR" b="0" i="1" smtClean="0">
                          <a:latin typeface="Cambria Math" panose="02040503050406030204" pitchFamily="18" charset="0"/>
                        </a:rPr>
                        <m:t>=</m:t>
                      </m:r>
                      <m:r>
                        <a:rPr lang="fr-FR" b="0" i="1" smtClean="0">
                          <a:latin typeface="Cambria Math" panose="02040503050406030204" pitchFamily="18" charset="0"/>
                        </a:rPr>
                        <m:t>𝑓</m:t>
                      </m:r>
                      <m:d>
                        <m:dPr>
                          <m:ctrlPr>
                            <a:rPr lang="fr-FR" b="0" i="1" smtClean="0">
                              <a:latin typeface="Cambria Math" panose="02040503050406030204" pitchFamily="18" charset="0"/>
                            </a:rPr>
                          </m:ctrlPr>
                        </m:dPr>
                        <m:e>
                          <m:r>
                            <a:rPr lang="fr-FR" b="0" i="1" smtClean="0">
                              <a:latin typeface="Cambria Math" panose="02040503050406030204" pitchFamily="18" charset="0"/>
                            </a:rPr>
                            <m:t>𝑥</m:t>
                          </m:r>
                        </m:e>
                      </m:d>
                      <m:r>
                        <a:rPr lang="fr-FR" b="0" i="1" smtClean="0">
                          <a:latin typeface="Cambria Math" panose="02040503050406030204" pitchFamily="18" charset="0"/>
                        </a:rPr>
                        <m:t>+</m:t>
                      </m:r>
                      <m:sSup>
                        <m:sSupPr>
                          <m:ctrlPr>
                            <a:rPr lang="fr-FR" b="0" i="1" smtClean="0">
                              <a:latin typeface="Cambria Math" panose="02040503050406030204" pitchFamily="18" charset="0"/>
                            </a:rPr>
                          </m:ctrlPr>
                        </m:sSupPr>
                        <m:e>
                          <m:r>
                            <a:rPr lang="fr-FR" b="0" i="1" smtClean="0">
                              <a:latin typeface="Cambria Math" panose="02040503050406030204" pitchFamily="18" charset="0"/>
                            </a:rPr>
                            <m:t>h𝑓</m:t>
                          </m:r>
                        </m:e>
                        <m:sup>
                          <m:r>
                            <a:rPr lang="fr-FR" b="0" i="1" smtClean="0">
                              <a:latin typeface="Cambria Math" panose="02040503050406030204" pitchFamily="18" charset="0"/>
                            </a:rPr>
                            <m:t>′</m:t>
                          </m:r>
                        </m:sup>
                      </m:sSup>
                      <m:d>
                        <m:dPr>
                          <m:ctrlPr>
                            <a:rPr lang="fr-FR" b="0" i="1" smtClean="0">
                              <a:latin typeface="Cambria Math" panose="02040503050406030204" pitchFamily="18" charset="0"/>
                            </a:rPr>
                          </m:ctrlPr>
                        </m:dPr>
                        <m:e>
                          <m:r>
                            <a:rPr lang="fr-FR" b="0" i="1" smtClean="0">
                              <a:latin typeface="Cambria Math" panose="02040503050406030204" pitchFamily="18" charset="0"/>
                            </a:rPr>
                            <m:t>𝑥</m:t>
                          </m:r>
                        </m:e>
                      </m:d>
                      <m:r>
                        <a:rPr lang="fr-FR" b="0" i="1" smtClean="0">
                          <a:latin typeface="Cambria Math" panose="02040503050406030204" pitchFamily="18" charset="0"/>
                        </a:rPr>
                        <m:t>+</m:t>
                      </m:r>
                      <m:f>
                        <m:fPr>
                          <m:ctrlPr>
                            <a:rPr lang="fr-FR" b="0" i="1" smtClean="0">
                              <a:latin typeface="Cambria Math" panose="02040503050406030204" pitchFamily="18" charset="0"/>
                            </a:rPr>
                          </m:ctrlPr>
                        </m:fPr>
                        <m:num>
                          <m:sSup>
                            <m:sSupPr>
                              <m:ctrlPr>
                                <a:rPr lang="fr-FR" i="1">
                                  <a:latin typeface="Cambria Math" panose="02040503050406030204" pitchFamily="18" charset="0"/>
                                </a:rPr>
                              </m:ctrlPr>
                            </m:sSupPr>
                            <m:e>
                              <m:r>
                                <a:rPr lang="fr-FR" i="1">
                                  <a:latin typeface="Cambria Math" panose="02040503050406030204" pitchFamily="18" charset="0"/>
                                </a:rPr>
                                <m:t>h</m:t>
                              </m:r>
                            </m:e>
                            <m:sup>
                              <m:r>
                                <a:rPr lang="fr-FR" i="1">
                                  <a:latin typeface="Cambria Math" panose="02040503050406030204" pitchFamily="18" charset="0"/>
                                </a:rPr>
                                <m:t>2</m:t>
                              </m:r>
                            </m:sup>
                          </m:sSup>
                        </m:num>
                        <m:den>
                          <m:r>
                            <a:rPr lang="fr-FR" b="0" i="1" smtClean="0">
                              <a:latin typeface="Cambria Math" panose="02040503050406030204" pitchFamily="18" charset="0"/>
                            </a:rPr>
                            <m:t>2!</m:t>
                          </m:r>
                        </m:den>
                      </m:f>
                      <m:r>
                        <a:rPr lang="fr-FR" b="0" i="1" smtClean="0">
                          <a:latin typeface="Cambria Math" panose="02040503050406030204" pitchFamily="18" charset="0"/>
                        </a:rPr>
                        <m:t>𝑓</m:t>
                      </m:r>
                      <m:r>
                        <a:rPr lang="fr-FR" b="0" i="1" smtClean="0">
                          <a:latin typeface="Cambria Math" panose="02040503050406030204" pitchFamily="18" charset="0"/>
                        </a:rPr>
                        <m:t>"(</m:t>
                      </m:r>
                      <m:r>
                        <a:rPr lang="fr-FR" b="0" i="1" smtClean="0">
                          <a:latin typeface="Cambria Math" panose="02040503050406030204" pitchFamily="18" charset="0"/>
                        </a:rPr>
                        <m:t>𝑥</m:t>
                      </m:r>
                      <m:r>
                        <a:rPr lang="fr-FR" b="0" i="1" smtClean="0">
                          <a:latin typeface="Cambria Math" panose="02040503050406030204" pitchFamily="18" charset="0"/>
                        </a:rPr>
                        <m:t>)+⋯</m:t>
                      </m:r>
                    </m:oMath>
                  </m:oMathPara>
                </a14:m>
                <a:endParaRPr lang="en-CA" dirty="0"/>
              </a:p>
              <a:p>
                <a:endParaRPr lang="en-CA" dirty="0"/>
              </a:p>
            </p:txBody>
          </p:sp>
        </mc:Choice>
        <mc:Fallback xmlns="">
          <p:sp>
            <p:nvSpPr>
              <p:cNvPr id="3" name="Content Placeholder 2">
                <a:extLst>
                  <a:ext uri="{FF2B5EF4-FFF2-40B4-BE49-F238E27FC236}">
                    <a16:creationId xmlns:a16="http://schemas.microsoft.com/office/drawing/2014/main" id="{0B071DBB-9BCF-45C8-A865-88703B842D9D}"/>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CA">
                    <a:noFill/>
                  </a:rPr>
                  <a:t> </a:t>
                </a:r>
              </a:p>
            </p:txBody>
          </p:sp>
        </mc:Fallback>
      </mc:AlternateContent>
    </p:spTree>
    <p:extLst>
      <p:ext uri="{BB962C8B-B14F-4D97-AF65-F5344CB8AC3E}">
        <p14:creationId xmlns:p14="http://schemas.microsoft.com/office/powerpoint/2010/main" val="3512361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A14A6-3872-4D1F-A95B-CE4875AC53C2}"/>
              </a:ext>
            </a:extLst>
          </p:cNvPr>
          <p:cNvSpPr>
            <a:spLocks noGrp="1"/>
          </p:cNvSpPr>
          <p:nvPr>
            <p:ph type="title"/>
          </p:nvPr>
        </p:nvSpPr>
        <p:spPr/>
        <p:txBody>
          <a:bodyPr/>
          <a:lstStyle/>
          <a:p>
            <a:r>
              <a:rPr lang="en-CA" dirty="0"/>
              <a:t>Taylor Series</a:t>
            </a:r>
          </a:p>
        </p:txBody>
      </p:sp>
      <p:sp>
        <p:nvSpPr>
          <p:cNvPr id="3" name="Content Placeholder 2">
            <a:extLst>
              <a:ext uri="{FF2B5EF4-FFF2-40B4-BE49-F238E27FC236}">
                <a16:creationId xmlns:a16="http://schemas.microsoft.com/office/drawing/2014/main" id="{0B071DBB-9BCF-45C8-A865-88703B842D9D}"/>
              </a:ext>
            </a:extLst>
          </p:cNvPr>
          <p:cNvSpPr>
            <a:spLocks noGrp="1"/>
          </p:cNvSpPr>
          <p:nvPr>
            <p:ph idx="1"/>
          </p:nvPr>
        </p:nvSpPr>
        <p:spPr/>
        <p:txBody>
          <a:bodyPr/>
          <a:lstStyle/>
          <a:p>
            <a:r>
              <a:rPr lang="en-CA" dirty="0"/>
              <a:t>The Taylor series expansion has a very intuitive interpretation</a:t>
            </a:r>
          </a:p>
        </p:txBody>
      </p:sp>
      <p:cxnSp>
        <p:nvCxnSpPr>
          <p:cNvPr id="6" name="Straight Arrow Connector 5">
            <a:extLst>
              <a:ext uri="{FF2B5EF4-FFF2-40B4-BE49-F238E27FC236}">
                <a16:creationId xmlns:a16="http://schemas.microsoft.com/office/drawing/2014/main" id="{E51CC7B0-73D0-4F43-8B5B-D4A8E0ABF9DD}"/>
              </a:ext>
            </a:extLst>
          </p:cNvPr>
          <p:cNvCxnSpPr/>
          <p:nvPr/>
        </p:nvCxnSpPr>
        <p:spPr>
          <a:xfrm>
            <a:off x="3567631" y="5985659"/>
            <a:ext cx="5056737" cy="0"/>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CD22AF8-9704-44DF-A7E7-E0AC69F444DC}"/>
              </a:ext>
            </a:extLst>
          </p:cNvPr>
          <p:cNvCxnSpPr>
            <a:cxnSpLocks/>
          </p:cNvCxnSpPr>
          <p:nvPr/>
        </p:nvCxnSpPr>
        <p:spPr>
          <a:xfrm flipH="1" flipV="1">
            <a:off x="3741251" y="2652151"/>
            <a:ext cx="14614" cy="3795172"/>
          </a:xfrm>
          <a:prstGeom prst="straightConnector1">
            <a:avLst/>
          </a:prstGeom>
          <a:ln w="25400">
            <a:solidFill>
              <a:srgbClr val="48A6AD"/>
            </a:solidFill>
            <a:headEnd w="med" len="lg"/>
            <a:tailEnd type="triangle" w="lg" len="lg"/>
          </a:ln>
        </p:spPr>
        <p:style>
          <a:lnRef idx="1">
            <a:schemeClr val="accent1"/>
          </a:lnRef>
          <a:fillRef idx="0">
            <a:schemeClr val="accent1"/>
          </a:fillRef>
          <a:effectRef idx="0">
            <a:schemeClr val="accent1"/>
          </a:effectRef>
          <a:fontRef idx="minor">
            <a:schemeClr val="tx1"/>
          </a:fontRef>
        </p:style>
      </p:cxnSp>
      <p:sp>
        <p:nvSpPr>
          <p:cNvPr id="9" name="Freeform 12">
            <a:extLst>
              <a:ext uri="{FF2B5EF4-FFF2-40B4-BE49-F238E27FC236}">
                <a16:creationId xmlns:a16="http://schemas.microsoft.com/office/drawing/2014/main" id="{8918FBBB-344D-436D-B55B-CCCEA39D488A}"/>
              </a:ext>
            </a:extLst>
          </p:cNvPr>
          <p:cNvSpPr/>
          <p:nvPr/>
        </p:nvSpPr>
        <p:spPr>
          <a:xfrm flipV="1">
            <a:off x="4151002" y="3280104"/>
            <a:ext cx="3722331" cy="2515199"/>
          </a:xfrm>
          <a:custGeom>
            <a:avLst/>
            <a:gdLst>
              <a:gd name="connsiteX0" fmla="*/ 0 w 4421529"/>
              <a:gd name="connsiteY0" fmla="*/ 2060293 h 2060293"/>
              <a:gd name="connsiteX1" fmla="*/ 891251 w 4421529"/>
              <a:gd name="connsiteY1" fmla="*/ 1863524 h 2060293"/>
              <a:gd name="connsiteX2" fmla="*/ 2372810 w 4421529"/>
              <a:gd name="connsiteY2" fmla="*/ 1319514 h 2060293"/>
              <a:gd name="connsiteX3" fmla="*/ 3692324 w 4421529"/>
              <a:gd name="connsiteY3" fmla="*/ 567159 h 2060293"/>
              <a:gd name="connsiteX4" fmla="*/ 4421529 w 4421529"/>
              <a:gd name="connsiteY4" fmla="*/ 0 h 2060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1529" h="2060293">
                <a:moveTo>
                  <a:pt x="0" y="2060293"/>
                </a:moveTo>
                <a:cubicBezTo>
                  <a:pt x="247891" y="2023640"/>
                  <a:pt x="495783" y="1986987"/>
                  <a:pt x="891251" y="1863524"/>
                </a:cubicBezTo>
                <a:cubicBezTo>
                  <a:pt x="1286719" y="1740061"/>
                  <a:pt x="1905965" y="1535575"/>
                  <a:pt x="2372810" y="1319514"/>
                </a:cubicBezTo>
                <a:cubicBezTo>
                  <a:pt x="2839655" y="1103453"/>
                  <a:pt x="3350871" y="787078"/>
                  <a:pt x="3692324" y="567159"/>
                </a:cubicBezTo>
                <a:cubicBezTo>
                  <a:pt x="4033777" y="347240"/>
                  <a:pt x="4227653" y="173620"/>
                  <a:pt x="4421529" y="0"/>
                </a:cubicBezTo>
              </a:path>
            </a:pathLst>
          </a:cu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B5E1E566-B944-4F70-8F27-1E55A737F5D6}"/>
                  </a:ext>
                </a:extLst>
              </p:cNvPr>
              <p:cNvSpPr/>
              <p:nvPr/>
            </p:nvSpPr>
            <p:spPr>
              <a:xfrm>
                <a:off x="2262305" y="2707823"/>
                <a:ext cx="1379755" cy="8137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𝑦</m:t>
                      </m:r>
                      <m:r>
                        <a:rPr lang="en-US" sz="2400" b="0" i="1" smtClean="0">
                          <a:solidFill>
                            <a:srgbClr val="48A6AD"/>
                          </a:solidFill>
                          <a:latin typeface="Cambria Math" panose="02040503050406030204" pitchFamily="18" charset="0"/>
                        </a:rPr>
                        <m:t>=</m:t>
                      </m:r>
                      <m:r>
                        <a:rPr lang="en-US" sz="2400" b="0" i="1" smtClean="0">
                          <a:solidFill>
                            <a:srgbClr val="48A6AD"/>
                          </a:solidFill>
                          <a:latin typeface="Cambria Math" panose="02040503050406030204" pitchFamily="18" charset="0"/>
                        </a:rPr>
                        <m:t>𝑓</m:t>
                      </m:r>
                      <m:r>
                        <a:rPr lang="en-US" sz="2400" b="0" i="1" smtClean="0">
                          <a:solidFill>
                            <a:srgbClr val="48A6AD"/>
                          </a:solidFill>
                          <a:latin typeface="Cambria Math" panose="02040503050406030204" pitchFamily="18" charset="0"/>
                        </a:rPr>
                        <m:t>(</m:t>
                      </m:r>
                      <m:r>
                        <a:rPr lang="en-US" sz="2400" b="0" i="1" smtClean="0">
                          <a:solidFill>
                            <a:srgbClr val="48A6AD"/>
                          </a:solidFill>
                          <a:latin typeface="Cambria Math" panose="02040503050406030204" pitchFamily="18" charset="0"/>
                        </a:rPr>
                        <m:t>𝑥</m:t>
                      </m:r>
                      <m:r>
                        <a:rPr lang="en-US" sz="2400" b="0" i="1" smtClean="0">
                          <a:solidFill>
                            <a:srgbClr val="48A6AD"/>
                          </a:solidFill>
                          <a:latin typeface="Cambria Math" panose="02040503050406030204" pitchFamily="18" charset="0"/>
                        </a:rPr>
                        <m:t>)</m:t>
                      </m:r>
                    </m:oMath>
                  </m:oMathPara>
                </a14:m>
                <a:endParaRPr lang="en-US" sz="2400" dirty="0">
                  <a:solidFill>
                    <a:srgbClr val="48A6AD"/>
                  </a:solidFill>
                </a:endParaRPr>
              </a:p>
            </p:txBody>
          </p:sp>
        </mc:Choice>
        <mc:Fallback xmlns="">
          <p:sp>
            <p:nvSpPr>
              <p:cNvPr id="10" name="Rectangle 9">
                <a:extLst>
                  <a:ext uri="{FF2B5EF4-FFF2-40B4-BE49-F238E27FC236}">
                    <a16:creationId xmlns:a16="http://schemas.microsoft.com/office/drawing/2014/main" id="{B5E1E566-B944-4F70-8F27-1E55A737F5D6}"/>
                  </a:ext>
                </a:extLst>
              </p:cNvPr>
              <p:cNvSpPr>
                <a:spLocks noRot="1" noChangeAspect="1" noMove="1" noResize="1" noEditPoints="1" noAdjustHandles="1" noChangeArrowheads="1" noChangeShapeType="1" noTextEdit="1"/>
              </p:cNvSpPr>
              <p:nvPr/>
            </p:nvSpPr>
            <p:spPr>
              <a:xfrm>
                <a:off x="2262305" y="2707823"/>
                <a:ext cx="1379755" cy="813718"/>
              </a:xfrm>
              <a:prstGeom prst="rect">
                <a:avLst/>
              </a:prstGeom>
              <a:blipFill>
                <a:blip r:embed="rId3"/>
                <a:stretch>
                  <a:fillRect l="-442" r="-309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65CF2856-1A75-42C0-8A8E-9D074765EF07}"/>
                  </a:ext>
                </a:extLst>
              </p:cNvPr>
              <p:cNvSpPr/>
              <p:nvPr/>
            </p:nvSpPr>
            <p:spPr>
              <a:xfrm>
                <a:off x="8166637" y="5985658"/>
                <a:ext cx="4263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𝑥</m:t>
                      </m:r>
                    </m:oMath>
                  </m:oMathPara>
                </a14:m>
                <a:endParaRPr lang="en-US" sz="2400" dirty="0">
                  <a:solidFill>
                    <a:srgbClr val="48A6AD"/>
                  </a:solidFill>
                </a:endParaRPr>
              </a:p>
            </p:txBody>
          </p:sp>
        </mc:Choice>
        <mc:Fallback xmlns="">
          <p:sp>
            <p:nvSpPr>
              <p:cNvPr id="11" name="Rectangle 10">
                <a:extLst>
                  <a:ext uri="{FF2B5EF4-FFF2-40B4-BE49-F238E27FC236}">
                    <a16:creationId xmlns:a16="http://schemas.microsoft.com/office/drawing/2014/main" id="{65CF2856-1A75-42C0-8A8E-9D074765EF07}"/>
                  </a:ext>
                </a:extLst>
              </p:cNvPr>
              <p:cNvSpPr>
                <a:spLocks noRot="1" noChangeAspect="1" noMove="1" noResize="1" noEditPoints="1" noAdjustHandles="1" noChangeArrowheads="1" noChangeShapeType="1" noTextEdit="1"/>
              </p:cNvSpPr>
              <p:nvPr/>
            </p:nvSpPr>
            <p:spPr>
              <a:xfrm>
                <a:off x="8166637" y="5985658"/>
                <a:ext cx="426399" cy="461665"/>
              </a:xfrm>
              <a:prstGeom prst="rect">
                <a:avLst/>
              </a:prstGeom>
              <a:blipFill>
                <a:blip r:embed="rId4"/>
                <a:stretch>
                  <a:fillRect/>
                </a:stretch>
              </a:blipFill>
            </p:spPr>
            <p:txBody>
              <a:bodyPr/>
              <a:lstStyle/>
              <a:p>
                <a:r>
                  <a:rPr lang="en-CA">
                    <a:noFill/>
                  </a:rPr>
                  <a:t> </a:t>
                </a:r>
              </a:p>
            </p:txBody>
          </p:sp>
        </mc:Fallback>
      </mc:AlternateContent>
      <p:grpSp>
        <p:nvGrpSpPr>
          <p:cNvPr id="45" name="Group 44">
            <a:extLst>
              <a:ext uri="{FF2B5EF4-FFF2-40B4-BE49-F238E27FC236}">
                <a16:creationId xmlns:a16="http://schemas.microsoft.com/office/drawing/2014/main" id="{2307610F-448E-4CC0-AF42-E401D8DCA298}"/>
              </a:ext>
            </a:extLst>
          </p:cNvPr>
          <p:cNvGrpSpPr/>
          <p:nvPr/>
        </p:nvGrpSpPr>
        <p:grpSpPr>
          <a:xfrm>
            <a:off x="7036755" y="3168164"/>
            <a:ext cx="1923430" cy="3326447"/>
            <a:chOff x="7036755" y="3168164"/>
            <a:chExt cx="1923430" cy="3326447"/>
          </a:xfrm>
        </p:grpSpPr>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958B4438-7DEE-4DC0-91EE-1BB59298C0BD}"/>
                    </a:ext>
                  </a:extLst>
                </p:cNvPr>
                <p:cNvSpPr/>
                <p:nvPr/>
              </p:nvSpPr>
              <p:spPr>
                <a:xfrm>
                  <a:off x="7555505" y="5026099"/>
                  <a:ext cx="140468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sz="2400" b="0" i="1" smtClean="0">
                            <a:solidFill>
                              <a:srgbClr val="48A6AD"/>
                            </a:solidFill>
                            <a:latin typeface="Cambria Math" panose="02040503050406030204" pitchFamily="18" charset="0"/>
                          </a:rPr>
                          <m:t>𝑓</m:t>
                        </m:r>
                        <m:r>
                          <a:rPr lang="fr-FR" sz="2400" b="0" i="1" smtClean="0">
                            <a:solidFill>
                              <a:srgbClr val="48A6AD"/>
                            </a:solidFill>
                            <a:latin typeface="Cambria Math" panose="02040503050406030204" pitchFamily="18" charset="0"/>
                          </a:rPr>
                          <m:t>(</m:t>
                        </m:r>
                        <m:r>
                          <a:rPr lang="fr-FR" sz="2400" b="0" i="1" smtClean="0">
                            <a:solidFill>
                              <a:srgbClr val="48A6AD"/>
                            </a:solidFill>
                            <a:latin typeface="Cambria Math" panose="02040503050406030204" pitchFamily="18" charset="0"/>
                          </a:rPr>
                          <m:t>𝑥</m:t>
                        </m:r>
                        <m:r>
                          <a:rPr lang="fr-FR" sz="2400" b="0" i="1" smtClean="0">
                            <a:solidFill>
                              <a:srgbClr val="48A6AD"/>
                            </a:solidFill>
                            <a:latin typeface="Cambria Math" panose="02040503050406030204" pitchFamily="18" charset="0"/>
                          </a:rPr>
                          <m:t>+</m:t>
                        </m:r>
                        <m:r>
                          <a:rPr lang="fr-FR" sz="2400" b="0" i="1" smtClean="0">
                            <a:solidFill>
                              <a:srgbClr val="48A6AD"/>
                            </a:solidFill>
                            <a:latin typeface="Cambria Math" panose="02040503050406030204" pitchFamily="18" charset="0"/>
                          </a:rPr>
                          <m:t>h</m:t>
                        </m:r>
                        <m:r>
                          <a:rPr lang="fr-FR" sz="2400" b="0" i="1" smtClean="0">
                            <a:solidFill>
                              <a:srgbClr val="48A6AD"/>
                            </a:solidFill>
                            <a:latin typeface="Cambria Math" panose="02040503050406030204" pitchFamily="18" charset="0"/>
                          </a:rPr>
                          <m:t>)</m:t>
                        </m:r>
                      </m:oMath>
                    </m:oMathPara>
                  </a14:m>
                  <a:endParaRPr lang="en-US" sz="2400" dirty="0">
                    <a:solidFill>
                      <a:srgbClr val="48A6AD"/>
                    </a:solidFill>
                  </a:endParaRPr>
                </a:p>
              </p:txBody>
            </p:sp>
          </mc:Choice>
          <mc:Fallback xmlns="">
            <p:sp>
              <p:nvSpPr>
                <p:cNvPr id="23" name="Rectangle 22">
                  <a:extLst>
                    <a:ext uri="{FF2B5EF4-FFF2-40B4-BE49-F238E27FC236}">
                      <a16:creationId xmlns:a16="http://schemas.microsoft.com/office/drawing/2014/main" id="{958B4438-7DEE-4DC0-91EE-1BB59298C0BD}"/>
                    </a:ext>
                  </a:extLst>
                </p:cNvPr>
                <p:cNvSpPr>
                  <a:spLocks noRot="1" noChangeAspect="1" noMove="1" noResize="1" noEditPoints="1" noAdjustHandles="1" noChangeArrowheads="1" noChangeShapeType="1" noTextEdit="1"/>
                </p:cNvSpPr>
                <p:nvPr/>
              </p:nvSpPr>
              <p:spPr>
                <a:xfrm>
                  <a:off x="7555505" y="5026099"/>
                  <a:ext cx="1404680" cy="461665"/>
                </a:xfrm>
                <a:prstGeom prst="rect">
                  <a:avLst/>
                </a:prstGeom>
                <a:blipFill>
                  <a:blip r:embed="rId5"/>
                  <a:stretch>
                    <a:fillRect l="-433" r="-866" b="-1710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B96C99D8-9444-4311-B7C6-269A0A81F948}"/>
                    </a:ext>
                  </a:extLst>
                </p:cNvPr>
                <p:cNvSpPr/>
                <p:nvPr/>
              </p:nvSpPr>
              <p:spPr>
                <a:xfrm>
                  <a:off x="7036755" y="6032946"/>
                  <a:ext cx="96924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sz="2400" b="0" i="1" smtClean="0">
                            <a:solidFill>
                              <a:srgbClr val="48A6AD"/>
                            </a:solidFill>
                            <a:latin typeface="Cambria Math" panose="02040503050406030204" pitchFamily="18" charset="0"/>
                          </a:rPr>
                          <m:t>𝑥</m:t>
                        </m:r>
                        <m:r>
                          <a:rPr lang="fr-FR" sz="2400" b="0" i="1" smtClean="0">
                            <a:solidFill>
                              <a:srgbClr val="48A6AD"/>
                            </a:solidFill>
                            <a:latin typeface="Cambria Math" panose="02040503050406030204" pitchFamily="18" charset="0"/>
                          </a:rPr>
                          <m:t>+</m:t>
                        </m:r>
                        <m:r>
                          <a:rPr lang="fr-FR" sz="2400" b="0" i="1" smtClean="0">
                            <a:solidFill>
                              <a:srgbClr val="48A6AD"/>
                            </a:solidFill>
                            <a:latin typeface="Cambria Math" panose="02040503050406030204" pitchFamily="18" charset="0"/>
                          </a:rPr>
                          <m:t>h</m:t>
                        </m:r>
                      </m:oMath>
                    </m:oMathPara>
                  </a14:m>
                  <a:endParaRPr lang="en-US" sz="2400" dirty="0">
                    <a:solidFill>
                      <a:srgbClr val="48A6AD"/>
                    </a:solidFill>
                  </a:endParaRPr>
                </a:p>
              </p:txBody>
            </p:sp>
          </mc:Choice>
          <mc:Fallback xmlns="">
            <p:sp>
              <p:nvSpPr>
                <p:cNvPr id="18" name="Rectangle 17">
                  <a:extLst>
                    <a:ext uri="{FF2B5EF4-FFF2-40B4-BE49-F238E27FC236}">
                      <a16:creationId xmlns:a16="http://schemas.microsoft.com/office/drawing/2014/main" id="{B96C99D8-9444-4311-B7C6-269A0A81F948}"/>
                    </a:ext>
                  </a:extLst>
                </p:cNvPr>
                <p:cNvSpPr>
                  <a:spLocks noRot="1" noChangeAspect="1" noMove="1" noResize="1" noEditPoints="1" noAdjustHandles="1" noChangeArrowheads="1" noChangeShapeType="1" noTextEdit="1"/>
                </p:cNvSpPr>
                <p:nvPr/>
              </p:nvSpPr>
              <p:spPr>
                <a:xfrm>
                  <a:off x="7036755" y="6032946"/>
                  <a:ext cx="969240" cy="461665"/>
                </a:xfrm>
                <a:prstGeom prst="rect">
                  <a:avLst/>
                </a:prstGeom>
                <a:blipFill>
                  <a:blip r:embed="rId6"/>
                  <a:stretch>
                    <a:fillRect/>
                  </a:stretch>
                </a:blipFill>
              </p:spPr>
              <p:txBody>
                <a:bodyPr/>
                <a:lstStyle/>
                <a:p>
                  <a:r>
                    <a:rPr lang="en-CA">
                      <a:noFill/>
                    </a:rPr>
                    <a:t> </a:t>
                  </a:r>
                </a:p>
              </p:txBody>
            </p:sp>
          </mc:Fallback>
        </mc:AlternateContent>
        <p:cxnSp>
          <p:nvCxnSpPr>
            <p:cNvPr id="21" name="Straight Connector 20">
              <a:extLst>
                <a:ext uri="{FF2B5EF4-FFF2-40B4-BE49-F238E27FC236}">
                  <a16:creationId xmlns:a16="http://schemas.microsoft.com/office/drawing/2014/main" id="{63E10078-7250-4BCA-8094-1EA914FDBD92}"/>
                </a:ext>
              </a:extLst>
            </p:cNvPr>
            <p:cNvCxnSpPr>
              <a:cxnSpLocks/>
            </p:cNvCxnSpPr>
            <p:nvPr/>
          </p:nvCxnSpPr>
          <p:spPr>
            <a:xfrm>
              <a:off x="7521376" y="3168164"/>
              <a:ext cx="0" cy="2852552"/>
            </a:xfrm>
            <a:prstGeom prst="line">
              <a:avLst/>
            </a:prstGeom>
            <a:ln>
              <a:solidFill>
                <a:srgbClr val="48A6AD"/>
              </a:solidFill>
              <a:prstDash val="lgDash"/>
              <a:headEnd type="none" w="med" len="lg"/>
              <a:tailEnd type="non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3C791E28-EDE6-4330-A80B-0A8F84FCB873}"/>
                </a:ext>
              </a:extLst>
            </p:cNvPr>
            <p:cNvSpPr/>
            <p:nvPr/>
          </p:nvSpPr>
          <p:spPr>
            <a:xfrm>
              <a:off x="7466382" y="5296911"/>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ED570A9C-1032-41CF-AD4A-2A611E5EF50D}"/>
              </a:ext>
            </a:extLst>
          </p:cNvPr>
          <p:cNvGrpSpPr/>
          <p:nvPr/>
        </p:nvGrpSpPr>
        <p:grpSpPr>
          <a:xfrm>
            <a:off x="4297320" y="2809615"/>
            <a:ext cx="4120023" cy="586210"/>
            <a:chOff x="4297320" y="2809615"/>
            <a:chExt cx="4120023" cy="586210"/>
          </a:xfrm>
        </p:grpSpPr>
        <p:cxnSp>
          <p:nvCxnSpPr>
            <p:cNvPr id="32" name="Straight Connector 31">
              <a:extLst>
                <a:ext uri="{FF2B5EF4-FFF2-40B4-BE49-F238E27FC236}">
                  <a16:creationId xmlns:a16="http://schemas.microsoft.com/office/drawing/2014/main" id="{1F04BC5F-DAFA-4899-8BA6-ACF611DA130C}"/>
                </a:ext>
              </a:extLst>
            </p:cNvPr>
            <p:cNvCxnSpPr>
              <a:cxnSpLocks/>
            </p:cNvCxnSpPr>
            <p:nvPr/>
          </p:nvCxnSpPr>
          <p:spPr>
            <a:xfrm>
              <a:off x="4297320" y="3336387"/>
              <a:ext cx="3545198" cy="0"/>
            </a:xfrm>
            <a:prstGeom prst="line">
              <a:avLst/>
            </a:prstGeom>
            <a:ln w="25400">
              <a:solidFill>
                <a:srgbClr val="0874C2"/>
              </a:solidFill>
              <a:prstDash val="dash"/>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1443B352-0B74-4733-828B-76CD5EF1698C}"/>
                </a:ext>
              </a:extLst>
            </p:cNvPr>
            <p:cNvSpPr/>
            <p:nvPr/>
          </p:nvSpPr>
          <p:spPr>
            <a:xfrm>
              <a:off x="7467600" y="3285836"/>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FB1E53D1-28B3-4E2B-9FED-FE284DEEBB3C}"/>
                    </a:ext>
                  </a:extLst>
                </p:cNvPr>
                <p:cNvSpPr/>
                <p:nvPr/>
              </p:nvSpPr>
              <p:spPr>
                <a:xfrm>
                  <a:off x="7555505" y="2809615"/>
                  <a:ext cx="86183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sz="2400" b="0" i="1" smtClean="0">
                            <a:solidFill>
                              <a:srgbClr val="48A6AD"/>
                            </a:solidFill>
                            <a:latin typeface="Cambria Math" panose="02040503050406030204" pitchFamily="18" charset="0"/>
                          </a:rPr>
                          <m:t>𝑓</m:t>
                        </m:r>
                        <m:r>
                          <a:rPr lang="fr-FR" sz="2400" b="0" i="1" smtClean="0">
                            <a:solidFill>
                              <a:srgbClr val="48A6AD"/>
                            </a:solidFill>
                            <a:latin typeface="Cambria Math" panose="02040503050406030204" pitchFamily="18" charset="0"/>
                          </a:rPr>
                          <m:t>(</m:t>
                        </m:r>
                        <m:r>
                          <a:rPr lang="fr-FR" sz="2400" b="0" i="1" smtClean="0">
                            <a:solidFill>
                              <a:srgbClr val="48A6AD"/>
                            </a:solidFill>
                            <a:latin typeface="Cambria Math" panose="02040503050406030204" pitchFamily="18" charset="0"/>
                          </a:rPr>
                          <m:t>𝑥</m:t>
                        </m:r>
                        <m:r>
                          <a:rPr lang="fr-FR" sz="2400" b="0" i="1" smtClean="0">
                            <a:solidFill>
                              <a:srgbClr val="48A6AD"/>
                            </a:solidFill>
                            <a:latin typeface="Cambria Math" panose="02040503050406030204" pitchFamily="18" charset="0"/>
                          </a:rPr>
                          <m:t>)</m:t>
                        </m:r>
                      </m:oMath>
                    </m:oMathPara>
                  </a14:m>
                  <a:endParaRPr lang="en-US" sz="2400" dirty="0">
                    <a:solidFill>
                      <a:srgbClr val="48A6AD"/>
                    </a:solidFill>
                  </a:endParaRPr>
                </a:p>
              </p:txBody>
            </p:sp>
          </mc:Choice>
          <mc:Fallback xmlns="">
            <p:sp>
              <p:nvSpPr>
                <p:cNvPr id="40" name="Rectangle 39">
                  <a:extLst>
                    <a:ext uri="{FF2B5EF4-FFF2-40B4-BE49-F238E27FC236}">
                      <a16:creationId xmlns:a16="http://schemas.microsoft.com/office/drawing/2014/main" id="{FB1E53D1-28B3-4E2B-9FED-FE284DEEBB3C}"/>
                    </a:ext>
                  </a:extLst>
                </p:cNvPr>
                <p:cNvSpPr>
                  <a:spLocks noRot="1" noChangeAspect="1" noMove="1" noResize="1" noEditPoints="1" noAdjustHandles="1" noChangeArrowheads="1" noChangeShapeType="1" noTextEdit="1"/>
                </p:cNvSpPr>
                <p:nvPr/>
              </p:nvSpPr>
              <p:spPr>
                <a:xfrm>
                  <a:off x="7555505" y="2809615"/>
                  <a:ext cx="861838" cy="461665"/>
                </a:xfrm>
                <a:prstGeom prst="rect">
                  <a:avLst/>
                </a:prstGeom>
                <a:blipFill>
                  <a:blip r:embed="rId7"/>
                  <a:stretch>
                    <a:fillRect l="-1408" r="-1408" b="-17105"/>
                  </a:stretch>
                </a:blipFill>
              </p:spPr>
              <p:txBody>
                <a:bodyPr/>
                <a:lstStyle/>
                <a:p>
                  <a:r>
                    <a:rPr lang="en-CA">
                      <a:noFill/>
                    </a:rPr>
                    <a:t> </a:t>
                  </a:r>
                </a:p>
              </p:txBody>
            </p:sp>
          </mc:Fallback>
        </mc:AlternateContent>
      </p:grpSp>
      <p:grpSp>
        <p:nvGrpSpPr>
          <p:cNvPr id="47" name="Group 46">
            <a:extLst>
              <a:ext uri="{FF2B5EF4-FFF2-40B4-BE49-F238E27FC236}">
                <a16:creationId xmlns:a16="http://schemas.microsoft.com/office/drawing/2014/main" id="{97A7796E-6D52-47A5-8CC4-7DECFEF820BF}"/>
              </a:ext>
            </a:extLst>
          </p:cNvPr>
          <p:cNvGrpSpPr/>
          <p:nvPr/>
        </p:nvGrpSpPr>
        <p:grpSpPr>
          <a:xfrm>
            <a:off x="4328135" y="3313544"/>
            <a:ext cx="5305118" cy="719741"/>
            <a:chOff x="4328135" y="3313544"/>
            <a:chExt cx="5305118" cy="719741"/>
          </a:xfrm>
        </p:grpSpPr>
        <p:cxnSp>
          <p:nvCxnSpPr>
            <p:cNvPr id="35" name="Straight Connector 34">
              <a:extLst>
                <a:ext uri="{FF2B5EF4-FFF2-40B4-BE49-F238E27FC236}">
                  <a16:creationId xmlns:a16="http://schemas.microsoft.com/office/drawing/2014/main" id="{5EF09D47-89E7-4155-B1AF-83BCB0D6062B}"/>
                </a:ext>
              </a:extLst>
            </p:cNvPr>
            <p:cNvCxnSpPr>
              <a:cxnSpLocks/>
            </p:cNvCxnSpPr>
            <p:nvPr/>
          </p:nvCxnSpPr>
          <p:spPr>
            <a:xfrm>
              <a:off x="4328135" y="3313544"/>
              <a:ext cx="3444265" cy="702213"/>
            </a:xfrm>
            <a:prstGeom prst="line">
              <a:avLst/>
            </a:prstGeom>
            <a:ln w="25400">
              <a:solidFill>
                <a:srgbClr val="0874C2"/>
              </a:solidFill>
              <a:prstDash val="dash"/>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37C8A2EE-393B-4D2A-BAEB-B3B19857206A}"/>
                </a:ext>
              </a:extLst>
            </p:cNvPr>
            <p:cNvSpPr/>
            <p:nvPr/>
          </p:nvSpPr>
          <p:spPr>
            <a:xfrm>
              <a:off x="7466382" y="3923296"/>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E3CBEAD1-BE74-4DDC-82EA-E1233BF57356}"/>
                    </a:ext>
                  </a:extLst>
                </p:cNvPr>
                <p:cNvSpPr/>
                <p:nvPr/>
              </p:nvSpPr>
              <p:spPr>
                <a:xfrm>
                  <a:off x="7555505" y="3476044"/>
                  <a:ext cx="207774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sz="2400" b="0" i="1" smtClean="0">
                            <a:solidFill>
                              <a:srgbClr val="48A6AD"/>
                            </a:solidFill>
                            <a:latin typeface="Cambria Math" panose="02040503050406030204" pitchFamily="18" charset="0"/>
                          </a:rPr>
                          <m:t>𝑓</m:t>
                        </m:r>
                        <m:d>
                          <m:dPr>
                            <m:ctrlPr>
                              <a:rPr lang="fr-FR" sz="2400" b="0" i="1" smtClean="0">
                                <a:solidFill>
                                  <a:srgbClr val="48A6AD"/>
                                </a:solidFill>
                                <a:latin typeface="Cambria Math" panose="02040503050406030204" pitchFamily="18" charset="0"/>
                              </a:rPr>
                            </m:ctrlPr>
                          </m:dPr>
                          <m:e>
                            <m:r>
                              <a:rPr lang="fr-FR" sz="2400" b="0" i="1" smtClean="0">
                                <a:solidFill>
                                  <a:srgbClr val="48A6AD"/>
                                </a:solidFill>
                                <a:latin typeface="Cambria Math" panose="02040503050406030204" pitchFamily="18" charset="0"/>
                              </a:rPr>
                              <m:t>𝑥</m:t>
                            </m:r>
                          </m:e>
                        </m:d>
                        <m:r>
                          <a:rPr lang="fr-FR" sz="2400" b="0" i="1" smtClean="0">
                            <a:solidFill>
                              <a:srgbClr val="48A6AD"/>
                            </a:solidFill>
                            <a:latin typeface="Cambria Math" panose="02040503050406030204" pitchFamily="18" charset="0"/>
                          </a:rPr>
                          <m:t>+</m:t>
                        </m:r>
                        <m:r>
                          <a:rPr lang="fr-FR" sz="2400" b="0" i="1" smtClean="0">
                            <a:solidFill>
                              <a:srgbClr val="48A6AD"/>
                            </a:solidFill>
                            <a:latin typeface="Cambria Math" panose="02040503050406030204" pitchFamily="18" charset="0"/>
                          </a:rPr>
                          <m:t>h𝑓</m:t>
                        </m:r>
                        <m:r>
                          <a:rPr lang="fr-FR" sz="2400" b="0" i="1" smtClean="0">
                            <a:solidFill>
                              <a:srgbClr val="48A6AD"/>
                            </a:solidFill>
                            <a:latin typeface="Cambria Math" panose="02040503050406030204" pitchFamily="18" charset="0"/>
                          </a:rPr>
                          <m:t>′(</m:t>
                        </m:r>
                        <m:r>
                          <a:rPr lang="fr-FR" sz="2400" b="0" i="1" smtClean="0">
                            <a:solidFill>
                              <a:srgbClr val="48A6AD"/>
                            </a:solidFill>
                            <a:latin typeface="Cambria Math" panose="02040503050406030204" pitchFamily="18" charset="0"/>
                          </a:rPr>
                          <m:t>𝑥</m:t>
                        </m:r>
                        <m:r>
                          <a:rPr lang="fr-FR" sz="2400" b="0" i="1" smtClean="0">
                            <a:solidFill>
                              <a:srgbClr val="48A6AD"/>
                            </a:solidFill>
                            <a:latin typeface="Cambria Math" panose="02040503050406030204" pitchFamily="18" charset="0"/>
                          </a:rPr>
                          <m:t>)</m:t>
                        </m:r>
                      </m:oMath>
                    </m:oMathPara>
                  </a14:m>
                  <a:endParaRPr lang="en-US" sz="2400" dirty="0">
                    <a:solidFill>
                      <a:srgbClr val="48A6AD"/>
                    </a:solidFill>
                  </a:endParaRPr>
                </a:p>
              </p:txBody>
            </p:sp>
          </mc:Choice>
          <mc:Fallback xmlns="">
            <p:sp>
              <p:nvSpPr>
                <p:cNvPr id="41" name="Rectangle 40">
                  <a:extLst>
                    <a:ext uri="{FF2B5EF4-FFF2-40B4-BE49-F238E27FC236}">
                      <a16:creationId xmlns:a16="http://schemas.microsoft.com/office/drawing/2014/main" id="{E3CBEAD1-BE74-4DDC-82EA-E1233BF57356}"/>
                    </a:ext>
                  </a:extLst>
                </p:cNvPr>
                <p:cNvSpPr>
                  <a:spLocks noRot="1" noChangeAspect="1" noMove="1" noResize="1" noEditPoints="1" noAdjustHandles="1" noChangeArrowheads="1" noChangeShapeType="1" noTextEdit="1"/>
                </p:cNvSpPr>
                <p:nvPr/>
              </p:nvSpPr>
              <p:spPr>
                <a:xfrm>
                  <a:off x="7555505" y="3476044"/>
                  <a:ext cx="2077748" cy="461665"/>
                </a:xfrm>
                <a:prstGeom prst="rect">
                  <a:avLst/>
                </a:prstGeom>
                <a:blipFill>
                  <a:blip r:embed="rId8"/>
                  <a:stretch>
                    <a:fillRect l="-293" r="-587" b="-19737"/>
                  </a:stretch>
                </a:blipFill>
              </p:spPr>
              <p:txBody>
                <a:bodyPr/>
                <a:lstStyle/>
                <a:p>
                  <a:r>
                    <a:rPr lang="en-CA">
                      <a:noFill/>
                    </a:rPr>
                    <a:t> </a:t>
                  </a:r>
                </a:p>
              </p:txBody>
            </p:sp>
          </mc:Fallback>
        </mc:AlternateContent>
      </p:grpSp>
      <p:grpSp>
        <p:nvGrpSpPr>
          <p:cNvPr id="48" name="Group 47">
            <a:extLst>
              <a:ext uri="{FF2B5EF4-FFF2-40B4-BE49-F238E27FC236}">
                <a16:creationId xmlns:a16="http://schemas.microsoft.com/office/drawing/2014/main" id="{4B2EEE84-2081-4E17-9245-BB19CBAA7484}"/>
              </a:ext>
            </a:extLst>
          </p:cNvPr>
          <p:cNvGrpSpPr/>
          <p:nvPr/>
        </p:nvGrpSpPr>
        <p:grpSpPr>
          <a:xfrm>
            <a:off x="4174476" y="3280104"/>
            <a:ext cx="6950724" cy="1554638"/>
            <a:chOff x="4174476" y="3280104"/>
            <a:chExt cx="6950724" cy="1554638"/>
          </a:xfrm>
        </p:grpSpPr>
        <p:sp>
          <p:nvSpPr>
            <p:cNvPr id="38" name="Freeform 12">
              <a:extLst>
                <a:ext uri="{FF2B5EF4-FFF2-40B4-BE49-F238E27FC236}">
                  <a16:creationId xmlns:a16="http://schemas.microsoft.com/office/drawing/2014/main" id="{A2FEB957-EA64-44CA-BBC1-7076EA571397}"/>
                </a:ext>
              </a:extLst>
            </p:cNvPr>
            <p:cNvSpPr/>
            <p:nvPr/>
          </p:nvSpPr>
          <p:spPr>
            <a:xfrm flipV="1">
              <a:off x="4174476" y="3280104"/>
              <a:ext cx="3644258" cy="1554638"/>
            </a:xfrm>
            <a:custGeom>
              <a:avLst/>
              <a:gdLst>
                <a:gd name="connsiteX0" fmla="*/ 0 w 4421529"/>
                <a:gd name="connsiteY0" fmla="*/ 2060293 h 2060293"/>
                <a:gd name="connsiteX1" fmla="*/ 891251 w 4421529"/>
                <a:gd name="connsiteY1" fmla="*/ 1863524 h 2060293"/>
                <a:gd name="connsiteX2" fmla="*/ 2372810 w 4421529"/>
                <a:gd name="connsiteY2" fmla="*/ 1319514 h 2060293"/>
                <a:gd name="connsiteX3" fmla="*/ 3692324 w 4421529"/>
                <a:gd name="connsiteY3" fmla="*/ 567159 h 2060293"/>
                <a:gd name="connsiteX4" fmla="*/ 4421529 w 4421529"/>
                <a:gd name="connsiteY4" fmla="*/ 0 h 2060293"/>
                <a:gd name="connsiteX0" fmla="*/ 0 w 4421529"/>
                <a:gd name="connsiteY0" fmla="*/ 2060293 h 2060293"/>
                <a:gd name="connsiteX1" fmla="*/ 891251 w 4421529"/>
                <a:gd name="connsiteY1" fmla="*/ 1863524 h 2060293"/>
                <a:gd name="connsiteX2" fmla="*/ 2372810 w 4421529"/>
                <a:gd name="connsiteY2" fmla="*/ 1319513 h 2060293"/>
                <a:gd name="connsiteX3" fmla="*/ 3692324 w 4421529"/>
                <a:gd name="connsiteY3" fmla="*/ 567159 h 2060293"/>
                <a:gd name="connsiteX4" fmla="*/ 4421529 w 4421529"/>
                <a:gd name="connsiteY4" fmla="*/ 0 h 2060293"/>
                <a:gd name="connsiteX0" fmla="*/ 0 w 4459543"/>
                <a:gd name="connsiteY0" fmla="*/ 2040949 h 2040949"/>
                <a:gd name="connsiteX1" fmla="*/ 891251 w 4459543"/>
                <a:gd name="connsiteY1" fmla="*/ 1844180 h 2040949"/>
                <a:gd name="connsiteX2" fmla="*/ 2372810 w 4459543"/>
                <a:gd name="connsiteY2" fmla="*/ 1300169 h 2040949"/>
                <a:gd name="connsiteX3" fmla="*/ 3692324 w 4459543"/>
                <a:gd name="connsiteY3" fmla="*/ 547815 h 2040949"/>
                <a:gd name="connsiteX4" fmla="*/ 4459543 w 4459543"/>
                <a:gd name="connsiteY4" fmla="*/ 0 h 2040949"/>
                <a:gd name="connsiteX0" fmla="*/ 0 w 4459543"/>
                <a:gd name="connsiteY0" fmla="*/ 2040949 h 2040949"/>
                <a:gd name="connsiteX1" fmla="*/ 891251 w 4459543"/>
                <a:gd name="connsiteY1" fmla="*/ 1844180 h 2040949"/>
                <a:gd name="connsiteX2" fmla="*/ 2372810 w 4459543"/>
                <a:gd name="connsiteY2" fmla="*/ 1300169 h 2040949"/>
                <a:gd name="connsiteX3" fmla="*/ 3720835 w 4459543"/>
                <a:gd name="connsiteY3" fmla="*/ 605845 h 2040949"/>
                <a:gd name="connsiteX4" fmla="*/ 4459543 w 4459543"/>
                <a:gd name="connsiteY4" fmla="*/ 0 h 2040949"/>
                <a:gd name="connsiteX0" fmla="*/ 0 w 4545075"/>
                <a:gd name="connsiteY0" fmla="*/ 1973246 h 1973246"/>
                <a:gd name="connsiteX1" fmla="*/ 891251 w 4545075"/>
                <a:gd name="connsiteY1" fmla="*/ 1776477 h 1973246"/>
                <a:gd name="connsiteX2" fmla="*/ 2372810 w 4545075"/>
                <a:gd name="connsiteY2" fmla="*/ 1232466 h 1973246"/>
                <a:gd name="connsiteX3" fmla="*/ 3720835 w 4545075"/>
                <a:gd name="connsiteY3" fmla="*/ 538142 h 1973246"/>
                <a:gd name="connsiteX4" fmla="*/ 4545075 w 4545075"/>
                <a:gd name="connsiteY4" fmla="*/ 0 h 1973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45075" h="1973246">
                  <a:moveTo>
                    <a:pt x="0" y="1973246"/>
                  </a:moveTo>
                  <a:cubicBezTo>
                    <a:pt x="247891" y="1936593"/>
                    <a:pt x="495783" y="1899940"/>
                    <a:pt x="891251" y="1776477"/>
                  </a:cubicBezTo>
                  <a:cubicBezTo>
                    <a:pt x="1286719" y="1653014"/>
                    <a:pt x="1901213" y="1438855"/>
                    <a:pt x="2372810" y="1232466"/>
                  </a:cubicBezTo>
                  <a:cubicBezTo>
                    <a:pt x="2844407" y="1026077"/>
                    <a:pt x="3379382" y="758061"/>
                    <a:pt x="3720835" y="538142"/>
                  </a:cubicBezTo>
                  <a:cubicBezTo>
                    <a:pt x="4062288" y="318223"/>
                    <a:pt x="4351199" y="173620"/>
                    <a:pt x="4545075" y="0"/>
                  </a:cubicBezTo>
                </a:path>
              </a:pathLst>
            </a:custGeom>
            <a:noFill/>
            <a:ln w="254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DC83F2EB-A25A-418C-A8E6-16AE1073CA3F}"/>
                </a:ext>
              </a:extLst>
            </p:cNvPr>
            <p:cNvSpPr/>
            <p:nvPr/>
          </p:nvSpPr>
          <p:spPr>
            <a:xfrm>
              <a:off x="7466382" y="4574791"/>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C677345A-6D5B-4CF6-85EE-8270BE2EF1F6}"/>
                    </a:ext>
                  </a:extLst>
                </p:cNvPr>
                <p:cNvSpPr/>
                <p:nvPr/>
              </p:nvSpPr>
              <p:spPr>
                <a:xfrm>
                  <a:off x="7555505" y="3946090"/>
                  <a:ext cx="3569695" cy="8310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sz="2400" b="0" i="1" smtClean="0">
                            <a:solidFill>
                              <a:srgbClr val="48A6AD"/>
                            </a:solidFill>
                            <a:latin typeface="Cambria Math" panose="02040503050406030204" pitchFamily="18" charset="0"/>
                          </a:rPr>
                          <m:t>𝑓</m:t>
                        </m:r>
                        <m:d>
                          <m:dPr>
                            <m:ctrlPr>
                              <a:rPr lang="fr-FR" sz="2400" b="0" i="1" smtClean="0">
                                <a:solidFill>
                                  <a:srgbClr val="48A6AD"/>
                                </a:solidFill>
                                <a:latin typeface="Cambria Math" panose="02040503050406030204" pitchFamily="18" charset="0"/>
                              </a:rPr>
                            </m:ctrlPr>
                          </m:dPr>
                          <m:e>
                            <m:r>
                              <a:rPr lang="fr-FR" sz="2400" b="0" i="1" smtClean="0">
                                <a:solidFill>
                                  <a:srgbClr val="48A6AD"/>
                                </a:solidFill>
                                <a:latin typeface="Cambria Math" panose="02040503050406030204" pitchFamily="18" charset="0"/>
                              </a:rPr>
                              <m:t>𝑥</m:t>
                            </m:r>
                          </m:e>
                        </m:d>
                        <m:r>
                          <a:rPr lang="fr-FR" sz="2400" b="0" i="1" smtClean="0">
                            <a:solidFill>
                              <a:srgbClr val="48A6AD"/>
                            </a:solidFill>
                            <a:latin typeface="Cambria Math" panose="02040503050406030204" pitchFamily="18" charset="0"/>
                          </a:rPr>
                          <m:t>+</m:t>
                        </m:r>
                        <m:r>
                          <a:rPr lang="fr-FR" sz="2400" b="0" i="1" smtClean="0">
                            <a:solidFill>
                              <a:srgbClr val="48A6AD"/>
                            </a:solidFill>
                            <a:latin typeface="Cambria Math" panose="02040503050406030204" pitchFamily="18" charset="0"/>
                          </a:rPr>
                          <m:t>h</m:t>
                        </m:r>
                        <m:sSup>
                          <m:sSupPr>
                            <m:ctrlPr>
                              <a:rPr lang="fr-FR" sz="2400" b="0" i="1" smtClean="0">
                                <a:solidFill>
                                  <a:srgbClr val="48A6AD"/>
                                </a:solidFill>
                                <a:latin typeface="Cambria Math" panose="02040503050406030204" pitchFamily="18" charset="0"/>
                              </a:rPr>
                            </m:ctrlPr>
                          </m:sSupPr>
                          <m:e>
                            <m:r>
                              <a:rPr lang="fr-FR" sz="2400" b="0" i="1" smtClean="0">
                                <a:solidFill>
                                  <a:srgbClr val="48A6AD"/>
                                </a:solidFill>
                                <a:latin typeface="Cambria Math" panose="02040503050406030204" pitchFamily="18" charset="0"/>
                              </a:rPr>
                              <m:t>𝑓</m:t>
                            </m:r>
                          </m:e>
                          <m:sup>
                            <m:r>
                              <a:rPr lang="fr-FR" sz="2400" b="0" i="1" smtClean="0">
                                <a:solidFill>
                                  <a:srgbClr val="48A6AD"/>
                                </a:solidFill>
                                <a:latin typeface="Cambria Math" panose="02040503050406030204" pitchFamily="18" charset="0"/>
                              </a:rPr>
                              <m:t>′</m:t>
                            </m:r>
                          </m:sup>
                        </m:sSup>
                        <m:d>
                          <m:dPr>
                            <m:ctrlPr>
                              <a:rPr lang="fr-FR" sz="2400" b="0" i="1" smtClean="0">
                                <a:solidFill>
                                  <a:srgbClr val="48A6AD"/>
                                </a:solidFill>
                                <a:latin typeface="Cambria Math" panose="02040503050406030204" pitchFamily="18" charset="0"/>
                              </a:rPr>
                            </m:ctrlPr>
                          </m:dPr>
                          <m:e>
                            <m:r>
                              <a:rPr lang="fr-FR" sz="2400" b="0" i="1" smtClean="0">
                                <a:solidFill>
                                  <a:srgbClr val="48A6AD"/>
                                </a:solidFill>
                                <a:latin typeface="Cambria Math" panose="02040503050406030204" pitchFamily="18" charset="0"/>
                              </a:rPr>
                              <m:t>𝑥</m:t>
                            </m:r>
                          </m:e>
                        </m:d>
                        <m:r>
                          <a:rPr lang="fr-FR" sz="2400" b="0" i="1" smtClean="0">
                            <a:solidFill>
                              <a:srgbClr val="48A6AD"/>
                            </a:solidFill>
                            <a:latin typeface="Cambria Math" panose="02040503050406030204" pitchFamily="18" charset="0"/>
                          </a:rPr>
                          <m:t>+</m:t>
                        </m:r>
                        <m:f>
                          <m:fPr>
                            <m:ctrlPr>
                              <a:rPr lang="fr-FR" sz="2400" b="0" i="1" smtClean="0">
                                <a:solidFill>
                                  <a:srgbClr val="48A6AD"/>
                                </a:solidFill>
                                <a:latin typeface="Cambria Math" panose="02040503050406030204" pitchFamily="18" charset="0"/>
                              </a:rPr>
                            </m:ctrlPr>
                          </m:fPr>
                          <m:num>
                            <m:sSup>
                              <m:sSupPr>
                                <m:ctrlPr>
                                  <a:rPr lang="fr-FR" sz="2400" b="0" i="1" smtClean="0">
                                    <a:solidFill>
                                      <a:srgbClr val="48A6AD"/>
                                    </a:solidFill>
                                    <a:latin typeface="Cambria Math" panose="02040503050406030204" pitchFamily="18" charset="0"/>
                                  </a:rPr>
                                </m:ctrlPr>
                              </m:sSupPr>
                              <m:e>
                                <m:r>
                                  <a:rPr lang="fr-FR" sz="2400" b="0" i="1" smtClean="0">
                                    <a:solidFill>
                                      <a:srgbClr val="48A6AD"/>
                                    </a:solidFill>
                                    <a:latin typeface="Cambria Math" panose="02040503050406030204" pitchFamily="18" charset="0"/>
                                  </a:rPr>
                                  <m:t>h</m:t>
                                </m:r>
                              </m:e>
                              <m:sup>
                                <m:r>
                                  <a:rPr lang="fr-FR" sz="2400" b="0" i="1" smtClean="0">
                                    <a:solidFill>
                                      <a:srgbClr val="48A6AD"/>
                                    </a:solidFill>
                                    <a:latin typeface="Cambria Math" panose="02040503050406030204" pitchFamily="18" charset="0"/>
                                  </a:rPr>
                                  <m:t>2</m:t>
                                </m:r>
                              </m:sup>
                            </m:sSup>
                          </m:num>
                          <m:den>
                            <m:r>
                              <a:rPr lang="fr-FR" sz="2400" b="0" i="1" smtClean="0">
                                <a:solidFill>
                                  <a:srgbClr val="48A6AD"/>
                                </a:solidFill>
                                <a:latin typeface="Cambria Math" panose="02040503050406030204" pitchFamily="18" charset="0"/>
                              </a:rPr>
                              <m:t>2!</m:t>
                            </m:r>
                          </m:den>
                        </m:f>
                        <m:r>
                          <a:rPr lang="fr-FR" sz="2400" b="0" i="1" smtClean="0">
                            <a:solidFill>
                              <a:srgbClr val="48A6AD"/>
                            </a:solidFill>
                            <a:latin typeface="Cambria Math" panose="02040503050406030204" pitchFamily="18" charset="0"/>
                          </a:rPr>
                          <m:t>𝑓</m:t>
                        </m:r>
                        <m:r>
                          <a:rPr lang="fr-FR" sz="2400" b="0" i="1" smtClean="0">
                            <a:solidFill>
                              <a:srgbClr val="48A6AD"/>
                            </a:solidFill>
                            <a:latin typeface="Cambria Math" panose="02040503050406030204" pitchFamily="18" charset="0"/>
                          </a:rPr>
                          <m:t>"(</m:t>
                        </m:r>
                        <m:r>
                          <a:rPr lang="fr-FR" sz="2400" b="0" i="1" smtClean="0">
                            <a:solidFill>
                              <a:srgbClr val="48A6AD"/>
                            </a:solidFill>
                            <a:latin typeface="Cambria Math" panose="02040503050406030204" pitchFamily="18" charset="0"/>
                          </a:rPr>
                          <m:t>𝑥</m:t>
                        </m:r>
                        <m:r>
                          <a:rPr lang="fr-FR" sz="2400" b="0" i="1" smtClean="0">
                            <a:solidFill>
                              <a:srgbClr val="48A6AD"/>
                            </a:solidFill>
                            <a:latin typeface="Cambria Math" panose="02040503050406030204" pitchFamily="18" charset="0"/>
                          </a:rPr>
                          <m:t>)</m:t>
                        </m:r>
                      </m:oMath>
                    </m:oMathPara>
                  </a14:m>
                  <a:endParaRPr lang="en-US" sz="2400" dirty="0">
                    <a:solidFill>
                      <a:srgbClr val="48A6AD"/>
                    </a:solidFill>
                  </a:endParaRPr>
                </a:p>
              </p:txBody>
            </p:sp>
          </mc:Choice>
          <mc:Fallback xmlns="">
            <p:sp>
              <p:nvSpPr>
                <p:cNvPr id="42" name="Rectangle 41">
                  <a:extLst>
                    <a:ext uri="{FF2B5EF4-FFF2-40B4-BE49-F238E27FC236}">
                      <a16:creationId xmlns:a16="http://schemas.microsoft.com/office/drawing/2014/main" id="{C677345A-6D5B-4CF6-85EE-8270BE2EF1F6}"/>
                    </a:ext>
                  </a:extLst>
                </p:cNvPr>
                <p:cNvSpPr>
                  <a:spLocks noRot="1" noChangeAspect="1" noMove="1" noResize="1" noEditPoints="1" noAdjustHandles="1" noChangeArrowheads="1" noChangeShapeType="1" noTextEdit="1"/>
                </p:cNvSpPr>
                <p:nvPr/>
              </p:nvSpPr>
              <p:spPr>
                <a:xfrm>
                  <a:off x="7555505" y="3946090"/>
                  <a:ext cx="3569695" cy="831061"/>
                </a:xfrm>
                <a:prstGeom prst="rect">
                  <a:avLst/>
                </a:prstGeom>
                <a:blipFill>
                  <a:blip r:embed="rId9"/>
                  <a:stretch>
                    <a:fillRect/>
                  </a:stretch>
                </a:blipFill>
              </p:spPr>
              <p:txBody>
                <a:bodyPr/>
                <a:lstStyle/>
                <a:p>
                  <a:r>
                    <a:rPr lang="en-CA">
                      <a:noFill/>
                    </a:rPr>
                    <a:t> </a:t>
                  </a:r>
                </a:p>
              </p:txBody>
            </p:sp>
          </mc:Fallback>
        </mc:AlternateContent>
      </p:grpSp>
      <p:grpSp>
        <p:nvGrpSpPr>
          <p:cNvPr id="43" name="Group 42">
            <a:extLst>
              <a:ext uri="{FF2B5EF4-FFF2-40B4-BE49-F238E27FC236}">
                <a16:creationId xmlns:a16="http://schemas.microsoft.com/office/drawing/2014/main" id="{AE005F90-8153-45B7-B21B-621217FA0A0F}"/>
              </a:ext>
            </a:extLst>
          </p:cNvPr>
          <p:cNvGrpSpPr/>
          <p:nvPr/>
        </p:nvGrpSpPr>
        <p:grpSpPr>
          <a:xfrm>
            <a:off x="4052827" y="2706499"/>
            <a:ext cx="861839" cy="3801912"/>
            <a:chOff x="4052827" y="2706499"/>
            <a:chExt cx="861839" cy="3801912"/>
          </a:xfrm>
        </p:grpSpPr>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7F72156D-5E86-42A0-BAFE-F862C48EB038}"/>
                    </a:ext>
                  </a:extLst>
                </p:cNvPr>
                <p:cNvSpPr/>
                <p:nvPr/>
              </p:nvSpPr>
              <p:spPr>
                <a:xfrm>
                  <a:off x="4052827" y="2706499"/>
                  <a:ext cx="86183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sz="2400" b="0" i="1" smtClean="0">
                            <a:solidFill>
                              <a:srgbClr val="48A6AD"/>
                            </a:solidFill>
                            <a:latin typeface="Cambria Math" panose="02040503050406030204" pitchFamily="18" charset="0"/>
                          </a:rPr>
                          <m:t>𝑓</m:t>
                        </m:r>
                        <m:r>
                          <a:rPr lang="fr-FR" sz="2400" b="0" i="1" smtClean="0">
                            <a:solidFill>
                              <a:srgbClr val="48A6AD"/>
                            </a:solidFill>
                            <a:latin typeface="Cambria Math" panose="02040503050406030204" pitchFamily="18" charset="0"/>
                          </a:rPr>
                          <m:t>(</m:t>
                        </m:r>
                        <m:r>
                          <a:rPr lang="fr-FR" sz="2400" b="0" i="1" smtClean="0">
                            <a:solidFill>
                              <a:srgbClr val="48A6AD"/>
                            </a:solidFill>
                            <a:latin typeface="Cambria Math" panose="02040503050406030204" pitchFamily="18" charset="0"/>
                          </a:rPr>
                          <m:t>𝑥</m:t>
                        </m:r>
                        <m:r>
                          <a:rPr lang="fr-FR" sz="2400" b="0" i="1" smtClean="0">
                            <a:solidFill>
                              <a:srgbClr val="48A6AD"/>
                            </a:solidFill>
                            <a:latin typeface="Cambria Math" panose="02040503050406030204" pitchFamily="18" charset="0"/>
                          </a:rPr>
                          <m:t>)</m:t>
                        </m:r>
                      </m:oMath>
                    </m:oMathPara>
                  </a14:m>
                  <a:endParaRPr lang="en-US" sz="2400" dirty="0">
                    <a:solidFill>
                      <a:srgbClr val="48A6AD"/>
                    </a:solidFill>
                  </a:endParaRPr>
                </a:p>
              </p:txBody>
            </p:sp>
          </mc:Choice>
          <mc:Fallback xmlns="">
            <p:sp>
              <p:nvSpPr>
                <p:cNvPr id="15" name="Rectangle 14">
                  <a:extLst>
                    <a:ext uri="{FF2B5EF4-FFF2-40B4-BE49-F238E27FC236}">
                      <a16:creationId xmlns:a16="http://schemas.microsoft.com/office/drawing/2014/main" id="{7F72156D-5E86-42A0-BAFE-F862C48EB038}"/>
                    </a:ext>
                  </a:extLst>
                </p:cNvPr>
                <p:cNvSpPr>
                  <a:spLocks noRot="1" noChangeAspect="1" noMove="1" noResize="1" noEditPoints="1" noAdjustHandles="1" noChangeArrowheads="1" noChangeShapeType="1" noTextEdit="1"/>
                </p:cNvSpPr>
                <p:nvPr/>
              </p:nvSpPr>
              <p:spPr>
                <a:xfrm>
                  <a:off x="4052827" y="2706499"/>
                  <a:ext cx="861839" cy="461665"/>
                </a:xfrm>
                <a:prstGeom prst="rect">
                  <a:avLst/>
                </a:prstGeom>
                <a:blipFill>
                  <a:blip r:embed="rId10"/>
                  <a:stretch>
                    <a:fillRect l="-2128" r="-1418" b="-17105"/>
                  </a:stretch>
                </a:blipFill>
              </p:spPr>
              <p:txBody>
                <a:bodyPr/>
                <a:lstStyle/>
                <a:p>
                  <a:r>
                    <a:rPr lang="en-CA">
                      <a:noFill/>
                    </a:rPr>
                    <a:t> </a:t>
                  </a:r>
                </a:p>
              </p:txBody>
            </p:sp>
          </mc:Fallback>
        </mc:AlternateContent>
        <p:cxnSp>
          <p:nvCxnSpPr>
            <p:cNvPr id="16" name="Straight Connector 15">
              <a:extLst>
                <a:ext uri="{FF2B5EF4-FFF2-40B4-BE49-F238E27FC236}">
                  <a16:creationId xmlns:a16="http://schemas.microsoft.com/office/drawing/2014/main" id="{509C758B-4C44-407E-AE60-4B4835651B5C}"/>
                </a:ext>
              </a:extLst>
            </p:cNvPr>
            <p:cNvCxnSpPr>
              <a:cxnSpLocks/>
            </p:cNvCxnSpPr>
            <p:nvPr/>
          </p:nvCxnSpPr>
          <p:spPr>
            <a:xfrm>
              <a:off x="4357319" y="3113815"/>
              <a:ext cx="0" cy="3024243"/>
            </a:xfrm>
            <a:prstGeom prst="line">
              <a:avLst/>
            </a:prstGeom>
            <a:ln>
              <a:solidFill>
                <a:srgbClr val="48A6AD"/>
              </a:solidFill>
              <a:prstDash val="lgDash"/>
              <a:headEnd type="none" w="med" len="lg"/>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2C4ACC21-3F51-4411-B39B-213C8CD4D098}"/>
                    </a:ext>
                  </a:extLst>
                </p:cNvPr>
                <p:cNvSpPr/>
                <p:nvPr/>
              </p:nvSpPr>
              <p:spPr>
                <a:xfrm>
                  <a:off x="4151002" y="6046746"/>
                  <a:ext cx="4263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sz="2400" b="0" i="1" smtClean="0">
                            <a:solidFill>
                              <a:srgbClr val="48A6AD"/>
                            </a:solidFill>
                            <a:latin typeface="Cambria Math" panose="02040503050406030204" pitchFamily="18" charset="0"/>
                          </a:rPr>
                          <m:t>𝑥</m:t>
                        </m:r>
                      </m:oMath>
                    </m:oMathPara>
                  </a14:m>
                  <a:endParaRPr lang="en-US" sz="2400" dirty="0">
                    <a:solidFill>
                      <a:srgbClr val="48A6AD"/>
                    </a:solidFill>
                  </a:endParaRPr>
                </a:p>
              </p:txBody>
            </p:sp>
          </mc:Choice>
          <mc:Fallback xmlns="">
            <p:sp>
              <p:nvSpPr>
                <p:cNvPr id="19" name="Rectangle 18">
                  <a:extLst>
                    <a:ext uri="{FF2B5EF4-FFF2-40B4-BE49-F238E27FC236}">
                      <a16:creationId xmlns:a16="http://schemas.microsoft.com/office/drawing/2014/main" id="{2C4ACC21-3F51-4411-B39B-213C8CD4D098}"/>
                    </a:ext>
                  </a:extLst>
                </p:cNvPr>
                <p:cNvSpPr>
                  <a:spLocks noRot="1" noChangeAspect="1" noMove="1" noResize="1" noEditPoints="1" noAdjustHandles="1" noChangeArrowheads="1" noChangeShapeType="1" noTextEdit="1"/>
                </p:cNvSpPr>
                <p:nvPr/>
              </p:nvSpPr>
              <p:spPr>
                <a:xfrm>
                  <a:off x="4151002" y="6046746"/>
                  <a:ext cx="426399" cy="461665"/>
                </a:xfrm>
                <a:prstGeom prst="rect">
                  <a:avLst/>
                </a:prstGeom>
                <a:blipFill>
                  <a:blip r:embed="rId11"/>
                  <a:stretch>
                    <a:fillRect/>
                  </a:stretch>
                </a:blipFill>
              </p:spPr>
              <p:txBody>
                <a:bodyPr/>
                <a:lstStyle/>
                <a:p>
                  <a:r>
                    <a:rPr lang="en-CA">
                      <a:noFill/>
                    </a:rPr>
                    <a:t> </a:t>
                  </a:r>
                </a:p>
              </p:txBody>
            </p:sp>
          </mc:Fallback>
        </mc:AlternateContent>
        <p:sp>
          <p:nvSpPr>
            <p:cNvPr id="14" name="Oval 13">
              <a:extLst>
                <a:ext uri="{FF2B5EF4-FFF2-40B4-BE49-F238E27FC236}">
                  <a16:creationId xmlns:a16="http://schemas.microsoft.com/office/drawing/2014/main" id="{BAF8B449-F226-4A3F-B773-3F6145986B8A}"/>
                </a:ext>
              </a:extLst>
            </p:cNvPr>
            <p:cNvSpPr/>
            <p:nvPr/>
          </p:nvSpPr>
          <p:spPr>
            <a:xfrm>
              <a:off x="4306556" y="3263342"/>
              <a:ext cx="109989" cy="109989"/>
            </a:xfrm>
            <a:prstGeom prst="ellipse">
              <a:avLst/>
            </a:prstGeom>
            <a:solidFill>
              <a:schemeClr val="bg1"/>
            </a:solid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89606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500"/>
                                  </p:stCondLst>
                                  <p:childTnLst>
                                    <p:set>
                                      <p:cBhvr>
                                        <p:cTn id="11" dur="1" fill="hold">
                                          <p:stCondLst>
                                            <p:cond delay="0"/>
                                          </p:stCondLst>
                                        </p:cTn>
                                        <p:tgtEl>
                                          <p:spTgt spid="45"/>
                                        </p:tgtEl>
                                        <p:attrNameLst>
                                          <p:attrName>style.visibility</p:attrName>
                                        </p:attrNameLst>
                                      </p:cBhvr>
                                      <p:to>
                                        <p:strVal val="visible"/>
                                      </p:to>
                                    </p:set>
                                    <p:anim calcmode="lin" valueType="num">
                                      <p:cBhvr additive="base">
                                        <p:cTn id="12" dur="500" fill="hold"/>
                                        <p:tgtEl>
                                          <p:spTgt spid="45"/>
                                        </p:tgtEl>
                                        <p:attrNameLst>
                                          <p:attrName>ppt_x</p:attrName>
                                        </p:attrNameLst>
                                      </p:cBhvr>
                                      <p:tavLst>
                                        <p:tav tm="0">
                                          <p:val>
                                            <p:strVal val="#ppt_x"/>
                                          </p:val>
                                        </p:tav>
                                        <p:tav tm="100000">
                                          <p:val>
                                            <p:strVal val="#ppt_x"/>
                                          </p:val>
                                        </p:tav>
                                      </p:tavLst>
                                    </p:anim>
                                    <p:anim calcmode="lin" valueType="num">
                                      <p:cBhvr additive="base">
                                        <p:cTn id="13"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A14A6-3872-4D1F-A95B-CE4875AC53C2}"/>
              </a:ext>
            </a:extLst>
          </p:cNvPr>
          <p:cNvSpPr>
            <a:spLocks noGrp="1"/>
          </p:cNvSpPr>
          <p:nvPr>
            <p:ph type="title"/>
          </p:nvPr>
        </p:nvSpPr>
        <p:spPr/>
        <p:txBody>
          <a:bodyPr/>
          <a:lstStyle/>
          <a:p>
            <a:r>
              <a:rPr lang="en-CA" dirty="0"/>
              <a:t>Taylor Series – Order of Approximation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071DBB-9BCF-45C8-A865-88703B842D9D}"/>
                  </a:ext>
                </a:extLst>
              </p:cNvPr>
              <p:cNvSpPr>
                <a:spLocks noGrp="1"/>
              </p:cNvSpPr>
              <p:nvPr>
                <p:ph idx="1"/>
              </p:nvPr>
            </p:nvSpPr>
            <p:spPr>
              <a:xfrm>
                <a:off x="838200" y="1825625"/>
                <a:ext cx="10515600" cy="2822575"/>
              </a:xfrm>
            </p:spPr>
            <p:txBody>
              <a:bodyPr/>
              <a:lstStyle/>
              <a:p>
                <a:r>
                  <a:rPr lang="en-CA" dirty="0"/>
                  <a:t>Depending on number of terms included in the Taylor series expansion, one refers to different </a:t>
                </a:r>
                <a:r>
                  <a:rPr lang="en-CA" i="1" dirty="0"/>
                  <a:t>orders of approximation</a:t>
                </a:r>
                <a:r>
                  <a:rPr lang="en-CA" dirty="0"/>
                  <a:t>:</a:t>
                </a:r>
              </a:p>
              <a:p>
                <a:endParaRPr lang="en-CA" sz="1100" dirty="0"/>
              </a:p>
              <a:p>
                <a:pPr marL="0" indent="0">
                  <a:buNone/>
                </a:pPr>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rPr>
                        <m:t>𝑓</m:t>
                      </m:r>
                      <m:d>
                        <m:dPr>
                          <m:ctrlPr>
                            <a:rPr lang="fr-FR" i="1">
                              <a:latin typeface="Cambria Math" panose="02040503050406030204" pitchFamily="18" charset="0"/>
                            </a:rPr>
                          </m:ctrlPr>
                        </m:dPr>
                        <m:e>
                          <m:r>
                            <a:rPr lang="fr-FR" i="1">
                              <a:latin typeface="Cambria Math" panose="02040503050406030204" pitchFamily="18" charset="0"/>
                            </a:rPr>
                            <m:t>𝑥</m:t>
                          </m:r>
                          <m:r>
                            <a:rPr lang="fr-FR" i="1">
                              <a:latin typeface="Cambria Math" panose="02040503050406030204" pitchFamily="18" charset="0"/>
                            </a:rPr>
                            <m:t>+</m:t>
                          </m:r>
                          <m:r>
                            <a:rPr lang="fr-FR" i="1">
                              <a:latin typeface="Cambria Math" panose="02040503050406030204" pitchFamily="18" charset="0"/>
                            </a:rPr>
                            <m:t>h</m:t>
                          </m:r>
                        </m:e>
                      </m:d>
                      <m:r>
                        <a:rPr lang="fr-FR" i="1">
                          <a:latin typeface="Cambria Math" panose="02040503050406030204" pitchFamily="18" charset="0"/>
                        </a:rPr>
                        <m:t>=</m:t>
                      </m:r>
                      <m:r>
                        <a:rPr lang="fr-FR" i="1">
                          <a:latin typeface="Cambria Math" panose="02040503050406030204" pitchFamily="18" charset="0"/>
                        </a:rPr>
                        <m:t>𝑓</m:t>
                      </m:r>
                      <m:d>
                        <m:dPr>
                          <m:ctrlPr>
                            <a:rPr lang="fr-FR" i="1">
                              <a:latin typeface="Cambria Math" panose="02040503050406030204" pitchFamily="18" charset="0"/>
                            </a:rPr>
                          </m:ctrlPr>
                        </m:dPr>
                        <m:e>
                          <m:r>
                            <a:rPr lang="fr-FR" i="1">
                              <a:latin typeface="Cambria Math" panose="02040503050406030204" pitchFamily="18" charset="0"/>
                            </a:rPr>
                            <m:t>𝑥</m:t>
                          </m:r>
                        </m:e>
                      </m:d>
                      <m:r>
                        <a:rPr lang="fr-FR" i="1">
                          <a:latin typeface="Cambria Math" panose="02040503050406030204" pitchFamily="18" charset="0"/>
                        </a:rPr>
                        <m:t>+</m:t>
                      </m:r>
                      <m:sSup>
                        <m:sSupPr>
                          <m:ctrlPr>
                            <a:rPr lang="fr-FR" i="1">
                              <a:latin typeface="Cambria Math" panose="02040503050406030204" pitchFamily="18" charset="0"/>
                            </a:rPr>
                          </m:ctrlPr>
                        </m:sSupPr>
                        <m:e>
                          <m:r>
                            <a:rPr lang="fr-FR" i="1">
                              <a:latin typeface="Cambria Math" panose="02040503050406030204" pitchFamily="18" charset="0"/>
                            </a:rPr>
                            <m:t>h𝑓</m:t>
                          </m:r>
                        </m:e>
                        <m:sup>
                          <m:r>
                            <a:rPr lang="fr-FR" i="1">
                              <a:latin typeface="Cambria Math" panose="02040503050406030204" pitchFamily="18" charset="0"/>
                            </a:rPr>
                            <m:t>′</m:t>
                          </m:r>
                        </m:sup>
                      </m:sSup>
                      <m:d>
                        <m:dPr>
                          <m:ctrlPr>
                            <a:rPr lang="fr-FR" i="1">
                              <a:latin typeface="Cambria Math" panose="02040503050406030204" pitchFamily="18" charset="0"/>
                            </a:rPr>
                          </m:ctrlPr>
                        </m:dPr>
                        <m:e>
                          <m:r>
                            <a:rPr lang="fr-FR" i="1">
                              <a:latin typeface="Cambria Math" panose="02040503050406030204" pitchFamily="18" charset="0"/>
                            </a:rPr>
                            <m:t>𝑥</m:t>
                          </m:r>
                        </m:e>
                      </m:d>
                      <m:r>
                        <a:rPr lang="fr-FR" i="1">
                          <a:latin typeface="Cambria Math" panose="02040503050406030204" pitchFamily="18" charset="0"/>
                        </a:rPr>
                        <m:t>+</m:t>
                      </m:r>
                      <m:f>
                        <m:fPr>
                          <m:ctrlPr>
                            <a:rPr lang="fr-FR" i="1">
                              <a:latin typeface="Cambria Math" panose="02040503050406030204" pitchFamily="18" charset="0"/>
                            </a:rPr>
                          </m:ctrlPr>
                        </m:fPr>
                        <m:num>
                          <m:sSup>
                            <m:sSupPr>
                              <m:ctrlPr>
                                <a:rPr lang="fr-FR" i="1">
                                  <a:latin typeface="Cambria Math" panose="02040503050406030204" pitchFamily="18" charset="0"/>
                                </a:rPr>
                              </m:ctrlPr>
                            </m:sSupPr>
                            <m:e>
                              <m:r>
                                <a:rPr lang="fr-FR" i="1">
                                  <a:latin typeface="Cambria Math" panose="02040503050406030204" pitchFamily="18" charset="0"/>
                                </a:rPr>
                                <m:t>h</m:t>
                              </m:r>
                            </m:e>
                            <m:sup>
                              <m:r>
                                <a:rPr lang="fr-FR" i="1">
                                  <a:latin typeface="Cambria Math" panose="02040503050406030204" pitchFamily="18" charset="0"/>
                                </a:rPr>
                                <m:t>2</m:t>
                              </m:r>
                            </m:sup>
                          </m:sSup>
                        </m:num>
                        <m:den>
                          <m:r>
                            <a:rPr lang="fr-FR" i="1">
                              <a:latin typeface="Cambria Math" panose="02040503050406030204" pitchFamily="18" charset="0"/>
                            </a:rPr>
                            <m:t>2!</m:t>
                          </m:r>
                        </m:den>
                      </m:f>
                      <m:r>
                        <a:rPr lang="fr-FR" i="1">
                          <a:latin typeface="Cambria Math" panose="02040503050406030204" pitchFamily="18" charset="0"/>
                        </a:rPr>
                        <m:t>𝑓</m:t>
                      </m:r>
                      <m:r>
                        <a:rPr lang="fr-FR" i="1">
                          <a:latin typeface="Cambria Math" panose="02040503050406030204" pitchFamily="18" charset="0"/>
                        </a:rPr>
                        <m:t>"(</m:t>
                      </m:r>
                      <m:r>
                        <a:rPr lang="fr-FR" i="1">
                          <a:latin typeface="Cambria Math" panose="02040503050406030204" pitchFamily="18" charset="0"/>
                        </a:rPr>
                        <m:t>𝑥</m:t>
                      </m:r>
                      <m:r>
                        <a:rPr lang="fr-FR" i="1">
                          <a:latin typeface="Cambria Math" panose="02040503050406030204" pitchFamily="18" charset="0"/>
                        </a:rPr>
                        <m:t>)+⋯</m:t>
                      </m:r>
                    </m:oMath>
                  </m:oMathPara>
                </a14:m>
                <a:endParaRPr lang="en-CA" dirty="0"/>
              </a:p>
              <a:p>
                <a:endParaRPr lang="en-CA" dirty="0"/>
              </a:p>
            </p:txBody>
          </p:sp>
        </mc:Choice>
        <mc:Fallback xmlns="">
          <p:sp>
            <p:nvSpPr>
              <p:cNvPr id="3" name="Content Placeholder 2">
                <a:extLst>
                  <a:ext uri="{FF2B5EF4-FFF2-40B4-BE49-F238E27FC236}">
                    <a16:creationId xmlns:a16="http://schemas.microsoft.com/office/drawing/2014/main" id="{0B071DBB-9BCF-45C8-A865-88703B842D9D}"/>
                  </a:ext>
                </a:extLst>
              </p:cNvPr>
              <p:cNvSpPr>
                <a:spLocks noGrp="1" noRot="1" noChangeAspect="1" noMove="1" noResize="1" noEditPoints="1" noAdjustHandles="1" noChangeArrowheads="1" noChangeShapeType="1" noTextEdit="1"/>
              </p:cNvSpPr>
              <p:nvPr>
                <p:ph idx="1"/>
              </p:nvPr>
            </p:nvSpPr>
            <p:spPr>
              <a:xfrm>
                <a:off x="838200" y="1825625"/>
                <a:ext cx="10515600" cy="2822575"/>
              </a:xfrm>
              <a:blipFill>
                <a:blip r:embed="rId3"/>
                <a:stretch>
                  <a:fillRect l="-1043" t="-3448"/>
                </a:stretch>
              </a:blipFill>
            </p:spPr>
            <p:txBody>
              <a:bodyPr/>
              <a:lstStyle/>
              <a:p>
                <a:r>
                  <a:rPr lang="en-CA">
                    <a:noFill/>
                  </a:rPr>
                  <a:t> </a:t>
                </a:r>
              </a:p>
            </p:txBody>
          </p:sp>
        </mc:Fallback>
      </mc:AlternateContent>
      <p:grpSp>
        <p:nvGrpSpPr>
          <p:cNvPr id="19" name="Group 18">
            <a:extLst>
              <a:ext uri="{FF2B5EF4-FFF2-40B4-BE49-F238E27FC236}">
                <a16:creationId xmlns:a16="http://schemas.microsoft.com/office/drawing/2014/main" id="{43556894-0158-4A74-BE39-22934805B6EC}"/>
              </a:ext>
            </a:extLst>
          </p:cNvPr>
          <p:cNvGrpSpPr/>
          <p:nvPr/>
        </p:nvGrpSpPr>
        <p:grpSpPr>
          <a:xfrm>
            <a:off x="4419600" y="3733800"/>
            <a:ext cx="1201867" cy="597932"/>
            <a:chOff x="4419600" y="3733800"/>
            <a:chExt cx="1201867" cy="597932"/>
          </a:xfrm>
        </p:grpSpPr>
        <p:sp>
          <p:nvSpPr>
            <p:cNvPr id="6" name="TextBox 5">
              <a:extLst>
                <a:ext uri="{FF2B5EF4-FFF2-40B4-BE49-F238E27FC236}">
                  <a16:creationId xmlns:a16="http://schemas.microsoft.com/office/drawing/2014/main" id="{06A8373E-1E58-46EC-8234-112B6550D079}"/>
                </a:ext>
              </a:extLst>
            </p:cNvPr>
            <p:cNvSpPr txBox="1"/>
            <p:nvPr/>
          </p:nvSpPr>
          <p:spPr>
            <a:xfrm>
              <a:off x="4419600" y="3962400"/>
              <a:ext cx="1201867" cy="369332"/>
            </a:xfrm>
            <a:prstGeom prst="rect">
              <a:avLst/>
            </a:prstGeom>
            <a:noFill/>
          </p:spPr>
          <p:txBody>
            <a:bodyPr wrap="none" rtlCol="0">
              <a:spAutoFit/>
            </a:bodyPr>
            <a:lstStyle/>
            <a:p>
              <a:r>
                <a:rPr lang="en-CA" dirty="0">
                  <a:solidFill>
                    <a:srgbClr val="48A6AD"/>
                  </a:solidFill>
                </a:rPr>
                <a:t>Zero Order</a:t>
              </a:r>
            </a:p>
          </p:txBody>
        </p:sp>
        <p:sp>
          <p:nvSpPr>
            <p:cNvPr id="14" name="Right Brace 13">
              <a:extLst>
                <a:ext uri="{FF2B5EF4-FFF2-40B4-BE49-F238E27FC236}">
                  <a16:creationId xmlns:a16="http://schemas.microsoft.com/office/drawing/2014/main" id="{4823E3BE-664E-4E90-82B4-472D5CC2017A}"/>
                </a:ext>
              </a:extLst>
            </p:cNvPr>
            <p:cNvSpPr/>
            <p:nvPr/>
          </p:nvSpPr>
          <p:spPr>
            <a:xfrm rot="5400000">
              <a:off x="4944333" y="3448050"/>
              <a:ext cx="152400" cy="723900"/>
            </a:xfrm>
            <a:prstGeom prst="rightBrace">
              <a:avLst>
                <a:gd name="adj1" fmla="val 36762"/>
                <a:gd name="adj2" fmla="val 50000"/>
              </a:avLst>
            </a:prstGeom>
            <a:ln w="25400">
              <a:solidFill>
                <a:srgbClr val="48A6A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solidFill>
                  <a:srgbClr val="48A6AD"/>
                </a:solidFill>
              </a:endParaRPr>
            </a:p>
          </p:txBody>
        </p:sp>
      </p:grpSp>
      <p:grpSp>
        <p:nvGrpSpPr>
          <p:cNvPr id="20" name="Group 19">
            <a:extLst>
              <a:ext uri="{FF2B5EF4-FFF2-40B4-BE49-F238E27FC236}">
                <a16:creationId xmlns:a16="http://schemas.microsoft.com/office/drawing/2014/main" id="{83DA624E-53CA-4E9F-96B9-2B70A1887312}"/>
              </a:ext>
            </a:extLst>
          </p:cNvPr>
          <p:cNvGrpSpPr/>
          <p:nvPr/>
        </p:nvGrpSpPr>
        <p:grpSpPr>
          <a:xfrm>
            <a:off x="4658582" y="4510685"/>
            <a:ext cx="2199417" cy="594715"/>
            <a:chOff x="4658582" y="4510685"/>
            <a:chExt cx="2199417" cy="594715"/>
          </a:xfrm>
        </p:grpSpPr>
        <p:sp>
          <p:nvSpPr>
            <p:cNvPr id="15" name="TextBox 14">
              <a:extLst>
                <a:ext uri="{FF2B5EF4-FFF2-40B4-BE49-F238E27FC236}">
                  <a16:creationId xmlns:a16="http://schemas.microsoft.com/office/drawing/2014/main" id="{680890B5-003E-47C4-8FA1-3AE66586122E}"/>
                </a:ext>
              </a:extLst>
            </p:cNvPr>
            <p:cNvSpPr txBox="1"/>
            <p:nvPr/>
          </p:nvSpPr>
          <p:spPr>
            <a:xfrm>
              <a:off x="5181600" y="4736068"/>
              <a:ext cx="1183273" cy="369332"/>
            </a:xfrm>
            <a:prstGeom prst="rect">
              <a:avLst/>
            </a:prstGeom>
            <a:noFill/>
          </p:spPr>
          <p:txBody>
            <a:bodyPr wrap="none" rtlCol="0">
              <a:spAutoFit/>
            </a:bodyPr>
            <a:lstStyle/>
            <a:p>
              <a:r>
                <a:rPr lang="en-CA" dirty="0">
                  <a:solidFill>
                    <a:srgbClr val="48A6AD"/>
                  </a:solidFill>
                </a:rPr>
                <a:t>First Order</a:t>
              </a:r>
            </a:p>
          </p:txBody>
        </p:sp>
        <p:sp>
          <p:nvSpPr>
            <p:cNvPr id="16" name="Right Brace 15">
              <a:extLst>
                <a:ext uri="{FF2B5EF4-FFF2-40B4-BE49-F238E27FC236}">
                  <a16:creationId xmlns:a16="http://schemas.microsoft.com/office/drawing/2014/main" id="{D25C97E2-0ED4-4E1B-9253-3876238941B9}"/>
                </a:ext>
              </a:extLst>
            </p:cNvPr>
            <p:cNvSpPr/>
            <p:nvPr/>
          </p:nvSpPr>
          <p:spPr>
            <a:xfrm rot="5400000">
              <a:off x="5682091" y="3487176"/>
              <a:ext cx="152400" cy="2199417"/>
            </a:xfrm>
            <a:prstGeom prst="rightBrace">
              <a:avLst>
                <a:gd name="adj1" fmla="val 36762"/>
                <a:gd name="adj2" fmla="val 50000"/>
              </a:avLst>
            </a:prstGeom>
            <a:ln w="25400">
              <a:solidFill>
                <a:srgbClr val="48A6A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solidFill>
                  <a:srgbClr val="48A6AD"/>
                </a:solidFill>
              </a:endParaRPr>
            </a:p>
          </p:txBody>
        </p:sp>
      </p:grpSp>
      <p:grpSp>
        <p:nvGrpSpPr>
          <p:cNvPr id="21" name="Group 20">
            <a:extLst>
              <a:ext uri="{FF2B5EF4-FFF2-40B4-BE49-F238E27FC236}">
                <a16:creationId xmlns:a16="http://schemas.microsoft.com/office/drawing/2014/main" id="{D3E5B904-C256-46C8-9CC0-40FCBBF09386}"/>
              </a:ext>
            </a:extLst>
          </p:cNvPr>
          <p:cNvGrpSpPr/>
          <p:nvPr/>
        </p:nvGrpSpPr>
        <p:grpSpPr>
          <a:xfrm>
            <a:off x="4658582" y="5350505"/>
            <a:ext cx="3875817" cy="733827"/>
            <a:chOff x="4658582" y="5350505"/>
            <a:chExt cx="3875817" cy="733827"/>
          </a:xfrm>
        </p:grpSpPr>
        <p:sp>
          <p:nvSpPr>
            <p:cNvPr id="17" name="TextBox 16">
              <a:extLst>
                <a:ext uri="{FF2B5EF4-FFF2-40B4-BE49-F238E27FC236}">
                  <a16:creationId xmlns:a16="http://schemas.microsoft.com/office/drawing/2014/main" id="{DF837862-035C-403B-A228-FD0C4645B368}"/>
                </a:ext>
              </a:extLst>
            </p:cNvPr>
            <p:cNvSpPr txBox="1"/>
            <p:nvPr/>
          </p:nvSpPr>
          <p:spPr>
            <a:xfrm>
              <a:off x="5863085" y="5715000"/>
              <a:ext cx="1466812" cy="369332"/>
            </a:xfrm>
            <a:prstGeom prst="rect">
              <a:avLst/>
            </a:prstGeom>
            <a:noFill/>
          </p:spPr>
          <p:txBody>
            <a:bodyPr wrap="none" rtlCol="0">
              <a:spAutoFit/>
            </a:bodyPr>
            <a:lstStyle/>
            <a:p>
              <a:r>
                <a:rPr lang="en-CA" dirty="0">
                  <a:solidFill>
                    <a:srgbClr val="48A6AD"/>
                  </a:solidFill>
                </a:rPr>
                <a:t>Second Order</a:t>
              </a:r>
            </a:p>
          </p:txBody>
        </p:sp>
        <p:sp>
          <p:nvSpPr>
            <p:cNvPr id="18" name="Right Brace 17">
              <a:extLst>
                <a:ext uri="{FF2B5EF4-FFF2-40B4-BE49-F238E27FC236}">
                  <a16:creationId xmlns:a16="http://schemas.microsoft.com/office/drawing/2014/main" id="{0566EF76-5B89-40B2-BC39-CFE75740FBD3}"/>
                </a:ext>
              </a:extLst>
            </p:cNvPr>
            <p:cNvSpPr/>
            <p:nvPr/>
          </p:nvSpPr>
          <p:spPr>
            <a:xfrm rot="5400000">
              <a:off x="6520291" y="3488796"/>
              <a:ext cx="152400" cy="3875817"/>
            </a:xfrm>
            <a:prstGeom prst="rightBrace">
              <a:avLst>
                <a:gd name="adj1" fmla="val 36762"/>
                <a:gd name="adj2" fmla="val 50000"/>
              </a:avLst>
            </a:prstGeom>
            <a:ln w="25400">
              <a:solidFill>
                <a:srgbClr val="48A6A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solidFill>
                  <a:srgbClr val="48A6AD"/>
                </a:solidFill>
              </a:endParaRPr>
            </a:p>
          </p:txBody>
        </p:sp>
      </p:grpSp>
    </p:spTree>
    <p:extLst>
      <p:ext uri="{BB962C8B-B14F-4D97-AF65-F5344CB8AC3E}">
        <p14:creationId xmlns:p14="http://schemas.microsoft.com/office/powerpoint/2010/main" val="1013968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5C57E-F082-49FF-B2CD-CF6ECBAAC346}"/>
              </a:ext>
            </a:extLst>
          </p:cNvPr>
          <p:cNvSpPr>
            <a:spLocks noGrp="1"/>
          </p:cNvSpPr>
          <p:nvPr>
            <p:ph type="title"/>
          </p:nvPr>
        </p:nvSpPr>
        <p:spPr/>
        <p:txBody>
          <a:bodyPr/>
          <a:lstStyle/>
          <a:p>
            <a:r>
              <a:rPr lang="en-CA" dirty="0"/>
              <a:t>Truncation error of Taylor series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B6D619-A3F8-4A8C-85BA-B841E933E767}"/>
                  </a:ext>
                </a:extLst>
              </p:cNvPr>
              <p:cNvSpPr>
                <a:spLocks noGrp="1"/>
              </p:cNvSpPr>
              <p:nvPr>
                <p:ph idx="1"/>
              </p:nvPr>
            </p:nvSpPr>
            <p:spPr/>
            <p:txBody>
              <a:bodyPr/>
              <a:lstStyle/>
              <a:p>
                <a:r>
                  <a:rPr lang="en-CA" dirty="0"/>
                  <a:t>The difference between </a:t>
                </a:r>
                <a14:m>
                  <m:oMath xmlns:m="http://schemas.openxmlformats.org/officeDocument/2006/math">
                    <m:r>
                      <a:rPr lang="fr-FR" i="1">
                        <a:latin typeface="Cambria Math" panose="02040503050406030204" pitchFamily="18" charset="0"/>
                      </a:rPr>
                      <m:t>𝑓</m:t>
                    </m:r>
                    <m:d>
                      <m:dPr>
                        <m:ctrlPr>
                          <a:rPr lang="fr-FR" i="1">
                            <a:latin typeface="Cambria Math" panose="02040503050406030204" pitchFamily="18" charset="0"/>
                          </a:rPr>
                        </m:ctrlPr>
                      </m:dPr>
                      <m:e>
                        <m:r>
                          <a:rPr lang="fr-FR" i="1">
                            <a:latin typeface="Cambria Math" panose="02040503050406030204" pitchFamily="18" charset="0"/>
                          </a:rPr>
                          <m:t>𝑥</m:t>
                        </m:r>
                        <m:r>
                          <a:rPr lang="fr-FR" i="1">
                            <a:latin typeface="Cambria Math" panose="02040503050406030204" pitchFamily="18" charset="0"/>
                          </a:rPr>
                          <m:t>+</m:t>
                        </m:r>
                        <m:r>
                          <a:rPr lang="fr-FR" i="1">
                            <a:latin typeface="Cambria Math" panose="02040503050406030204" pitchFamily="18" charset="0"/>
                          </a:rPr>
                          <m:t>h</m:t>
                        </m:r>
                      </m:e>
                    </m:d>
                  </m:oMath>
                </a14:m>
                <a:r>
                  <a:rPr lang="en-CA" dirty="0"/>
                  <a:t> and it’s approximation from the Taylor series expansion is the truncation error</a:t>
                </a:r>
              </a:p>
              <a:p>
                <a:r>
                  <a:rPr lang="en-CA" dirty="0"/>
                  <a:t>This error becomes smaller as one includes more terms:</a:t>
                </a:r>
              </a:p>
            </p:txBody>
          </p:sp>
        </mc:Choice>
        <mc:Fallback xmlns="">
          <p:sp>
            <p:nvSpPr>
              <p:cNvPr id="3" name="Content Placeholder 2">
                <a:extLst>
                  <a:ext uri="{FF2B5EF4-FFF2-40B4-BE49-F238E27FC236}">
                    <a16:creationId xmlns:a16="http://schemas.microsoft.com/office/drawing/2014/main" id="{DFB6D619-A3F8-4A8C-85BA-B841E933E767}"/>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F3C76393-562B-49C1-96EE-35D6ABF5711B}"/>
                  </a:ext>
                </a:extLst>
              </p:cNvPr>
              <p:cNvGraphicFramePr>
                <a:graphicFrameLocks noGrp="1"/>
              </p:cNvGraphicFramePr>
              <p:nvPr>
                <p:extLst>
                  <p:ext uri="{D42A27DB-BD31-4B8C-83A1-F6EECF244321}">
                    <p14:modId xmlns:p14="http://schemas.microsoft.com/office/powerpoint/2010/main" val="3652309159"/>
                  </p:ext>
                </p:extLst>
              </p:nvPr>
            </p:nvGraphicFramePr>
            <p:xfrm>
              <a:off x="1638300" y="3522282"/>
              <a:ext cx="8915400" cy="2954920"/>
            </p:xfrm>
            <a:graphic>
              <a:graphicData uri="http://schemas.openxmlformats.org/drawingml/2006/table">
                <a:tbl>
                  <a:tblPr firstRow="1" bandRow="1">
                    <a:tableStyleId>{5FD0F851-EC5A-4D38-B0AD-8093EC10F338}</a:tableStyleId>
                  </a:tblPr>
                  <a:tblGrid>
                    <a:gridCol w="2183363">
                      <a:extLst>
                        <a:ext uri="{9D8B030D-6E8A-4147-A177-3AD203B41FA5}">
                          <a16:colId xmlns:a16="http://schemas.microsoft.com/office/drawing/2014/main" val="1038076618"/>
                        </a:ext>
                      </a:extLst>
                    </a:gridCol>
                    <a:gridCol w="4141237">
                      <a:extLst>
                        <a:ext uri="{9D8B030D-6E8A-4147-A177-3AD203B41FA5}">
                          <a16:colId xmlns:a16="http://schemas.microsoft.com/office/drawing/2014/main" val="3578439756"/>
                        </a:ext>
                      </a:extLst>
                    </a:gridCol>
                    <a:gridCol w="2590800">
                      <a:extLst>
                        <a:ext uri="{9D8B030D-6E8A-4147-A177-3AD203B41FA5}">
                          <a16:colId xmlns:a16="http://schemas.microsoft.com/office/drawing/2014/main" val="4150974754"/>
                        </a:ext>
                      </a:extLst>
                    </a:gridCol>
                  </a:tblGrid>
                  <a:tr h="370840">
                    <a:tc>
                      <a:txBody>
                        <a:bodyPr/>
                        <a:lstStyle/>
                        <a:p>
                          <a:r>
                            <a:rPr lang="en-CA" dirty="0"/>
                            <a:t>Order  of approximation</a:t>
                          </a:r>
                        </a:p>
                      </a:txBody>
                      <a:tcPr/>
                    </a:tc>
                    <a:tc>
                      <a:txBody>
                        <a:bodyPr/>
                        <a:lstStyle/>
                        <a:p>
                          <a:r>
                            <a:rPr lang="en-CA" dirty="0"/>
                            <a:t>Truncation error</a:t>
                          </a:r>
                        </a:p>
                      </a:txBody>
                      <a:tcPr/>
                    </a:tc>
                    <a:tc>
                      <a:txBody>
                        <a:bodyPr/>
                        <a:lstStyle/>
                        <a:p>
                          <a:endParaRPr lang="en-CA" dirty="0"/>
                        </a:p>
                      </a:txBody>
                      <a:tcPr/>
                    </a:tc>
                    <a:extLst>
                      <a:ext uri="{0D108BD9-81ED-4DB2-BD59-A6C34878D82A}">
                        <a16:rowId xmlns:a16="http://schemas.microsoft.com/office/drawing/2014/main" val="1235366290"/>
                      </a:ext>
                    </a:extLst>
                  </a:tr>
                  <a:tr h="648000">
                    <a:tc>
                      <a:txBody>
                        <a:bodyPr/>
                        <a:lstStyle/>
                        <a:p>
                          <a:r>
                            <a:rPr lang="en-CA" dirty="0"/>
                            <a:t>Zero</a:t>
                          </a:r>
                        </a:p>
                      </a:txBody>
                      <a:tcPr/>
                    </a:tc>
                    <a:tc>
                      <a:txBody>
                        <a:bodyPr/>
                        <a:lstStyle/>
                        <a:p>
                          <a:pPr algn="l"/>
                          <a14:m>
                            <m:oMathPara xmlns:m="http://schemas.openxmlformats.org/officeDocument/2006/math">
                              <m:oMathParaPr>
                                <m:jc m:val="left"/>
                              </m:oMathParaPr>
                              <m:oMath xmlns:m="http://schemas.openxmlformats.org/officeDocument/2006/math">
                                <m:r>
                                  <a:rPr lang="fr-FR" smtClean="0">
                                    <a:latin typeface="Cambria Math" panose="02040503050406030204" pitchFamily="18" charset="0"/>
                                  </a:rPr>
                                  <m:t>𝑓</m:t>
                                </m:r>
                                <m:d>
                                  <m:dPr>
                                    <m:ctrlPr>
                                      <a:rPr lang="fr-FR" i="1">
                                        <a:latin typeface="Cambria Math" panose="02040503050406030204" pitchFamily="18" charset="0"/>
                                      </a:rPr>
                                    </m:ctrlPr>
                                  </m:dPr>
                                  <m:e>
                                    <m:r>
                                      <a:rPr lang="fr-FR">
                                        <a:latin typeface="Cambria Math" panose="02040503050406030204" pitchFamily="18" charset="0"/>
                                      </a:rPr>
                                      <m:t>𝑥</m:t>
                                    </m:r>
                                    <m:r>
                                      <a:rPr lang="fr-FR">
                                        <a:latin typeface="Cambria Math" panose="02040503050406030204" pitchFamily="18" charset="0"/>
                                      </a:rPr>
                                      <m:t>+</m:t>
                                    </m:r>
                                    <m:r>
                                      <a:rPr lang="fr-FR">
                                        <a:latin typeface="Cambria Math" panose="02040503050406030204" pitchFamily="18" charset="0"/>
                                      </a:rPr>
                                      <m:t>h</m:t>
                                    </m:r>
                                  </m:e>
                                </m:d>
                                <m:r>
                                  <a:rPr lang="fr-FR" smtClean="0">
                                    <a:latin typeface="Cambria Math" panose="02040503050406030204" pitchFamily="18" charset="0"/>
                                  </a:rPr>
                                  <m:t>−</m:t>
                                </m:r>
                                <m:r>
                                  <a:rPr lang="fr-FR">
                                    <a:latin typeface="Cambria Math" panose="02040503050406030204" pitchFamily="18" charset="0"/>
                                  </a:rPr>
                                  <m:t>𝑓</m:t>
                                </m:r>
                                <m:d>
                                  <m:dPr>
                                    <m:ctrlPr>
                                      <a:rPr lang="fr-FR" i="1">
                                        <a:latin typeface="Cambria Math" panose="02040503050406030204" pitchFamily="18" charset="0"/>
                                      </a:rPr>
                                    </m:ctrlPr>
                                  </m:dPr>
                                  <m:e>
                                    <m:r>
                                      <a:rPr lang="fr-FR">
                                        <a:latin typeface="Cambria Math" panose="02040503050406030204" pitchFamily="18" charset="0"/>
                                      </a:rPr>
                                      <m:t>𝑥</m:t>
                                    </m:r>
                                  </m:e>
                                </m:d>
                              </m:oMath>
                            </m:oMathPara>
                          </a14:m>
                          <a:endParaRPr lang="en-CA" dirty="0"/>
                        </a:p>
                      </a:txBody>
                      <a:tcPr/>
                    </a:tc>
                    <a:tc>
                      <a:txBody>
                        <a:bodyPr/>
                        <a:lstStyle/>
                        <a:p>
                          <a:pPr algn="l"/>
                          <a:endParaRPr lang="en-CA" dirty="0"/>
                        </a:p>
                      </a:txBody>
                      <a:tcPr/>
                    </a:tc>
                    <a:extLst>
                      <a:ext uri="{0D108BD9-81ED-4DB2-BD59-A6C34878D82A}">
                        <a16:rowId xmlns:a16="http://schemas.microsoft.com/office/drawing/2014/main" val="3959908016"/>
                      </a:ext>
                    </a:extLst>
                  </a:tr>
                  <a:tr h="648000">
                    <a:tc>
                      <a:txBody>
                        <a:bodyPr/>
                        <a:lstStyle/>
                        <a:p>
                          <a:r>
                            <a:rPr lang="en-CA" dirty="0"/>
                            <a:t>First</a:t>
                          </a:r>
                        </a:p>
                      </a:txBody>
                      <a:tcPr/>
                    </a:tc>
                    <a:tc>
                      <a:txBody>
                        <a:bodyPr/>
                        <a:lstStyle/>
                        <a:p>
                          <a:pPr algn="l"/>
                          <a14:m>
                            <m:oMathPara xmlns:m="http://schemas.openxmlformats.org/officeDocument/2006/math">
                              <m:oMathParaPr>
                                <m:jc m:val="left"/>
                              </m:oMathParaPr>
                              <m:oMath xmlns:m="http://schemas.openxmlformats.org/officeDocument/2006/math">
                                <m:r>
                                  <a:rPr lang="fr-FR" smtClean="0">
                                    <a:latin typeface="Cambria Math" panose="02040503050406030204" pitchFamily="18" charset="0"/>
                                  </a:rPr>
                                  <m:t>𝑓</m:t>
                                </m:r>
                                <m:d>
                                  <m:dPr>
                                    <m:ctrlPr>
                                      <a:rPr lang="fr-FR" i="1">
                                        <a:latin typeface="Cambria Math" panose="02040503050406030204" pitchFamily="18" charset="0"/>
                                      </a:rPr>
                                    </m:ctrlPr>
                                  </m:dPr>
                                  <m:e>
                                    <m:r>
                                      <a:rPr lang="fr-FR">
                                        <a:latin typeface="Cambria Math" panose="02040503050406030204" pitchFamily="18" charset="0"/>
                                      </a:rPr>
                                      <m:t>𝑥</m:t>
                                    </m:r>
                                    <m:r>
                                      <a:rPr lang="fr-FR">
                                        <a:latin typeface="Cambria Math" panose="02040503050406030204" pitchFamily="18" charset="0"/>
                                      </a:rPr>
                                      <m:t>+</m:t>
                                    </m:r>
                                    <m:r>
                                      <a:rPr lang="fr-FR">
                                        <a:latin typeface="Cambria Math" panose="02040503050406030204" pitchFamily="18" charset="0"/>
                                      </a:rPr>
                                      <m:t>h</m:t>
                                    </m:r>
                                  </m:e>
                                </m:d>
                                <m:r>
                                  <a:rPr lang="fr-FR" smtClean="0">
                                    <a:latin typeface="Cambria Math" panose="02040503050406030204" pitchFamily="18" charset="0"/>
                                  </a:rPr>
                                  <m:t>−</m:t>
                                </m:r>
                                <m:r>
                                  <a:rPr lang="fr-FR">
                                    <a:latin typeface="Cambria Math" panose="02040503050406030204" pitchFamily="18" charset="0"/>
                                  </a:rPr>
                                  <m:t>𝑓</m:t>
                                </m:r>
                                <m:d>
                                  <m:dPr>
                                    <m:ctrlPr>
                                      <a:rPr lang="fr-FR" i="1">
                                        <a:latin typeface="Cambria Math" panose="02040503050406030204" pitchFamily="18" charset="0"/>
                                      </a:rPr>
                                    </m:ctrlPr>
                                  </m:dPr>
                                  <m:e>
                                    <m:r>
                                      <a:rPr lang="fr-FR">
                                        <a:latin typeface="Cambria Math" panose="02040503050406030204" pitchFamily="18" charset="0"/>
                                      </a:rPr>
                                      <m:t>𝑥</m:t>
                                    </m:r>
                                  </m:e>
                                </m:d>
                                <m:r>
                                  <a:rPr lang="fr-FR" smtClean="0">
                                    <a:latin typeface="Cambria Math" panose="02040503050406030204" pitchFamily="18" charset="0"/>
                                  </a:rPr>
                                  <m:t>−</m:t>
                                </m:r>
                                <m:sSup>
                                  <m:sSupPr>
                                    <m:ctrlPr>
                                      <a:rPr lang="fr-FR" i="1">
                                        <a:latin typeface="Cambria Math" panose="02040503050406030204" pitchFamily="18" charset="0"/>
                                      </a:rPr>
                                    </m:ctrlPr>
                                  </m:sSupPr>
                                  <m:e>
                                    <m:r>
                                      <a:rPr lang="fr-FR">
                                        <a:latin typeface="Cambria Math" panose="02040503050406030204" pitchFamily="18" charset="0"/>
                                      </a:rPr>
                                      <m:t>h𝑓</m:t>
                                    </m:r>
                                  </m:e>
                                  <m:sup>
                                    <m:r>
                                      <a:rPr lang="fr-FR">
                                        <a:latin typeface="Cambria Math" panose="02040503050406030204" pitchFamily="18" charset="0"/>
                                      </a:rPr>
                                      <m:t>′</m:t>
                                    </m:r>
                                  </m:sup>
                                </m:sSup>
                                <m:d>
                                  <m:dPr>
                                    <m:ctrlPr>
                                      <a:rPr lang="fr-FR" i="1">
                                        <a:latin typeface="Cambria Math" panose="02040503050406030204" pitchFamily="18" charset="0"/>
                                      </a:rPr>
                                    </m:ctrlPr>
                                  </m:dPr>
                                  <m:e>
                                    <m:r>
                                      <a:rPr lang="fr-FR">
                                        <a:latin typeface="Cambria Math" panose="02040503050406030204" pitchFamily="18" charset="0"/>
                                      </a:rPr>
                                      <m:t>𝑥</m:t>
                                    </m:r>
                                  </m:e>
                                </m:d>
                              </m:oMath>
                            </m:oMathPara>
                          </a14:m>
                          <a:endParaRPr lang="en-CA" dirty="0"/>
                        </a:p>
                      </a:txBody>
                      <a:tcPr/>
                    </a:tc>
                    <a:tc>
                      <a:txBody>
                        <a:bodyPr/>
                        <a:lstStyle/>
                        <a:p>
                          <a:pPr algn="l"/>
                          <a:endParaRPr lang="en-CA" dirty="0"/>
                        </a:p>
                      </a:txBody>
                      <a:tcPr/>
                    </a:tc>
                    <a:extLst>
                      <a:ext uri="{0D108BD9-81ED-4DB2-BD59-A6C34878D82A}">
                        <a16:rowId xmlns:a16="http://schemas.microsoft.com/office/drawing/2014/main" val="2479195011"/>
                      </a:ext>
                    </a:extLst>
                  </a:tr>
                  <a:tr h="648000">
                    <a:tc>
                      <a:txBody>
                        <a:bodyPr/>
                        <a:lstStyle/>
                        <a:p>
                          <a:r>
                            <a:rPr lang="en-CA" dirty="0"/>
                            <a:t>Second</a:t>
                          </a:r>
                        </a:p>
                      </a:txBody>
                      <a:tcPr/>
                    </a:tc>
                    <a:tc>
                      <a:txBody>
                        <a:bodyPr/>
                        <a:lstStyle/>
                        <a:p>
                          <a:pPr algn="l"/>
                          <a14:m>
                            <m:oMathPara xmlns:m="http://schemas.openxmlformats.org/officeDocument/2006/math">
                              <m:oMathParaPr>
                                <m:jc m:val="left"/>
                              </m:oMathParaPr>
                              <m:oMath xmlns:m="http://schemas.openxmlformats.org/officeDocument/2006/math">
                                <m:r>
                                  <a:rPr lang="fr-FR" smtClean="0">
                                    <a:latin typeface="Cambria Math" panose="02040503050406030204" pitchFamily="18" charset="0"/>
                                  </a:rPr>
                                  <m:t>𝑓</m:t>
                                </m:r>
                                <m:d>
                                  <m:dPr>
                                    <m:ctrlPr>
                                      <a:rPr lang="fr-FR" i="1">
                                        <a:latin typeface="Cambria Math" panose="02040503050406030204" pitchFamily="18" charset="0"/>
                                      </a:rPr>
                                    </m:ctrlPr>
                                  </m:dPr>
                                  <m:e>
                                    <m:r>
                                      <a:rPr lang="fr-FR">
                                        <a:latin typeface="Cambria Math" panose="02040503050406030204" pitchFamily="18" charset="0"/>
                                      </a:rPr>
                                      <m:t>𝑥</m:t>
                                    </m:r>
                                    <m:r>
                                      <a:rPr lang="fr-FR">
                                        <a:latin typeface="Cambria Math" panose="02040503050406030204" pitchFamily="18" charset="0"/>
                                      </a:rPr>
                                      <m:t>+</m:t>
                                    </m:r>
                                    <m:r>
                                      <a:rPr lang="fr-FR">
                                        <a:latin typeface="Cambria Math" panose="02040503050406030204" pitchFamily="18" charset="0"/>
                                      </a:rPr>
                                      <m:t>h</m:t>
                                    </m:r>
                                  </m:e>
                                </m:d>
                                <m:r>
                                  <a:rPr lang="fr-FR" smtClean="0">
                                    <a:latin typeface="Cambria Math" panose="02040503050406030204" pitchFamily="18" charset="0"/>
                                  </a:rPr>
                                  <m:t>−</m:t>
                                </m:r>
                                <m:r>
                                  <a:rPr lang="fr-FR">
                                    <a:latin typeface="Cambria Math" panose="02040503050406030204" pitchFamily="18" charset="0"/>
                                  </a:rPr>
                                  <m:t>𝑓</m:t>
                                </m:r>
                                <m:d>
                                  <m:dPr>
                                    <m:ctrlPr>
                                      <a:rPr lang="fr-FR" i="1">
                                        <a:latin typeface="Cambria Math" panose="02040503050406030204" pitchFamily="18" charset="0"/>
                                      </a:rPr>
                                    </m:ctrlPr>
                                  </m:dPr>
                                  <m:e>
                                    <m:r>
                                      <a:rPr lang="fr-FR">
                                        <a:latin typeface="Cambria Math" panose="02040503050406030204" pitchFamily="18" charset="0"/>
                                      </a:rPr>
                                      <m:t>𝑥</m:t>
                                    </m:r>
                                  </m:e>
                                </m:d>
                                <m:r>
                                  <a:rPr lang="fr-FR" smtClean="0">
                                    <a:latin typeface="Cambria Math" panose="02040503050406030204" pitchFamily="18" charset="0"/>
                                  </a:rPr>
                                  <m:t>−</m:t>
                                </m:r>
                                <m:sSup>
                                  <m:sSupPr>
                                    <m:ctrlPr>
                                      <a:rPr lang="fr-FR" i="1">
                                        <a:latin typeface="Cambria Math" panose="02040503050406030204" pitchFamily="18" charset="0"/>
                                      </a:rPr>
                                    </m:ctrlPr>
                                  </m:sSupPr>
                                  <m:e>
                                    <m:r>
                                      <a:rPr lang="fr-FR">
                                        <a:latin typeface="Cambria Math" panose="02040503050406030204" pitchFamily="18" charset="0"/>
                                      </a:rPr>
                                      <m:t>h𝑓</m:t>
                                    </m:r>
                                  </m:e>
                                  <m:sup>
                                    <m:r>
                                      <a:rPr lang="fr-FR">
                                        <a:latin typeface="Cambria Math" panose="02040503050406030204" pitchFamily="18" charset="0"/>
                                      </a:rPr>
                                      <m:t>′</m:t>
                                    </m:r>
                                  </m:sup>
                                </m:sSup>
                                <m:d>
                                  <m:dPr>
                                    <m:ctrlPr>
                                      <a:rPr lang="fr-FR" i="1">
                                        <a:latin typeface="Cambria Math" panose="02040503050406030204" pitchFamily="18" charset="0"/>
                                      </a:rPr>
                                    </m:ctrlPr>
                                  </m:dPr>
                                  <m:e>
                                    <m:r>
                                      <a:rPr lang="fr-FR">
                                        <a:latin typeface="Cambria Math" panose="02040503050406030204" pitchFamily="18" charset="0"/>
                                      </a:rPr>
                                      <m:t>𝑥</m:t>
                                    </m:r>
                                  </m:e>
                                </m:d>
                                <m:r>
                                  <a:rPr lang="fr-FR" smtClean="0">
                                    <a:latin typeface="Cambria Math" panose="02040503050406030204" pitchFamily="18" charset="0"/>
                                  </a:rPr>
                                  <m:t>−</m:t>
                                </m:r>
                                <m:f>
                                  <m:fPr>
                                    <m:ctrlPr>
                                      <a:rPr lang="fr-FR" i="1">
                                        <a:latin typeface="Cambria Math" panose="02040503050406030204" pitchFamily="18" charset="0"/>
                                      </a:rPr>
                                    </m:ctrlPr>
                                  </m:fPr>
                                  <m:num>
                                    <m:sSup>
                                      <m:sSupPr>
                                        <m:ctrlPr>
                                          <a:rPr lang="fr-FR" i="1">
                                            <a:latin typeface="Cambria Math" panose="02040503050406030204" pitchFamily="18" charset="0"/>
                                          </a:rPr>
                                        </m:ctrlPr>
                                      </m:sSupPr>
                                      <m:e>
                                        <m:r>
                                          <a:rPr lang="fr-FR">
                                            <a:latin typeface="Cambria Math" panose="02040503050406030204" pitchFamily="18" charset="0"/>
                                          </a:rPr>
                                          <m:t>h</m:t>
                                        </m:r>
                                      </m:e>
                                      <m:sup>
                                        <m:r>
                                          <a:rPr lang="fr-FR">
                                            <a:latin typeface="Cambria Math" panose="02040503050406030204" pitchFamily="18" charset="0"/>
                                          </a:rPr>
                                          <m:t>2</m:t>
                                        </m:r>
                                      </m:sup>
                                    </m:sSup>
                                  </m:num>
                                  <m:den>
                                    <m:r>
                                      <a:rPr lang="fr-FR">
                                        <a:latin typeface="Cambria Math" panose="02040503050406030204" pitchFamily="18" charset="0"/>
                                      </a:rPr>
                                      <m:t>2!</m:t>
                                    </m:r>
                                  </m:den>
                                </m:f>
                                <m:r>
                                  <a:rPr lang="fr-FR">
                                    <a:latin typeface="Cambria Math" panose="02040503050406030204" pitchFamily="18" charset="0"/>
                                  </a:rPr>
                                  <m:t>𝑓</m:t>
                                </m:r>
                                <m:r>
                                  <a:rPr lang="fr-FR">
                                    <a:latin typeface="Cambria Math" panose="02040503050406030204" pitchFamily="18" charset="0"/>
                                  </a:rPr>
                                  <m:t>"(</m:t>
                                </m:r>
                                <m:r>
                                  <a:rPr lang="fr-FR">
                                    <a:latin typeface="Cambria Math" panose="02040503050406030204" pitchFamily="18" charset="0"/>
                                  </a:rPr>
                                  <m:t>𝑥</m:t>
                                </m:r>
                                <m:r>
                                  <a:rPr lang="fr-FR">
                                    <a:latin typeface="Cambria Math" panose="02040503050406030204" pitchFamily="18" charset="0"/>
                                  </a:rPr>
                                  <m:t>)</m:t>
                                </m:r>
                              </m:oMath>
                            </m:oMathPara>
                          </a14:m>
                          <a:endParaRPr lang="en-CA" dirty="0"/>
                        </a:p>
                      </a:txBody>
                      <a:tcPr/>
                    </a:tc>
                    <a:tc>
                      <a:txBody>
                        <a:bodyPr/>
                        <a:lstStyle/>
                        <a:p>
                          <a:pPr algn="l"/>
                          <a:endParaRPr lang="en-CA" dirty="0"/>
                        </a:p>
                      </a:txBody>
                      <a:tcPr/>
                    </a:tc>
                    <a:extLst>
                      <a:ext uri="{0D108BD9-81ED-4DB2-BD59-A6C34878D82A}">
                        <a16:rowId xmlns:a16="http://schemas.microsoft.com/office/drawing/2014/main" val="1476611763"/>
                      </a:ext>
                    </a:extLst>
                  </a:tr>
                  <a:tr h="370840">
                    <a:tc>
                      <a:txBody>
                        <a:bodyPr/>
                        <a:lstStyle/>
                        <a:p>
                          <a:r>
                            <a:rPr lang="en-CA" dirty="0"/>
                            <a:t>…</a:t>
                          </a:r>
                        </a:p>
                      </a:txBody>
                      <a:tcPr/>
                    </a:tc>
                    <a:tc>
                      <a:txBody>
                        <a:bodyPr/>
                        <a:lstStyle/>
                        <a:p>
                          <a:r>
                            <a:rPr lang="en-CA" dirty="0"/>
                            <a:t>…</a:t>
                          </a:r>
                        </a:p>
                      </a:txBody>
                      <a:tcPr/>
                    </a:tc>
                    <a:tc>
                      <a:txBody>
                        <a:bodyPr/>
                        <a:lstStyle/>
                        <a:p>
                          <a:endParaRPr lang="en-CA" dirty="0"/>
                        </a:p>
                      </a:txBody>
                      <a:tcPr/>
                    </a:tc>
                    <a:extLst>
                      <a:ext uri="{0D108BD9-81ED-4DB2-BD59-A6C34878D82A}">
                        <a16:rowId xmlns:a16="http://schemas.microsoft.com/office/drawing/2014/main" val="3735199141"/>
                      </a:ext>
                    </a:extLst>
                  </a:tr>
                </a:tbl>
              </a:graphicData>
            </a:graphic>
          </p:graphicFrame>
        </mc:Choice>
        <mc:Fallback xmlns="">
          <p:graphicFrame>
            <p:nvGraphicFramePr>
              <p:cNvPr id="4" name="Table 4">
                <a:extLst>
                  <a:ext uri="{FF2B5EF4-FFF2-40B4-BE49-F238E27FC236}">
                    <a16:creationId xmlns:a16="http://schemas.microsoft.com/office/drawing/2014/main" id="{F3C76393-562B-49C1-96EE-35D6ABF5711B}"/>
                  </a:ext>
                </a:extLst>
              </p:cNvPr>
              <p:cNvGraphicFramePr>
                <a:graphicFrameLocks noGrp="1"/>
              </p:cNvGraphicFramePr>
              <p:nvPr>
                <p:extLst>
                  <p:ext uri="{D42A27DB-BD31-4B8C-83A1-F6EECF244321}">
                    <p14:modId xmlns:p14="http://schemas.microsoft.com/office/powerpoint/2010/main" val="3652309159"/>
                  </p:ext>
                </p:extLst>
              </p:nvPr>
            </p:nvGraphicFramePr>
            <p:xfrm>
              <a:off x="1638300" y="3522282"/>
              <a:ext cx="8915400" cy="2954920"/>
            </p:xfrm>
            <a:graphic>
              <a:graphicData uri="http://schemas.openxmlformats.org/drawingml/2006/table">
                <a:tbl>
                  <a:tblPr firstRow="1" bandRow="1">
                    <a:tableStyleId>{5FD0F851-EC5A-4D38-B0AD-8093EC10F338}</a:tableStyleId>
                  </a:tblPr>
                  <a:tblGrid>
                    <a:gridCol w="2183363">
                      <a:extLst>
                        <a:ext uri="{9D8B030D-6E8A-4147-A177-3AD203B41FA5}">
                          <a16:colId xmlns:a16="http://schemas.microsoft.com/office/drawing/2014/main" val="1038076618"/>
                        </a:ext>
                      </a:extLst>
                    </a:gridCol>
                    <a:gridCol w="4141237">
                      <a:extLst>
                        <a:ext uri="{9D8B030D-6E8A-4147-A177-3AD203B41FA5}">
                          <a16:colId xmlns:a16="http://schemas.microsoft.com/office/drawing/2014/main" val="3578439756"/>
                        </a:ext>
                      </a:extLst>
                    </a:gridCol>
                    <a:gridCol w="2590800">
                      <a:extLst>
                        <a:ext uri="{9D8B030D-6E8A-4147-A177-3AD203B41FA5}">
                          <a16:colId xmlns:a16="http://schemas.microsoft.com/office/drawing/2014/main" val="4150974754"/>
                        </a:ext>
                      </a:extLst>
                    </a:gridCol>
                  </a:tblGrid>
                  <a:tr h="640080">
                    <a:tc>
                      <a:txBody>
                        <a:bodyPr/>
                        <a:lstStyle/>
                        <a:p>
                          <a:r>
                            <a:rPr lang="en-CA" dirty="0"/>
                            <a:t>Order  of approximation</a:t>
                          </a:r>
                        </a:p>
                      </a:txBody>
                      <a:tcPr/>
                    </a:tc>
                    <a:tc>
                      <a:txBody>
                        <a:bodyPr/>
                        <a:lstStyle/>
                        <a:p>
                          <a:r>
                            <a:rPr lang="en-CA" dirty="0"/>
                            <a:t>Truncation error</a:t>
                          </a:r>
                        </a:p>
                      </a:txBody>
                      <a:tcPr/>
                    </a:tc>
                    <a:tc>
                      <a:txBody>
                        <a:bodyPr/>
                        <a:lstStyle/>
                        <a:p>
                          <a:endParaRPr lang="en-CA" dirty="0"/>
                        </a:p>
                      </a:txBody>
                      <a:tcPr/>
                    </a:tc>
                    <a:extLst>
                      <a:ext uri="{0D108BD9-81ED-4DB2-BD59-A6C34878D82A}">
                        <a16:rowId xmlns:a16="http://schemas.microsoft.com/office/drawing/2014/main" val="1235366290"/>
                      </a:ext>
                    </a:extLst>
                  </a:tr>
                  <a:tr h="648000">
                    <a:tc>
                      <a:txBody>
                        <a:bodyPr/>
                        <a:lstStyle/>
                        <a:p>
                          <a:r>
                            <a:rPr lang="en-CA" dirty="0"/>
                            <a:t>Zero</a:t>
                          </a:r>
                        </a:p>
                      </a:txBody>
                      <a:tcPr/>
                    </a:tc>
                    <a:tc>
                      <a:txBody>
                        <a:bodyPr/>
                        <a:lstStyle/>
                        <a:p>
                          <a:endParaRPr lang="fr-FR"/>
                        </a:p>
                      </a:txBody>
                      <a:tcPr>
                        <a:blipFill>
                          <a:blip r:embed="rId4"/>
                          <a:stretch>
                            <a:fillRect l="-52794" t="-102804" r="-62647" b="-270093"/>
                          </a:stretch>
                        </a:blipFill>
                      </a:tcPr>
                    </a:tc>
                    <a:tc>
                      <a:txBody>
                        <a:bodyPr/>
                        <a:lstStyle/>
                        <a:p>
                          <a:pPr algn="l"/>
                          <a:endParaRPr lang="en-CA" dirty="0"/>
                        </a:p>
                      </a:txBody>
                      <a:tcPr/>
                    </a:tc>
                    <a:extLst>
                      <a:ext uri="{0D108BD9-81ED-4DB2-BD59-A6C34878D82A}">
                        <a16:rowId xmlns:a16="http://schemas.microsoft.com/office/drawing/2014/main" val="3959908016"/>
                      </a:ext>
                    </a:extLst>
                  </a:tr>
                  <a:tr h="648000">
                    <a:tc>
                      <a:txBody>
                        <a:bodyPr/>
                        <a:lstStyle/>
                        <a:p>
                          <a:r>
                            <a:rPr lang="en-CA" dirty="0"/>
                            <a:t>First</a:t>
                          </a:r>
                        </a:p>
                      </a:txBody>
                      <a:tcPr/>
                    </a:tc>
                    <a:tc>
                      <a:txBody>
                        <a:bodyPr/>
                        <a:lstStyle/>
                        <a:p>
                          <a:endParaRPr lang="fr-FR"/>
                        </a:p>
                      </a:txBody>
                      <a:tcPr>
                        <a:blipFill>
                          <a:blip r:embed="rId4"/>
                          <a:stretch>
                            <a:fillRect l="-52794" t="-204717" r="-62647" b="-172642"/>
                          </a:stretch>
                        </a:blipFill>
                      </a:tcPr>
                    </a:tc>
                    <a:tc>
                      <a:txBody>
                        <a:bodyPr/>
                        <a:lstStyle/>
                        <a:p>
                          <a:pPr algn="l"/>
                          <a:endParaRPr lang="en-CA" dirty="0"/>
                        </a:p>
                      </a:txBody>
                      <a:tcPr/>
                    </a:tc>
                    <a:extLst>
                      <a:ext uri="{0D108BD9-81ED-4DB2-BD59-A6C34878D82A}">
                        <a16:rowId xmlns:a16="http://schemas.microsoft.com/office/drawing/2014/main" val="2479195011"/>
                      </a:ext>
                    </a:extLst>
                  </a:tr>
                  <a:tr h="648000">
                    <a:tc>
                      <a:txBody>
                        <a:bodyPr/>
                        <a:lstStyle/>
                        <a:p>
                          <a:r>
                            <a:rPr lang="en-CA" dirty="0"/>
                            <a:t>Second</a:t>
                          </a:r>
                        </a:p>
                      </a:txBody>
                      <a:tcPr/>
                    </a:tc>
                    <a:tc>
                      <a:txBody>
                        <a:bodyPr/>
                        <a:lstStyle/>
                        <a:p>
                          <a:endParaRPr lang="fr-FR"/>
                        </a:p>
                      </a:txBody>
                      <a:tcPr>
                        <a:blipFill>
                          <a:blip r:embed="rId4"/>
                          <a:stretch>
                            <a:fillRect l="-52794" t="-301869" r="-62647" b="-71028"/>
                          </a:stretch>
                        </a:blipFill>
                      </a:tcPr>
                    </a:tc>
                    <a:tc>
                      <a:txBody>
                        <a:bodyPr/>
                        <a:lstStyle/>
                        <a:p>
                          <a:pPr algn="l"/>
                          <a:endParaRPr lang="en-CA" dirty="0"/>
                        </a:p>
                      </a:txBody>
                      <a:tcPr/>
                    </a:tc>
                    <a:extLst>
                      <a:ext uri="{0D108BD9-81ED-4DB2-BD59-A6C34878D82A}">
                        <a16:rowId xmlns:a16="http://schemas.microsoft.com/office/drawing/2014/main" val="1476611763"/>
                      </a:ext>
                    </a:extLst>
                  </a:tr>
                  <a:tr h="370840">
                    <a:tc>
                      <a:txBody>
                        <a:bodyPr/>
                        <a:lstStyle/>
                        <a:p>
                          <a:r>
                            <a:rPr lang="en-CA" dirty="0"/>
                            <a:t>…</a:t>
                          </a:r>
                        </a:p>
                      </a:txBody>
                      <a:tcPr/>
                    </a:tc>
                    <a:tc>
                      <a:txBody>
                        <a:bodyPr/>
                        <a:lstStyle/>
                        <a:p>
                          <a:r>
                            <a:rPr lang="en-CA" dirty="0"/>
                            <a:t>…</a:t>
                          </a:r>
                        </a:p>
                      </a:txBody>
                      <a:tcPr/>
                    </a:tc>
                    <a:tc>
                      <a:txBody>
                        <a:bodyPr/>
                        <a:lstStyle/>
                        <a:p>
                          <a:endParaRPr lang="en-CA" dirty="0"/>
                        </a:p>
                      </a:txBody>
                      <a:tcPr/>
                    </a:tc>
                    <a:extLst>
                      <a:ext uri="{0D108BD9-81ED-4DB2-BD59-A6C34878D82A}">
                        <a16:rowId xmlns:a16="http://schemas.microsoft.com/office/drawing/2014/main" val="3735199141"/>
                      </a:ext>
                    </a:extLst>
                  </a:tr>
                </a:tbl>
              </a:graphicData>
            </a:graphic>
          </p:graphicFrame>
        </mc:Fallback>
      </mc:AlternateContent>
    </p:spTree>
    <p:extLst>
      <p:ext uri="{BB962C8B-B14F-4D97-AF65-F5344CB8AC3E}">
        <p14:creationId xmlns:p14="http://schemas.microsoft.com/office/powerpoint/2010/main" val="3246377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5C57E-F082-49FF-B2CD-CF6ECBAAC346}"/>
              </a:ext>
            </a:extLst>
          </p:cNvPr>
          <p:cNvSpPr>
            <a:spLocks noGrp="1"/>
          </p:cNvSpPr>
          <p:nvPr>
            <p:ph type="title"/>
          </p:nvPr>
        </p:nvSpPr>
        <p:spPr/>
        <p:txBody>
          <a:bodyPr/>
          <a:lstStyle/>
          <a:p>
            <a:r>
              <a:rPr lang="en-CA" dirty="0"/>
              <a:t>Truncation error of Taylor series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B6D619-A3F8-4A8C-85BA-B841E933E767}"/>
                  </a:ext>
                </a:extLst>
              </p:cNvPr>
              <p:cNvSpPr>
                <a:spLocks noGrp="1"/>
              </p:cNvSpPr>
              <p:nvPr>
                <p:ph idx="1"/>
              </p:nvPr>
            </p:nvSpPr>
            <p:spPr/>
            <p:txBody>
              <a:bodyPr/>
              <a:lstStyle/>
              <a:p>
                <a:r>
                  <a:rPr lang="en-CA" dirty="0"/>
                  <a:t>The difference between </a:t>
                </a:r>
                <a14:m>
                  <m:oMath xmlns:m="http://schemas.openxmlformats.org/officeDocument/2006/math">
                    <m:r>
                      <a:rPr lang="fr-FR" i="1">
                        <a:latin typeface="Cambria Math" panose="02040503050406030204" pitchFamily="18" charset="0"/>
                      </a:rPr>
                      <m:t>𝑓</m:t>
                    </m:r>
                    <m:d>
                      <m:dPr>
                        <m:ctrlPr>
                          <a:rPr lang="fr-FR" i="1">
                            <a:latin typeface="Cambria Math" panose="02040503050406030204" pitchFamily="18" charset="0"/>
                          </a:rPr>
                        </m:ctrlPr>
                      </m:dPr>
                      <m:e>
                        <m:r>
                          <a:rPr lang="fr-FR" i="1">
                            <a:latin typeface="Cambria Math" panose="02040503050406030204" pitchFamily="18" charset="0"/>
                          </a:rPr>
                          <m:t>𝑥</m:t>
                        </m:r>
                        <m:r>
                          <a:rPr lang="fr-FR" i="1">
                            <a:latin typeface="Cambria Math" panose="02040503050406030204" pitchFamily="18" charset="0"/>
                          </a:rPr>
                          <m:t>+</m:t>
                        </m:r>
                        <m:r>
                          <a:rPr lang="fr-FR" i="1">
                            <a:latin typeface="Cambria Math" panose="02040503050406030204" pitchFamily="18" charset="0"/>
                          </a:rPr>
                          <m:t>h</m:t>
                        </m:r>
                      </m:e>
                    </m:d>
                  </m:oMath>
                </a14:m>
                <a:r>
                  <a:rPr lang="en-CA" dirty="0"/>
                  <a:t> and it’s approximation from the Taylor series expansion is the truncation error</a:t>
                </a:r>
              </a:p>
              <a:p>
                <a:r>
                  <a:rPr lang="en-CA" dirty="0"/>
                  <a:t>This error becomes smaller as one includes more terms:</a:t>
                </a:r>
              </a:p>
            </p:txBody>
          </p:sp>
        </mc:Choice>
        <mc:Fallback xmlns="">
          <p:sp>
            <p:nvSpPr>
              <p:cNvPr id="3" name="Content Placeholder 2">
                <a:extLst>
                  <a:ext uri="{FF2B5EF4-FFF2-40B4-BE49-F238E27FC236}">
                    <a16:creationId xmlns:a16="http://schemas.microsoft.com/office/drawing/2014/main" id="{DFB6D619-A3F8-4A8C-85BA-B841E933E767}"/>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graphicFrame>
            <p:nvGraphicFramePr>
              <p:cNvPr id="4" name="Table 4">
                <a:extLst>
                  <a:ext uri="{FF2B5EF4-FFF2-40B4-BE49-F238E27FC236}">
                    <a16:creationId xmlns:a16="http://schemas.microsoft.com/office/drawing/2014/main" id="{F3C76393-562B-49C1-96EE-35D6ABF5711B}"/>
                  </a:ext>
                </a:extLst>
              </p:cNvPr>
              <p:cNvGraphicFramePr>
                <a:graphicFrameLocks noGrp="1"/>
              </p:cNvGraphicFramePr>
              <p:nvPr>
                <p:extLst>
                  <p:ext uri="{D42A27DB-BD31-4B8C-83A1-F6EECF244321}">
                    <p14:modId xmlns:p14="http://schemas.microsoft.com/office/powerpoint/2010/main" val="1622421723"/>
                  </p:ext>
                </p:extLst>
              </p:nvPr>
            </p:nvGraphicFramePr>
            <p:xfrm>
              <a:off x="1638300" y="3522282"/>
              <a:ext cx="8915400" cy="2954920"/>
            </p:xfrm>
            <a:graphic>
              <a:graphicData uri="http://schemas.openxmlformats.org/drawingml/2006/table">
                <a:tbl>
                  <a:tblPr firstRow="1" bandRow="1">
                    <a:tableStyleId>{5FD0F851-EC5A-4D38-B0AD-8093EC10F338}</a:tableStyleId>
                  </a:tblPr>
                  <a:tblGrid>
                    <a:gridCol w="2183363">
                      <a:extLst>
                        <a:ext uri="{9D8B030D-6E8A-4147-A177-3AD203B41FA5}">
                          <a16:colId xmlns:a16="http://schemas.microsoft.com/office/drawing/2014/main" val="1038076618"/>
                        </a:ext>
                      </a:extLst>
                    </a:gridCol>
                    <a:gridCol w="4141237">
                      <a:extLst>
                        <a:ext uri="{9D8B030D-6E8A-4147-A177-3AD203B41FA5}">
                          <a16:colId xmlns:a16="http://schemas.microsoft.com/office/drawing/2014/main" val="3578439756"/>
                        </a:ext>
                      </a:extLst>
                    </a:gridCol>
                    <a:gridCol w="2590800">
                      <a:extLst>
                        <a:ext uri="{9D8B030D-6E8A-4147-A177-3AD203B41FA5}">
                          <a16:colId xmlns:a16="http://schemas.microsoft.com/office/drawing/2014/main" val="4150974754"/>
                        </a:ext>
                      </a:extLst>
                    </a:gridCol>
                  </a:tblGrid>
                  <a:tr h="370840">
                    <a:tc>
                      <a:txBody>
                        <a:bodyPr/>
                        <a:lstStyle/>
                        <a:p>
                          <a:r>
                            <a:rPr lang="en-CA" dirty="0"/>
                            <a:t>Order  of approximation</a:t>
                          </a:r>
                        </a:p>
                      </a:txBody>
                      <a:tcPr/>
                    </a:tc>
                    <a:tc>
                      <a:txBody>
                        <a:bodyPr/>
                        <a:lstStyle/>
                        <a:p>
                          <a:r>
                            <a:rPr lang="en-CA" dirty="0"/>
                            <a:t>Truncation error</a:t>
                          </a:r>
                        </a:p>
                      </a:txBody>
                      <a:tcPr/>
                    </a:tc>
                    <a:tc>
                      <a:txBody>
                        <a:bodyPr/>
                        <a:lstStyle/>
                        <a:p>
                          <a:endParaRPr lang="en-CA" dirty="0"/>
                        </a:p>
                      </a:txBody>
                      <a:tcPr/>
                    </a:tc>
                    <a:extLst>
                      <a:ext uri="{0D108BD9-81ED-4DB2-BD59-A6C34878D82A}">
                        <a16:rowId xmlns:a16="http://schemas.microsoft.com/office/drawing/2014/main" val="1235366290"/>
                      </a:ext>
                    </a:extLst>
                  </a:tr>
                  <a:tr h="648000">
                    <a:tc>
                      <a:txBody>
                        <a:bodyPr/>
                        <a:lstStyle/>
                        <a:p>
                          <a:r>
                            <a:rPr lang="en-CA" dirty="0"/>
                            <a:t>Zero</a:t>
                          </a:r>
                        </a:p>
                      </a:txBody>
                      <a:tcPr/>
                    </a:tc>
                    <a:tc>
                      <a:txBody>
                        <a:bodyPr/>
                        <a:lstStyle/>
                        <a:p>
                          <a:pPr algn="l"/>
                          <a14:m>
                            <m:oMathPara xmlns:m="http://schemas.openxmlformats.org/officeDocument/2006/math">
                              <m:oMathParaPr>
                                <m:jc m:val="left"/>
                              </m:oMathParaPr>
                              <m:oMath xmlns:m="http://schemas.openxmlformats.org/officeDocument/2006/math">
                                <m:r>
                                  <a:rPr lang="fr-FR" smtClean="0">
                                    <a:latin typeface="Cambria Math" panose="02040503050406030204" pitchFamily="18" charset="0"/>
                                  </a:rPr>
                                  <m:t>𝑓</m:t>
                                </m:r>
                                <m:d>
                                  <m:dPr>
                                    <m:ctrlPr>
                                      <a:rPr lang="fr-FR" i="1">
                                        <a:latin typeface="Cambria Math" panose="02040503050406030204" pitchFamily="18" charset="0"/>
                                      </a:rPr>
                                    </m:ctrlPr>
                                  </m:dPr>
                                  <m:e>
                                    <m:r>
                                      <a:rPr lang="fr-FR">
                                        <a:latin typeface="Cambria Math" panose="02040503050406030204" pitchFamily="18" charset="0"/>
                                      </a:rPr>
                                      <m:t>𝑥</m:t>
                                    </m:r>
                                    <m:r>
                                      <a:rPr lang="fr-FR">
                                        <a:latin typeface="Cambria Math" panose="02040503050406030204" pitchFamily="18" charset="0"/>
                                      </a:rPr>
                                      <m:t>+</m:t>
                                    </m:r>
                                    <m:r>
                                      <a:rPr lang="fr-FR">
                                        <a:latin typeface="Cambria Math" panose="02040503050406030204" pitchFamily="18" charset="0"/>
                                      </a:rPr>
                                      <m:t>h</m:t>
                                    </m:r>
                                  </m:e>
                                </m:d>
                                <m:r>
                                  <a:rPr lang="fr-FR" smtClean="0">
                                    <a:latin typeface="Cambria Math" panose="02040503050406030204" pitchFamily="18" charset="0"/>
                                  </a:rPr>
                                  <m:t>−</m:t>
                                </m:r>
                                <m:r>
                                  <a:rPr lang="fr-FR">
                                    <a:latin typeface="Cambria Math" panose="02040503050406030204" pitchFamily="18" charset="0"/>
                                  </a:rPr>
                                  <m:t>𝑓</m:t>
                                </m:r>
                                <m:d>
                                  <m:dPr>
                                    <m:ctrlPr>
                                      <a:rPr lang="fr-FR" i="1">
                                        <a:latin typeface="Cambria Math" panose="02040503050406030204" pitchFamily="18" charset="0"/>
                                      </a:rPr>
                                    </m:ctrlPr>
                                  </m:dPr>
                                  <m:e>
                                    <m:r>
                                      <a:rPr lang="fr-FR">
                                        <a:latin typeface="Cambria Math" panose="02040503050406030204" pitchFamily="18" charset="0"/>
                                      </a:rPr>
                                      <m:t>𝑥</m:t>
                                    </m:r>
                                  </m:e>
                                </m:d>
                              </m:oMath>
                            </m:oMathPara>
                          </a14:m>
                          <a:endParaRPr lang="en-CA" dirty="0"/>
                        </a:p>
                      </a:txBody>
                      <a:tcPr/>
                    </a:tc>
                    <a:tc>
                      <a:txBody>
                        <a:bodyPr/>
                        <a:lstStyle/>
                        <a:p>
                          <a:pPr algn="l"/>
                          <a14:m>
                            <m:oMathPara xmlns:m="http://schemas.openxmlformats.org/officeDocument/2006/math">
                              <m:oMathParaPr>
                                <m:jc m:val="left"/>
                              </m:oMathParaPr>
                              <m:oMath xmlns:m="http://schemas.openxmlformats.org/officeDocument/2006/math">
                                <m:r>
                                  <a:rPr lang="fr-FR" smtClean="0">
                                    <a:latin typeface="Cambria Math" panose="02040503050406030204" pitchFamily="18" charset="0"/>
                                  </a:rPr>
                                  <m:t>𝑓</m:t>
                                </m:r>
                                <m:r>
                                  <a:rPr lang="fr-FR" smtClean="0">
                                    <a:latin typeface="Cambria Math" panose="02040503050406030204" pitchFamily="18" charset="0"/>
                                  </a:rPr>
                                  <m:t>′(</m:t>
                                </m:r>
                                <m:r>
                                  <a:rPr lang="fr-FR" smtClean="0">
                                    <a:latin typeface="Cambria Math" panose="02040503050406030204" pitchFamily="18" charset="0"/>
                                  </a:rPr>
                                  <m:t>𝜀</m:t>
                                </m:r>
                                <m:r>
                                  <a:rPr lang="fr-FR" smtClean="0">
                                    <a:latin typeface="Cambria Math" panose="02040503050406030204" pitchFamily="18" charset="0"/>
                                  </a:rPr>
                                  <m:t>)</m:t>
                                </m:r>
                                <m:r>
                                  <a:rPr lang="fr-FR" smtClean="0">
                                    <a:latin typeface="Cambria Math" panose="02040503050406030204" pitchFamily="18" charset="0"/>
                                  </a:rPr>
                                  <m:t>h</m:t>
                                </m:r>
                                <m:r>
                                  <a:rPr lang="fr-FR" i="1" smtClean="0">
                                    <a:latin typeface="Cambria Math" panose="02040503050406030204" pitchFamily="18" charset="0"/>
                                    <a:ea typeface="Cambria Math" panose="02040503050406030204" pitchFamily="18" charset="0"/>
                                  </a:rPr>
                                  <m:t>≅</m:t>
                                </m:r>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𝑓</m:t>
                                    </m:r>
                                  </m:e>
                                  <m:sup>
                                    <m:r>
                                      <a:rPr lang="fr-FR" b="0" i="1" smtClean="0">
                                        <a:latin typeface="Cambria Math" panose="02040503050406030204" pitchFamily="18" charset="0"/>
                                        <a:ea typeface="Cambria Math" panose="02040503050406030204" pitchFamily="18" charset="0"/>
                                      </a:rPr>
                                      <m:t>′</m:t>
                                    </m:r>
                                  </m:sup>
                                </m:sSup>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𝑥</m:t>
                                    </m:r>
                                  </m:e>
                                </m:d>
                                <m:r>
                                  <a:rPr lang="fr-FR" b="0" i="1" smtClean="0">
                                    <a:latin typeface="Cambria Math" panose="02040503050406030204" pitchFamily="18" charset="0"/>
                                    <a:ea typeface="Cambria Math" panose="02040503050406030204" pitchFamily="18" charset="0"/>
                                  </a:rPr>
                                  <m:t>h</m:t>
                                </m:r>
                              </m:oMath>
                            </m:oMathPara>
                          </a14:m>
                          <a:endParaRPr lang="en-CA" dirty="0"/>
                        </a:p>
                      </a:txBody>
                      <a:tcPr/>
                    </a:tc>
                    <a:extLst>
                      <a:ext uri="{0D108BD9-81ED-4DB2-BD59-A6C34878D82A}">
                        <a16:rowId xmlns:a16="http://schemas.microsoft.com/office/drawing/2014/main" val="3959908016"/>
                      </a:ext>
                    </a:extLst>
                  </a:tr>
                  <a:tr h="648000">
                    <a:tc>
                      <a:txBody>
                        <a:bodyPr/>
                        <a:lstStyle/>
                        <a:p>
                          <a:r>
                            <a:rPr lang="en-CA" dirty="0"/>
                            <a:t>First</a:t>
                          </a:r>
                        </a:p>
                      </a:txBody>
                      <a:tcPr/>
                    </a:tc>
                    <a:tc>
                      <a:txBody>
                        <a:bodyPr/>
                        <a:lstStyle/>
                        <a:p>
                          <a:pPr algn="l"/>
                          <a14:m>
                            <m:oMathPara xmlns:m="http://schemas.openxmlformats.org/officeDocument/2006/math">
                              <m:oMathParaPr>
                                <m:jc m:val="left"/>
                              </m:oMathParaPr>
                              <m:oMath xmlns:m="http://schemas.openxmlformats.org/officeDocument/2006/math">
                                <m:r>
                                  <a:rPr lang="fr-FR" smtClean="0">
                                    <a:latin typeface="Cambria Math" panose="02040503050406030204" pitchFamily="18" charset="0"/>
                                  </a:rPr>
                                  <m:t>𝑓</m:t>
                                </m:r>
                                <m:d>
                                  <m:dPr>
                                    <m:ctrlPr>
                                      <a:rPr lang="fr-FR" i="1">
                                        <a:latin typeface="Cambria Math" panose="02040503050406030204" pitchFamily="18" charset="0"/>
                                      </a:rPr>
                                    </m:ctrlPr>
                                  </m:dPr>
                                  <m:e>
                                    <m:r>
                                      <a:rPr lang="fr-FR">
                                        <a:latin typeface="Cambria Math" panose="02040503050406030204" pitchFamily="18" charset="0"/>
                                      </a:rPr>
                                      <m:t>𝑥</m:t>
                                    </m:r>
                                    <m:r>
                                      <a:rPr lang="fr-FR">
                                        <a:latin typeface="Cambria Math" panose="02040503050406030204" pitchFamily="18" charset="0"/>
                                      </a:rPr>
                                      <m:t>+</m:t>
                                    </m:r>
                                    <m:r>
                                      <a:rPr lang="fr-FR">
                                        <a:latin typeface="Cambria Math" panose="02040503050406030204" pitchFamily="18" charset="0"/>
                                      </a:rPr>
                                      <m:t>h</m:t>
                                    </m:r>
                                  </m:e>
                                </m:d>
                                <m:r>
                                  <a:rPr lang="fr-FR" smtClean="0">
                                    <a:latin typeface="Cambria Math" panose="02040503050406030204" pitchFamily="18" charset="0"/>
                                  </a:rPr>
                                  <m:t>−</m:t>
                                </m:r>
                                <m:r>
                                  <a:rPr lang="fr-FR">
                                    <a:latin typeface="Cambria Math" panose="02040503050406030204" pitchFamily="18" charset="0"/>
                                  </a:rPr>
                                  <m:t>𝑓</m:t>
                                </m:r>
                                <m:d>
                                  <m:dPr>
                                    <m:ctrlPr>
                                      <a:rPr lang="fr-FR" i="1">
                                        <a:latin typeface="Cambria Math" panose="02040503050406030204" pitchFamily="18" charset="0"/>
                                      </a:rPr>
                                    </m:ctrlPr>
                                  </m:dPr>
                                  <m:e>
                                    <m:r>
                                      <a:rPr lang="fr-FR">
                                        <a:latin typeface="Cambria Math" panose="02040503050406030204" pitchFamily="18" charset="0"/>
                                      </a:rPr>
                                      <m:t>𝑥</m:t>
                                    </m:r>
                                  </m:e>
                                </m:d>
                                <m:r>
                                  <a:rPr lang="fr-FR" smtClean="0">
                                    <a:latin typeface="Cambria Math" panose="02040503050406030204" pitchFamily="18" charset="0"/>
                                  </a:rPr>
                                  <m:t>−</m:t>
                                </m:r>
                                <m:sSup>
                                  <m:sSupPr>
                                    <m:ctrlPr>
                                      <a:rPr lang="fr-FR" i="1">
                                        <a:latin typeface="Cambria Math" panose="02040503050406030204" pitchFamily="18" charset="0"/>
                                      </a:rPr>
                                    </m:ctrlPr>
                                  </m:sSupPr>
                                  <m:e>
                                    <m:r>
                                      <a:rPr lang="fr-FR">
                                        <a:latin typeface="Cambria Math" panose="02040503050406030204" pitchFamily="18" charset="0"/>
                                      </a:rPr>
                                      <m:t>h𝑓</m:t>
                                    </m:r>
                                  </m:e>
                                  <m:sup>
                                    <m:r>
                                      <a:rPr lang="fr-FR">
                                        <a:latin typeface="Cambria Math" panose="02040503050406030204" pitchFamily="18" charset="0"/>
                                      </a:rPr>
                                      <m:t>′</m:t>
                                    </m:r>
                                  </m:sup>
                                </m:sSup>
                                <m:d>
                                  <m:dPr>
                                    <m:ctrlPr>
                                      <a:rPr lang="fr-FR" i="1">
                                        <a:latin typeface="Cambria Math" panose="02040503050406030204" pitchFamily="18" charset="0"/>
                                      </a:rPr>
                                    </m:ctrlPr>
                                  </m:dPr>
                                  <m:e>
                                    <m:r>
                                      <a:rPr lang="fr-FR">
                                        <a:latin typeface="Cambria Math" panose="02040503050406030204" pitchFamily="18" charset="0"/>
                                      </a:rPr>
                                      <m:t>𝑥</m:t>
                                    </m:r>
                                  </m:e>
                                </m:d>
                              </m:oMath>
                            </m:oMathPara>
                          </a14:m>
                          <a:endParaRPr lang="en-CA" dirty="0"/>
                        </a:p>
                      </a:txBody>
                      <a:tcPr/>
                    </a:tc>
                    <a:tc>
                      <a:txBody>
                        <a:bodyPr/>
                        <a:lstStyle/>
                        <a:p>
                          <a:pPr algn="l"/>
                          <a14:m>
                            <m:oMathPara xmlns:m="http://schemas.openxmlformats.org/officeDocument/2006/math">
                              <m:oMathParaPr>
                                <m:jc m:val="left"/>
                              </m:oMathParaPr>
                              <m:oMath xmlns:m="http://schemas.openxmlformats.org/officeDocument/2006/math">
                                <m:f>
                                  <m:fPr>
                                    <m:ctrlPr>
                                      <a:rPr lang="fr-FR" i="1" smtClean="0">
                                        <a:latin typeface="Cambria Math" panose="02040503050406030204" pitchFamily="18" charset="0"/>
                                      </a:rPr>
                                    </m:ctrlPr>
                                  </m:fPr>
                                  <m:num>
                                    <m:r>
                                      <a:rPr lang="fr-FR" smtClean="0">
                                        <a:latin typeface="Cambria Math" panose="02040503050406030204" pitchFamily="18" charset="0"/>
                                      </a:rPr>
                                      <m:t>𝑓</m:t>
                                    </m:r>
                                    <m:r>
                                      <a:rPr lang="fr-FR" smtClean="0">
                                        <a:latin typeface="Cambria Math" panose="02040503050406030204" pitchFamily="18" charset="0"/>
                                      </a:rPr>
                                      <m:t>"(</m:t>
                                    </m:r>
                                    <m:r>
                                      <a:rPr lang="fr-FR" smtClean="0">
                                        <a:latin typeface="Cambria Math" panose="02040503050406030204" pitchFamily="18" charset="0"/>
                                      </a:rPr>
                                      <m:t>𝜀</m:t>
                                    </m:r>
                                    <m:r>
                                      <a:rPr lang="fr-FR" smtClean="0">
                                        <a:latin typeface="Cambria Math" panose="02040503050406030204" pitchFamily="18" charset="0"/>
                                      </a:rPr>
                                      <m:t>)</m:t>
                                    </m:r>
                                  </m:num>
                                  <m:den>
                                    <m:r>
                                      <a:rPr lang="fr-FR" smtClean="0">
                                        <a:latin typeface="Cambria Math" panose="02040503050406030204" pitchFamily="18" charset="0"/>
                                      </a:rPr>
                                      <m:t>2!</m:t>
                                    </m:r>
                                  </m:den>
                                </m:f>
                                <m:sSup>
                                  <m:sSupPr>
                                    <m:ctrlPr>
                                      <a:rPr lang="fr-FR"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2</m:t>
                                    </m:r>
                                  </m:sup>
                                </m:sSup>
                                <m:r>
                                  <a:rPr lang="fr-FR" i="1" smtClean="0">
                                    <a:latin typeface="Cambria Math" panose="02040503050406030204" pitchFamily="18" charset="0"/>
                                    <a:ea typeface="Cambria Math" panose="02040503050406030204" pitchFamily="18" charset="0"/>
                                  </a:rPr>
                                  <m:t>≅</m:t>
                                </m:r>
                                <m:f>
                                  <m:fPr>
                                    <m:ctrlPr>
                                      <a:rPr lang="fr-FR" i="1" smtClean="0">
                                        <a:latin typeface="Cambria Math" panose="02040503050406030204" pitchFamily="18" charset="0"/>
                                      </a:rPr>
                                    </m:ctrlPr>
                                  </m:fPr>
                                  <m:num>
                                    <m:r>
                                      <a:rPr lang="fr-FR" i="1" smtClean="0">
                                        <a:latin typeface="Cambria Math" panose="02040503050406030204" pitchFamily="18" charset="0"/>
                                      </a:rPr>
                                      <m:t>𝑓</m:t>
                                    </m:r>
                                    <m:r>
                                      <a:rPr lang="fr-FR" b="0" i="1" smtClean="0">
                                        <a:latin typeface="Cambria Math" panose="02040503050406030204" pitchFamily="18" charset="0"/>
                                      </a:rPr>
                                      <m:t>′′(</m:t>
                                    </m:r>
                                    <m:r>
                                      <a:rPr lang="fr-FR" b="0" i="1" smtClean="0">
                                        <a:latin typeface="Cambria Math" panose="02040503050406030204" pitchFamily="18" charset="0"/>
                                      </a:rPr>
                                      <m:t>𝑥</m:t>
                                    </m:r>
                                    <m:r>
                                      <a:rPr lang="fr-FR" b="0" i="1" smtClean="0">
                                        <a:latin typeface="Cambria Math" panose="02040503050406030204" pitchFamily="18" charset="0"/>
                                      </a:rPr>
                                      <m:t>)</m:t>
                                    </m:r>
                                  </m:num>
                                  <m:den>
                                    <m:r>
                                      <a:rPr lang="fr-FR" smtClean="0">
                                        <a:latin typeface="Cambria Math" panose="02040503050406030204" pitchFamily="18" charset="0"/>
                                      </a:rPr>
                                      <m:t>2!</m:t>
                                    </m:r>
                                  </m:den>
                                </m:f>
                                <m:sSup>
                                  <m:sSupPr>
                                    <m:ctrlPr>
                                      <a:rPr lang="fr-FR"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2</m:t>
                                    </m:r>
                                  </m:sup>
                                </m:sSup>
                              </m:oMath>
                            </m:oMathPara>
                          </a14:m>
                          <a:endParaRPr lang="en-CA" dirty="0"/>
                        </a:p>
                      </a:txBody>
                      <a:tcPr/>
                    </a:tc>
                    <a:extLst>
                      <a:ext uri="{0D108BD9-81ED-4DB2-BD59-A6C34878D82A}">
                        <a16:rowId xmlns:a16="http://schemas.microsoft.com/office/drawing/2014/main" val="2479195011"/>
                      </a:ext>
                    </a:extLst>
                  </a:tr>
                  <a:tr h="648000">
                    <a:tc>
                      <a:txBody>
                        <a:bodyPr/>
                        <a:lstStyle/>
                        <a:p>
                          <a:r>
                            <a:rPr lang="en-CA" dirty="0"/>
                            <a:t>Second</a:t>
                          </a:r>
                        </a:p>
                      </a:txBody>
                      <a:tcPr/>
                    </a:tc>
                    <a:tc>
                      <a:txBody>
                        <a:bodyPr/>
                        <a:lstStyle/>
                        <a:p>
                          <a:pPr algn="l"/>
                          <a14:m>
                            <m:oMathPara xmlns:m="http://schemas.openxmlformats.org/officeDocument/2006/math">
                              <m:oMathParaPr>
                                <m:jc m:val="left"/>
                              </m:oMathParaPr>
                              <m:oMath xmlns:m="http://schemas.openxmlformats.org/officeDocument/2006/math">
                                <m:r>
                                  <a:rPr lang="fr-FR" smtClean="0">
                                    <a:latin typeface="Cambria Math" panose="02040503050406030204" pitchFamily="18" charset="0"/>
                                  </a:rPr>
                                  <m:t>𝑓</m:t>
                                </m:r>
                                <m:d>
                                  <m:dPr>
                                    <m:ctrlPr>
                                      <a:rPr lang="fr-FR" i="1">
                                        <a:latin typeface="Cambria Math" panose="02040503050406030204" pitchFamily="18" charset="0"/>
                                      </a:rPr>
                                    </m:ctrlPr>
                                  </m:dPr>
                                  <m:e>
                                    <m:r>
                                      <a:rPr lang="fr-FR">
                                        <a:latin typeface="Cambria Math" panose="02040503050406030204" pitchFamily="18" charset="0"/>
                                      </a:rPr>
                                      <m:t>𝑥</m:t>
                                    </m:r>
                                    <m:r>
                                      <a:rPr lang="fr-FR">
                                        <a:latin typeface="Cambria Math" panose="02040503050406030204" pitchFamily="18" charset="0"/>
                                      </a:rPr>
                                      <m:t>+</m:t>
                                    </m:r>
                                    <m:r>
                                      <a:rPr lang="fr-FR">
                                        <a:latin typeface="Cambria Math" panose="02040503050406030204" pitchFamily="18" charset="0"/>
                                      </a:rPr>
                                      <m:t>h</m:t>
                                    </m:r>
                                  </m:e>
                                </m:d>
                                <m:r>
                                  <a:rPr lang="fr-FR" smtClean="0">
                                    <a:latin typeface="Cambria Math" panose="02040503050406030204" pitchFamily="18" charset="0"/>
                                  </a:rPr>
                                  <m:t>−</m:t>
                                </m:r>
                                <m:r>
                                  <a:rPr lang="fr-FR">
                                    <a:latin typeface="Cambria Math" panose="02040503050406030204" pitchFamily="18" charset="0"/>
                                  </a:rPr>
                                  <m:t>𝑓</m:t>
                                </m:r>
                                <m:d>
                                  <m:dPr>
                                    <m:ctrlPr>
                                      <a:rPr lang="fr-FR" i="1">
                                        <a:latin typeface="Cambria Math" panose="02040503050406030204" pitchFamily="18" charset="0"/>
                                      </a:rPr>
                                    </m:ctrlPr>
                                  </m:dPr>
                                  <m:e>
                                    <m:r>
                                      <a:rPr lang="fr-FR">
                                        <a:latin typeface="Cambria Math" panose="02040503050406030204" pitchFamily="18" charset="0"/>
                                      </a:rPr>
                                      <m:t>𝑥</m:t>
                                    </m:r>
                                  </m:e>
                                </m:d>
                                <m:r>
                                  <a:rPr lang="fr-FR" smtClean="0">
                                    <a:latin typeface="Cambria Math" panose="02040503050406030204" pitchFamily="18" charset="0"/>
                                  </a:rPr>
                                  <m:t>−</m:t>
                                </m:r>
                                <m:sSup>
                                  <m:sSupPr>
                                    <m:ctrlPr>
                                      <a:rPr lang="fr-FR" i="1">
                                        <a:latin typeface="Cambria Math" panose="02040503050406030204" pitchFamily="18" charset="0"/>
                                      </a:rPr>
                                    </m:ctrlPr>
                                  </m:sSupPr>
                                  <m:e>
                                    <m:r>
                                      <a:rPr lang="fr-FR">
                                        <a:latin typeface="Cambria Math" panose="02040503050406030204" pitchFamily="18" charset="0"/>
                                      </a:rPr>
                                      <m:t>h𝑓</m:t>
                                    </m:r>
                                  </m:e>
                                  <m:sup>
                                    <m:r>
                                      <a:rPr lang="fr-FR">
                                        <a:latin typeface="Cambria Math" panose="02040503050406030204" pitchFamily="18" charset="0"/>
                                      </a:rPr>
                                      <m:t>′</m:t>
                                    </m:r>
                                  </m:sup>
                                </m:sSup>
                                <m:d>
                                  <m:dPr>
                                    <m:ctrlPr>
                                      <a:rPr lang="fr-FR" i="1">
                                        <a:latin typeface="Cambria Math" panose="02040503050406030204" pitchFamily="18" charset="0"/>
                                      </a:rPr>
                                    </m:ctrlPr>
                                  </m:dPr>
                                  <m:e>
                                    <m:r>
                                      <a:rPr lang="fr-FR">
                                        <a:latin typeface="Cambria Math" panose="02040503050406030204" pitchFamily="18" charset="0"/>
                                      </a:rPr>
                                      <m:t>𝑥</m:t>
                                    </m:r>
                                  </m:e>
                                </m:d>
                                <m:r>
                                  <a:rPr lang="fr-FR" smtClean="0">
                                    <a:latin typeface="Cambria Math" panose="02040503050406030204" pitchFamily="18" charset="0"/>
                                  </a:rPr>
                                  <m:t>−</m:t>
                                </m:r>
                                <m:f>
                                  <m:fPr>
                                    <m:ctrlPr>
                                      <a:rPr lang="fr-FR" i="1">
                                        <a:latin typeface="Cambria Math" panose="02040503050406030204" pitchFamily="18" charset="0"/>
                                      </a:rPr>
                                    </m:ctrlPr>
                                  </m:fPr>
                                  <m:num>
                                    <m:sSup>
                                      <m:sSupPr>
                                        <m:ctrlPr>
                                          <a:rPr lang="fr-FR" i="1">
                                            <a:latin typeface="Cambria Math" panose="02040503050406030204" pitchFamily="18" charset="0"/>
                                          </a:rPr>
                                        </m:ctrlPr>
                                      </m:sSupPr>
                                      <m:e>
                                        <m:r>
                                          <a:rPr lang="fr-FR">
                                            <a:latin typeface="Cambria Math" panose="02040503050406030204" pitchFamily="18" charset="0"/>
                                          </a:rPr>
                                          <m:t>h</m:t>
                                        </m:r>
                                      </m:e>
                                      <m:sup>
                                        <m:r>
                                          <a:rPr lang="fr-FR">
                                            <a:latin typeface="Cambria Math" panose="02040503050406030204" pitchFamily="18" charset="0"/>
                                          </a:rPr>
                                          <m:t>2</m:t>
                                        </m:r>
                                      </m:sup>
                                    </m:sSup>
                                  </m:num>
                                  <m:den>
                                    <m:r>
                                      <a:rPr lang="fr-FR">
                                        <a:latin typeface="Cambria Math" panose="02040503050406030204" pitchFamily="18" charset="0"/>
                                      </a:rPr>
                                      <m:t>2!</m:t>
                                    </m:r>
                                  </m:den>
                                </m:f>
                                <m:r>
                                  <a:rPr lang="fr-FR">
                                    <a:latin typeface="Cambria Math" panose="02040503050406030204" pitchFamily="18" charset="0"/>
                                  </a:rPr>
                                  <m:t>𝑓</m:t>
                                </m:r>
                                <m:r>
                                  <a:rPr lang="fr-FR">
                                    <a:latin typeface="Cambria Math" panose="02040503050406030204" pitchFamily="18" charset="0"/>
                                  </a:rPr>
                                  <m:t>"(</m:t>
                                </m:r>
                                <m:r>
                                  <a:rPr lang="fr-FR">
                                    <a:latin typeface="Cambria Math" panose="02040503050406030204" pitchFamily="18" charset="0"/>
                                  </a:rPr>
                                  <m:t>𝑥</m:t>
                                </m:r>
                                <m:r>
                                  <a:rPr lang="fr-FR">
                                    <a:latin typeface="Cambria Math" panose="02040503050406030204" pitchFamily="18" charset="0"/>
                                  </a:rPr>
                                  <m:t>)</m:t>
                                </m:r>
                              </m:oMath>
                            </m:oMathPara>
                          </a14:m>
                          <a:endParaRPr lang="en-CA" dirty="0"/>
                        </a:p>
                      </a:txBody>
                      <a:tcPr/>
                    </a:tc>
                    <a:tc>
                      <a:txBody>
                        <a:bodyPr/>
                        <a:lstStyle/>
                        <a:p>
                          <a:pPr algn="l"/>
                          <a14:m>
                            <m:oMathPara xmlns:m="http://schemas.openxmlformats.org/officeDocument/2006/math">
                              <m:oMathParaPr>
                                <m:jc m:val="left"/>
                              </m:oMathParaPr>
                              <m:oMath xmlns:m="http://schemas.openxmlformats.org/officeDocument/2006/math">
                                <m:f>
                                  <m:fPr>
                                    <m:ctrlPr>
                                      <a:rPr lang="fr-FR" i="1" smtClean="0">
                                        <a:latin typeface="Cambria Math" panose="02040503050406030204" pitchFamily="18" charset="0"/>
                                      </a:rPr>
                                    </m:ctrlPr>
                                  </m:fPr>
                                  <m:num>
                                    <m:r>
                                      <a:rPr lang="fr-FR" smtClean="0">
                                        <a:latin typeface="Cambria Math" panose="02040503050406030204" pitchFamily="18" charset="0"/>
                                      </a:rPr>
                                      <m:t>𝑓</m:t>
                                    </m:r>
                                    <m:r>
                                      <a:rPr lang="fr-FR" smtClean="0">
                                        <a:latin typeface="Cambria Math" panose="02040503050406030204" pitchFamily="18" charset="0"/>
                                      </a:rPr>
                                      <m:t>′′′(</m:t>
                                    </m:r>
                                    <m:r>
                                      <a:rPr lang="fr-FR" smtClean="0">
                                        <a:latin typeface="Cambria Math" panose="02040503050406030204" pitchFamily="18" charset="0"/>
                                      </a:rPr>
                                      <m:t>𝜀</m:t>
                                    </m:r>
                                    <m:r>
                                      <a:rPr lang="fr-FR" smtClean="0">
                                        <a:latin typeface="Cambria Math" panose="02040503050406030204" pitchFamily="18" charset="0"/>
                                      </a:rPr>
                                      <m:t>)</m:t>
                                    </m:r>
                                  </m:num>
                                  <m:den>
                                    <m:r>
                                      <a:rPr lang="fr-FR" smtClean="0">
                                        <a:latin typeface="Cambria Math" panose="02040503050406030204" pitchFamily="18" charset="0"/>
                                      </a:rPr>
                                      <m:t>3!</m:t>
                                    </m:r>
                                  </m:den>
                                </m:f>
                                <m:sSup>
                                  <m:sSupPr>
                                    <m:ctrlPr>
                                      <a:rPr lang="fr-FR" i="1" smtClean="0">
                                        <a:latin typeface="Cambria Math" panose="02040503050406030204" pitchFamily="18" charset="0"/>
                                      </a:rPr>
                                    </m:ctrlPr>
                                  </m:sSupPr>
                                  <m:e>
                                    <m:r>
                                      <a:rPr lang="fr-FR" smtClean="0">
                                        <a:latin typeface="Cambria Math" panose="02040503050406030204" pitchFamily="18" charset="0"/>
                                      </a:rPr>
                                      <m:t>h</m:t>
                                    </m:r>
                                  </m:e>
                                  <m:sup>
                                    <m:r>
                                      <a:rPr lang="fr-FR" b="0" i="0" smtClean="0">
                                        <a:latin typeface="Cambria Math" panose="02040503050406030204" pitchFamily="18" charset="0"/>
                                      </a:rPr>
                                      <m:t>3</m:t>
                                    </m:r>
                                  </m:sup>
                                </m:sSup>
                                <m:r>
                                  <a:rPr lang="fr-FR" i="1" smtClean="0">
                                    <a:latin typeface="Cambria Math" panose="02040503050406030204" pitchFamily="18" charset="0"/>
                                    <a:ea typeface="Cambria Math" panose="02040503050406030204" pitchFamily="18" charset="0"/>
                                  </a:rPr>
                                  <m:t>≅</m:t>
                                </m:r>
                                <m:f>
                                  <m:fPr>
                                    <m:ctrlPr>
                                      <a:rPr lang="fr-FR" i="1" smtClean="0">
                                        <a:latin typeface="Cambria Math" panose="02040503050406030204" pitchFamily="18" charset="0"/>
                                      </a:rPr>
                                    </m:ctrlPr>
                                  </m:fPr>
                                  <m:num>
                                    <m:r>
                                      <a:rPr lang="fr-FR" b="0" i="1" smtClean="0">
                                        <a:latin typeface="Cambria Math" panose="02040503050406030204" pitchFamily="18" charset="0"/>
                                      </a:rPr>
                                      <m:t>𝑓</m:t>
                                    </m:r>
                                    <m:r>
                                      <a:rPr lang="fr-FR" b="0" i="1" smtClean="0">
                                        <a:latin typeface="Cambria Math" panose="02040503050406030204" pitchFamily="18" charset="0"/>
                                      </a:rPr>
                                      <m:t>′′′(</m:t>
                                    </m:r>
                                    <m:r>
                                      <a:rPr lang="fr-FR" b="0" i="1" smtClean="0">
                                        <a:latin typeface="Cambria Math" panose="02040503050406030204" pitchFamily="18" charset="0"/>
                                      </a:rPr>
                                      <m:t>𝑥</m:t>
                                    </m:r>
                                    <m:r>
                                      <a:rPr lang="fr-FR" b="0" i="1" smtClean="0">
                                        <a:latin typeface="Cambria Math" panose="02040503050406030204" pitchFamily="18" charset="0"/>
                                      </a:rPr>
                                      <m:t>)</m:t>
                                    </m:r>
                                  </m:num>
                                  <m:den>
                                    <m:r>
                                      <a:rPr lang="fr-FR" smtClean="0">
                                        <a:latin typeface="Cambria Math" panose="02040503050406030204" pitchFamily="18" charset="0"/>
                                      </a:rPr>
                                      <m:t>3!</m:t>
                                    </m:r>
                                  </m:den>
                                </m:f>
                                <m:sSup>
                                  <m:sSupPr>
                                    <m:ctrlPr>
                                      <a:rPr lang="fr-FR" i="1" smtClean="0">
                                        <a:latin typeface="Cambria Math" panose="02040503050406030204" pitchFamily="18" charset="0"/>
                                      </a:rPr>
                                    </m:ctrlPr>
                                  </m:sSupPr>
                                  <m:e>
                                    <m:r>
                                      <a:rPr lang="fr-FR" smtClean="0">
                                        <a:latin typeface="Cambria Math" panose="02040503050406030204" pitchFamily="18" charset="0"/>
                                      </a:rPr>
                                      <m:t>h</m:t>
                                    </m:r>
                                  </m:e>
                                  <m:sup>
                                    <m:r>
                                      <a:rPr lang="fr-FR" b="0" i="0" smtClean="0">
                                        <a:latin typeface="Cambria Math" panose="02040503050406030204" pitchFamily="18" charset="0"/>
                                      </a:rPr>
                                      <m:t>3</m:t>
                                    </m:r>
                                  </m:sup>
                                </m:sSup>
                              </m:oMath>
                            </m:oMathPara>
                          </a14:m>
                          <a:endParaRPr lang="en-CA" dirty="0"/>
                        </a:p>
                      </a:txBody>
                      <a:tcPr/>
                    </a:tc>
                    <a:extLst>
                      <a:ext uri="{0D108BD9-81ED-4DB2-BD59-A6C34878D82A}">
                        <a16:rowId xmlns:a16="http://schemas.microsoft.com/office/drawing/2014/main" val="1476611763"/>
                      </a:ext>
                    </a:extLst>
                  </a:tr>
                  <a:tr h="370840">
                    <a:tc>
                      <a:txBody>
                        <a:bodyPr/>
                        <a:lstStyle/>
                        <a:p>
                          <a:r>
                            <a:rPr lang="en-CA" dirty="0"/>
                            <a:t>…</a:t>
                          </a:r>
                        </a:p>
                      </a:txBody>
                      <a:tcPr/>
                    </a:tc>
                    <a:tc>
                      <a:txBody>
                        <a:bodyPr/>
                        <a:lstStyle/>
                        <a:p>
                          <a:r>
                            <a:rPr lang="en-CA" dirty="0"/>
                            <a:t>…</a:t>
                          </a:r>
                        </a:p>
                      </a:txBody>
                      <a:tcPr/>
                    </a:tc>
                    <a:tc>
                      <a:txBody>
                        <a:bodyPr/>
                        <a:lstStyle/>
                        <a:p>
                          <a:r>
                            <a:rPr lang="en-CA" dirty="0"/>
                            <a:t>…</a:t>
                          </a:r>
                        </a:p>
                      </a:txBody>
                      <a:tcPr/>
                    </a:tc>
                    <a:extLst>
                      <a:ext uri="{0D108BD9-81ED-4DB2-BD59-A6C34878D82A}">
                        <a16:rowId xmlns:a16="http://schemas.microsoft.com/office/drawing/2014/main" val="3735199141"/>
                      </a:ext>
                    </a:extLst>
                  </a:tr>
                </a:tbl>
              </a:graphicData>
            </a:graphic>
          </p:graphicFrame>
        </mc:Choice>
        <mc:Fallback>
          <p:graphicFrame>
            <p:nvGraphicFramePr>
              <p:cNvPr id="4" name="Table 4">
                <a:extLst>
                  <a:ext uri="{FF2B5EF4-FFF2-40B4-BE49-F238E27FC236}">
                    <a16:creationId xmlns:a16="http://schemas.microsoft.com/office/drawing/2014/main" id="{F3C76393-562B-49C1-96EE-35D6ABF5711B}"/>
                  </a:ext>
                </a:extLst>
              </p:cNvPr>
              <p:cNvGraphicFramePr>
                <a:graphicFrameLocks noGrp="1"/>
              </p:cNvGraphicFramePr>
              <p:nvPr>
                <p:extLst>
                  <p:ext uri="{D42A27DB-BD31-4B8C-83A1-F6EECF244321}">
                    <p14:modId xmlns:p14="http://schemas.microsoft.com/office/powerpoint/2010/main" val="1622421723"/>
                  </p:ext>
                </p:extLst>
              </p:nvPr>
            </p:nvGraphicFramePr>
            <p:xfrm>
              <a:off x="1638300" y="3522282"/>
              <a:ext cx="8915400" cy="2954920"/>
            </p:xfrm>
            <a:graphic>
              <a:graphicData uri="http://schemas.openxmlformats.org/drawingml/2006/table">
                <a:tbl>
                  <a:tblPr firstRow="1" bandRow="1">
                    <a:tableStyleId>{5FD0F851-EC5A-4D38-B0AD-8093EC10F338}</a:tableStyleId>
                  </a:tblPr>
                  <a:tblGrid>
                    <a:gridCol w="2183363">
                      <a:extLst>
                        <a:ext uri="{9D8B030D-6E8A-4147-A177-3AD203B41FA5}">
                          <a16:colId xmlns:a16="http://schemas.microsoft.com/office/drawing/2014/main" val="1038076618"/>
                        </a:ext>
                      </a:extLst>
                    </a:gridCol>
                    <a:gridCol w="4141237">
                      <a:extLst>
                        <a:ext uri="{9D8B030D-6E8A-4147-A177-3AD203B41FA5}">
                          <a16:colId xmlns:a16="http://schemas.microsoft.com/office/drawing/2014/main" val="3578439756"/>
                        </a:ext>
                      </a:extLst>
                    </a:gridCol>
                    <a:gridCol w="2590800">
                      <a:extLst>
                        <a:ext uri="{9D8B030D-6E8A-4147-A177-3AD203B41FA5}">
                          <a16:colId xmlns:a16="http://schemas.microsoft.com/office/drawing/2014/main" val="4150974754"/>
                        </a:ext>
                      </a:extLst>
                    </a:gridCol>
                  </a:tblGrid>
                  <a:tr h="640080">
                    <a:tc>
                      <a:txBody>
                        <a:bodyPr/>
                        <a:lstStyle/>
                        <a:p>
                          <a:r>
                            <a:rPr lang="en-CA" dirty="0"/>
                            <a:t>Order  of approximation</a:t>
                          </a:r>
                        </a:p>
                      </a:txBody>
                      <a:tcPr/>
                    </a:tc>
                    <a:tc>
                      <a:txBody>
                        <a:bodyPr/>
                        <a:lstStyle/>
                        <a:p>
                          <a:r>
                            <a:rPr lang="en-CA" dirty="0"/>
                            <a:t>Truncation error</a:t>
                          </a:r>
                        </a:p>
                      </a:txBody>
                      <a:tcPr/>
                    </a:tc>
                    <a:tc>
                      <a:txBody>
                        <a:bodyPr/>
                        <a:lstStyle/>
                        <a:p>
                          <a:endParaRPr lang="en-CA" dirty="0"/>
                        </a:p>
                      </a:txBody>
                      <a:tcPr/>
                    </a:tc>
                    <a:extLst>
                      <a:ext uri="{0D108BD9-81ED-4DB2-BD59-A6C34878D82A}">
                        <a16:rowId xmlns:a16="http://schemas.microsoft.com/office/drawing/2014/main" val="1235366290"/>
                      </a:ext>
                    </a:extLst>
                  </a:tr>
                  <a:tr h="648000">
                    <a:tc>
                      <a:txBody>
                        <a:bodyPr/>
                        <a:lstStyle/>
                        <a:p>
                          <a:r>
                            <a:rPr lang="en-CA" dirty="0"/>
                            <a:t>Zero</a:t>
                          </a:r>
                        </a:p>
                      </a:txBody>
                      <a:tcPr/>
                    </a:tc>
                    <a:tc>
                      <a:txBody>
                        <a:bodyPr/>
                        <a:lstStyle/>
                        <a:p>
                          <a:endParaRPr lang="en-US"/>
                        </a:p>
                      </a:txBody>
                      <a:tcPr>
                        <a:blipFill>
                          <a:blip r:embed="rId4"/>
                          <a:stretch>
                            <a:fillRect l="-52794" t="-102804" r="-62647" b="-270093"/>
                          </a:stretch>
                        </a:blipFill>
                      </a:tcPr>
                    </a:tc>
                    <a:tc>
                      <a:txBody>
                        <a:bodyPr/>
                        <a:lstStyle/>
                        <a:p>
                          <a:endParaRPr lang="en-US"/>
                        </a:p>
                      </a:txBody>
                      <a:tcPr>
                        <a:blipFill>
                          <a:blip r:embed="rId4"/>
                          <a:stretch>
                            <a:fillRect l="-244471" t="-102804" r="-235" b="-270093"/>
                          </a:stretch>
                        </a:blipFill>
                      </a:tcPr>
                    </a:tc>
                    <a:extLst>
                      <a:ext uri="{0D108BD9-81ED-4DB2-BD59-A6C34878D82A}">
                        <a16:rowId xmlns:a16="http://schemas.microsoft.com/office/drawing/2014/main" val="3959908016"/>
                      </a:ext>
                    </a:extLst>
                  </a:tr>
                  <a:tr h="648000">
                    <a:tc>
                      <a:txBody>
                        <a:bodyPr/>
                        <a:lstStyle/>
                        <a:p>
                          <a:r>
                            <a:rPr lang="en-CA" dirty="0"/>
                            <a:t>First</a:t>
                          </a:r>
                        </a:p>
                      </a:txBody>
                      <a:tcPr/>
                    </a:tc>
                    <a:tc>
                      <a:txBody>
                        <a:bodyPr/>
                        <a:lstStyle/>
                        <a:p>
                          <a:endParaRPr lang="en-US"/>
                        </a:p>
                      </a:txBody>
                      <a:tcPr>
                        <a:blipFill>
                          <a:blip r:embed="rId4"/>
                          <a:stretch>
                            <a:fillRect l="-52794" t="-204717" r="-62647" b="-172642"/>
                          </a:stretch>
                        </a:blipFill>
                      </a:tcPr>
                    </a:tc>
                    <a:tc>
                      <a:txBody>
                        <a:bodyPr/>
                        <a:lstStyle/>
                        <a:p>
                          <a:endParaRPr lang="en-US"/>
                        </a:p>
                      </a:txBody>
                      <a:tcPr>
                        <a:blipFill>
                          <a:blip r:embed="rId4"/>
                          <a:stretch>
                            <a:fillRect l="-244471" t="-204717" r="-235" b="-172642"/>
                          </a:stretch>
                        </a:blipFill>
                      </a:tcPr>
                    </a:tc>
                    <a:extLst>
                      <a:ext uri="{0D108BD9-81ED-4DB2-BD59-A6C34878D82A}">
                        <a16:rowId xmlns:a16="http://schemas.microsoft.com/office/drawing/2014/main" val="2479195011"/>
                      </a:ext>
                    </a:extLst>
                  </a:tr>
                  <a:tr h="648000">
                    <a:tc>
                      <a:txBody>
                        <a:bodyPr/>
                        <a:lstStyle/>
                        <a:p>
                          <a:r>
                            <a:rPr lang="en-CA" dirty="0"/>
                            <a:t>Second</a:t>
                          </a:r>
                        </a:p>
                      </a:txBody>
                      <a:tcPr/>
                    </a:tc>
                    <a:tc>
                      <a:txBody>
                        <a:bodyPr/>
                        <a:lstStyle/>
                        <a:p>
                          <a:endParaRPr lang="en-US"/>
                        </a:p>
                      </a:txBody>
                      <a:tcPr>
                        <a:blipFill>
                          <a:blip r:embed="rId4"/>
                          <a:stretch>
                            <a:fillRect l="-52794" t="-301869" r="-62647" b="-71028"/>
                          </a:stretch>
                        </a:blipFill>
                      </a:tcPr>
                    </a:tc>
                    <a:tc>
                      <a:txBody>
                        <a:bodyPr/>
                        <a:lstStyle/>
                        <a:p>
                          <a:endParaRPr lang="en-US"/>
                        </a:p>
                      </a:txBody>
                      <a:tcPr>
                        <a:blipFill>
                          <a:blip r:embed="rId4"/>
                          <a:stretch>
                            <a:fillRect l="-244471" t="-301869" r="-235" b="-71028"/>
                          </a:stretch>
                        </a:blipFill>
                      </a:tcPr>
                    </a:tc>
                    <a:extLst>
                      <a:ext uri="{0D108BD9-81ED-4DB2-BD59-A6C34878D82A}">
                        <a16:rowId xmlns:a16="http://schemas.microsoft.com/office/drawing/2014/main" val="1476611763"/>
                      </a:ext>
                    </a:extLst>
                  </a:tr>
                  <a:tr h="370840">
                    <a:tc>
                      <a:txBody>
                        <a:bodyPr/>
                        <a:lstStyle/>
                        <a:p>
                          <a:r>
                            <a:rPr lang="en-CA" dirty="0"/>
                            <a:t>…</a:t>
                          </a:r>
                        </a:p>
                      </a:txBody>
                      <a:tcPr/>
                    </a:tc>
                    <a:tc>
                      <a:txBody>
                        <a:bodyPr/>
                        <a:lstStyle/>
                        <a:p>
                          <a:r>
                            <a:rPr lang="en-CA" dirty="0"/>
                            <a:t>…</a:t>
                          </a:r>
                        </a:p>
                      </a:txBody>
                      <a:tcPr/>
                    </a:tc>
                    <a:tc>
                      <a:txBody>
                        <a:bodyPr/>
                        <a:lstStyle/>
                        <a:p>
                          <a:r>
                            <a:rPr lang="en-CA" dirty="0"/>
                            <a:t>…</a:t>
                          </a:r>
                        </a:p>
                      </a:txBody>
                      <a:tcPr/>
                    </a:tc>
                    <a:extLst>
                      <a:ext uri="{0D108BD9-81ED-4DB2-BD59-A6C34878D82A}">
                        <a16:rowId xmlns:a16="http://schemas.microsoft.com/office/drawing/2014/main" val="3735199141"/>
                      </a:ext>
                    </a:extLst>
                  </a:tr>
                </a:tbl>
              </a:graphicData>
            </a:graphic>
          </p:graphicFrame>
        </mc:Fallback>
      </mc:AlternateContent>
    </p:spTree>
    <p:extLst>
      <p:ext uri="{BB962C8B-B14F-4D97-AF65-F5344CB8AC3E}">
        <p14:creationId xmlns:p14="http://schemas.microsoft.com/office/powerpoint/2010/main" val="4033387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5C57E-F082-49FF-B2CD-CF6ECBAAC346}"/>
              </a:ext>
            </a:extLst>
          </p:cNvPr>
          <p:cNvSpPr>
            <a:spLocks noGrp="1"/>
          </p:cNvSpPr>
          <p:nvPr>
            <p:ph type="title"/>
          </p:nvPr>
        </p:nvSpPr>
        <p:spPr/>
        <p:txBody>
          <a:bodyPr/>
          <a:lstStyle/>
          <a:p>
            <a:r>
              <a:rPr lang="en-CA" dirty="0"/>
              <a:t>Big “O” notation</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F3C76393-562B-49C1-96EE-35D6ABF5711B}"/>
                  </a:ext>
                </a:extLst>
              </p:cNvPr>
              <p:cNvGraphicFramePr>
                <a:graphicFrameLocks noGrp="1"/>
              </p:cNvGraphicFramePr>
              <p:nvPr>
                <p:extLst>
                  <p:ext uri="{D42A27DB-BD31-4B8C-83A1-F6EECF244321}">
                    <p14:modId xmlns:p14="http://schemas.microsoft.com/office/powerpoint/2010/main" val="3991252770"/>
                  </p:ext>
                </p:extLst>
              </p:nvPr>
            </p:nvGraphicFramePr>
            <p:xfrm>
              <a:off x="1752600" y="1599943"/>
              <a:ext cx="8686800" cy="4625280"/>
            </p:xfrm>
            <a:graphic>
              <a:graphicData uri="http://schemas.openxmlformats.org/drawingml/2006/table">
                <a:tbl>
                  <a:tblPr firstRow="1" bandRow="1">
                    <a:tableStyleId>{5FD0F851-EC5A-4D38-B0AD-8093EC10F338}</a:tableStyleId>
                  </a:tblPr>
                  <a:tblGrid>
                    <a:gridCol w="1600200">
                      <a:extLst>
                        <a:ext uri="{9D8B030D-6E8A-4147-A177-3AD203B41FA5}">
                          <a16:colId xmlns:a16="http://schemas.microsoft.com/office/drawing/2014/main" val="1038076618"/>
                        </a:ext>
                      </a:extLst>
                    </a:gridCol>
                    <a:gridCol w="5181600">
                      <a:extLst>
                        <a:ext uri="{9D8B030D-6E8A-4147-A177-3AD203B41FA5}">
                          <a16:colId xmlns:a16="http://schemas.microsoft.com/office/drawing/2014/main" val="3578439756"/>
                        </a:ext>
                      </a:extLst>
                    </a:gridCol>
                    <a:gridCol w="1905000">
                      <a:extLst>
                        <a:ext uri="{9D8B030D-6E8A-4147-A177-3AD203B41FA5}">
                          <a16:colId xmlns:a16="http://schemas.microsoft.com/office/drawing/2014/main" val="12229914"/>
                        </a:ext>
                      </a:extLst>
                    </a:gridCol>
                  </a:tblGrid>
                  <a:tr h="370840">
                    <a:tc>
                      <a:txBody>
                        <a:bodyPr/>
                        <a:lstStyle/>
                        <a:p>
                          <a:r>
                            <a:rPr lang="en-CA" dirty="0"/>
                            <a:t>Order  of approximation</a:t>
                          </a:r>
                        </a:p>
                      </a:txBody>
                      <a:tcPr/>
                    </a:tc>
                    <a:tc>
                      <a:txBody>
                        <a:bodyPr/>
                        <a:lstStyle/>
                        <a:p>
                          <a:r>
                            <a:rPr lang="en-CA" dirty="0"/>
                            <a:t>Taylor series with truncation error</a:t>
                          </a:r>
                        </a:p>
                      </a:txBody>
                      <a:tcPr/>
                    </a:tc>
                    <a:tc>
                      <a:txBody>
                        <a:bodyPr/>
                        <a:lstStyle/>
                        <a:p>
                          <a:r>
                            <a:rPr lang="en-CA" dirty="0"/>
                            <a:t>Order of </a:t>
                          </a:r>
                          <a:br>
                            <a:rPr lang="en-CA" dirty="0"/>
                          </a:br>
                          <a:r>
                            <a:rPr lang="en-CA" dirty="0"/>
                            <a:t>Truncation error</a:t>
                          </a:r>
                        </a:p>
                      </a:txBody>
                      <a:tcPr/>
                    </a:tc>
                    <a:extLst>
                      <a:ext uri="{0D108BD9-81ED-4DB2-BD59-A6C34878D82A}">
                        <a16:rowId xmlns:a16="http://schemas.microsoft.com/office/drawing/2014/main" val="1235366290"/>
                      </a:ext>
                    </a:extLst>
                  </a:tr>
                  <a:tr h="1260000">
                    <a:tc>
                      <a:txBody>
                        <a:bodyPr/>
                        <a:lstStyle/>
                        <a:p>
                          <a:r>
                            <a:rPr lang="en-CA" dirty="0"/>
                            <a:t>Zero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fr-FR" b="0" i="1" smtClean="0">
                                    <a:latin typeface="Cambria Math" panose="02040503050406030204" pitchFamily="18" charset="0"/>
                                  </a:rPr>
                                  <m:t>𝑓</m:t>
                                </m:r>
                                <m:d>
                                  <m:dPr>
                                    <m:ctrlPr>
                                      <a:rPr lang="fr-FR" i="1" smtClean="0">
                                        <a:latin typeface="Cambria Math" panose="02040503050406030204" pitchFamily="18" charset="0"/>
                                      </a:rPr>
                                    </m:ctrlPr>
                                  </m:dPr>
                                  <m:e>
                                    <m:r>
                                      <a:rPr lang="fr-FR" b="0" i="1" smtClean="0">
                                        <a:latin typeface="Cambria Math" panose="02040503050406030204" pitchFamily="18" charset="0"/>
                                      </a:rPr>
                                      <m:t>𝑥</m:t>
                                    </m:r>
                                    <m:r>
                                      <a:rPr lang="fr-FR" b="0" i="1" smtClean="0">
                                        <a:latin typeface="Cambria Math" panose="02040503050406030204" pitchFamily="18" charset="0"/>
                                      </a:rPr>
                                      <m:t>+</m:t>
                                    </m:r>
                                    <m:r>
                                      <a:rPr lang="fr-FR" b="0" i="1" smtClean="0">
                                        <a:latin typeface="Cambria Math" panose="02040503050406030204" pitchFamily="18" charset="0"/>
                                      </a:rPr>
                                      <m:t>h</m:t>
                                    </m:r>
                                  </m:e>
                                </m:d>
                                <m:r>
                                  <a:rPr lang="fr-FR" b="0" i="0" smtClean="0">
                                    <a:latin typeface="Cambria Math" panose="02040503050406030204" pitchFamily="18" charset="0"/>
                                  </a:rPr>
                                  <m:t>=</m:t>
                                </m:r>
                                <m:r>
                                  <a:rPr lang="fr-FR" smtClean="0">
                                    <a:latin typeface="Cambria Math" panose="02040503050406030204" pitchFamily="18" charset="0"/>
                                  </a:rPr>
                                  <m:t>𝑓</m:t>
                                </m:r>
                                <m:d>
                                  <m:dPr>
                                    <m:ctrlPr>
                                      <a:rPr lang="fr-FR" i="1">
                                        <a:latin typeface="Cambria Math" panose="02040503050406030204" pitchFamily="18" charset="0"/>
                                      </a:rPr>
                                    </m:ctrlPr>
                                  </m:dPr>
                                  <m:e>
                                    <m:r>
                                      <a:rPr lang="fr-FR">
                                        <a:latin typeface="Cambria Math" panose="02040503050406030204" pitchFamily="18" charset="0"/>
                                      </a:rPr>
                                      <m:t>𝑥</m:t>
                                    </m:r>
                                  </m:e>
                                </m:d>
                                <m:r>
                                  <a:rPr lang="fr-FR" b="0" i="0" smtClean="0">
                                    <a:latin typeface="Cambria Math" panose="02040503050406030204" pitchFamily="18" charset="0"/>
                                  </a:rPr>
                                  <m:t>+</m:t>
                                </m:r>
                                <m:r>
                                  <a:rPr lang="fr-FR" smtClean="0">
                                    <a:latin typeface="Cambria Math" panose="02040503050406030204" pitchFamily="18" charset="0"/>
                                  </a:rPr>
                                  <m:t>𝑓</m:t>
                                </m:r>
                                <m:r>
                                  <a:rPr lang="fr-FR" smtClean="0">
                                    <a:latin typeface="Cambria Math" panose="02040503050406030204" pitchFamily="18" charset="0"/>
                                  </a:rPr>
                                  <m:t>′(</m:t>
                                </m:r>
                                <m:r>
                                  <a:rPr lang="fr-FR" smtClean="0">
                                    <a:latin typeface="Cambria Math" panose="02040503050406030204" pitchFamily="18" charset="0"/>
                                  </a:rPr>
                                  <m:t>𝜀</m:t>
                                </m:r>
                                <m:r>
                                  <a:rPr lang="fr-FR" smtClean="0">
                                    <a:latin typeface="Cambria Math" panose="02040503050406030204" pitchFamily="18" charset="0"/>
                                  </a:rPr>
                                  <m:t>)</m:t>
                                </m:r>
                                <m:r>
                                  <a:rPr lang="fr-FR" smtClean="0">
                                    <a:latin typeface="Cambria Math" panose="02040503050406030204" pitchFamily="18" charset="0"/>
                                  </a:rPr>
                                  <m:t>h</m:t>
                                </m:r>
                              </m:oMath>
                            </m:oMathPara>
                          </a14:m>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0" dirty="0"/>
                            <a:t>First</a:t>
                          </a:r>
                        </a:p>
                      </a:txBody>
                      <a:tcPr/>
                    </a:tc>
                    <a:extLst>
                      <a:ext uri="{0D108BD9-81ED-4DB2-BD59-A6C34878D82A}">
                        <a16:rowId xmlns:a16="http://schemas.microsoft.com/office/drawing/2014/main" val="3959908016"/>
                      </a:ext>
                    </a:extLst>
                  </a:tr>
                  <a:tr h="1260000">
                    <a:tc>
                      <a:txBody>
                        <a:bodyPr/>
                        <a:lstStyle/>
                        <a:p>
                          <a:r>
                            <a:rPr lang="en-CA" dirty="0"/>
                            <a:t>First</a:t>
                          </a:r>
                        </a:p>
                      </a:txBody>
                      <a:tcPr/>
                    </a:tc>
                    <a:tc>
                      <a:txBody>
                        <a:bodyPr/>
                        <a:lstStyle/>
                        <a:p>
                          <a:pPr algn="l"/>
                          <a14:m>
                            <m:oMathPara xmlns:m="http://schemas.openxmlformats.org/officeDocument/2006/math">
                              <m:oMathParaPr>
                                <m:jc m:val="left"/>
                              </m:oMathParaPr>
                              <m:oMath xmlns:m="http://schemas.openxmlformats.org/officeDocument/2006/math">
                                <m:r>
                                  <a:rPr lang="fr-FR" b="0" i="1" smtClean="0">
                                    <a:latin typeface="Cambria Math" panose="02040503050406030204" pitchFamily="18" charset="0"/>
                                  </a:rPr>
                                  <m:t>𝑓</m:t>
                                </m:r>
                                <m:d>
                                  <m:dPr>
                                    <m:ctrlPr>
                                      <a:rPr lang="fr-FR" i="1" smtClean="0">
                                        <a:latin typeface="Cambria Math" panose="02040503050406030204" pitchFamily="18" charset="0"/>
                                      </a:rPr>
                                    </m:ctrlPr>
                                  </m:dPr>
                                  <m:e>
                                    <m:r>
                                      <a:rPr lang="fr-FR" b="0" i="1" smtClean="0">
                                        <a:latin typeface="Cambria Math" panose="02040503050406030204" pitchFamily="18" charset="0"/>
                                      </a:rPr>
                                      <m:t>𝑥</m:t>
                                    </m:r>
                                    <m:r>
                                      <a:rPr lang="fr-FR" b="0" i="1" smtClean="0">
                                        <a:latin typeface="Cambria Math" panose="02040503050406030204" pitchFamily="18" charset="0"/>
                                      </a:rPr>
                                      <m:t>+</m:t>
                                    </m:r>
                                    <m:r>
                                      <a:rPr lang="fr-FR" b="0" i="1" smtClean="0">
                                        <a:latin typeface="Cambria Math" panose="02040503050406030204" pitchFamily="18" charset="0"/>
                                      </a:rPr>
                                      <m:t>h</m:t>
                                    </m:r>
                                  </m:e>
                                </m:d>
                                <m:r>
                                  <a:rPr lang="fr-FR" b="0" i="0" smtClean="0">
                                    <a:latin typeface="Cambria Math" panose="02040503050406030204" pitchFamily="18" charset="0"/>
                                  </a:rPr>
                                  <m:t>=</m:t>
                                </m:r>
                                <m:r>
                                  <a:rPr lang="fr-FR" smtClean="0">
                                    <a:latin typeface="Cambria Math" panose="02040503050406030204" pitchFamily="18" charset="0"/>
                                  </a:rPr>
                                  <m:t>𝑓</m:t>
                                </m:r>
                                <m:d>
                                  <m:dPr>
                                    <m:ctrlPr>
                                      <a:rPr lang="fr-FR" i="1">
                                        <a:latin typeface="Cambria Math" panose="02040503050406030204" pitchFamily="18" charset="0"/>
                                      </a:rPr>
                                    </m:ctrlPr>
                                  </m:dPr>
                                  <m:e>
                                    <m:r>
                                      <a:rPr lang="fr-FR">
                                        <a:latin typeface="Cambria Math" panose="02040503050406030204" pitchFamily="18" charset="0"/>
                                      </a:rPr>
                                      <m:t>𝑥</m:t>
                                    </m:r>
                                  </m:e>
                                </m:d>
                                <m:r>
                                  <a:rPr lang="fr-FR" b="0" i="0" smtClean="0">
                                    <a:latin typeface="Cambria Math" panose="02040503050406030204" pitchFamily="18" charset="0"/>
                                  </a:rPr>
                                  <m:t>+</m:t>
                                </m:r>
                                <m:sSup>
                                  <m:sSupPr>
                                    <m:ctrlPr>
                                      <a:rPr lang="fr-FR" i="1">
                                        <a:latin typeface="Cambria Math" panose="02040503050406030204" pitchFamily="18" charset="0"/>
                                      </a:rPr>
                                    </m:ctrlPr>
                                  </m:sSupPr>
                                  <m:e>
                                    <m:r>
                                      <a:rPr lang="fr-FR">
                                        <a:latin typeface="Cambria Math" panose="02040503050406030204" pitchFamily="18" charset="0"/>
                                      </a:rPr>
                                      <m:t>h𝑓</m:t>
                                    </m:r>
                                  </m:e>
                                  <m:sup>
                                    <m:r>
                                      <a:rPr lang="fr-FR">
                                        <a:latin typeface="Cambria Math" panose="02040503050406030204" pitchFamily="18" charset="0"/>
                                      </a:rPr>
                                      <m:t>′</m:t>
                                    </m:r>
                                  </m:sup>
                                </m:sSup>
                                <m:d>
                                  <m:dPr>
                                    <m:ctrlPr>
                                      <a:rPr lang="fr-FR" i="1">
                                        <a:latin typeface="Cambria Math" panose="02040503050406030204" pitchFamily="18" charset="0"/>
                                      </a:rPr>
                                    </m:ctrlPr>
                                  </m:dPr>
                                  <m:e>
                                    <m:r>
                                      <a:rPr lang="fr-FR">
                                        <a:latin typeface="Cambria Math" panose="02040503050406030204" pitchFamily="18" charset="0"/>
                                      </a:rPr>
                                      <m:t>𝑥</m:t>
                                    </m:r>
                                  </m:e>
                                </m:d>
                                <m:r>
                                  <a:rPr lang="fr-FR" b="0" i="0" smtClean="0">
                                    <a:latin typeface="Cambria Math" panose="02040503050406030204" pitchFamily="18" charset="0"/>
                                  </a:rPr>
                                  <m:t>+</m:t>
                                </m:r>
                                <m:f>
                                  <m:fPr>
                                    <m:ctrlPr>
                                      <a:rPr lang="fr-FR" i="1" smtClean="0">
                                        <a:latin typeface="Cambria Math" panose="02040503050406030204" pitchFamily="18" charset="0"/>
                                      </a:rPr>
                                    </m:ctrlPr>
                                  </m:fPr>
                                  <m:num>
                                    <m:r>
                                      <a:rPr lang="fr-FR" smtClean="0">
                                        <a:latin typeface="Cambria Math" panose="02040503050406030204" pitchFamily="18" charset="0"/>
                                      </a:rPr>
                                      <m:t>𝑓</m:t>
                                    </m:r>
                                    <m:r>
                                      <a:rPr lang="fr-FR" smtClean="0">
                                        <a:latin typeface="Cambria Math" panose="02040503050406030204" pitchFamily="18" charset="0"/>
                                      </a:rPr>
                                      <m:t>"(</m:t>
                                    </m:r>
                                    <m:r>
                                      <a:rPr lang="fr-FR" smtClean="0">
                                        <a:latin typeface="Cambria Math" panose="02040503050406030204" pitchFamily="18" charset="0"/>
                                      </a:rPr>
                                      <m:t>𝜀</m:t>
                                    </m:r>
                                    <m:r>
                                      <a:rPr lang="fr-FR" smtClean="0">
                                        <a:latin typeface="Cambria Math" panose="02040503050406030204" pitchFamily="18" charset="0"/>
                                      </a:rPr>
                                      <m:t>)</m:t>
                                    </m:r>
                                  </m:num>
                                  <m:den>
                                    <m:r>
                                      <a:rPr lang="fr-FR" smtClean="0">
                                        <a:latin typeface="Cambria Math" panose="02040503050406030204" pitchFamily="18" charset="0"/>
                                      </a:rPr>
                                      <m:t>2!</m:t>
                                    </m:r>
                                  </m:den>
                                </m:f>
                                <m:sSup>
                                  <m:sSupPr>
                                    <m:ctrlPr>
                                      <a:rPr lang="fr-FR" i="1" smtClean="0">
                                        <a:latin typeface="Cambria Math" panose="02040503050406030204" pitchFamily="18" charset="0"/>
                                      </a:rPr>
                                    </m:ctrlPr>
                                  </m:sSupPr>
                                  <m:e>
                                    <m:r>
                                      <a:rPr lang="fr-FR" b="0" i="1" smtClean="0">
                                        <a:latin typeface="Cambria Math" panose="02040503050406030204" pitchFamily="18" charset="0"/>
                                      </a:rPr>
                                      <m:t>h</m:t>
                                    </m:r>
                                  </m:e>
                                  <m:sup>
                                    <m:r>
                                      <a:rPr lang="fr-FR" b="0" i="1" smtClean="0">
                                        <a:latin typeface="Cambria Math" panose="02040503050406030204" pitchFamily="18" charset="0"/>
                                      </a:rPr>
                                      <m:t>2</m:t>
                                    </m:r>
                                  </m:sup>
                                </m:sSup>
                              </m:oMath>
                            </m:oMathPara>
                          </a14:m>
                          <a:endParaRPr lang="en-CA" dirty="0"/>
                        </a:p>
                        <a:p>
                          <a:pPr algn="l"/>
                          <a:endParaRPr lang="en-CA" dirty="0"/>
                        </a:p>
                      </a:txBody>
                      <a:tcPr/>
                    </a:tc>
                    <a:tc>
                      <a:txBody>
                        <a:bodyPr/>
                        <a:lstStyle/>
                        <a:p>
                          <a:pPr algn="l"/>
                          <a:r>
                            <a:rPr lang="en-CA" b="0" dirty="0"/>
                            <a:t>Second</a:t>
                          </a:r>
                        </a:p>
                      </a:txBody>
                      <a:tcPr/>
                    </a:tc>
                    <a:extLst>
                      <a:ext uri="{0D108BD9-81ED-4DB2-BD59-A6C34878D82A}">
                        <a16:rowId xmlns:a16="http://schemas.microsoft.com/office/drawing/2014/main" val="2479195011"/>
                      </a:ext>
                    </a:extLst>
                  </a:tr>
                  <a:tr h="1465200">
                    <a:tc>
                      <a:txBody>
                        <a:bodyPr/>
                        <a:lstStyle/>
                        <a:p>
                          <a:r>
                            <a:rPr lang="en-CA" dirty="0"/>
                            <a:t>Second</a:t>
                          </a:r>
                        </a:p>
                      </a:txBody>
                      <a:tcPr/>
                    </a:tc>
                    <a:tc>
                      <a:txBody>
                        <a:bodyPr/>
                        <a:lstStyle/>
                        <a:p>
                          <a:pPr algn="l"/>
                          <a14:m>
                            <m:oMathPara xmlns:m="http://schemas.openxmlformats.org/officeDocument/2006/math">
                              <m:oMathParaPr>
                                <m:jc m:val="left"/>
                              </m:oMathParaPr>
                              <m:oMath xmlns:m="http://schemas.openxmlformats.org/officeDocument/2006/math">
                                <m:r>
                                  <a:rPr lang="fr-FR" b="0" i="1" smtClean="0">
                                    <a:latin typeface="Cambria Math" panose="02040503050406030204" pitchFamily="18" charset="0"/>
                                  </a:rPr>
                                  <m:t>𝑓</m:t>
                                </m:r>
                                <m:d>
                                  <m:dPr>
                                    <m:ctrlPr>
                                      <a:rPr lang="fr-FR" i="1" smtClean="0">
                                        <a:latin typeface="Cambria Math" panose="02040503050406030204" pitchFamily="18" charset="0"/>
                                      </a:rPr>
                                    </m:ctrlPr>
                                  </m:dPr>
                                  <m:e>
                                    <m:r>
                                      <a:rPr lang="fr-FR" b="0" i="1" smtClean="0">
                                        <a:latin typeface="Cambria Math" panose="02040503050406030204" pitchFamily="18" charset="0"/>
                                      </a:rPr>
                                      <m:t>𝑥</m:t>
                                    </m:r>
                                    <m:r>
                                      <a:rPr lang="fr-FR" b="0" i="1" smtClean="0">
                                        <a:latin typeface="Cambria Math" panose="02040503050406030204" pitchFamily="18" charset="0"/>
                                      </a:rPr>
                                      <m:t>+</m:t>
                                    </m:r>
                                    <m:r>
                                      <a:rPr lang="fr-FR" b="0" i="1" smtClean="0">
                                        <a:latin typeface="Cambria Math" panose="02040503050406030204" pitchFamily="18" charset="0"/>
                                      </a:rPr>
                                      <m:t>h</m:t>
                                    </m:r>
                                  </m:e>
                                </m:d>
                                <m:r>
                                  <a:rPr lang="fr-FR" b="0" i="0" smtClean="0">
                                    <a:latin typeface="Cambria Math" panose="02040503050406030204" pitchFamily="18" charset="0"/>
                                  </a:rPr>
                                  <m:t>=</m:t>
                                </m:r>
                                <m:r>
                                  <a:rPr lang="fr-FR">
                                    <a:latin typeface="Cambria Math" panose="02040503050406030204" pitchFamily="18" charset="0"/>
                                  </a:rPr>
                                  <m:t>𝑓</m:t>
                                </m:r>
                                <m:d>
                                  <m:dPr>
                                    <m:ctrlPr>
                                      <a:rPr lang="fr-FR" i="1">
                                        <a:latin typeface="Cambria Math" panose="02040503050406030204" pitchFamily="18" charset="0"/>
                                      </a:rPr>
                                    </m:ctrlPr>
                                  </m:dPr>
                                  <m:e>
                                    <m:r>
                                      <a:rPr lang="fr-FR">
                                        <a:latin typeface="Cambria Math" panose="02040503050406030204" pitchFamily="18" charset="0"/>
                                      </a:rPr>
                                      <m:t>𝑥</m:t>
                                    </m:r>
                                  </m:e>
                                </m:d>
                                <m:r>
                                  <a:rPr lang="fr-FR" b="0" i="0" smtClean="0">
                                    <a:latin typeface="Cambria Math" panose="02040503050406030204" pitchFamily="18" charset="0"/>
                                  </a:rPr>
                                  <m:t>+</m:t>
                                </m:r>
                                <m:sSup>
                                  <m:sSupPr>
                                    <m:ctrlPr>
                                      <a:rPr lang="fr-FR" i="1">
                                        <a:latin typeface="Cambria Math" panose="02040503050406030204" pitchFamily="18" charset="0"/>
                                      </a:rPr>
                                    </m:ctrlPr>
                                  </m:sSupPr>
                                  <m:e>
                                    <m:r>
                                      <a:rPr lang="fr-FR">
                                        <a:latin typeface="Cambria Math" panose="02040503050406030204" pitchFamily="18" charset="0"/>
                                      </a:rPr>
                                      <m:t>h𝑓</m:t>
                                    </m:r>
                                  </m:e>
                                  <m:sup>
                                    <m:r>
                                      <a:rPr lang="fr-FR">
                                        <a:latin typeface="Cambria Math" panose="02040503050406030204" pitchFamily="18" charset="0"/>
                                      </a:rPr>
                                      <m:t>′</m:t>
                                    </m:r>
                                  </m:sup>
                                </m:sSup>
                                <m:d>
                                  <m:dPr>
                                    <m:ctrlPr>
                                      <a:rPr lang="fr-FR" i="1">
                                        <a:latin typeface="Cambria Math" panose="02040503050406030204" pitchFamily="18" charset="0"/>
                                      </a:rPr>
                                    </m:ctrlPr>
                                  </m:dPr>
                                  <m:e>
                                    <m:r>
                                      <a:rPr lang="fr-FR">
                                        <a:latin typeface="Cambria Math" panose="02040503050406030204" pitchFamily="18" charset="0"/>
                                      </a:rPr>
                                      <m:t>𝑥</m:t>
                                    </m:r>
                                  </m:e>
                                </m:d>
                                <m:r>
                                  <a:rPr lang="fr-FR" b="0" i="0" smtClean="0">
                                    <a:latin typeface="Cambria Math" panose="02040503050406030204" pitchFamily="18" charset="0"/>
                                  </a:rPr>
                                  <m:t>+</m:t>
                                </m:r>
                                <m:f>
                                  <m:fPr>
                                    <m:ctrlPr>
                                      <a:rPr lang="fr-FR" i="1">
                                        <a:latin typeface="Cambria Math" panose="02040503050406030204" pitchFamily="18" charset="0"/>
                                      </a:rPr>
                                    </m:ctrlPr>
                                  </m:fPr>
                                  <m:num>
                                    <m:sSup>
                                      <m:sSupPr>
                                        <m:ctrlPr>
                                          <a:rPr lang="fr-FR" i="1">
                                            <a:latin typeface="Cambria Math" panose="02040503050406030204" pitchFamily="18" charset="0"/>
                                          </a:rPr>
                                        </m:ctrlPr>
                                      </m:sSupPr>
                                      <m:e>
                                        <m:r>
                                          <a:rPr lang="fr-FR">
                                            <a:latin typeface="Cambria Math" panose="02040503050406030204" pitchFamily="18" charset="0"/>
                                          </a:rPr>
                                          <m:t>h</m:t>
                                        </m:r>
                                      </m:e>
                                      <m:sup>
                                        <m:r>
                                          <a:rPr lang="fr-FR">
                                            <a:latin typeface="Cambria Math" panose="02040503050406030204" pitchFamily="18" charset="0"/>
                                          </a:rPr>
                                          <m:t>2</m:t>
                                        </m:r>
                                      </m:sup>
                                    </m:sSup>
                                  </m:num>
                                  <m:den>
                                    <m:r>
                                      <a:rPr lang="fr-FR">
                                        <a:latin typeface="Cambria Math" panose="02040503050406030204" pitchFamily="18" charset="0"/>
                                      </a:rPr>
                                      <m:t>2!</m:t>
                                    </m:r>
                                  </m:den>
                                </m:f>
                                <m:r>
                                  <a:rPr lang="fr-FR">
                                    <a:latin typeface="Cambria Math" panose="02040503050406030204" pitchFamily="18" charset="0"/>
                                  </a:rPr>
                                  <m:t>𝑓</m:t>
                                </m:r>
                                <m:r>
                                  <a:rPr lang="fr-FR">
                                    <a:latin typeface="Cambria Math" panose="02040503050406030204" pitchFamily="18" charset="0"/>
                                  </a:rPr>
                                  <m:t>"(</m:t>
                                </m:r>
                                <m:r>
                                  <a:rPr lang="fr-FR">
                                    <a:latin typeface="Cambria Math" panose="02040503050406030204" pitchFamily="18" charset="0"/>
                                  </a:rPr>
                                  <m:t>𝑥</m:t>
                                </m:r>
                                <m:r>
                                  <a:rPr lang="fr-FR">
                                    <a:latin typeface="Cambria Math" panose="02040503050406030204" pitchFamily="18" charset="0"/>
                                  </a:rPr>
                                  <m:t>)+</m:t>
                                </m:r>
                                <m:f>
                                  <m:fPr>
                                    <m:ctrlPr>
                                      <a:rPr lang="fr-FR" i="1" smtClean="0">
                                        <a:latin typeface="Cambria Math" panose="02040503050406030204" pitchFamily="18" charset="0"/>
                                      </a:rPr>
                                    </m:ctrlPr>
                                  </m:fPr>
                                  <m:num>
                                    <m:r>
                                      <a:rPr lang="fr-FR" smtClean="0">
                                        <a:latin typeface="Cambria Math" panose="02040503050406030204" pitchFamily="18" charset="0"/>
                                      </a:rPr>
                                      <m:t>𝑓</m:t>
                                    </m:r>
                                    <m:r>
                                      <a:rPr lang="fr-FR" smtClean="0">
                                        <a:latin typeface="Cambria Math" panose="02040503050406030204" pitchFamily="18" charset="0"/>
                                      </a:rPr>
                                      <m:t>′′′(</m:t>
                                    </m:r>
                                    <m:r>
                                      <a:rPr lang="fr-FR" smtClean="0">
                                        <a:latin typeface="Cambria Math" panose="02040503050406030204" pitchFamily="18" charset="0"/>
                                      </a:rPr>
                                      <m:t>𝜀</m:t>
                                    </m:r>
                                    <m:r>
                                      <a:rPr lang="fr-FR" smtClean="0">
                                        <a:latin typeface="Cambria Math" panose="02040503050406030204" pitchFamily="18" charset="0"/>
                                      </a:rPr>
                                      <m:t>)</m:t>
                                    </m:r>
                                  </m:num>
                                  <m:den>
                                    <m:r>
                                      <a:rPr lang="fr-FR" smtClean="0">
                                        <a:latin typeface="Cambria Math" panose="02040503050406030204" pitchFamily="18" charset="0"/>
                                      </a:rPr>
                                      <m:t>3!</m:t>
                                    </m:r>
                                  </m:den>
                                </m:f>
                                <m:sSup>
                                  <m:sSupPr>
                                    <m:ctrlPr>
                                      <a:rPr lang="fr-FR" i="1" smtClean="0">
                                        <a:latin typeface="Cambria Math" panose="02040503050406030204" pitchFamily="18" charset="0"/>
                                      </a:rPr>
                                    </m:ctrlPr>
                                  </m:sSupPr>
                                  <m:e>
                                    <m:r>
                                      <a:rPr lang="fr-FR" smtClean="0">
                                        <a:latin typeface="Cambria Math" panose="02040503050406030204" pitchFamily="18" charset="0"/>
                                      </a:rPr>
                                      <m:t>h</m:t>
                                    </m:r>
                                  </m:e>
                                  <m:sup>
                                    <m:r>
                                      <a:rPr lang="fr-FR" b="0" i="0" smtClean="0">
                                        <a:latin typeface="Cambria Math" panose="02040503050406030204" pitchFamily="18" charset="0"/>
                                      </a:rPr>
                                      <m:t>3</m:t>
                                    </m:r>
                                  </m:sup>
                                </m:sSup>
                              </m:oMath>
                            </m:oMathPara>
                          </a14:m>
                          <a:endParaRPr lang="en-CA" dirty="0"/>
                        </a:p>
                        <a:p>
                          <a:pPr algn="l"/>
                          <a:endParaRPr lang="en-CA" dirty="0"/>
                        </a:p>
                      </a:txBody>
                      <a:tcPr/>
                    </a:tc>
                    <a:tc>
                      <a:txBody>
                        <a:bodyPr/>
                        <a:lstStyle/>
                        <a:p>
                          <a:pPr algn="l"/>
                          <a:r>
                            <a:rPr lang="en-CA" b="0" dirty="0"/>
                            <a:t>Third</a:t>
                          </a:r>
                        </a:p>
                      </a:txBody>
                      <a:tcPr/>
                    </a:tc>
                    <a:extLst>
                      <a:ext uri="{0D108BD9-81ED-4DB2-BD59-A6C34878D82A}">
                        <a16:rowId xmlns:a16="http://schemas.microsoft.com/office/drawing/2014/main" val="1476611763"/>
                      </a:ext>
                    </a:extLst>
                  </a:tr>
                </a:tbl>
              </a:graphicData>
            </a:graphic>
          </p:graphicFrame>
        </mc:Choice>
        <mc:Fallback xmlns="">
          <p:graphicFrame>
            <p:nvGraphicFramePr>
              <p:cNvPr id="4" name="Table 4">
                <a:extLst>
                  <a:ext uri="{FF2B5EF4-FFF2-40B4-BE49-F238E27FC236}">
                    <a16:creationId xmlns:a16="http://schemas.microsoft.com/office/drawing/2014/main" id="{F3C76393-562B-49C1-96EE-35D6ABF5711B}"/>
                  </a:ext>
                </a:extLst>
              </p:cNvPr>
              <p:cNvGraphicFramePr>
                <a:graphicFrameLocks noGrp="1"/>
              </p:cNvGraphicFramePr>
              <p:nvPr>
                <p:extLst>
                  <p:ext uri="{D42A27DB-BD31-4B8C-83A1-F6EECF244321}">
                    <p14:modId xmlns:p14="http://schemas.microsoft.com/office/powerpoint/2010/main" val="3991252770"/>
                  </p:ext>
                </p:extLst>
              </p:nvPr>
            </p:nvGraphicFramePr>
            <p:xfrm>
              <a:off x="1752600" y="1599943"/>
              <a:ext cx="8686800" cy="4625280"/>
            </p:xfrm>
            <a:graphic>
              <a:graphicData uri="http://schemas.openxmlformats.org/drawingml/2006/table">
                <a:tbl>
                  <a:tblPr firstRow="1" bandRow="1">
                    <a:tableStyleId>{5FD0F851-EC5A-4D38-B0AD-8093EC10F338}</a:tableStyleId>
                  </a:tblPr>
                  <a:tblGrid>
                    <a:gridCol w="1600200">
                      <a:extLst>
                        <a:ext uri="{9D8B030D-6E8A-4147-A177-3AD203B41FA5}">
                          <a16:colId xmlns:a16="http://schemas.microsoft.com/office/drawing/2014/main" val="1038076618"/>
                        </a:ext>
                      </a:extLst>
                    </a:gridCol>
                    <a:gridCol w="5181600">
                      <a:extLst>
                        <a:ext uri="{9D8B030D-6E8A-4147-A177-3AD203B41FA5}">
                          <a16:colId xmlns:a16="http://schemas.microsoft.com/office/drawing/2014/main" val="3578439756"/>
                        </a:ext>
                      </a:extLst>
                    </a:gridCol>
                    <a:gridCol w="1905000">
                      <a:extLst>
                        <a:ext uri="{9D8B030D-6E8A-4147-A177-3AD203B41FA5}">
                          <a16:colId xmlns:a16="http://schemas.microsoft.com/office/drawing/2014/main" val="12229914"/>
                        </a:ext>
                      </a:extLst>
                    </a:gridCol>
                  </a:tblGrid>
                  <a:tr h="640080">
                    <a:tc>
                      <a:txBody>
                        <a:bodyPr/>
                        <a:lstStyle/>
                        <a:p>
                          <a:r>
                            <a:rPr lang="en-CA" dirty="0"/>
                            <a:t>Order  of approximation</a:t>
                          </a:r>
                        </a:p>
                      </a:txBody>
                      <a:tcPr/>
                    </a:tc>
                    <a:tc>
                      <a:txBody>
                        <a:bodyPr/>
                        <a:lstStyle/>
                        <a:p>
                          <a:r>
                            <a:rPr lang="en-CA" dirty="0"/>
                            <a:t>Taylor series with truncation error</a:t>
                          </a:r>
                        </a:p>
                      </a:txBody>
                      <a:tcPr/>
                    </a:tc>
                    <a:tc>
                      <a:txBody>
                        <a:bodyPr/>
                        <a:lstStyle/>
                        <a:p>
                          <a:r>
                            <a:rPr lang="en-CA" dirty="0"/>
                            <a:t>Order of </a:t>
                          </a:r>
                          <a:br>
                            <a:rPr lang="en-CA" dirty="0"/>
                          </a:br>
                          <a:r>
                            <a:rPr lang="en-CA" dirty="0"/>
                            <a:t>Truncation error</a:t>
                          </a:r>
                        </a:p>
                      </a:txBody>
                      <a:tcPr/>
                    </a:tc>
                    <a:extLst>
                      <a:ext uri="{0D108BD9-81ED-4DB2-BD59-A6C34878D82A}">
                        <a16:rowId xmlns:a16="http://schemas.microsoft.com/office/drawing/2014/main" val="1235366290"/>
                      </a:ext>
                    </a:extLst>
                  </a:tr>
                  <a:tr h="1260000">
                    <a:tc>
                      <a:txBody>
                        <a:bodyPr/>
                        <a:lstStyle/>
                        <a:p>
                          <a:r>
                            <a:rPr lang="en-CA" dirty="0"/>
                            <a:t>Zero</a:t>
                          </a:r>
                        </a:p>
                      </a:txBody>
                      <a:tcPr/>
                    </a:tc>
                    <a:tc>
                      <a:txBody>
                        <a:bodyPr/>
                        <a:lstStyle/>
                        <a:p>
                          <a:endParaRPr lang="fr-FR"/>
                        </a:p>
                      </a:txBody>
                      <a:tcPr>
                        <a:blipFill>
                          <a:blip r:embed="rId3"/>
                          <a:stretch>
                            <a:fillRect l="-30941" t="-53140" r="-36941" b="-216908"/>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0" dirty="0"/>
                            <a:t>First</a:t>
                          </a:r>
                        </a:p>
                      </a:txBody>
                      <a:tcPr/>
                    </a:tc>
                    <a:extLst>
                      <a:ext uri="{0D108BD9-81ED-4DB2-BD59-A6C34878D82A}">
                        <a16:rowId xmlns:a16="http://schemas.microsoft.com/office/drawing/2014/main" val="3959908016"/>
                      </a:ext>
                    </a:extLst>
                  </a:tr>
                  <a:tr h="1260000">
                    <a:tc>
                      <a:txBody>
                        <a:bodyPr/>
                        <a:lstStyle/>
                        <a:p>
                          <a:r>
                            <a:rPr lang="en-CA" dirty="0"/>
                            <a:t>First</a:t>
                          </a:r>
                        </a:p>
                      </a:txBody>
                      <a:tcPr/>
                    </a:tc>
                    <a:tc>
                      <a:txBody>
                        <a:bodyPr/>
                        <a:lstStyle/>
                        <a:p>
                          <a:endParaRPr lang="fr-FR"/>
                        </a:p>
                      </a:txBody>
                      <a:tcPr>
                        <a:blipFill>
                          <a:blip r:embed="rId3"/>
                          <a:stretch>
                            <a:fillRect l="-30941" t="-153140" r="-36941" b="-116908"/>
                          </a:stretch>
                        </a:blipFill>
                      </a:tcPr>
                    </a:tc>
                    <a:tc>
                      <a:txBody>
                        <a:bodyPr/>
                        <a:lstStyle/>
                        <a:p>
                          <a:pPr algn="l"/>
                          <a:r>
                            <a:rPr lang="en-CA" b="0" dirty="0"/>
                            <a:t>Second</a:t>
                          </a:r>
                        </a:p>
                      </a:txBody>
                      <a:tcPr/>
                    </a:tc>
                    <a:extLst>
                      <a:ext uri="{0D108BD9-81ED-4DB2-BD59-A6C34878D82A}">
                        <a16:rowId xmlns:a16="http://schemas.microsoft.com/office/drawing/2014/main" val="2479195011"/>
                      </a:ext>
                    </a:extLst>
                  </a:tr>
                  <a:tr h="1465200">
                    <a:tc>
                      <a:txBody>
                        <a:bodyPr/>
                        <a:lstStyle/>
                        <a:p>
                          <a:r>
                            <a:rPr lang="en-CA" dirty="0"/>
                            <a:t>Second</a:t>
                          </a:r>
                        </a:p>
                      </a:txBody>
                      <a:tcPr/>
                    </a:tc>
                    <a:tc>
                      <a:txBody>
                        <a:bodyPr/>
                        <a:lstStyle/>
                        <a:p>
                          <a:endParaRPr lang="fr-FR"/>
                        </a:p>
                      </a:txBody>
                      <a:tcPr>
                        <a:blipFill>
                          <a:blip r:embed="rId3"/>
                          <a:stretch>
                            <a:fillRect l="-30941" t="-217427" r="-36941" b="-415"/>
                          </a:stretch>
                        </a:blipFill>
                      </a:tcPr>
                    </a:tc>
                    <a:tc>
                      <a:txBody>
                        <a:bodyPr/>
                        <a:lstStyle/>
                        <a:p>
                          <a:pPr algn="l"/>
                          <a:r>
                            <a:rPr lang="en-CA" b="0" dirty="0"/>
                            <a:t>Third</a:t>
                          </a:r>
                        </a:p>
                      </a:txBody>
                      <a:tcPr/>
                    </a:tc>
                    <a:extLst>
                      <a:ext uri="{0D108BD9-81ED-4DB2-BD59-A6C34878D82A}">
                        <a16:rowId xmlns:a16="http://schemas.microsoft.com/office/drawing/2014/main" val="1476611763"/>
                      </a:ext>
                    </a:extLst>
                  </a:tr>
                </a:tbl>
              </a:graphicData>
            </a:graphic>
          </p:graphicFrame>
        </mc:Fallback>
      </mc:AlternateContent>
      <p:grpSp>
        <p:nvGrpSpPr>
          <p:cNvPr id="6" name="Group 5"/>
          <p:cNvGrpSpPr/>
          <p:nvPr/>
        </p:nvGrpSpPr>
        <p:grpSpPr>
          <a:xfrm>
            <a:off x="1600200" y="2209800"/>
            <a:ext cx="4507832" cy="457200"/>
            <a:chOff x="1600200" y="2209800"/>
            <a:chExt cx="4507832" cy="457200"/>
          </a:xfrm>
        </p:grpSpPr>
        <p:sp>
          <p:nvSpPr>
            <p:cNvPr id="3" name="Oval 2"/>
            <p:cNvSpPr/>
            <p:nvPr/>
          </p:nvSpPr>
          <p:spPr>
            <a:xfrm>
              <a:off x="1600200" y="2209800"/>
              <a:ext cx="990600" cy="457200"/>
            </a:xfrm>
            <a:prstGeom prst="ellipse">
              <a:avLst/>
            </a:prstGeom>
            <a:no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650832" y="2209800"/>
              <a:ext cx="457200" cy="457200"/>
            </a:xfrm>
            <a:prstGeom prst="ellipse">
              <a:avLst/>
            </a:prstGeom>
            <a:no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1600200" y="3505200"/>
            <a:ext cx="5562600" cy="575823"/>
            <a:chOff x="1600200" y="2209800"/>
            <a:chExt cx="5562600" cy="575823"/>
          </a:xfrm>
        </p:grpSpPr>
        <p:sp>
          <p:nvSpPr>
            <p:cNvPr id="8" name="Oval 7"/>
            <p:cNvSpPr/>
            <p:nvPr/>
          </p:nvSpPr>
          <p:spPr>
            <a:xfrm>
              <a:off x="1600200" y="2209800"/>
              <a:ext cx="990600" cy="457200"/>
            </a:xfrm>
            <a:prstGeom prst="ellipse">
              <a:avLst/>
            </a:prstGeom>
            <a:no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705600" y="2328423"/>
              <a:ext cx="457200" cy="457200"/>
            </a:xfrm>
            <a:prstGeom prst="ellipse">
              <a:avLst/>
            </a:prstGeom>
            <a:no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1664368" y="4709939"/>
            <a:ext cx="6641432" cy="673768"/>
            <a:chOff x="1600200" y="2209800"/>
            <a:chExt cx="6641432" cy="673768"/>
          </a:xfrm>
        </p:grpSpPr>
        <p:sp>
          <p:nvSpPr>
            <p:cNvPr id="11" name="Oval 10"/>
            <p:cNvSpPr/>
            <p:nvPr/>
          </p:nvSpPr>
          <p:spPr>
            <a:xfrm>
              <a:off x="1600200" y="2209800"/>
              <a:ext cx="990600" cy="457200"/>
            </a:xfrm>
            <a:prstGeom prst="ellipse">
              <a:avLst/>
            </a:prstGeom>
            <a:no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784432" y="2426368"/>
              <a:ext cx="457200" cy="457200"/>
            </a:xfrm>
            <a:prstGeom prst="ellipse">
              <a:avLst/>
            </a:prstGeom>
            <a:no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19938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7"/>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5C57E-F082-49FF-B2CD-CF6ECBAAC346}"/>
              </a:ext>
            </a:extLst>
          </p:cNvPr>
          <p:cNvSpPr>
            <a:spLocks noGrp="1"/>
          </p:cNvSpPr>
          <p:nvPr>
            <p:ph type="title"/>
          </p:nvPr>
        </p:nvSpPr>
        <p:spPr/>
        <p:txBody>
          <a:bodyPr/>
          <a:lstStyle/>
          <a:p>
            <a:r>
              <a:rPr lang="en-CA" dirty="0"/>
              <a:t>Big “O” notation</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F3C76393-562B-49C1-96EE-35D6ABF5711B}"/>
                  </a:ext>
                </a:extLst>
              </p:cNvPr>
              <p:cNvGraphicFramePr>
                <a:graphicFrameLocks noGrp="1"/>
              </p:cNvGraphicFramePr>
              <p:nvPr>
                <p:extLst>
                  <p:ext uri="{D42A27DB-BD31-4B8C-83A1-F6EECF244321}">
                    <p14:modId xmlns:p14="http://schemas.microsoft.com/office/powerpoint/2010/main" val="3341578379"/>
                  </p:ext>
                </p:extLst>
              </p:nvPr>
            </p:nvGraphicFramePr>
            <p:xfrm>
              <a:off x="1752600" y="1599943"/>
              <a:ext cx="8686800" cy="4624898"/>
            </p:xfrm>
            <a:graphic>
              <a:graphicData uri="http://schemas.openxmlformats.org/drawingml/2006/table">
                <a:tbl>
                  <a:tblPr firstRow="1" bandRow="1">
                    <a:tableStyleId>{5FD0F851-EC5A-4D38-B0AD-8093EC10F338}</a:tableStyleId>
                  </a:tblPr>
                  <a:tblGrid>
                    <a:gridCol w="1600200">
                      <a:extLst>
                        <a:ext uri="{9D8B030D-6E8A-4147-A177-3AD203B41FA5}">
                          <a16:colId xmlns:a16="http://schemas.microsoft.com/office/drawing/2014/main" val="1038076618"/>
                        </a:ext>
                      </a:extLst>
                    </a:gridCol>
                    <a:gridCol w="5181600">
                      <a:extLst>
                        <a:ext uri="{9D8B030D-6E8A-4147-A177-3AD203B41FA5}">
                          <a16:colId xmlns:a16="http://schemas.microsoft.com/office/drawing/2014/main" val="3578439756"/>
                        </a:ext>
                      </a:extLst>
                    </a:gridCol>
                    <a:gridCol w="1905000">
                      <a:extLst>
                        <a:ext uri="{9D8B030D-6E8A-4147-A177-3AD203B41FA5}">
                          <a16:colId xmlns:a16="http://schemas.microsoft.com/office/drawing/2014/main" val="12229914"/>
                        </a:ext>
                      </a:extLst>
                    </a:gridCol>
                  </a:tblGrid>
                  <a:tr h="370840">
                    <a:tc>
                      <a:txBody>
                        <a:bodyPr/>
                        <a:lstStyle/>
                        <a:p>
                          <a:r>
                            <a:rPr lang="en-CA" dirty="0"/>
                            <a:t>Order  of approximation</a:t>
                          </a:r>
                        </a:p>
                      </a:txBody>
                      <a:tcPr/>
                    </a:tc>
                    <a:tc>
                      <a:txBody>
                        <a:bodyPr/>
                        <a:lstStyle/>
                        <a:p>
                          <a:r>
                            <a:rPr lang="en-CA" dirty="0"/>
                            <a:t>Taylor series with truncation error</a:t>
                          </a:r>
                        </a:p>
                        <a:p>
                          <a:r>
                            <a:rPr lang="en-CA" dirty="0"/>
                            <a:t>Big “O” notation</a:t>
                          </a:r>
                        </a:p>
                      </a:txBody>
                      <a:tcPr/>
                    </a:tc>
                    <a:tc>
                      <a:txBody>
                        <a:bodyPr/>
                        <a:lstStyle/>
                        <a:p>
                          <a:r>
                            <a:rPr lang="en-CA" dirty="0"/>
                            <a:t>Order of </a:t>
                          </a:r>
                          <a:br>
                            <a:rPr lang="en-CA" dirty="0"/>
                          </a:br>
                          <a:r>
                            <a:rPr lang="en-CA" dirty="0"/>
                            <a:t>Truncation error</a:t>
                          </a:r>
                        </a:p>
                      </a:txBody>
                      <a:tcPr/>
                    </a:tc>
                    <a:extLst>
                      <a:ext uri="{0D108BD9-81ED-4DB2-BD59-A6C34878D82A}">
                        <a16:rowId xmlns:a16="http://schemas.microsoft.com/office/drawing/2014/main" val="1235366290"/>
                      </a:ext>
                    </a:extLst>
                  </a:tr>
                  <a:tr h="1260000">
                    <a:tc>
                      <a:txBody>
                        <a:bodyPr/>
                        <a:lstStyle/>
                        <a:p>
                          <a:r>
                            <a:rPr lang="en-CA" dirty="0"/>
                            <a:t>Zero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fr-FR" b="0" i="1" smtClean="0">
                                    <a:latin typeface="Cambria Math" panose="02040503050406030204" pitchFamily="18" charset="0"/>
                                  </a:rPr>
                                  <m:t>𝑓</m:t>
                                </m:r>
                                <m:d>
                                  <m:dPr>
                                    <m:ctrlPr>
                                      <a:rPr lang="fr-FR" i="1" smtClean="0">
                                        <a:latin typeface="Cambria Math" panose="02040503050406030204" pitchFamily="18" charset="0"/>
                                      </a:rPr>
                                    </m:ctrlPr>
                                  </m:dPr>
                                  <m:e>
                                    <m:r>
                                      <a:rPr lang="fr-FR" b="0" i="1" smtClean="0">
                                        <a:latin typeface="Cambria Math" panose="02040503050406030204" pitchFamily="18" charset="0"/>
                                      </a:rPr>
                                      <m:t>𝑥</m:t>
                                    </m:r>
                                    <m:r>
                                      <a:rPr lang="fr-FR" b="0" i="1" smtClean="0">
                                        <a:latin typeface="Cambria Math" panose="02040503050406030204" pitchFamily="18" charset="0"/>
                                      </a:rPr>
                                      <m:t>+</m:t>
                                    </m:r>
                                    <m:r>
                                      <a:rPr lang="fr-FR" b="0" i="1" smtClean="0">
                                        <a:latin typeface="Cambria Math" panose="02040503050406030204" pitchFamily="18" charset="0"/>
                                      </a:rPr>
                                      <m:t>h</m:t>
                                    </m:r>
                                  </m:e>
                                </m:d>
                                <m:r>
                                  <a:rPr lang="fr-FR" b="0" i="0" smtClean="0">
                                    <a:latin typeface="Cambria Math" panose="02040503050406030204" pitchFamily="18" charset="0"/>
                                  </a:rPr>
                                  <m:t>=</m:t>
                                </m:r>
                                <m:r>
                                  <a:rPr lang="fr-FR" smtClean="0">
                                    <a:latin typeface="Cambria Math" panose="02040503050406030204" pitchFamily="18" charset="0"/>
                                  </a:rPr>
                                  <m:t>𝑓</m:t>
                                </m:r>
                                <m:d>
                                  <m:dPr>
                                    <m:ctrlPr>
                                      <a:rPr lang="fr-FR" i="1">
                                        <a:latin typeface="Cambria Math" panose="02040503050406030204" pitchFamily="18" charset="0"/>
                                      </a:rPr>
                                    </m:ctrlPr>
                                  </m:dPr>
                                  <m:e>
                                    <m:r>
                                      <a:rPr lang="fr-FR">
                                        <a:latin typeface="Cambria Math" panose="02040503050406030204" pitchFamily="18" charset="0"/>
                                      </a:rPr>
                                      <m:t>𝑥</m:t>
                                    </m:r>
                                  </m:e>
                                </m:d>
                                <m:r>
                                  <a:rPr lang="fr-FR" b="0" i="0" smtClean="0">
                                    <a:latin typeface="Cambria Math" panose="02040503050406030204" pitchFamily="18" charset="0"/>
                                  </a:rPr>
                                  <m:t>+</m:t>
                                </m:r>
                                <m:r>
                                  <a:rPr lang="fr-FR" smtClean="0">
                                    <a:latin typeface="Cambria Math" panose="02040503050406030204" pitchFamily="18" charset="0"/>
                                  </a:rPr>
                                  <m:t>𝑓</m:t>
                                </m:r>
                                <m:r>
                                  <a:rPr lang="fr-FR" smtClean="0">
                                    <a:latin typeface="Cambria Math" panose="02040503050406030204" pitchFamily="18" charset="0"/>
                                  </a:rPr>
                                  <m:t>′(</m:t>
                                </m:r>
                                <m:r>
                                  <a:rPr lang="fr-FR" smtClean="0">
                                    <a:latin typeface="Cambria Math" panose="02040503050406030204" pitchFamily="18" charset="0"/>
                                  </a:rPr>
                                  <m:t>𝜀</m:t>
                                </m:r>
                                <m:r>
                                  <a:rPr lang="fr-FR" smtClean="0">
                                    <a:latin typeface="Cambria Math" panose="02040503050406030204" pitchFamily="18" charset="0"/>
                                  </a:rPr>
                                  <m:t>)</m:t>
                                </m:r>
                                <m:r>
                                  <a:rPr lang="fr-FR" smtClean="0">
                                    <a:latin typeface="Cambria Math" panose="02040503050406030204" pitchFamily="18" charset="0"/>
                                  </a:rPr>
                                  <m:t>h</m:t>
                                </m:r>
                              </m:oMath>
                            </m:oMathPara>
                          </a14:m>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fr-FR" b="0" i="1" smtClean="0">
                                    <a:latin typeface="Cambria Math" panose="02040503050406030204" pitchFamily="18" charset="0"/>
                                  </a:rPr>
                                  <m:t>𝑓</m:t>
                                </m:r>
                                <m:d>
                                  <m:dPr>
                                    <m:ctrlPr>
                                      <a:rPr lang="fr-FR" i="1" smtClean="0">
                                        <a:latin typeface="Cambria Math" panose="02040503050406030204" pitchFamily="18" charset="0"/>
                                      </a:rPr>
                                    </m:ctrlPr>
                                  </m:dPr>
                                  <m:e>
                                    <m:r>
                                      <a:rPr lang="fr-FR" b="0" i="1" smtClean="0">
                                        <a:latin typeface="Cambria Math" panose="02040503050406030204" pitchFamily="18" charset="0"/>
                                      </a:rPr>
                                      <m:t>𝑥</m:t>
                                    </m:r>
                                    <m:r>
                                      <a:rPr lang="fr-FR" b="0" i="1" smtClean="0">
                                        <a:latin typeface="Cambria Math" panose="02040503050406030204" pitchFamily="18" charset="0"/>
                                      </a:rPr>
                                      <m:t>+</m:t>
                                    </m:r>
                                    <m:r>
                                      <a:rPr lang="fr-FR" b="0" i="1" smtClean="0">
                                        <a:latin typeface="Cambria Math" panose="02040503050406030204" pitchFamily="18" charset="0"/>
                                      </a:rPr>
                                      <m:t>h</m:t>
                                    </m:r>
                                  </m:e>
                                </m:d>
                                <m:r>
                                  <a:rPr lang="fr-FR" b="0" i="0" smtClean="0">
                                    <a:latin typeface="Cambria Math" panose="02040503050406030204" pitchFamily="18" charset="0"/>
                                  </a:rPr>
                                  <m:t>=</m:t>
                                </m:r>
                                <m:r>
                                  <a:rPr lang="fr-FR" smtClean="0">
                                    <a:latin typeface="Cambria Math" panose="02040503050406030204" pitchFamily="18" charset="0"/>
                                  </a:rPr>
                                  <m:t>𝑓</m:t>
                                </m:r>
                                <m:d>
                                  <m:dPr>
                                    <m:ctrlPr>
                                      <a:rPr lang="fr-FR" i="1">
                                        <a:latin typeface="Cambria Math" panose="02040503050406030204" pitchFamily="18" charset="0"/>
                                      </a:rPr>
                                    </m:ctrlPr>
                                  </m:dPr>
                                  <m:e>
                                    <m:r>
                                      <a:rPr lang="fr-FR">
                                        <a:latin typeface="Cambria Math" panose="02040503050406030204" pitchFamily="18" charset="0"/>
                                      </a:rPr>
                                      <m:t>𝑥</m:t>
                                    </m:r>
                                  </m:e>
                                </m:d>
                                <m:r>
                                  <a:rPr lang="fr-FR" b="0" i="1" smtClean="0">
                                    <a:latin typeface="Cambria Math" panose="02040503050406030204" pitchFamily="18" charset="0"/>
                                  </a:rPr>
                                  <m:t>+</m:t>
                                </m:r>
                                <m:r>
                                  <a:rPr lang="fr-FR" b="1" i="1" smtClean="0">
                                    <a:latin typeface="Cambria Math" panose="02040503050406030204" pitchFamily="18" charset="0"/>
                                  </a:rPr>
                                  <m:t>𝑶</m:t>
                                </m:r>
                                <m:r>
                                  <a:rPr lang="fr-FR" b="1" i="1" smtClean="0">
                                    <a:latin typeface="Cambria Math" panose="02040503050406030204" pitchFamily="18" charset="0"/>
                                  </a:rPr>
                                  <m:t>(</m:t>
                                </m:r>
                                <m:r>
                                  <a:rPr lang="fr-FR" b="1" i="1" smtClean="0">
                                    <a:latin typeface="Cambria Math" panose="02040503050406030204" pitchFamily="18" charset="0"/>
                                  </a:rPr>
                                  <m:t>𝒉</m:t>
                                </m:r>
                                <m:r>
                                  <a:rPr lang="fr-FR" b="1" i="1" smtClean="0">
                                    <a:latin typeface="Cambria Math" panose="02040503050406030204" pitchFamily="18" charset="0"/>
                                  </a:rPr>
                                  <m:t>)</m:t>
                                </m:r>
                              </m:oMath>
                            </m:oMathPara>
                          </a14:m>
                          <a:endParaRPr lang="en-CA"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0" dirty="0"/>
                            <a:t>First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b="0" dirty="0"/>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fr-FR" b="1" i="1" smtClean="0">
                                    <a:latin typeface="Cambria Math" panose="02040503050406030204" pitchFamily="18" charset="0"/>
                                  </a:rPr>
                                  <m:t>𝑶</m:t>
                                </m:r>
                                <m:r>
                                  <a:rPr lang="fr-FR" b="1" i="1" smtClean="0">
                                    <a:latin typeface="Cambria Math" panose="02040503050406030204" pitchFamily="18" charset="0"/>
                                  </a:rPr>
                                  <m:t>(</m:t>
                                </m:r>
                                <m:r>
                                  <a:rPr lang="fr-FR" b="1" i="1" smtClean="0">
                                    <a:latin typeface="Cambria Math" panose="02040503050406030204" pitchFamily="18" charset="0"/>
                                  </a:rPr>
                                  <m:t>𝒉</m:t>
                                </m:r>
                                <m:r>
                                  <a:rPr lang="fr-FR" b="1" i="1" smtClean="0">
                                    <a:latin typeface="Cambria Math" panose="02040503050406030204" pitchFamily="18" charset="0"/>
                                  </a:rPr>
                                  <m:t>)</m:t>
                                </m:r>
                              </m:oMath>
                            </m:oMathPara>
                          </a14:m>
                          <a:endParaRPr lang="en-CA"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b="0" dirty="0"/>
                        </a:p>
                      </a:txBody>
                      <a:tcPr/>
                    </a:tc>
                    <a:extLst>
                      <a:ext uri="{0D108BD9-81ED-4DB2-BD59-A6C34878D82A}">
                        <a16:rowId xmlns:a16="http://schemas.microsoft.com/office/drawing/2014/main" val="3959908016"/>
                      </a:ext>
                    </a:extLst>
                  </a:tr>
                  <a:tr h="1260000">
                    <a:tc>
                      <a:txBody>
                        <a:bodyPr/>
                        <a:lstStyle/>
                        <a:p>
                          <a:r>
                            <a:rPr lang="en-CA" dirty="0"/>
                            <a:t>First</a:t>
                          </a:r>
                        </a:p>
                      </a:txBody>
                      <a:tcPr/>
                    </a:tc>
                    <a:tc>
                      <a:txBody>
                        <a:bodyPr/>
                        <a:lstStyle/>
                        <a:p>
                          <a:pPr algn="l"/>
                          <a14:m>
                            <m:oMathPara xmlns:m="http://schemas.openxmlformats.org/officeDocument/2006/math">
                              <m:oMathParaPr>
                                <m:jc m:val="left"/>
                              </m:oMathParaPr>
                              <m:oMath xmlns:m="http://schemas.openxmlformats.org/officeDocument/2006/math">
                                <m:r>
                                  <a:rPr lang="fr-FR" b="0" i="1" smtClean="0">
                                    <a:latin typeface="Cambria Math" panose="02040503050406030204" pitchFamily="18" charset="0"/>
                                  </a:rPr>
                                  <m:t>𝑓</m:t>
                                </m:r>
                                <m:d>
                                  <m:dPr>
                                    <m:ctrlPr>
                                      <a:rPr lang="fr-FR" i="1" smtClean="0">
                                        <a:latin typeface="Cambria Math" panose="02040503050406030204" pitchFamily="18" charset="0"/>
                                      </a:rPr>
                                    </m:ctrlPr>
                                  </m:dPr>
                                  <m:e>
                                    <m:r>
                                      <a:rPr lang="fr-FR" b="0" i="1" smtClean="0">
                                        <a:latin typeface="Cambria Math" panose="02040503050406030204" pitchFamily="18" charset="0"/>
                                      </a:rPr>
                                      <m:t>𝑥</m:t>
                                    </m:r>
                                    <m:r>
                                      <a:rPr lang="fr-FR" b="0" i="1" smtClean="0">
                                        <a:latin typeface="Cambria Math" panose="02040503050406030204" pitchFamily="18" charset="0"/>
                                      </a:rPr>
                                      <m:t>+</m:t>
                                    </m:r>
                                    <m:r>
                                      <a:rPr lang="fr-FR" b="0" i="1" smtClean="0">
                                        <a:latin typeface="Cambria Math" panose="02040503050406030204" pitchFamily="18" charset="0"/>
                                      </a:rPr>
                                      <m:t>h</m:t>
                                    </m:r>
                                  </m:e>
                                </m:d>
                                <m:r>
                                  <a:rPr lang="fr-FR" b="0" i="0" smtClean="0">
                                    <a:latin typeface="Cambria Math" panose="02040503050406030204" pitchFamily="18" charset="0"/>
                                  </a:rPr>
                                  <m:t>=</m:t>
                                </m:r>
                                <m:r>
                                  <a:rPr lang="fr-FR" smtClean="0">
                                    <a:latin typeface="Cambria Math" panose="02040503050406030204" pitchFamily="18" charset="0"/>
                                  </a:rPr>
                                  <m:t>𝑓</m:t>
                                </m:r>
                                <m:d>
                                  <m:dPr>
                                    <m:ctrlPr>
                                      <a:rPr lang="fr-FR" i="1">
                                        <a:latin typeface="Cambria Math" panose="02040503050406030204" pitchFamily="18" charset="0"/>
                                      </a:rPr>
                                    </m:ctrlPr>
                                  </m:dPr>
                                  <m:e>
                                    <m:r>
                                      <a:rPr lang="fr-FR">
                                        <a:latin typeface="Cambria Math" panose="02040503050406030204" pitchFamily="18" charset="0"/>
                                      </a:rPr>
                                      <m:t>𝑥</m:t>
                                    </m:r>
                                  </m:e>
                                </m:d>
                                <m:r>
                                  <a:rPr lang="fr-FR" b="0" i="0" smtClean="0">
                                    <a:latin typeface="Cambria Math" panose="02040503050406030204" pitchFamily="18" charset="0"/>
                                  </a:rPr>
                                  <m:t>+</m:t>
                                </m:r>
                                <m:sSup>
                                  <m:sSupPr>
                                    <m:ctrlPr>
                                      <a:rPr lang="fr-FR" i="1">
                                        <a:latin typeface="Cambria Math" panose="02040503050406030204" pitchFamily="18" charset="0"/>
                                      </a:rPr>
                                    </m:ctrlPr>
                                  </m:sSupPr>
                                  <m:e>
                                    <m:r>
                                      <a:rPr lang="fr-FR">
                                        <a:latin typeface="Cambria Math" panose="02040503050406030204" pitchFamily="18" charset="0"/>
                                      </a:rPr>
                                      <m:t>h𝑓</m:t>
                                    </m:r>
                                  </m:e>
                                  <m:sup>
                                    <m:r>
                                      <a:rPr lang="fr-FR">
                                        <a:latin typeface="Cambria Math" panose="02040503050406030204" pitchFamily="18" charset="0"/>
                                      </a:rPr>
                                      <m:t>′</m:t>
                                    </m:r>
                                  </m:sup>
                                </m:sSup>
                                <m:d>
                                  <m:dPr>
                                    <m:ctrlPr>
                                      <a:rPr lang="fr-FR" i="1">
                                        <a:latin typeface="Cambria Math" panose="02040503050406030204" pitchFamily="18" charset="0"/>
                                      </a:rPr>
                                    </m:ctrlPr>
                                  </m:dPr>
                                  <m:e>
                                    <m:r>
                                      <a:rPr lang="fr-FR">
                                        <a:latin typeface="Cambria Math" panose="02040503050406030204" pitchFamily="18" charset="0"/>
                                      </a:rPr>
                                      <m:t>𝑥</m:t>
                                    </m:r>
                                  </m:e>
                                </m:d>
                                <m:r>
                                  <a:rPr lang="fr-FR" b="0" i="0" smtClean="0">
                                    <a:latin typeface="Cambria Math" panose="02040503050406030204" pitchFamily="18" charset="0"/>
                                  </a:rPr>
                                  <m:t>+</m:t>
                                </m:r>
                                <m:f>
                                  <m:fPr>
                                    <m:ctrlPr>
                                      <a:rPr lang="fr-FR" i="1" smtClean="0">
                                        <a:latin typeface="Cambria Math" panose="02040503050406030204" pitchFamily="18" charset="0"/>
                                      </a:rPr>
                                    </m:ctrlPr>
                                  </m:fPr>
                                  <m:num>
                                    <m:r>
                                      <a:rPr lang="fr-FR" smtClean="0">
                                        <a:latin typeface="Cambria Math" panose="02040503050406030204" pitchFamily="18" charset="0"/>
                                      </a:rPr>
                                      <m:t>𝑓</m:t>
                                    </m:r>
                                    <m:r>
                                      <a:rPr lang="fr-FR" smtClean="0">
                                        <a:latin typeface="Cambria Math" panose="02040503050406030204" pitchFamily="18" charset="0"/>
                                      </a:rPr>
                                      <m:t>"(</m:t>
                                    </m:r>
                                    <m:r>
                                      <a:rPr lang="fr-FR" smtClean="0">
                                        <a:latin typeface="Cambria Math" panose="02040503050406030204" pitchFamily="18" charset="0"/>
                                      </a:rPr>
                                      <m:t>𝜀</m:t>
                                    </m:r>
                                    <m:r>
                                      <a:rPr lang="fr-FR" smtClean="0">
                                        <a:latin typeface="Cambria Math" panose="02040503050406030204" pitchFamily="18" charset="0"/>
                                      </a:rPr>
                                      <m:t>)</m:t>
                                    </m:r>
                                  </m:num>
                                  <m:den>
                                    <m:r>
                                      <a:rPr lang="fr-FR" smtClean="0">
                                        <a:latin typeface="Cambria Math" panose="02040503050406030204" pitchFamily="18" charset="0"/>
                                      </a:rPr>
                                      <m:t>2!</m:t>
                                    </m:r>
                                  </m:den>
                                </m:f>
                                <m:sSup>
                                  <m:sSupPr>
                                    <m:ctrlPr>
                                      <a:rPr lang="fr-FR" i="1" smtClean="0">
                                        <a:latin typeface="Cambria Math" panose="02040503050406030204" pitchFamily="18" charset="0"/>
                                      </a:rPr>
                                    </m:ctrlPr>
                                  </m:sSupPr>
                                  <m:e>
                                    <m:r>
                                      <a:rPr lang="fr-FR" b="0" i="1" smtClean="0">
                                        <a:latin typeface="Cambria Math" panose="02040503050406030204" pitchFamily="18" charset="0"/>
                                      </a:rPr>
                                      <m:t>h</m:t>
                                    </m:r>
                                  </m:e>
                                  <m:sup>
                                    <m:r>
                                      <a:rPr lang="fr-FR" b="0" i="1" smtClean="0">
                                        <a:latin typeface="Cambria Math" panose="02040503050406030204" pitchFamily="18" charset="0"/>
                                      </a:rPr>
                                      <m:t>2</m:t>
                                    </m:r>
                                  </m:sup>
                                </m:sSup>
                              </m:oMath>
                            </m:oMathPara>
                          </a14:m>
                          <a:endParaRPr lang="en-CA" dirty="0"/>
                        </a:p>
                        <a:p>
                          <a:pPr algn="l"/>
                          <a:endParaRPr lang="en-CA" dirty="0"/>
                        </a:p>
                        <a:p>
                          <a:pPr algn="l"/>
                          <a14:m>
                            <m:oMathPara xmlns:m="http://schemas.openxmlformats.org/officeDocument/2006/math">
                              <m:oMathParaPr>
                                <m:jc m:val="left"/>
                              </m:oMathParaPr>
                              <m:oMath xmlns:m="http://schemas.openxmlformats.org/officeDocument/2006/math">
                                <m:r>
                                  <a:rPr lang="fr-FR" b="0" i="1" smtClean="0">
                                    <a:latin typeface="Cambria Math" panose="02040503050406030204" pitchFamily="18" charset="0"/>
                                  </a:rPr>
                                  <m:t>𝑓</m:t>
                                </m:r>
                                <m:d>
                                  <m:dPr>
                                    <m:ctrlPr>
                                      <a:rPr lang="fr-FR" i="1" smtClean="0">
                                        <a:latin typeface="Cambria Math" panose="02040503050406030204" pitchFamily="18" charset="0"/>
                                      </a:rPr>
                                    </m:ctrlPr>
                                  </m:dPr>
                                  <m:e>
                                    <m:r>
                                      <a:rPr lang="fr-FR" b="0" i="1" smtClean="0">
                                        <a:latin typeface="Cambria Math" panose="02040503050406030204" pitchFamily="18" charset="0"/>
                                      </a:rPr>
                                      <m:t>𝑥</m:t>
                                    </m:r>
                                    <m:r>
                                      <a:rPr lang="fr-FR" b="0" i="1" smtClean="0">
                                        <a:latin typeface="Cambria Math" panose="02040503050406030204" pitchFamily="18" charset="0"/>
                                      </a:rPr>
                                      <m:t>+</m:t>
                                    </m:r>
                                    <m:r>
                                      <a:rPr lang="fr-FR" b="0" i="1" smtClean="0">
                                        <a:latin typeface="Cambria Math" panose="02040503050406030204" pitchFamily="18" charset="0"/>
                                      </a:rPr>
                                      <m:t>h</m:t>
                                    </m:r>
                                  </m:e>
                                </m:d>
                                <m:r>
                                  <a:rPr lang="fr-FR" b="0" i="0" smtClean="0">
                                    <a:latin typeface="Cambria Math" panose="02040503050406030204" pitchFamily="18" charset="0"/>
                                  </a:rPr>
                                  <m:t>=</m:t>
                                </m:r>
                                <m:r>
                                  <a:rPr lang="fr-FR" smtClean="0">
                                    <a:latin typeface="Cambria Math" panose="02040503050406030204" pitchFamily="18" charset="0"/>
                                  </a:rPr>
                                  <m:t>𝑓</m:t>
                                </m:r>
                                <m:d>
                                  <m:dPr>
                                    <m:ctrlPr>
                                      <a:rPr lang="fr-FR" i="1">
                                        <a:latin typeface="Cambria Math" panose="02040503050406030204" pitchFamily="18" charset="0"/>
                                      </a:rPr>
                                    </m:ctrlPr>
                                  </m:dPr>
                                  <m:e>
                                    <m:r>
                                      <a:rPr lang="fr-FR">
                                        <a:latin typeface="Cambria Math" panose="02040503050406030204" pitchFamily="18" charset="0"/>
                                      </a:rPr>
                                      <m:t>𝑥</m:t>
                                    </m:r>
                                  </m:e>
                                </m:d>
                                <m:r>
                                  <a:rPr lang="fr-FR" b="0" i="0" smtClean="0">
                                    <a:latin typeface="Cambria Math" panose="02040503050406030204" pitchFamily="18" charset="0"/>
                                  </a:rPr>
                                  <m:t>+</m:t>
                                </m:r>
                                <m:sSup>
                                  <m:sSupPr>
                                    <m:ctrlPr>
                                      <a:rPr lang="fr-FR" i="1">
                                        <a:latin typeface="Cambria Math" panose="02040503050406030204" pitchFamily="18" charset="0"/>
                                      </a:rPr>
                                    </m:ctrlPr>
                                  </m:sSupPr>
                                  <m:e>
                                    <m:r>
                                      <a:rPr lang="fr-FR">
                                        <a:latin typeface="Cambria Math" panose="02040503050406030204" pitchFamily="18" charset="0"/>
                                      </a:rPr>
                                      <m:t>h𝑓</m:t>
                                    </m:r>
                                  </m:e>
                                  <m:sup>
                                    <m:r>
                                      <a:rPr lang="fr-FR">
                                        <a:latin typeface="Cambria Math" panose="02040503050406030204" pitchFamily="18" charset="0"/>
                                      </a:rPr>
                                      <m:t>′</m:t>
                                    </m:r>
                                  </m:sup>
                                </m:sSup>
                                <m:d>
                                  <m:dPr>
                                    <m:ctrlPr>
                                      <a:rPr lang="fr-FR" i="1">
                                        <a:latin typeface="Cambria Math" panose="02040503050406030204" pitchFamily="18" charset="0"/>
                                      </a:rPr>
                                    </m:ctrlPr>
                                  </m:dPr>
                                  <m:e>
                                    <m:r>
                                      <a:rPr lang="fr-FR">
                                        <a:latin typeface="Cambria Math" panose="02040503050406030204" pitchFamily="18" charset="0"/>
                                      </a:rPr>
                                      <m:t>𝑥</m:t>
                                    </m:r>
                                  </m:e>
                                </m:d>
                                <m:r>
                                  <a:rPr lang="fr-FR" b="0" i="0" smtClean="0">
                                    <a:latin typeface="Cambria Math" panose="02040503050406030204" pitchFamily="18" charset="0"/>
                                  </a:rPr>
                                  <m:t>+</m:t>
                                </m:r>
                                <m:r>
                                  <a:rPr lang="fr-FR" b="1" i="1" smtClean="0">
                                    <a:latin typeface="Cambria Math" panose="02040503050406030204" pitchFamily="18" charset="0"/>
                                  </a:rPr>
                                  <m:t>𝑶</m:t>
                                </m:r>
                                <m:d>
                                  <m:dPr>
                                    <m:ctrlPr>
                                      <a:rPr lang="fr-FR" b="1" i="1" smtClean="0">
                                        <a:latin typeface="Cambria Math" panose="02040503050406030204" pitchFamily="18" charset="0"/>
                                      </a:rPr>
                                    </m:ctrlPr>
                                  </m:dPr>
                                  <m:e>
                                    <m:sSup>
                                      <m:sSupPr>
                                        <m:ctrlPr>
                                          <a:rPr lang="fr-FR" b="1" i="1" smtClean="0">
                                            <a:latin typeface="Cambria Math" panose="02040503050406030204" pitchFamily="18" charset="0"/>
                                          </a:rPr>
                                        </m:ctrlPr>
                                      </m:sSupPr>
                                      <m:e>
                                        <m:r>
                                          <a:rPr lang="fr-FR" b="1" i="1" smtClean="0">
                                            <a:latin typeface="Cambria Math" panose="02040503050406030204" pitchFamily="18" charset="0"/>
                                          </a:rPr>
                                          <m:t>𝒉</m:t>
                                        </m:r>
                                      </m:e>
                                      <m:sup>
                                        <m:r>
                                          <a:rPr lang="fr-FR" b="1" i="1" smtClean="0">
                                            <a:latin typeface="Cambria Math" panose="02040503050406030204" pitchFamily="18" charset="0"/>
                                          </a:rPr>
                                          <m:t>𝟐</m:t>
                                        </m:r>
                                      </m:sup>
                                    </m:sSup>
                                  </m:e>
                                </m:d>
                              </m:oMath>
                            </m:oMathPara>
                          </a14:m>
                          <a:endParaRPr lang="en-CA" b="1" dirty="0"/>
                        </a:p>
                      </a:txBody>
                      <a:tcPr/>
                    </a:tc>
                    <a:tc>
                      <a:txBody>
                        <a:bodyPr/>
                        <a:lstStyle/>
                        <a:p>
                          <a:pPr algn="l"/>
                          <a:r>
                            <a:rPr lang="en-CA" b="0" dirty="0"/>
                            <a:t>Second</a:t>
                          </a:r>
                        </a:p>
                        <a:p>
                          <a:pPr algn="l"/>
                          <a:endParaRPr lang="en-CA" b="0" dirty="0"/>
                        </a:p>
                        <a:p>
                          <a:pPr algn="l"/>
                          <a14:m>
                            <m:oMathPara xmlns:m="http://schemas.openxmlformats.org/officeDocument/2006/math">
                              <m:oMathParaPr>
                                <m:jc m:val="left"/>
                              </m:oMathParaPr>
                              <m:oMath xmlns:m="http://schemas.openxmlformats.org/officeDocument/2006/math">
                                <m:r>
                                  <a:rPr lang="fr-FR" b="1" i="1" smtClean="0">
                                    <a:latin typeface="Cambria Math" panose="02040503050406030204" pitchFamily="18" charset="0"/>
                                  </a:rPr>
                                  <m:t>𝑶</m:t>
                                </m:r>
                                <m:d>
                                  <m:dPr>
                                    <m:ctrlPr>
                                      <a:rPr lang="fr-FR" b="1" i="1" smtClean="0">
                                        <a:latin typeface="Cambria Math" panose="02040503050406030204" pitchFamily="18" charset="0"/>
                                      </a:rPr>
                                    </m:ctrlPr>
                                  </m:dPr>
                                  <m:e>
                                    <m:sSup>
                                      <m:sSupPr>
                                        <m:ctrlPr>
                                          <a:rPr lang="fr-FR" b="1" i="1" smtClean="0">
                                            <a:latin typeface="Cambria Math" panose="02040503050406030204" pitchFamily="18" charset="0"/>
                                          </a:rPr>
                                        </m:ctrlPr>
                                      </m:sSupPr>
                                      <m:e>
                                        <m:r>
                                          <a:rPr lang="fr-FR" b="1" i="1" smtClean="0">
                                            <a:latin typeface="Cambria Math" panose="02040503050406030204" pitchFamily="18" charset="0"/>
                                          </a:rPr>
                                          <m:t>𝒉</m:t>
                                        </m:r>
                                      </m:e>
                                      <m:sup>
                                        <m:r>
                                          <a:rPr lang="fr-FR" b="1" i="1" smtClean="0">
                                            <a:latin typeface="Cambria Math" panose="02040503050406030204" pitchFamily="18" charset="0"/>
                                          </a:rPr>
                                          <m:t>𝟐</m:t>
                                        </m:r>
                                      </m:sup>
                                    </m:sSup>
                                  </m:e>
                                </m:d>
                              </m:oMath>
                            </m:oMathPara>
                          </a14:m>
                          <a:endParaRPr lang="en-CA" b="0" dirty="0"/>
                        </a:p>
                      </a:txBody>
                      <a:tcPr/>
                    </a:tc>
                    <a:extLst>
                      <a:ext uri="{0D108BD9-81ED-4DB2-BD59-A6C34878D82A}">
                        <a16:rowId xmlns:a16="http://schemas.microsoft.com/office/drawing/2014/main" val="2479195011"/>
                      </a:ext>
                    </a:extLst>
                  </a:tr>
                  <a:tr h="1260000">
                    <a:tc>
                      <a:txBody>
                        <a:bodyPr/>
                        <a:lstStyle/>
                        <a:p>
                          <a:r>
                            <a:rPr lang="en-CA" dirty="0"/>
                            <a:t>Second</a:t>
                          </a:r>
                        </a:p>
                      </a:txBody>
                      <a:tcPr/>
                    </a:tc>
                    <a:tc>
                      <a:txBody>
                        <a:bodyPr/>
                        <a:lstStyle/>
                        <a:p>
                          <a:pPr algn="l"/>
                          <a14:m>
                            <m:oMathPara xmlns:m="http://schemas.openxmlformats.org/officeDocument/2006/math">
                              <m:oMathParaPr>
                                <m:jc m:val="left"/>
                              </m:oMathParaPr>
                              <m:oMath xmlns:m="http://schemas.openxmlformats.org/officeDocument/2006/math">
                                <m:r>
                                  <a:rPr lang="fr-FR" b="0" i="1" smtClean="0">
                                    <a:latin typeface="Cambria Math" panose="02040503050406030204" pitchFamily="18" charset="0"/>
                                  </a:rPr>
                                  <m:t>𝑓</m:t>
                                </m:r>
                                <m:d>
                                  <m:dPr>
                                    <m:ctrlPr>
                                      <a:rPr lang="fr-FR" i="1" smtClean="0">
                                        <a:latin typeface="Cambria Math" panose="02040503050406030204" pitchFamily="18" charset="0"/>
                                      </a:rPr>
                                    </m:ctrlPr>
                                  </m:dPr>
                                  <m:e>
                                    <m:r>
                                      <a:rPr lang="fr-FR" b="0" i="1" smtClean="0">
                                        <a:latin typeface="Cambria Math" panose="02040503050406030204" pitchFamily="18" charset="0"/>
                                      </a:rPr>
                                      <m:t>𝑥</m:t>
                                    </m:r>
                                    <m:r>
                                      <a:rPr lang="fr-FR" b="0" i="1" smtClean="0">
                                        <a:latin typeface="Cambria Math" panose="02040503050406030204" pitchFamily="18" charset="0"/>
                                      </a:rPr>
                                      <m:t>+</m:t>
                                    </m:r>
                                    <m:r>
                                      <a:rPr lang="fr-FR" b="0" i="1" smtClean="0">
                                        <a:latin typeface="Cambria Math" panose="02040503050406030204" pitchFamily="18" charset="0"/>
                                      </a:rPr>
                                      <m:t>h</m:t>
                                    </m:r>
                                  </m:e>
                                </m:d>
                                <m:r>
                                  <a:rPr lang="fr-FR" b="0" i="0" smtClean="0">
                                    <a:latin typeface="Cambria Math" panose="02040503050406030204" pitchFamily="18" charset="0"/>
                                  </a:rPr>
                                  <m:t>=</m:t>
                                </m:r>
                                <m:r>
                                  <a:rPr lang="fr-FR">
                                    <a:latin typeface="Cambria Math" panose="02040503050406030204" pitchFamily="18" charset="0"/>
                                  </a:rPr>
                                  <m:t>𝑓</m:t>
                                </m:r>
                                <m:d>
                                  <m:dPr>
                                    <m:ctrlPr>
                                      <a:rPr lang="fr-FR" i="1">
                                        <a:latin typeface="Cambria Math" panose="02040503050406030204" pitchFamily="18" charset="0"/>
                                      </a:rPr>
                                    </m:ctrlPr>
                                  </m:dPr>
                                  <m:e>
                                    <m:r>
                                      <a:rPr lang="fr-FR">
                                        <a:latin typeface="Cambria Math" panose="02040503050406030204" pitchFamily="18" charset="0"/>
                                      </a:rPr>
                                      <m:t>𝑥</m:t>
                                    </m:r>
                                  </m:e>
                                </m:d>
                                <m:r>
                                  <a:rPr lang="fr-FR" b="0" i="0" smtClean="0">
                                    <a:latin typeface="Cambria Math" panose="02040503050406030204" pitchFamily="18" charset="0"/>
                                  </a:rPr>
                                  <m:t>+</m:t>
                                </m:r>
                                <m:sSup>
                                  <m:sSupPr>
                                    <m:ctrlPr>
                                      <a:rPr lang="fr-FR" i="1">
                                        <a:latin typeface="Cambria Math" panose="02040503050406030204" pitchFamily="18" charset="0"/>
                                      </a:rPr>
                                    </m:ctrlPr>
                                  </m:sSupPr>
                                  <m:e>
                                    <m:r>
                                      <a:rPr lang="fr-FR">
                                        <a:latin typeface="Cambria Math" panose="02040503050406030204" pitchFamily="18" charset="0"/>
                                      </a:rPr>
                                      <m:t>h𝑓</m:t>
                                    </m:r>
                                  </m:e>
                                  <m:sup>
                                    <m:r>
                                      <a:rPr lang="fr-FR">
                                        <a:latin typeface="Cambria Math" panose="02040503050406030204" pitchFamily="18" charset="0"/>
                                      </a:rPr>
                                      <m:t>′</m:t>
                                    </m:r>
                                  </m:sup>
                                </m:sSup>
                                <m:d>
                                  <m:dPr>
                                    <m:ctrlPr>
                                      <a:rPr lang="fr-FR" i="1">
                                        <a:latin typeface="Cambria Math" panose="02040503050406030204" pitchFamily="18" charset="0"/>
                                      </a:rPr>
                                    </m:ctrlPr>
                                  </m:dPr>
                                  <m:e>
                                    <m:r>
                                      <a:rPr lang="fr-FR">
                                        <a:latin typeface="Cambria Math" panose="02040503050406030204" pitchFamily="18" charset="0"/>
                                      </a:rPr>
                                      <m:t>𝑥</m:t>
                                    </m:r>
                                  </m:e>
                                </m:d>
                                <m:r>
                                  <a:rPr lang="fr-FR" b="0" i="0" smtClean="0">
                                    <a:latin typeface="Cambria Math" panose="02040503050406030204" pitchFamily="18" charset="0"/>
                                  </a:rPr>
                                  <m:t>+</m:t>
                                </m:r>
                                <m:f>
                                  <m:fPr>
                                    <m:ctrlPr>
                                      <a:rPr lang="fr-FR" i="1">
                                        <a:latin typeface="Cambria Math" panose="02040503050406030204" pitchFamily="18" charset="0"/>
                                      </a:rPr>
                                    </m:ctrlPr>
                                  </m:fPr>
                                  <m:num>
                                    <m:sSup>
                                      <m:sSupPr>
                                        <m:ctrlPr>
                                          <a:rPr lang="fr-FR" i="1">
                                            <a:latin typeface="Cambria Math" panose="02040503050406030204" pitchFamily="18" charset="0"/>
                                          </a:rPr>
                                        </m:ctrlPr>
                                      </m:sSupPr>
                                      <m:e>
                                        <m:r>
                                          <a:rPr lang="fr-FR">
                                            <a:latin typeface="Cambria Math" panose="02040503050406030204" pitchFamily="18" charset="0"/>
                                          </a:rPr>
                                          <m:t>h</m:t>
                                        </m:r>
                                      </m:e>
                                      <m:sup>
                                        <m:r>
                                          <a:rPr lang="fr-FR">
                                            <a:latin typeface="Cambria Math" panose="02040503050406030204" pitchFamily="18" charset="0"/>
                                          </a:rPr>
                                          <m:t>2</m:t>
                                        </m:r>
                                      </m:sup>
                                    </m:sSup>
                                  </m:num>
                                  <m:den>
                                    <m:r>
                                      <a:rPr lang="fr-FR">
                                        <a:latin typeface="Cambria Math" panose="02040503050406030204" pitchFamily="18" charset="0"/>
                                      </a:rPr>
                                      <m:t>2!</m:t>
                                    </m:r>
                                  </m:den>
                                </m:f>
                                <m:r>
                                  <a:rPr lang="fr-FR">
                                    <a:latin typeface="Cambria Math" panose="02040503050406030204" pitchFamily="18" charset="0"/>
                                  </a:rPr>
                                  <m:t>𝑓</m:t>
                                </m:r>
                                <m:r>
                                  <a:rPr lang="fr-FR">
                                    <a:latin typeface="Cambria Math" panose="02040503050406030204" pitchFamily="18" charset="0"/>
                                  </a:rPr>
                                  <m:t>"(</m:t>
                                </m:r>
                                <m:r>
                                  <a:rPr lang="fr-FR">
                                    <a:latin typeface="Cambria Math" panose="02040503050406030204" pitchFamily="18" charset="0"/>
                                  </a:rPr>
                                  <m:t>𝑥</m:t>
                                </m:r>
                                <m:r>
                                  <a:rPr lang="fr-FR">
                                    <a:latin typeface="Cambria Math" panose="02040503050406030204" pitchFamily="18" charset="0"/>
                                  </a:rPr>
                                  <m:t>)+</m:t>
                                </m:r>
                                <m:f>
                                  <m:fPr>
                                    <m:ctrlPr>
                                      <a:rPr lang="fr-FR" i="1" smtClean="0">
                                        <a:latin typeface="Cambria Math" panose="02040503050406030204" pitchFamily="18" charset="0"/>
                                      </a:rPr>
                                    </m:ctrlPr>
                                  </m:fPr>
                                  <m:num>
                                    <m:r>
                                      <a:rPr lang="fr-FR" smtClean="0">
                                        <a:latin typeface="Cambria Math" panose="02040503050406030204" pitchFamily="18" charset="0"/>
                                      </a:rPr>
                                      <m:t>𝑓</m:t>
                                    </m:r>
                                    <m:r>
                                      <a:rPr lang="fr-FR" smtClean="0">
                                        <a:latin typeface="Cambria Math" panose="02040503050406030204" pitchFamily="18" charset="0"/>
                                      </a:rPr>
                                      <m:t>′′′(</m:t>
                                    </m:r>
                                    <m:r>
                                      <a:rPr lang="fr-FR" smtClean="0">
                                        <a:latin typeface="Cambria Math" panose="02040503050406030204" pitchFamily="18" charset="0"/>
                                      </a:rPr>
                                      <m:t>𝜀</m:t>
                                    </m:r>
                                    <m:r>
                                      <a:rPr lang="fr-FR" smtClean="0">
                                        <a:latin typeface="Cambria Math" panose="02040503050406030204" pitchFamily="18" charset="0"/>
                                      </a:rPr>
                                      <m:t>)</m:t>
                                    </m:r>
                                  </m:num>
                                  <m:den>
                                    <m:r>
                                      <a:rPr lang="fr-FR" smtClean="0">
                                        <a:latin typeface="Cambria Math" panose="02040503050406030204" pitchFamily="18" charset="0"/>
                                      </a:rPr>
                                      <m:t>3!</m:t>
                                    </m:r>
                                  </m:den>
                                </m:f>
                                <m:sSup>
                                  <m:sSupPr>
                                    <m:ctrlPr>
                                      <a:rPr lang="fr-FR" i="1" smtClean="0">
                                        <a:latin typeface="Cambria Math" panose="02040503050406030204" pitchFamily="18" charset="0"/>
                                      </a:rPr>
                                    </m:ctrlPr>
                                  </m:sSupPr>
                                  <m:e>
                                    <m:r>
                                      <a:rPr lang="fr-FR" smtClean="0">
                                        <a:latin typeface="Cambria Math" panose="02040503050406030204" pitchFamily="18" charset="0"/>
                                      </a:rPr>
                                      <m:t>h</m:t>
                                    </m:r>
                                  </m:e>
                                  <m:sup>
                                    <m:r>
                                      <a:rPr lang="fr-FR" b="0" i="0" smtClean="0">
                                        <a:latin typeface="Cambria Math" panose="02040503050406030204" pitchFamily="18" charset="0"/>
                                      </a:rPr>
                                      <m:t>3</m:t>
                                    </m:r>
                                  </m:sup>
                                </m:sSup>
                              </m:oMath>
                            </m:oMathPara>
                          </a14:m>
                          <a:endParaRPr lang="en-CA" dirty="0"/>
                        </a:p>
                        <a:p>
                          <a:pPr algn="l"/>
                          <a:endParaRPr lang="en-CA" dirty="0"/>
                        </a:p>
                        <a:p>
                          <a:pPr algn="l"/>
                          <a14:m>
                            <m:oMathPara xmlns:m="http://schemas.openxmlformats.org/officeDocument/2006/math">
                              <m:oMathParaPr>
                                <m:jc m:val="left"/>
                              </m:oMathParaPr>
                              <m:oMath xmlns:m="http://schemas.openxmlformats.org/officeDocument/2006/math">
                                <m:r>
                                  <a:rPr lang="fr-FR" b="0" i="1" smtClean="0">
                                    <a:latin typeface="Cambria Math" panose="02040503050406030204" pitchFamily="18" charset="0"/>
                                  </a:rPr>
                                  <m:t>𝑓</m:t>
                                </m:r>
                                <m:d>
                                  <m:dPr>
                                    <m:ctrlPr>
                                      <a:rPr lang="fr-FR" i="1" smtClean="0">
                                        <a:latin typeface="Cambria Math" panose="02040503050406030204" pitchFamily="18" charset="0"/>
                                      </a:rPr>
                                    </m:ctrlPr>
                                  </m:dPr>
                                  <m:e>
                                    <m:r>
                                      <a:rPr lang="fr-FR" b="0" i="1" smtClean="0">
                                        <a:latin typeface="Cambria Math" panose="02040503050406030204" pitchFamily="18" charset="0"/>
                                      </a:rPr>
                                      <m:t>𝑥</m:t>
                                    </m:r>
                                    <m:r>
                                      <a:rPr lang="fr-FR" b="0" i="1" smtClean="0">
                                        <a:latin typeface="Cambria Math" panose="02040503050406030204" pitchFamily="18" charset="0"/>
                                      </a:rPr>
                                      <m:t>+</m:t>
                                    </m:r>
                                    <m:r>
                                      <a:rPr lang="fr-FR" b="0" i="1" smtClean="0">
                                        <a:latin typeface="Cambria Math" panose="02040503050406030204" pitchFamily="18" charset="0"/>
                                      </a:rPr>
                                      <m:t>h</m:t>
                                    </m:r>
                                  </m:e>
                                </m:d>
                                <m:r>
                                  <a:rPr lang="fr-FR" b="0" i="0" smtClean="0">
                                    <a:latin typeface="Cambria Math" panose="02040503050406030204" pitchFamily="18" charset="0"/>
                                  </a:rPr>
                                  <m:t>=</m:t>
                                </m:r>
                                <m:r>
                                  <a:rPr lang="fr-FR">
                                    <a:latin typeface="Cambria Math" panose="02040503050406030204" pitchFamily="18" charset="0"/>
                                  </a:rPr>
                                  <m:t>𝑓</m:t>
                                </m:r>
                                <m:d>
                                  <m:dPr>
                                    <m:ctrlPr>
                                      <a:rPr lang="fr-FR" i="1">
                                        <a:latin typeface="Cambria Math" panose="02040503050406030204" pitchFamily="18" charset="0"/>
                                      </a:rPr>
                                    </m:ctrlPr>
                                  </m:dPr>
                                  <m:e>
                                    <m:r>
                                      <a:rPr lang="fr-FR">
                                        <a:latin typeface="Cambria Math" panose="02040503050406030204" pitchFamily="18" charset="0"/>
                                      </a:rPr>
                                      <m:t>𝑥</m:t>
                                    </m:r>
                                  </m:e>
                                </m:d>
                                <m:r>
                                  <a:rPr lang="fr-FR" b="0" i="0" smtClean="0">
                                    <a:latin typeface="Cambria Math" panose="02040503050406030204" pitchFamily="18" charset="0"/>
                                  </a:rPr>
                                  <m:t>+</m:t>
                                </m:r>
                                <m:sSup>
                                  <m:sSupPr>
                                    <m:ctrlPr>
                                      <a:rPr lang="fr-FR" i="1">
                                        <a:latin typeface="Cambria Math" panose="02040503050406030204" pitchFamily="18" charset="0"/>
                                      </a:rPr>
                                    </m:ctrlPr>
                                  </m:sSupPr>
                                  <m:e>
                                    <m:r>
                                      <a:rPr lang="fr-FR">
                                        <a:latin typeface="Cambria Math" panose="02040503050406030204" pitchFamily="18" charset="0"/>
                                      </a:rPr>
                                      <m:t>h𝑓</m:t>
                                    </m:r>
                                  </m:e>
                                  <m:sup>
                                    <m:r>
                                      <a:rPr lang="fr-FR">
                                        <a:latin typeface="Cambria Math" panose="02040503050406030204" pitchFamily="18" charset="0"/>
                                      </a:rPr>
                                      <m:t>′</m:t>
                                    </m:r>
                                  </m:sup>
                                </m:sSup>
                                <m:d>
                                  <m:dPr>
                                    <m:ctrlPr>
                                      <a:rPr lang="fr-FR" i="1">
                                        <a:latin typeface="Cambria Math" panose="02040503050406030204" pitchFamily="18" charset="0"/>
                                      </a:rPr>
                                    </m:ctrlPr>
                                  </m:dPr>
                                  <m:e>
                                    <m:r>
                                      <a:rPr lang="fr-FR">
                                        <a:latin typeface="Cambria Math" panose="02040503050406030204" pitchFamily="18" charset="0"/>
                                      </a:rPr>
                                      <m:t>𝑥</m:t>
                                    </m:r>
                                  </m:e>
                                </m:d>
                                <m:r>
                                  <a:rPr lang="fr-FR" b="0" i="0" smtClean="0">
                                    <a:latin typeface="Cambria Math" panose="02040503050406030204" pitchFamily="18" charset="0"/>
                                  </a:rPr>
                                  <m:t>+</m:t>
                                </m:r>
                                <m:f>
                                  <m:fPr>
                                    <m:ctrlPr>
                                      <a:rPr lang="fr-FR" i="1">
                                        <a:latin typeface="Cambria Math" panose="02040503050406030204" pitchFamily="18" charset="0"/>
                                      </a:rPr>
                                    </m:ctrlPr>
                                  </m:fPr>
                                  <m:num>
                                    <m:sSup>
                                      <m:sSupPr>
                                        <m:ctrlPr>
                                          <a:rPr lang="fr-FR" i="1">
                                            <a:latin typeface="Cambria Math" panose="02040503050406030204" pitchFamily="18" charset="0"/>
                                          </a:rPr>
                                        </m:ctrlPr>
                                      </m:sSupPr>
                                      <m:e>
                                        <m:r>
                                          <a:rPr lang="fr-FR">
                                            <a:latin typeface="Cambria Math" panose="02040503050406030204" pitchFamily="18" charset="0"/>
                                          </a:rPr>
                                          <m:t>h</m:t>
                                        </m:r>
                                      </m:e>
                                      <m:sup>
                                        <m:r>
                                          <a:rPr lang="fr-FR">
                                            <a:latin typeface="Cambria Math" panose="02040503050406030204" pitchFamily="18" charset="0"/>
                                          </a:rPr>
                                          <m:t>2</m:t>
                                        </m:r>
                                      </m:sup>
                                    </m:sSup>
                                  </m:num>
                                  <m:den>
                                    <m:r>
                                      <a:rPr lang="fr-FR">
                                        <a:latin typeface="Cambria Math" panose="02040503050406030204" pitchFamily="18" charset="0"/>
                                      </a:rPr>
                                      <m:t>2!</m:t>
                                    </m:r>
                                  </m:den>
                                </m:f>
                                <m:r>
                                  <a:rPr lang="fr-FR">
                                    <a:latin typeface="Cambria Math" panose="02040503050406030204" pitchFamily="18" charset="0"/>
                                  </a:rPr>
                                  <m:t>𝑓</m:t>
                                </m:r>
                                <m:r>
                                  <a:rPr lang="fr-FR">
                                    <a:latin typeface="Cambria Math" panose="02040503050406030204" pitchFamily="18" charset="0"/>
                                  </a:rPr>
                                  <m:t>"(</m:t>
                                </m:r>
                                <m:r>
                                  <a:rPr lang="fr-FR">
                                    <a:latin typeface="Cambria Math" panose="02040503050406030204" pitchFamily="18" charset="0"/>
                                  </a:rPr>
                                  <m:t>𝑥</m:t>
                                </m:r>
                                <m:r>
                                  <a:rPr lang="fr-FR" smtClean="0">
                                    <a:latin typeface="Cambria Math" panose="02040503050406030204" pitchFamily="18" charset="0"/>
                                  </a:rPr>
                                  <m:t>)</m:t>
                                </m:r>
                                <m:r>
                                  <a:rPr lang="fr-FR" b="0" i="0" smtClean="0">
                                    <a:latin typeface="Cambria Math" panose="02040503050406030204" pitchFamily="18" charset="0"/>
                                  </a:rPr>
                                  <m:t>+</m:t>
                                </m:r>
                                <m:r>
                                  <a:rPr lang="fr-FR" b="1" i="1" smtClean="0">
                                    <a:latin typeface="Cambria Math" panose="02040503050406030204" pitchFamily="18" charset="0"/>
                                  </a:rPr>
                                  <m:t>𝑶</m:t>
                                </m:r>
                                <m:d>
                                  <m:dPr>
                                    <m:ctrlPr>
                                      <a:rPr lang="fr-FR" b="1" i="1" smtClean="0">
                                        <a:latin typeface="Cambria Math" panose="02040503050406030204" pitchFamily="18" charset="0"/>
                                      </a:rPr>
                                    </m:ctrlPr>
                                  </m:dPr>
                                  <m:e>
                                    <m:sSup>
                                      <m:sSupPr>
                                        <m:ctrlPr>
                                          <a:rPr lang="fr-FR" b="1" i="1" smtClean="0">
                                            <a:latin typeface="Cambria Math" panose="02040503050406030204" pitchFamily="18" charset="0"/>
                                          </a:rPr>
                                        </m:ctrlPr>
                                      </m:sSupPr>
                                      <m:e>
                                        <m:r>
                                          <a:rPr lang="fr-FR" b="1" i="1" smtClean="0">
                                            <a:latin typeface="Cambria Math" panose="02040503050406030204" pitchFamily="18" charset="0"/>
                                          </a:rPr>
                                          <m:t>𝒉</m:t>
                                        </m:r>
                                      </m:e>
                                      <m:sup>
                                        <m:r>
                                          <a:rPr lang="fr-FR" b="1" i="1" smtClean="0">
                                            <a:latin typeface="Cambria Math" panose="02040503050406030204" pitchFamily="18" charset="0"/>
                                          </a:rPr>
                                          <m:t>𝟑</m:t>
                                        </m:r>
                                      </m:sup>
                                    </m:sSup>
                                  </m:e>
                                </m:d>
                              </m:oMath>
                            </m:oMathPara>
                          </a14:m>
                          <a:endParaRPr lang="en-CA" b="1" dirty="0"/>
                        </a:p>
                      </a:txBody>
                      <a:tcPr/>
                    </a:tc>
                    <a:tc>
                      <a:txBody>
                        <a:bodyPr/>
                        <a:lstStyle/>
                        <a:p>
                          <a:pPr algn="l"/>
                          <a:r>
                            <a:rPr lang="en-CA" b="0" dirty="0"/>
                            <a:t>Third</a:t>
                          </a:r>
                        </a:p>
                        <a:p>
                          <a:pPr algn="l"/>
                          <a:endParaRPr lang="en-CA" b="0" dirty="0"/>
                        </a:p>
                        <a:p>
                          <a:pPr algn="l"/>
                          <a14:m>
                            <m:oMathPara xmlns:m="http://schemas.openxmlformats.org/officeDocument/2006/math">
                              <m:oMathParaPr>
                                <m:jc m:val="left"/>
                              </m:oMathParaPr>
                              <m:oMath xmlns:m="http://schemas.openxmlformats.org/officeDocument/2006/math">
                                <m:r>
                                  <a:rPr lang="fr-FR" b="1" i="1" smtClean="0">
                                    <a:latin typeface="Cambria Math" panose="02040503050406030204" pitchFamily="18" charset="0"/>
                                  </a:rPr>
                                  <m:t>𝑶</m:t>
                                </m:r>
                                <m:d>
                                  <m:dPr>
                                    <m:ctrlPr>
                                      <a:rPr lang="fr-FR" b="1" i="1" smtClean="0">
                                        <a:latin typeface="Cambria Math" panose="02040503050406030204" pitchFamily="18" charset="0"/>
                                      </a:rPr>
                                    </m:ctrlPr>
                                  </m:dPr>
                                  <m:e>
                                    <m:sSup>
                                      <m:sSupPr>
                                        <m:ctrlPr>
                                          <a:rPr lang="fr-FR" b="1" i="1" smtClean="0">
                                            <a:latin typeface="Cambria Math" panose="02040503050406030204" pitchFamily="18" charset="0"/>
                                          </a:rPr>
                                        </m:ctrlPr>
                                      </m:sSupPr>
                                      <m:e>
                                        <m:r>
                                          <a:rPr lang="fr-FR" b="1" i="1" smtClean="0">
                                            <a:latin typeface="Cambria Math" panose="02040503050406030204" pitchFamily="18" charset="0"/>
                                          </a:rPr>
                                          <m:t>𝒉</m:t>
                                        </m:r>
                                      </m:e>
                                      <m:sup>
                                        <m:r>
                                          <a:rPr lang="fr-FR" b="1" i="1" smtClean="0">
                                            <a:latin typeface="Cambria Math" panose="02040503050406030204" pitchFamily="18" charset="0"/>
                                          </a:rPr>
                                          <m:t>𝟑</m:t>
                                        </m:r>
                                      </m:sup>
                                    </m:sSup>
                                  </m:e>
                                </m:d>
                              </m:oMath>
                            </m:oMathPara>
                          </a14:m>
                          <a:endParaRPr lang="en-CA" b="0" dirty="0"/>
                        </a:p>
                      </a:txBody>
                      <a:tcPr/>
                    </a:tc>
                    <a:extLst>
                      <a:ext uri="{0D108BD9-81ED-4DB2-BD59-A6C34878D82A}">
                        <a16:rowId xmlns:a16="http://schemas.microsoft.com/office/drawing/2014/main" val="1476611763"/>
                      </a:ext>
                    </a:extLst>
                  </a:tr>
                </a:tbl>
              </a:graphicData>
            </a:graphic>
          </p:graphicFrame>
        </mc:Choice>
        <mc:Fallback xmlns="">
          <p:graphicFrame>
            <p:nvGraphicFramePr>
              <p:cNvPr id="4" name="Table 4">
                <a:extLst>
                  <a:ext uri="{FF2B5EF4-FFF2-40B4-BE49-F238E27FC236}">
                    <a16:creationId xmlns:a16="http://schemas.microsoft.com/office/drawing/2014/main" id="{F3C76393-562B-49C1-96EE-35D6ABF5711B}"/>
                  </a:ext>
                </a:extLst>
              </p:cNvPr>
              <p:cNvGraphicFramePr>
                <a:graphicFrameLocks noGrp="1"/>
              </p:cNvGraphicFramePr>
              <p:nvPr>
                <p:extLst>
                  <p:ext uri="{D42A27DB-BD31-4B8C-83A1-F6EECF244321}">
                    <p14:modId xmlns:p14="http://schemas.microsoft.com/office/powerpoint/2010/main" val="3341578379"/>
                  </p:ext>
                </p:extLst>
              </p:nvPr>
            </p:nvGraphicFramePr>
            <p:xfrm>
              <a:off x="1752600" y="1599943"/>
              <a:ext cx="8686800" cy="4624898"/>
            </p:xfrm>
            <a:graphic>
              <a:graphicData uri="http://schemas.openxmlformats.org/drawingml/2006/table">
                <a:tbl>
                  <a:tblPr firstRow="1" bandRow="1">
                    <a:tableStyleId>{5FD0F851-EC5A-4D38-B0AD-8093EC10F338}</a:tableStyleId>
                  </a:tblPr>
                  <a:tblGrid>
                    <a:gridCol w="1600200">
                      <a:extLst>
                        <a:ext uri="{9D8B030D-6E8A-4147-A177-3AD203B41FA5}">
                          <a16:colId xmlns:a16="http://schemas.microsoft.com/office/drawing/2014/main" val="1038076618"/>
                        </a:ext>
                      </a:extLst>
                    </a:gridCol>
                    <a:gridCol w="5181600">
                      <a:extLst>
                        <a:ext uri="{9D8B030D-6E8A-4147-A177-3AD203B41FA5}">
                          <a16:colId xmlns:a16="http://schemas.microsoft.com/office/drawing/2014/main" val="3578439756"/>
                        </a:ext>
                      </a:extLst>
                    </a:gridCol>
                    <a:gridCol w="1905000">
                      <a:extLst>
                        <a:ext uri="{9D8B030D-6E8A-4147-A177-3AD203B41FA5}">
                          <a16:colId xmlns:a16="http://schemas.microsoft.com/office/drawing/2014/main" val="12229914"/>
                        </a:ext>
                      </a:extLst>
                    </a:gridCol>
                  </a:tblGrid>
                  <a:tr h="640080">
                    <a:tc>
                      <a:txBody>
                        <a:bodyPr/>
                        <a:lstStyle/>
                        <a:p>
                          <a:r>
                            <a:rPr lang="en-CA" dirty="0"/>
                            <a:t>Order  of approximation</a:t>
                          </a:r>
                        </a:p>
                      </a:txBody>
                      <a:tcPr/>
                    </a:tc>
                    <a:tc>
                      <a:txBody>
                        <a:bodyPr/>
                        <a:lstStyle/>
                        <a:p>
                          <a:r>
                            <a:rPr lang="en-CA" dirty="0"/>
                            <a:t>Taylor series with truncation error</a:t>
                          </a:r>
                        </a:p>
                        <a:p>
                          <a:r>
                            <a:rPr lang="en-CA" dirty="0"/>
                            <a:t>Big “O” notation</a:t>
                          </a:r>
                        </a:p>
                      </a:txBody>
                      <a:tcPr/>
                    </a:tc>
                    <a:tc>
                      <a:txBody>
                        <a:bodyPr/>
                        <a:lstStyle/>
                        <a:p>
                          <a:r>
                            <a:rPr lang="en-CA" dirty="0"/>
                            <a:t>Order of </a:t>
                          </a:r>
                          <a:br>
                            <a:rPr lang="en-CA" dirty="0"/>
                          </a:br>
                          <a:r>
                            <a:rPr lang="en-CA" dirty="0"/>
                            <a:t>Truncation error</a:t>
                          </a:r>
                        </a:p>
                      </a:txBody>
                      <a:tcPr/>
                    </a:tc>
                    <a:extLst>
                      <a:ext uri="{0D108BD9-81ED-4DB2-BD59-A6C34878D82A}">
                        <a16:rowId xmlns:a16="http://schemas.microsoft.com/office/drawing/2014/main" val="1235366290"/>
                      </a:ext>
                    </a:extLst>
                  </a:tr>
                  <a:tr h="1260000">
                    <a:tc>
                      <a:txBody>
                        <a:bodyPr/>
                        <a:lstStyle/>
                        <a:p>
                          <a:r>
                            <a:rPr lang="en-CA" dirty="0"/>
                            <a:t>Zero</a:t>
                          </a:r>
                        </a:p>
                      </a:txBody>
                      <a:tcPr/>
                    </a:tc>
                    <a:tc>
                      <a:txBody>
                        <a:bodyPr/>
                        <a:lstStyle/>
                        <a:p>
                          <a:endParaRPr lang="fr-FR"/>
                        </a:p>
                      </a:txBody>
                      <a:tcPr>
                        <a:blipFill>
                          <a:blip r:embed="rId3"/>
                          <a:stretch>
                            <a:fillRect l="-30941" t="-53140" r="-36941" b="-216908"/>
                          </a:stretch>
                        </a:blipFill>
                      </a:tcPr>
                    </a:tc>
                    <a:tc>
                      <a:txBody>
                        <a:bodyPr/>
                        <a:lstStyle/>
                        <a:p>
                          <a:endParaRPr lang="fr-FR"/>
                        </a:p>
                      </a:txBody>
                      <a:tcPr>
                        <a:blipFill>
                          <a:blip r:embed="rId3"/>
                          <a:stretch>
                            <a:fillRect l="-355591" t="-53140" r="-319" b="-216908"/>
                          </a:stretch>
                        </a:blipFill>
                      </a:tcPr>
                    </a:tc>
                    <a:extLst>
                      <a:ext uri="{0D108BD9-81ED-4DB2-BD59-A6C34878D82A}">
                        <a16:rowId xmlns:a16="http://schemas.microsoft.com/office/drawing/2014/main" val="3959908016"/>
                      </a:ext>
                    </a:extLst>
                  </a:tr>
                  <a:tr h="1260000">
                    <a:tc>
                      <a:txBody>
                        <a:bodyPr/>
                        <a:lstStyle/>
                        <a:p>
                          <a:r>
                            <a:rPr lang="en-CA" dirty="0"/>
                            <a:t>First</a:t>
                          </a:r>
                        </a:p>
                      </a:txBody>
                      <a:tcPr/>
                    </a:tc>
                    <a:tc>
                      <a:txBody>
                        <a:bodyPr/>
                        <a:lstStyle/>
                        <a:p>
                          <a:endParaRPr lang="fr-FR"/>
                        </a:p>
                      </a:txBody>
                      <a:tcPr>
                        <a:blipFill>
                          <a:blip r:embed="rId3"/>
                          <a:stretch>
                            <a:fillRect l="-30941" t="-153140" r="-36941" b="-116908"/>
                          </a:stretch>
                        </a:blipFill>
                      </a:tcPr>
                    </a:tc>
                    <a:tc>
                      <a:txBody>
                        <a:bodyPr/>
                        <a:lstStyle/>
                        <a:p>
                          <a:endParaRPr lang="fr-FR"/>
                        </a:p>
                      </a:txBody>
                      <a:tcPr>
                        <a:blipFill>
                          <a:blip r:embed="rId3"/>
                          <a:stretch>
                            <a:fillRect l="-355591" t="-153140" r="-319" b="-116908"/>
                          </a:stretch>
                        </a:blipFill>
                      </a:tcPr>
                    </a:tc>
                    <a:extLst>
                      <a:ext uri="{0D108BD9-81ED-4DB2-BD59-A6C34878D82A}">
                        <a16:rowId xmlns:a16="http://schemas.microsoft.com/office/drawing/2014/main" val="2479195011"/>
                      </a:ext>
                    </a:extLst>
                  </a:tr>
                  <a:tr h="1464818">
                    <a:tc>
                      <a:txBody>
                        <a:bodyPr/>
                        <a:lstStyle/>
                        <a:p>
                          <a:r>
                            <a:rPr lang="en-CA" dirty="0"/>
                            <a:t>Second</a:t>
                          </a:r>
                        </a:p>
                      </a:txBody>
                      <a:tcPr/>
                    </a:tc>
                    <a:tc>
                      <a:txBody>
                        <a:bodyPr/>
                        <a:lstStyle/>
                        <a:p>
                          <a:endParaRPr lang="fr-FR"/>
                        </a:p>
                      </a:txBody>
                      <a:tcPr>
                        <a:blipFill>
                          <a:blip r:embed="rId3"/>
                          <a:stretch>
                            <a:fillRect l="-30941" t="-217427" r="-36941" b="-415"/>
                          </a:stretch>
                        </a:blipFill>
                      </a:tcPr>
                    </a:tc>
                    <a:tc>
                      <a:txBody>
                        <a:bodyPr/>
                        <a:lstStyle/>
                        <a:p>
                          <a:endParaRPr lang="fr-FR"/>
                        </a:p>
                      </a:txBody>
                      <a:tcPr>
                        <a:blipFill>
                          <a:blip r:embed="rId3"/>
                          <a:stretch>
                            <a:fillRect l="-355591" t="-217427" r="-319" b="-415"/>
                          </a:stretch>
                        </a:blipFill>
                      </a:tcPr>
                    </a:tc>
                    <a:extLst>
                      <a:ext uri="{0D108BD9-81ED-4DB2-BD59-A6C34878D82A}">
                        <a16:rowId xmlns:a16="http://schemas.microsoft.com/office/drawing/2014/main" val="1476611763"/>
                      </a:ext>
                    </a:extLst>
                  </a:tr>
                </a:tbl>
              </a:graphicData>
            </a:graphic>
          </p:graphicFrame>
        </mc:Fallback>
      </mc:AlternateContent>
      <p:sp>
        <p:nvSpPr>
          <p:cNvPr id="3" name="Rectangle 2"/>
          <p:cNvSpPr/>
          <p:nvPr/>
        </p:nvSpPr>
        <p:spPr>
          <a:xfrm>
            <a:off x="5109693" y="2133600"/>
            <a:ext cx="990600" cy="1066800"/>
          </a:xfrm>
          <a:prstGeom prst="rect">
            <a:avLst/>
          </a:prstGeom>
          <a:no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096000" y="3500220"/>
            <a:ext cx="1066800" cy="1224179"/>
          </a:xfrm>
          <a:prstGeom prst="rect">
            <a:avLst/>
          </a:prstGeom>
          <a:no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200900" y="4648200"/>
            <a:ext cx="1104900" cy="1676399"/>
          </a:xfrm>
          <a:prstGeom prst="rect">
            <a:avLst/>
          </a:prstGeom>
          <a:noFill/>
          <a:ln w="254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2979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5"/>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animBg="1"/>
      <p:bldP spid="5" grpId="1" animBg="1"/>
      <p:bldP spid="6"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317</TotalTime>
  <Words>1228</Words>
  <Application>Microsoft Office PowerPoint</Application>
  <PresentationFormat>Widescreen</PresentationFormat>
  <Paragraphs>219</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1_Office Theme</vt:lpstr>
      <vt:lpstr>Lecture 3</vt:lpstr>
      <vt:lpstr>Truncation Errors</vt:lpstr>
      <vt:lpstr>Taylor Series</vt:lpstr>
      <vt:lpstr>Taylor Series</vt:lpstr>
      <vt:lpstr>Taylor Series – Order of Approximation</vt:lpstr>
      <vt:lpstr>Truncation error of Taylor series</vt:lpstr>
      <vt:lpstr>Truncation error of Taylor series</vt:lpstr>
      <vt:lpstr>Big “O” notation</vt:lpstr>
      <vt:lpstr>Big “O” notation</vt:lpstr>
      <vt:lpstr>Illustration – Cosine Function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Rolf</dc:creator>
  <cp:lastModifiedBy>Rolf Wuthrich</cp:lastModifiedBy>
  <cp:revision>133</cp:revision>
  <dcterms:created xsi:type="dcterms:W3CDTF">2006-08-16T00:00:00Z</dcterms:created>
  <dcterms:modified xsi:type="dcterms:W3CDTF">2020-05-06T01:19:39Z</dcterms:modified>
</cp:coreProperties>
</file>