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84" r:id="rId3"/>
    <p:sldId id="258" r:id="rId4"/>
    <p:sldId id="270" r:id="rId5"/>
    <p:sldId id="273" r:id="rId6"/>
    <p:sldId id="262" r:id="rId7"/>
    <p:sldId id="265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82" r:id="rId16"/>
    <p:sldId id="283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2574" autoAdjust="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936CC-F794-4A8A-A5A5-6147A2F99EF5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B4502-4C4C-4A48-8D34-49E6300AA3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87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7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midpoint of this initial interval is 2.5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Let us compute f(2.5)</a:t>
            </a:r>
          </a:p>
          <a:p>
            <a:endParaRPr lang="en-CA" dirty="0" smtClean="0"/>
          </a:p>
          <a:p>
            <a:r>
              <a:rPr lang="en-CA" dirty="0" smtClean="0"/>
              <a:t>We get a negative value.</a:t>
            </a:r>
          </a:p>
          <a:p>
            <a:endParaRPr lang="en-CA" dirty="0" smtClean="0"/>
          </a:p>
          <a:p>
            <a:r>
              <a:rPr lang="en-CA" dirty="0" smtClean="0"/>
              <a:t>Consequently the interval [2, 2.5] must contain the root, as f(2) and f(2.5) are of opposite signs.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23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interval [2, 2.5] is our next interval in the calculations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64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midpoint of this interval is 2.25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0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And f(2.25)</a:t>
            </a:r>
            <a:r>
              <a:rPr lang="en-CA" baseline="0" dirty="0" smtClean="0"/>
              <a:t> is a positive quantity</a:t>
            </a:r>
          </a:p>
          <a:p>
            <a:endParaRPr lang="en-CA" baseline="0" dirty="0" smtClean="0"/>
          </a:p>
          <a:p>
            <a:r>
              <a:rPr lang="en-CA" baseline="0" dirty="0" smtClean="0"/>
              <a:t>Consequently the root is located in the interval [2.25, 2.5]</a:t>
            </a:r>
          </a:p>
          <a:p>
            <a:endParaRPr lang="en-CA" baseline="0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16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[2.25, 2.5] becomes our next interval.</a:t>
            </a:r>
          </a:p>
          <a:p>
            <a:endParaRPr lang="en-CA" baseline="0" dirty="0" smtClean="0"/>
          </a:p>
          <a:p>
            <a:r>
              <a:rPr lang="en-CA" baseline="0" dirty="0" smtClean="0"/>
              <a:t>From here on you can proceed further the same way we did until now.</a:t>
            </a:r>
          </a:p>
          <a:p>
            <a:endParaRPr lang="en-CA" baseline="0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094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Here we show how looks the first three iterations</a:t>
            </a:r>
          </a:p>
          <a:p>
            <a:endParaRPr lang="en-CA" dirty="0" smtClean="0"/>
          </a:p>
          <a:p>
            <a:r>
              <a:rPr lang="en-CA" dirty="0" smtClean="0"/>
              <a:t>Observe how the interval bracketing the root becomes smaller and smaller.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3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dirty="0" smtClean="0"/>
                  <a:t>Let us summarize the key findings: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Bisection algorithm is a bracketing method</a:t>
                </a:r>
              </a:p>
              <a:p>
                <a:endParaRPr lang="en-US" dirty="0" smtClean="0"/>
              </a:p>
              <a:p>
                <a:r>
                  <a:rPr lang="en-US" dirty="0"/>
                  <a:t>In each iteration the </a:t>
                </a:r>
                <a:r>
                  <a:rPr lang="en-US" dirty="0" smtClean="0"/>
                  <a:t>algorithm </a:t>
                </a:r>
                <a:r>
                  <a:rPr lang="en-US" dirty="0"/>
                  <a:t>computes a bracketing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containing the root </a:t>
                </a:r>
                <a:r>
                  <a:rPr lang="en-US" dirty="0" smtClean="0"/>
                  <a:t>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rule to cut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into a smaller interval is to cut the interval into two sub-intervals and then verify in which of them the root is located</a:t>
                </a:r>
              </a:p>
              <a:p>
                <a:endParaRPr lang="en-US" dirty="0"/>
              </a:p>
              <a:p>
                <a:r>
                  <a:rPr lang="en-US" dirty="0"/>
                  <a:t>The approximation of the root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False-Position algorithm is a bracketing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each iteration the </a:t>
                </a:r>
                <a:r>
                  <a:rPr lang="en-US" dirty="0" smtClean="0"/>
                  <a:t>algorithm </a:t>
                </a:r>
                <a:r>
                  <a:rPr lang="en-US" dirty="0"/>
                  <a:t>computes a bracketing interval </a:t>
                </a:r>
                <a:r>
                  <a:rPr lang="en-US" i="0">
                    <a:latin typeface="Cambria Math" panose="02040503050406030204" pitchFamily="18" charset="0"/>
                  </a:rPr>
                  <a:t>[𝑎_𝑖,𝑏_𝑖 ]</a:t>
                </a:r>
                <a:r>
                  <a:rPr lang="en-US" dirty="0" smtClean="0"/>
                  <a:t> containing </a:t>
                </a:r>
                <a:r>
                  <a:rPr lang="en-US" dirty="0"/>
                  <a:t>the root </a:t>
                </a:r>
                <a:r>
                  <a:rPr lang="en-US" dirty="0" smtClean="0"/>
                  <a:t>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rule to cut </a:t>
                </a:r>
                <a:r>
                  <a:rPr lang="en-US" i="0">
                    <a:latin typeface="Cambria Math" panose="02040503050406030204" pitchFamily="18" charset="0"/>
                  </a:rPr>
                  <a:t>[𝑎_𝑖,𝑏_𝑖 ]</a:t>
                </a:r>
                <a:r>
                  <a:rPr lang="en-US" dirty="0" smtClean="0"/>
                  <a:t> into a smaller interval uses the intercept between the points 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𝑎_𝑖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;𝑓(</a:t>
                </a:r>
                <a:r>
                  <a:rPr lang="en-US" i="0">
                    <a:latin typeface="Cambria Math" panose="02040503050406030204" pitchFamily="18" charset="0"/>
                  </a:rPr>
                  <a:t>𝑎_𝑖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))</a:t>
                </a:r>
                <a:r>
                  <a:rPr lang="en-US" dirty="0" smtClean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𝑖;𝑓(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𝑖))</a:t>
                </a:r>
                <a:endParaRPr lang="en-US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root is approximated as the midpoint of the interval, that is </a:t>
                </a:r>
                <a:r>
                  <a:rPr lang="en-US" baseline="0" dirty="0" err="1" smtClean="0"/>
                  <a:t>ai+bi</a:t>
                </a:r>
                <a:r>
                  <a:rPr lang="en-US" baseline="0" dirty="0" smtClean="0"/>
                  <a:t> dived by two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Error of the approximation</a:t>
                </a:r>
                <a:r>
                  <a:rPr lang="en-US" baseline="0" dirty="0" smtClean="0"/>
                  <a:t> is half of the size of the interval, that is bi-</a:t>
                </a:r>
                <a:r>
                  <a:rPr lang="en-US" baseline="0" dirty="0" err="1" smtClean="0"/>
                  <a:t>ai</a:t>
                </a:r>
                <a:r>
                  <a:rPr lang="en-US" baseline="0" dirty="0" smtClean="0"/>
                  <a:t> divided by two</a:t>
                </a:r>
                <a:endParaRPr lang="en-CA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3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bisection method is a numerical method to solve equations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aim is to find 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of a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the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bisection method belongs to the family of bracketing methods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bisection method is a numerical method to solve equations of the form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𝑓(𝑥)=0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aim is to find an approximation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𝑥_𝑟</a:t>
                </a:r>
                <a:r>
                  <a:rPr lang="en-US" dirty="0"/>
                  <a:t> of a root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r>
                  <a:rPr lang="en-US" dirty="0"/>
                  <a:t> to the </a:t>
                </a:r>
                <a:r>
                  <a:rPr lang="en-US" dirty="0" smtClean="0"/>
                  <a:t>function </a:t>
                </a:r>
                <a:r>
                  <a:rPr lang="en-US" i="0">
                    <a:latin typeface="Cambria Math" panose="02040503050406030204" pitchFamily="18" charset="0"/>
                  </a:rPr>
                  <a:t>𝑓</a:t>
                </a:r>
                <a:endParaRPr lang="en-US" dirty="0"/>
              </a:p>
              <a:p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bisection method belongs to the family of bracketing methods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39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Let us give an</a:t>
                </a:r>
                <a:r>
                  <a:rPr lang="en-CA" baseline="0" dirty="0" smtClean="0"/>
                  <a:t> overview of the method</a:t>
                </a:r>
              </a:p>
              <a:p>
                <a:endParaRPr lang="en-CA" baseline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First, one </a:t>
                </a:r>
                <a:r>
                  <a:rPr lang="en-US" dirty="0"/>
                  <a:t>needs to select an initial </a:t>
                </a:r>
                <a:r>
                  <a:rPr lang="en-CA" dirty="0" smtClean="0"/>
                  <a:t>interval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that contains a root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CA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To make sure we have a root in that interval we verify that f(a)f(b)&lt;0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anywhere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selected randomly, from visual inspection if you can plot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using an incremental search method, an educated guess, or any other viable </a:t>
                </a:r>
                <a:r>
                  <a:rPr lang="en-US" dirty="0" smtClean="0"/>
                  <a:t>method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algorithm then progressively reduces this interval zeroing in precisely on the root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Let us give an</a:t>
                </a:r>
                <a:r>
                  <a:rPr lang="en-CA" baseline="0" dirty="0" smtClean="0"/>
                  <a:t> overview of the method</a:t>
                </a:r>
              </a:p>
              <a:p>
                <a:endParaRPr lang="en-CA" baseline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First, one </a:t>
                </a:r>
                <a:r>
                  <a:rPr lang="en-US" dirty="0"/>
                  <a:t>needs to select an initial </a:t>
                </a:r>
                <a:r>
                  <a:rPr lang="en-CA" dirty="0" smtClean="0"/>
                  <a:t>interval</a:t>
                </a:r>
                <a:r>
                  <a:rPr lang="en-US" dirty="0" smtClean="0"/>
                  <a:t> </a:t>
                </a:r>
                <a:r>
                  <a:rPr lang="en-US" i="0" smtClean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𝑎_0,𝑏_0 ]</a:t>
                </a:r>
                <a:r>
                  <a:rPr lang="en-US" dirty="0"/>
                  <a:t> that contains a root </a:t>
                </a:r>
                <a:r>
                  <a:rPr lang="en-US" i="0" smtClean="0">
                    <a:latin typeface="Cambria Math" panose="02040503050406030204" pitchFamily="18" charset="0"/>
                  </a:rPr>
                  <a:t>𝑟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r>
                  <a:rPr lang="en-CA" dirty="0"/>
                  <a:t>of </a:t>
                </a:r>
                <a:r>
                  <a:rPr lang="en-US" i="0">
                    <a:latin typeface="Cambria Math" panose="02040503050406030204" pitchFamily="18" charset="0"/>
                  </a:rPr>
                  <a:t>𝑓(𝑥)=0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To make sure we have a root in that interval we verify that f(a)f(b)&lt;0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 smtClean="0"/>
                  <a:t>Note that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 </a:t>
                </a:r>
                <a:r>
                  <a:rPr lang="en-US" dirty="0"/>
                  <a:t>can be anywhere between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𝑎_0  </a:t>
                </a:r>
                <a:r>
                  <a:rPr lang="en-US" dirty="0"/>
                  <a:t>and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〖 𝑏〗_0</a:t>
                </a:r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0" i="0" smtClean="0">
                    <a:latin typeface="Cambria Math" panose="02040503050406030204" pitchFamily="18" charset="0"/>
                  </a:rPr>
                  <a:t>𝑎_0</a:t>
                </a:r>
                <a:r>
                  <a:rPr lang="en-US" dirty="0"/>
                  <a:t> and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𝑏_0  </a:t>
                </a:r>
                <a:r>
                  <a:rPr lang="en-US" dirty="0"/>
                  <a:t>can be selected randomly, from visual inspection if you can plot </a:t>
                </a:r>
                <a:r>
                  <a:rPr lang="en-US" i="0">
                    <a:latin typeface="Cambria Math" panose="02040503050406030204" pitchFamily="18" charset="0"/>
                  </a:rPr>
                  <a:t>𝑓(𝑥)</a:t>
                </a:r>
                <a:r>
                  <a:rPr lang="en-US" dirty="0"/>
                  <a:t>, using an incremental search method, an educated guess, or any other viable </a:t>
                </a:r>
                <a:r>
                  <a:rPr lang="en-US" dirty="0" smtClean="0"/>
                  <a:t>method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algorithm then progressively reduces this interval zeroing in precisely on the root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18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follow this method graphically</a:t>
            </a:r>
          </a:p>
          <a:p>
            <a:endParaRPr lang="en-US" dirty="0" smtClean="0"/>
          </a:p>
          <a:p>
            <a:r>
              <a:rPr lang="en-US" dirty="0" smtClean="0"/>
              <a:t>We want to find the root of a given function f.</a:t>
            </a:r>
          </a:p>
          <a:p>
            <a:endParaRPr lang="en-US" dirty="0" smtClean="0"/>
          </a:p>
          <a:p>
            <a:r>
              <a:rPr lang="en-US" dirty="0" smtClean="0"/>
              <a:t>In our case this root is located</a:t>
            </a:r>
            <a:r>
              <a:rPr lang="en-US" baseline="0" dirty="0" smtClean="0"/>
              <a:t> in 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start by selecting an initial interval [</a:t>
            </a:r>
            <a:r>
              <a:rPr lang="en-US" baseline="0" dirty="0" err="1" smtClean="0"/>
              <a:t>ao,bo</a:t>
            </a:r>
            <a:r>
              <a:rPr lang="en-US" baseline="0" dirty="0" smtClean="0"/>
              <a:t>] bracketing the root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then compute the midpoint xo of this interval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then decide if the root is in the left sub-interval [</a:t>
            </a:r>
            <a:r>
              <a:rPr lang="en-US" baseline="0" dirty="0" err="1" smtClean="0"/>
              <a:t>ao,xo</a:t>
            </a:r>
            <a:r>
              <a:rPr lang="en-US" baseline="0" dirty="0" smtClean="0"/>
              <a:t>] or in the right sub-interval [</a:t>
            </a:r>
            <a:r>
              <a:rPr lang="en-US" baseline="0" dirty="0" err="1" smtClean="0"/>
              <a:t>xo,bo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case the root is in the right interval [</a:t>
            </a:r>
            <a:r>
              <a:rPr lang="en-US" baseline="0" dirty="0" err="1" smtClean="0"/>
              <a:t>xo,bo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defines us our new, smaller, interval [a1, b1]</a:t>
            </a:r>
          </a:p>
          <a:p>
            <a:endParaRPr lang="en-US" baseline="0" dirty="0" smtClean="0"/>
          </a:p>
          <a:p>
            <a:r>
              <a:rPr lang="en-US" dirty="0" smtClean="0"/>
              <a:t>We again compute the midpoint x1 on this interval</a:t>
            </a:r>
          </a:p>
          <a:p>
            <a:endParaRPr lang="en-US" dirty="0" smtClean="0"/>
          </a:p>
          <a:p>
            <a:r>
              <a:rPr lang="en-US" dirty="0" smtClean="0"/>
              <a:t>Decide if the root is in the</a:t>
            </a:r>
            <a:r>
              <a:rPr lang="en-US" baseline="0" dirty="0" smtClean="0"/>
              <a:t> left or right sub-interval.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case it is in the left sub-interval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way we find our next, even smaller, interval [a2,b2]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Observe how the algorithm progressively locates more and more precisely the root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2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write down this algorithm in a systematic</a:t>
                </a:r>
                <a:r>
                  <a:rPr lang="en-US" baseline="0" dirty="0" smtClean="0"/>
                  <a:t> way:</a:t>
                </a:r>
              </a:p>
              <a:p>
                <a:endParaRPr lang="en-US" baseline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aseline="0" dirty="0" smtClean="0"/>
                  <a:t>Step 1: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dirty="0" smtClean="0"/>
                  <a:t>Step 2: Create two </a:t>
                </a:r>
                <a:r>
                  <a:rPr lang="en-CA" dirty="0"/>
                  <a:t>new </a:t>
                </a:r>
                <a:r>
                  <a:rPr lang="en-CA" dirty="0" smtClean="0"/>
                  <a:t>sub-intervals: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Step 3 Decide </a:t>
                </a:r>
                <a:r>
                  <a:rPr lang="en-US" dirty="0"/>
                  <a:t>in which </a:t>
                </a:r>
                <a:r>
                  <a:rPr lang="en-CA" dirty="0" smtClean="0"/>
                  <a:t>sub-interval</a:t>
                </a:r>
                <a:r>
                  <a:rPr lang="en-US" dirty="0" smtClean="0"/>
                  <a:t> </a:t>
                </a:r>
                <a:r>
                  <a:rPr lang="en-US" dirty="0"/>
                  <a:t>the root,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is located. You do this </a:t>
                </a:r>
                <a:r>
                  <a:rPr lang="en-US" dirty="0" smtClean="0"/>
                  <a:t>by finding</a:t>
                </a:r>
                <a:r>
                  <a:rPr lang="en-CA" dirty="0" smtClean="0"/>
                  <a:t> </a:t>
                </a:r>
                <a:r>
                  <a:rPr lang="en-CA" dirty="0"/>
                  <a:t>the sign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dirty="0" smtClean="0"/>
                  <a:t>We do this based</a:t>
                </a:r>
                <a:r>
                  <a:rPr lang="en-CA" baseline="0" dirty="0" smtClean="0"/>
                  <a:t> on the sign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:</a:t>
                </a:r>
                <a:endParaRPr lang="en-CA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</a:t>
                </a:r>
                <a:r>
                  <a:rPr lang="en-CA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CA" dirty="0"/>
                  <a:t> then the new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</a:t>
                </a:r>
                <a:r>
                  <a:rPr lang="en-CA" dirty="0"/>
                  <a:t>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then the new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Going back to step 1,</a:t>
                </a:r>
                <a:r>
                  <a:rPr lang="en-US" baseline="0" dirty="0" smtClean="0"/>
                  <a:t> with our new interval allows us progressively to locate more and more precisely the root.</a:t>
                </a: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We </a:t>
                </a:r>
                <a:r>
                  <a:rPr lang="en-US" dirty="0"/>
                  <a:t>are literally halving the interval and zeroing in on the </a:t>
                </a:r>
                <a:r>
                  <a:rPr lang="en-US" dirty="0" smtClean="0"/>
                  <a:t>root in each iteration</a:t>
                </a:r>
                <a:endParaRPr lang="en-CA" dirty="0"/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write down this algorithm in a more systematic</a:t>
                </a:r>
                <a:r>
                  <a:rPr lang="en-US" baseline="0" dirty="0" smtClean="0"/>
                  <a:t> way:</a:t>
                </a:r>
              </a:p>
              <a:p>
                <a:endParaRPr lang="en-US" baseline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aseline="0" dirty="0" smtClean="0"/>
                  <a:t>Step 1: </a:t>
                </a:r>
                <a:r>
                  <a:rPr lang="en-US" dirty="0" smtClean="0"/>
                  <a:t>Find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𝑥_𝑖=(𝑎_𝑖+𝑏_𝑖)/2</a:t>
                </a:r>
                <a:endParaRPr lang="en-CA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dirty="0" smtClean="0"/>
                  <a:t>Step 2: Create </a:t>
                </a:r>
                <a:r>
                  <a:rPr lang="en-CA" dirty="0" smtClean="0"/>
                  <a:t>two </a:t>
                </a:r>
                <a:r>
                  <a:rPr lang="en-CA" dirty="0"/>
                  <a:t>new </a:t>
                </a:r>
                <a:r>
                  <a:rPr lang="en-CA" dirty="0" smtClean="0"/>
                  <a:t>sub-intervals: </a:t>
                </a:r>
                <a:r>
                  <a:rPr lang="en-CA" i="0" smtClean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𝑎_𝑖,𝑥_𝑖 ]</a:t>
                </a:r>
                <a:r>
                  <a:rPr lang="en-CA" dirty="0"/>
                  <a:t> and </a:t>
                </a:r>
                <a:r>
                  <a:rPr lang="en-CA" i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𝑏_𝑖 ]</a:t>
                </a:r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Step 3 Decide </a:t>
                </a:r>
                <a:r>
                  <a:rPr lang="en-US" dirty="0"/>
                  <a:t>in which </a:t>
                </a:r>
                <a:r>
                  <a:rPr lang="en-CA" dirty="0" smtClean="0"/>
                  <a:t>sub-interval</a:t>
                </a:r>
                <a:r>
                  <a:rPr lang="en-US" dirty="0" smtClean="0"/>
                  <a:t> </a:t>
                </a:r>
                <a:r>
                  <a:rPr lang="en-US" dirty="0"/>
                  <a:t>the root,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𝑟</a:t>
                </a:r>
                <a:r>
                  <a:rPr lang="en-US" dirty="0"/>
                  <a:t>, is located. You do this </a:t>
                </a:r>
                <a:r>
                  <a:rPr lang="en-US" dirty="0" smtClean="0"/>
                  <a:t>by finding</a:t>
                </a:r>
                <a:r>
                  <a:rPr lang="en-CA" dirty="0" smtClean="0"/>
                  <a:t> </a:t>
                </a:r>
                <a:r>
                  <a:rPr lang="en-CA" dirty="0"/>
                  <a:t>the sign of </a:t>
                </a:r>
                <a:r>
                  <a:rPr lang="en-US" i="0">
                    <a:latin typeface="Cambria Math" panose="02040503050406030204" pitchFamily="18" charset="0"/>
                  </a:rPr>
                  <a:t>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𝑎_𝑖 )</a:t>
                </a:r>
                <a:r>
                  <a:rPr lang="en-US" i="0">
                    <a:latin typeface="Cambria Math" panose="02040503050406030204" pitchFamily="18" charset="0"/>
                  </a:rPr>
                  <a:t>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 )</a:t>
                </a:r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dirty="0" smtClean="0"/>
                  <a:t>We do this based</a:t>
                </a:r>
                <a:r>
                  <a:rPr lang="en-CA" baseline="0" dirty="0" smtClean="0"/>
                  <a:t> on the sign of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𝑎_𝑖 )</a:t>
                </a:r>
                <a:r>
                  <a:rPr lang="en-US" i="0">
                    <a:latin typeface="Cambria Math" panose="02040503050406030204" pitchFamily="18" charset="0"/>
                  </a:rPr>
                  <a:t>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 )</a:t>
                </a:r>
                <a:r>
                  <a:rPr lang="en-CA" dirty="0" smtClean="0"/>
                  <a:t>:</a:t>
                </a:r>
                <a:endParaRPr lang="en-CA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</a:t>
                </a:r>
                <a:r>
                  <a:rPr lang="en-CA" dirty="0"/>
                  <a:t>f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𝑎_𝑖 )</a:t>
                </a:r>
                <a:r>
                  <a:rPr lang="en-US" i="0">
                    <a:latin typeface="Cambria Math" panose="02040503050406030204" pitchFamily="18" charset="0"/>
                  </a:rPr>
                  <a:t>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 )&lt;0</a:t>
                </a:r>
                <a:r>
                  <a:rPr lang="en-CA" dirty="0"/>
                  <a:t> then the new interval is </a:t>
                </a:r>
                <a:r>
                  <a:rPr lang="en-CA" i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𝑎_𝑖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 ]</a:t>
                </a:r>
                <a:r>
                  <a:rPr lang="en-CA" dirty="0"/>
                  <a:t> </a:t>
                </a:r>
                <a:endParaRPr lang="en-CA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</a:t>
                </a:r>
                <a:r>
                  <a:rPr lang="en-CA" dirty="0"/>
                  <a:t>f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𝑎_𝑖 )</a:t>
                </a:r>
                <a:r>
                  <a:rPr lang="en-US" i="0">
                    <a:latin typeface="Cambria Math" panose="02040503050406030204" pitchFamily="18" charset="0"/>
                  </a:rPr>
                  <a:t>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 )&gt;</a:t>
                </a:r>
                <a:r>
                  <a:rPr lang="en-US" i="0">
                    <a:latin typeface="Cambria Math" panose="02040503050406030204" pitchFamily="18" charset="0"/>
                  </a:rPr>
                  <a:t>0</a:t>
                </a:r>
                <a:r>
                  <a:rPr lang="en-CA" dirty="0"/>
                  <a:t> then the new interval is </a:t>
                </a:r>
                <a:r>
                  <a:rPr lang="en-CA" i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𝑏_𝑖 ]</a:t>
                </a:r>
                <a:r>
                  <a:rPr lang="en-CA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Going back to step 1,</a:t>
                </a:r>
                <a:r>
                  <a:rPr lang="en-US" baseline="0" dirty="0" smtClean="0"/>
                  <a:t> with our new interval allows us progressively to locate more and more precisely the root.</a:t>
                </a: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We </a:t>
                </a:r>
                <a:r>
                  <a:rPr lang="en-US" dirty="0"/>
                  <a:t>are literally halving the interval and zeroing in on the </a:t>
                </a:r>
                <a:r>
                  <a:rPr lang="en-US" dirty="0" smtClean="0"/>
                  <a:t>root in each iteration</a:t>
                </a:r>
                <a:endParaRPr lang="en-CA" dirty="0"/>
              </a:p>
              <a:p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90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Let us illustrate this with an example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Consider the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Don’t forget to use radians in your calculation for evaluating the trigonometric function.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We</a:t>
                </a:r>
                <a:r>
                  <a:rPr lang="en-CA" baseline="0" dirty="0" smtClean="0"/>
                  <a:t> start by </a:t>
                </a:r>
                <a:r>
                  <a:rPr lang="en-CA" dirty="0" smtClean="0"/>
                  <a:t>sketching this function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Based on this sketch we can estimate the approximate location of the root and choose an initial interval [</a:t>
                </a:r>
                <a:r>
                  <a:rPr lang="en-CA" dirty="0" err="1" smtClean="0"/>
                  <a:t>ao,bo</a:t>
                </a:r>
                <a:r>
                  <a:rPr lang="en-CA" dirty="0" smtClean="0"/>
                  <a:t>] for the bisection algorithm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Let us chose the interval [2,3]  as this initial interval.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Let us illustrate this with an example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Consider the function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(𝑥)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=8−4.5(𝑥−sin⁡𝑥 )</a:t>
                </a:r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Don’t forget to use radians in your calculation for evaluating the trigonometric function.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At very first we sketch this function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Base on this sketch we can estimate the approximate location of the root and choose an initial interval [</a:t>
                </a:r>
                <a:r>
                  <a:rPr lang="en-CA" dirty="0" err="1" smtClean="0"/>
                  <a:t>ao,bo</a:t>
                </a:r>
                <a:r>
                  <a:rPr lang="en-CA" dirty="0" smtClean="0"/>
                  <a:t>] for the bisection algorithm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Let us chose the interval [2,3]  as this initial interval.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31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will organize our calculations</a:t>
            </a:r>
            <a:r>
              <a:rPr lang="en-CA" baseline="0" dirty="0" smtClean="0"/>
              <a:t> in a table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93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start with the interval [2, 3]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0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Let us compute f(2) and f(3).</a:t>
            </a:r>
          </a:p>
          <a:p>
            <a:endParaRPr lang="en-CA" dirty="0" smtClean="0"/>
          </a:p>
          <a:p>
            <a:r>
              <a:rPr lang="en-CA" dirty="0" smtClean="0"/>
              <a:t>Computing</a:t>
            </a:r>
            <a:r>
              <a:rPr lang="en-CA" baseline="0" dirty="0" smtClean="0"/>
              <a:t> f(2) and f(3) shows they are of opposite sign, confirming the interval [2,3] contains a root.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B4502-4C4C-4A48-8D34-49E6300AA3C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63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57550C-F9A1-4225-BA3B-14D10E9BC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D44D73-2115-4BE8-86C2-6E7C16D1F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CA4BA5-C325-4C67-8E11-828CB187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F0616E-998E-4E93-9D50-9B8C352D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6BB48C-525A-4B1D-99C9-07A97CA5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18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D7376-E47F-4D7A-9545-33713DF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961696-C64D-4F5C-83EF-0625FA403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533B46-67E3-4C2C-A09D-DFFAE49D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F2DFCF-BEC5-4C6D-AAA3-1B62098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0058A-3F80-458A-AC0C-D5ABC063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4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286A44-13FE-433A-84A0-FF01CA7ED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FBF6BB-FE7B-4C08-9CEC-5AE10CB8D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06E0C4-4D57-495A-AAFD-C81230FC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8CE65B-BC08-4DF0-9BB9-A0A8A255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79EDB7-0A91-4EB3-B13F-C3F9A31E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30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852936"/>
            <a:ext cx="9313035" cy="1224136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9456" y="4293096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5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8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7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9A22E-2CB7-47DA-B3A7-778B6727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AF57D0-CA21-4717-9301-6991D5B8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815213-5820-4177-A9FD-D58895EF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B3F0D6-83BA-4516-9B2E-C6F09ABC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A48DD2-D5CA-4BDC-B25E-4302D42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53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9DB52-807C-48D1-90B8-4FC59479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796565-4798-451B-A2BA-729DA66F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DD70D2-F9AE-4728-97DA-D99FEF95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7710A-2057-4C0E-9818-6FC29CFE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99E92D-7207-4B34-8C6D-575D4B34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5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3DA23-478D-4259-BB50-3FAA2AD3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C6131-0967-4269-B118-4DB25136D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D9237F-4B0E-4E49-BAD3-AA9B2DB0D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7EDBFA-19BC-4892-A064-88B4D227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13BFCC-C282-41AD-ADDF-5579A98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8744EA-5E83-4A03-BA85-5D4BBA79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70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F8C71-383D-4D22-9502-98676729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DFA580-217B-464B-BB4C-B59BFCC9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FFB868-125F-450A-A558-A7B563602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32F3D8-D981-43EA-8877-2D920A40D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8298DC4-09F3-4827-B8A7-2357B5F6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8E9DC44-E0BD-40FF-B7C2-84774833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93A378-806A-4191-9B83-233DAE45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5FC2049-AAD3-4081-A6FE-D5FD47A0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04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88133-7FE2-49F8-BB16-2A872B36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2E0F91-647C-4A31-8085-CEA4AA4B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1F8750-1DBE-453C-900D-80522655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536708-CCCD-48CC-A5C9-932F50E5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3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352CC5-544B-4D87-9D30-22CA13CF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828C8B-2BBE-456E-9BAE-D557B2BF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3349B1-54DC-4593-A779-79F0D6A1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42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AF74E-8818-4C10-B245-AD64CEE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EDDDB2-DD65-4676-A6FA-DD9C61B0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2A03A1-9066-45B7-A126-B7EA3315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DFAC1D-BCE3-40BA-A3A0-ABE215ED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8E4EA6-6AB1-4DDE-B7F5-1CD24C4E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E97A52-94F7-405E-8B4C-6998B7FF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72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B8258-7660-4580-9462-630EEBC0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0DAC64C-D1A5-4323-85A3-A56937ABD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8D3B8F-DA45-448D-A96A-BD0396571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FF47F6-B72F-4158-B3E2-3C1D8D91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DA7AAC-BB00-40EE-8D0B-DEC01CD5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48F30F-476A-42B3-9EAD-C98F00EB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2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E674B82-A8F6-4FB6-A9F4-4CCC78D9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92049E-634B-4E97-9101-0729EBCC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02196B-544E-4438-A80F-A0C44E633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90B-AAFB-403F-9746-91F5F2D8470A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579252-7958-40F5-9EA7-6B1A55257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F5BAE9-DBF6-4992-A996-9AFB3F8F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2115-9EA9-4013-A71D-6050A5062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63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28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29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31.png"/><Relationship Id="rId3" Type="http://schemas.openxmlformats.org/officeDocument/2006/relationships/image" Target="../media/image30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9" Type="http://schemas.openxmlformats.org/officeDocument/2006/relationships/image" Target="../media/image32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220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9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old" charset="0"/>
              </a:rPr>
              <a:t>Bisection method - Basics</a:t>
            </a:r>
            <a:endParaRPr lang="en-US" dirty="0">
              <a:latin typeface="Arial Bold" charset="0"/>
            </a:endParaRPr>
          </a:p>
        </p:txBody>
      </p:sp>
      <p:sp>
        <p:nvSpPr>
          <p:cNvPr id="7170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4829360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4829360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E3EB1E5-8891-45E8-9D68-2CB557403726}"/>
              </a:ext>
            </a:extLst>
          </p:cNvPr>
          <p:cNvCxnSpPr>
            <a:cxnSpLocks/>
          </p:cNvCxnSpPr>
          <p:nvPr/>
        </p:nvCxnSpPr>
        <p:spPr>
          <a:xfrm>
            <a:off x="9119937" y="3312697"/>
            <a:ext cx="2815389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8274C57-CEDC-4491-9134-41E0337D5E4F}"/>
                  </a:ext>
                </a:extLst>
              </p:cNvPr>
              <p:cNvSpPr/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274C57-CEDC-4491-9134-41E0337D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D22FC9C-4E6D-4596-8629-C02005602F84}"/>
                  </a:ext>
                </a:extLst>
              </p:cNvPr>
              <p:cNvSpPr/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22FC9C-4E6D-4596-8629-C0200560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xmlns="" id="{A147F3D5-6913-475D-B076-D23F19448923}"/>
              </a:ext>
            </a:extLst>
          </p:cNvPr>
          <p:cNvSpPr/>
          <p:nvPr/>
        </p:nvSpPr>
        <p:spPr>
          <a:xfrm>
            <a:off x="9249121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140A317-807A-4FF4-9C4E-C4F88BDE22C9}"/>
              </a:ext>
            </a:extLst>
          </p:cNvPr>
          <p:cNvSpPr/>
          <p:nvPr/>
        </p:nvSpPr>
        <p:spPr>
          <a:xfrm rot="10800000">
            <a:off x="11511057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FE0D071-BD0D-4130-967E-B936B792954D}"/>
                  </a:ext>
                </a:extLst>
              </p:cNvPr>
              <p:cNvSpPr/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E0D071-BD0D-4130-967E-B936B792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5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7568241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b="1" i="0" kern="1200" dirty="0" smtClean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7568241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b="1" i="0" kern="1200" dirty="0" smtClean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E3EB1E5-8891-45E8-9D68-2CB557403726}"/>
              </a:ext>
            </a:extLst>
          </p:cNvPr>
          <p:cNvCxnSpPr>
            <a:cxnSpLocks/>
          </p:cNvCxnSpPr>
          <p:nvPr/>
        </p:nvCxnSpPr>
        <p:spPr>
          <a:xfrm>
            <a:off x="9119937" y="3312697"/>
            <a:ext cx="2815389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8274C57-CEDC-4491-9134-41E0337D5E4F}"/>
                  </a:ext>
                </a:extLst>
              </p:cNvPr>
              <p:cNvSpPr/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274C57-CEDC-4491-9134-41E0337D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D22FC9C-4E6D-4596-8629-C02005602F84}"/>
                  </a:ext>
                </a:extLst>
              </p:cNvPr>
              <p:cNvSpPr/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22FC9C-4E6D-4596-8629-C0200560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xmlns="" id="{A147F3D5-6913-475D-B076-D23F19448923}"/>
              </a:ext>
            </a:extLst>
          </p:cNvPr>
          <p:cNvSpPr/>
          <p:nvPr/>
        </p:nvSpPr>
        <p:spPr>
          <a:xfrm>
            <a:off x="9249121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140A317-807A-4FF4-9C4E-C4F88BDE22C9}"/>
              </a:ext>
            </a:extLst>
          </p:cNvPr>
          <p:cNvSpPr/>
          <p:nvPr/>
        </p:nvSpPr>
        <p:spPr>
          <a:xfrm rot="10800000">
            <a:off x="11511057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FE0D071-BD0D-4130-967E-B936B792954D}"/>
                  </a:ext>
                </a:extLst>
              </p:cNvPr>
              <p:cNvSpPr/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E0D071-BD0D-4130-967E-B936B792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8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6430818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b="1" i="0" kern="1200" dirty="0" smtClean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b="1" i="0" kern="1200" dirty="0" smtClean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6430818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b="1" i="0" kern="1200" dirty="0" smtClean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b="1" i="0" kern="1200" dirty="0" smtClean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E3EB1E5-8891-45E8-9D68-2CB557403726}"/>
              </a:ext>
            </a:extLst>
          </p:cNvPr>
          <p:cNvCxnSpPr>
            <a:cxnSpLocks/>
          </p:cNvCxnSpPr>
          <p:nvPr/>
        </p:nvCxnSpPr>
        <p:spPr>
          <a:xfrm>
            <a:off x="9119937" y="3312697"/>
            <a:ext cx="2815389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8274C57-CEDC-4491-9134-41E0337D5E4F}"/>
                  </a:ext>
                </a:extLst>
              </p:cNvPr>
              <p:cNvSpPr/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274C57-CEDC-4491-9134-41E0337D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D22FC9C-4E6D-4596-8629-C02005602F84}"/>
                  </a:ext>
                </a:extLst>
              </p:cNvPr>
              <p:cNvSpPr/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22FC9C-4E6D-4596-8629-C0200560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xmlns="" id="{A147F3D5-6913-475D-B076-D23F19448923}"/>
              </a:ext>
            </a:extLst>
          </p:cNvPr>
          <p:cNvSpPr/>
          <p:nvPr/>
        </p:nvSpPr>
        <p:spPr>
          <a:xfrm>
            <a:off x="9249121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140A317-807A-4FF4-9C4E-C4F88BDE22C9}"/>
              </a:ext>
            </a:extLst>
          </p:cNvPr>
          <p:cNvSpPr/>
          <p:nvPr/>
        </p:nvSpPr>
        <p:spPr>
          <a:xfrm rot="10800000">
            <a:off x="11511057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FE0D071-BD0D-4130-967E-B936B792954D}"/>
                  </a:ext>
                </a:extLst>
              </p:cNvPr>
              <p:cNvSpPr/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E0D071-BD0D-4130-967E-B936B792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C7DB40B-AA37-48FD-AA00-DF8D0D811AAD}"/>
              </a:ext>
            </a:extLst>
          </p:cNvPr>
          <p:cNvSpPr/>
          <p:nvPr/>
        </p:nvSpPr>
        <p:spPr>
          <a:xfrm>
            <a:off x="9172389" y="38743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</a:t>
            </a:r>
            <a:endParaRPr lang="en-CA" sz="1200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xmlns="" id="{CFEB12E4-F7EA-41BE-B188-177CE26F1D47}"/>
              </a:ext>
            </a:extLst>
          </p:cNvPr>
          <p:cNvSpPr/>
          <p:nvPr/>
        </p:nvSpPr>
        <p:spPr>
          <a:xfrm>
            <a:off x="9244263" y="4115447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93C222FD-767A-4494-A7B1-A941ABA1494F}"/>
                  </a:ext>
                </a:extLst>
              </p:cNvPr>
              <p:cNvSpPr/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C222FD-767A-4494-A7B1-A941ABA14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ket 13">
            <a:extLst>
              <a:ext uri="{FF2B5EF4-FFF2-40B4-BE49-F238E27FC236}">
                <a16:creationId xmlns:a16="http://schemas.microsoft.com/office/drawing/2014/main" xmlns="" id="{00D3E0A7-4366-479F-864B-E35708C42974}"/>
              </a:ext>
            </a:extLst>
          </p:cNvPr>
          <p:cNvSpPr/>
          <p:nvPr/>
        </p:nvSpPr>
        <p:spPr>
          <a:xfrm rot="10800000">
            <a:off x="10370020" y="4085881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8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3433311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3433311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E3EB1E5-8891-45E8-9D68-2CB557403726}"/>
              </a:ext>
            </a:extLst>
          </p:cNvPr>
          <p:cNvCxnSpPr>
            <a:cxnSpLocks/>
          </p:cNvCxnSpPr>
          <p:nvPr/>
        </p:nvCxnSpPr>
        <p:spPr>
          <a:xfrm>
            <a:off x="9119937" y="3312697"/>
            <a:ext cx="2815389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8274C57-CEDC-4491-9134-41E0337D5E4F}"/>
                  </a:ext>
                </a:extLst>
              </p:cNvPr>
              <p:cNvSpPr/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274C57-CEDC-4491-9134-41E0337D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D22FC9C-4E6D-4596-8629-C02005602F84}"/>
                  </a:ext>
                </a:extLst>
              </p:cNvPr>
              <p:cNvSpPr/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22FC9C-4E6D-4596-8629-C0200560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xmlns="" id="{A147F3D5-6913-475D-B076-D23F19448923}"/>
              </a:ext>
            </a:extLst>
          </p:cNvPr>
          <p:cNvSpPr/>
          <p:nvPr/>
        </p:nvSpPr>
        <p:spPr>
          <a:xfrm>
            <a:off x="9249121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140A317-807A-4FF4-9C4E-C4F88BDE22C9}"/>
              </a:ext>
            </a:extLst>
          </p:cNvPr>
          <p:cNvSpPr/>
          <p:nvPr/>
        </p:nvSpPr>
        <p:spPr>
          <a:xfrm rot="10800000">
            <a:off x="11511057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FE0D071-BD0D-4130-967E-B936B792954D}"/>
                  </a:ext>
                </a:extLst>
              </p:cNvPr>
              <p:cNvSpPr/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E0D071-BD0D-4130-967E-B936B792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C7DB40B-AA37-48FD-AA00-DF8D0D811AAD}"/>
              </a:ext>
            </a:extLst>
          </p:cNvPr>
          <p:cNvSpPr/>
          <p:nvPr/>
        </p:nvSpPr>
        <p:spPr>
          <a:xfrm>
            <a:off x="9172389" y="38743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</a:t>
            </a:r>
            <a:endParaRPr lang="en-CA" sz="1200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xmlns="" id="{CFEB12E4-F7EA-41BE-B188-177CE26F1D47}"/>
              </a:ext>
            </a:extLst>
          </p:cNvPr>
          <p:cNvSpPr/>
          <p:nvPr/>
        </p:nvSpPr>
        <p:spPr>
          <a:xfrm>
            <a:off x="9244263" y="4115447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93C222FD-767A-4494-A7B1-A941ABA1494F}"/>
                  </a:ext>
                </a:extLst>
              </p:cNvPr>
              <p:cNvSpPr/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C222FD-767A-4494-A7B1-A941ABA14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ket 13">
            <a:extLst>
              <a:ext uri="{FF2B5EF4-FFF2-40B4-BE49-F238E27FC236}">
                <a16:creationId xmlns:a16="http://schemas.microsoft.com/office/drawing/2014/main" xmlns="" id="{00D3E0A7-4366-479F-864B-E35708C42974}"/>
              </a:ext>
            </a:extLst>
          </p:cNvPr>
          <p:cNvSpPr/>
          <p:nvPr/>
        </p:nvSpPr>
        <p:spPr>
          <a:xfrm rot="10800000">
            <a:off x="10370020" y="4085881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6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7650446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1.376329</a:t>
                          </a:r>
                          <a:endParaRPr lang="en-CA" sz="1500" b="1" i="0" kern="1200" dirty="0" smtClean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7650446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1.376329</a:t>
                          </a:r>
                          <a:endParaRPr lang="en-CA" sz="1500" b="1" i="0" kern="1200" dirty="0" smtClean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E3EB1E5-8891-45E8-9D68-2CB557403726}"/>
              </a:ext>
            </a:extLst>
          </p:cNvPr>
          <p:cNvCxnSpPr>
            <a:cxnSpLocks/>
          </p:cNvCxnSpPr>
          <p:nvPr/>
        </p:nvCxnSpPr>
        <p:spPr>
          <a:xfrm>
            <a:off x="9119937" y="3312697"/>
            <a:ext cx="2815389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8274C57-CEDC-4491-9134-41E0337D5E4F}"/>
                  </a:ext>
                </a:extLst>
              </p:cNvPr>
              <p:cNvSpPr/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274C57-CEDC-4491-9134-41E0337D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D22FC9C-4E6D-4596-8629-C02005602F84}"/>
                  </a:ext>
                </a:extLst>
              </p:cNvPr>
              <p:cNvSpPr/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22FC9C-4E6D-4596-8629-C0200560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xmlns="" id="{A147F3D5-6913-475D-B076-D23F19448923}"/>
              </a:ext>
            </a:extLst>
          </p:cNvPr>
          <p:cNvSpPr/>
          <p:nvPr/>
        </p:nvSpPr>
        <p:spPr>
          <a:xfrm>
            <a:off x="9249121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140A317-807A-4FF4-9C4E-C4F88BDE22C9}"/>
              </a:ext>
            </a:extLst>
          </p:cNvPr>
          <p:cNvSpPr/>
          <p:nvPr/>
        </p:nvSpPr>
        <p:spPr>
          <a:xfrm rot="10800000">
            <a:off x="11511057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FE0D071-BD0D-4130-967E-B936B792954D}"/>
                  </a:ext>
                </a:extLst>
              </p:cNvPr>
              <p:cNvSpPr/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E0D071-BD0D-4130-967E-B936B792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C7DB40B-AA37-48FD-AA00-DF8D0D811AAD}"/>
              </a:ext>
            </a:extLst>
          </p:cNvPr>
          <p:cNvSpPr/>
          <p:nvPr/>
        </p:nvSpPr>
        <p:spPr>
          <a:xfrm>
            <a:off x="9172389" y="38743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</a:t>
            </a:r>
            <a:endParaRPr lang="en-CA" sz="1200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xmlns="" id="{CFEB12E4-F7EA-41BE-B188-177CE26F1D47}"/>
              </a:ext>
            </a:extLst>
          </p:cNvPr>
          <p:cNvSpPr/>
          <p:nvPr/>
        </p:nvSpPr>
        <p:spPr>
          <a:xfrm>
            <a:off x="9244263" y="4115447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93C222FD-767A-4494-A7B1-A941ABA1494F}"/>
                  </a:ext>
                </a:extLst>
              </p:cNvPr>
              <p:cNvSpPr/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C222FD-767A-4494-A7B1-A941ABA14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ket 13">
            <a:extLst>
              <a:ext uri="{FF2B5EF4-FFF2-40B4-BE49-F238E27FC236}">
                <a16:creationId xmlns:a16="http://schemas.microsoft.com/office/drawing/2014/main" xmlns="" id="{00D3E0A7-4366-479F-864B-E35708C42974}"/>
              </a:ext>
            </a:extLst>
          </p:cNvPr>
          <p:cNvSpPr/>
          <p:nvPr/>
        </p:nvSpPr>
        <p:spPr>
          <a:xfrm rot="10800000">
            <a:off x="10370020" y="4085881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0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8441381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1.376329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  <a:p>
                          <a:pPr marL="0" algn="ctr" defTabSz="914400" rtl="0" eaLnBrk="1" latinLnBrk="0" hangingPunct="1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8441381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1.376329</a:t>
                          </a:r>
                          <a:endParaRPr lang="en-CA" sz="1500" i="0" kern="12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  <a:p>
                          <a:pPr marL="0" algn="ctr" defTabSz="914400" rtl="0" eaLnBrk="1" latinLnBrk="0" hangingPunct="1"/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E3EB1E5-8891-45E8-9D68-2CB557403726}"/>
              </a:ext>
            </a:extLst>
          </p:cNvPr>
          <p:cNvCxnSpPr>
            <a:cxnSpLocks/>
          </p:cNvCxnSpPr>
          <p:nvPr/>
        </p:nvCxnSpPr>
        <p:spPr>
          <a:xfrm>
            <a:off x="9119937" y="3312697"/>
            <a:ext cx="2815389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8274C57-CEDC-4491-9134-41E0337D5E4F}"/>
                  </a:ext>
                </a:extLst>
              </p:cNvPr>
              <p:cNvSpPr/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274C57-CEDC-4491-9134-41E0337D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D22FC9C-4E6D-4596-8629-C02005602F84}"/>
                  </a:ext>
                </a:extLst>
              </p:cNvPr>
              <p:cNvSpPr/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22FC9C-4E6D-4596-8629-C0200560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xmlns="" id="{A147F3D5-6913-475D-B076-D23F19448923}"/>
              </a:ext>
            </a:extLst>
          </p:cNvPr>
          <p:cNvSpPr/>
          <p:nvPr/>
        </p:nvSpPr>
        <p:spPr>
          <a:xfrm>
            <a:off x="9249121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140A317-807A-4FF4-9C4E-C4F88BDE22C9}"/>
              </a:ext>
            </a:extLst>
          </p:cNvPr>
          <p:cNvSpPr/>
          <p:nvPr/>
        </p:nvSpPr>
        <p:spPr>
          <a:xfrm rot="10800000">
            <a:off x="11511057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FE0D071-BD0D-4130-967E-B936B792954D}"/>
                  </a:ext>
                </a:extLst>
              </p:cNvPr>
              <p:cNvSpPr/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E0D071-BD0D-4130-967E-B936B792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C7DB40B-AA37-48FD-AA00-DF8D0D811AAD}"/>
              </a:ext>
            </a:extLst>
          </p:cNvPr>
          <p:cNvSpPr/>
          <p:nvPr/>
        </p:nvSpPr>
        <p:spPr>
          <a:xfrm>
            <a:off x="9172389" y="38743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</a:t>
            </a:r>
            <a:endParaRPr lang="en-CA" sz="1200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xmlns="" id="{CFEB12E4-F7EA-41BE-B188-177CE26F1D47}"/>
              </a:ext>
            </a:extLst>
          </p:cNvPr>
          <p:cNvSpPr/>
          <p:nvPr/>
        </p:nvSpPr>
        <p:spPr>
          <a:xfrm>
            <a:off x="9244263" y="4115447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93C222FD-767A-4494-A7B1-A941ABA1494F}"/>
                  </a:ext>
                </a:extLst>
              </p:cNvPr>
              <p:cNvSpPr/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C222FD-767A-4494-A7B1-A941ABA14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ket 13">
            <a:extLst>
              <a:ext uri="{FF2B5EF4-FFF2-40B4-BE49-F238E27FC236}">
                <a16:creationId xmlns:a16="http://schemas.microsoft.com/office/drawing/2014/main" xmlns="" id="{00D3E0A7-4366-479F-864B-E35708C42974}"/>
              </a:ext>
            </a:extLst>
          </p:cNvPr>
          <p:cNvSpPr/>
          <p:nvPr/>
        </p:nvSpPr>
        <p:spPr>
          <a:xfrm rot="10800000">
            <a:off x="10370020" y="4085881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89AB71D1-9281-4D06-9B29-53F393F8D7A0}"/>
                  </a:ext>
                </a:extLst>
              </p:cNvPr>
              <p:cNvSpPr/>
              <p:nvPr/>
            </p:nvSpPr>
            <p:spPr>
              <a:xfrm>
                <a:off x="9547424" y="4374717"/>
                <a:ext cx="5068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AB71D1-9281-4D06-9B29-53F393F8D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424" y="4374717"/>
                <a:ext cx="506870" cy="27699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xmlns="" id="{60802F4D-7F4F-499A-9F53-F0288D0F1EC6}"/>
              </a:ext>
            </a:extLst>
          </p:cNvPr>
          <p:cNvSpPr/>
          <p:nvPr/>
        </p:nvSpPr>
        <p:spPr>
          <a:xfrm>
            <a:off x="9741126" y="4603191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15AA98FB-6774-4930-8DD8-68B86528FE89}"/>
                  </a:ext>
                </a:extLst>
              </p:cNvPr>
              <p:cNvSpPr/>
              <p:nvPr/>
            </p:nvSpPr>
            <p:spPr>
              <a:xfrm>
                <a:off x="10205227" y="4360237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5AA98FB-6774-4930-8DD8-68B86528F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27" y="4360237"/>
                <a:ext cx="42191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ket 17">
            <a:extLst>
              <a:ext uri="{FF2B5EF4-FFF2-40B4-BE49-F238E27FC236}">
                <a16:creationId xmlns:a16="http://schemas.microsoft.com/office/drawing/2014/main" xmlns="" id="{2AC41E8C-3B4F-4CEA-B470-2B851920B401}"/>
              </a:ext>
            </a:extLst>
          </p:cNvPr>
          <p:cNvSpPr/>
          <p:nvPr/>
        </p:nvSpPr>
        <p:spPr>
          <a:xfrm rot="10800000">
            <a:off x="10370020" y="4603191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5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3707540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1.376329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2.375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1.376329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0.434083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2.375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2.4375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0.434083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-0.055709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3707540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-4.864959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3.091838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1.376329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2.25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2.375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1.376329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0.434083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2.375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2.4375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0.434083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-0.556875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i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-0.055709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E3EB1E5-8891-45E8-9D68-2CB557403726}"/>
              </a:ext>
            </a:extLst>
          </p:cNvPr>
          <p:cNvCxnSpPr>
            <a:cxnSpLocks/>
          </p:cNvCxnSpPr>
          <p:nvPr/>
        </p:nvCxnSpPr>
        <p:spPr>
          <a:xfrm>
            <a:off x="9119937" y="3312697"/>
            <a:ext cx="2815389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58274C57-CEDC-4491-9134-41E0337D5E4F}"/>
                  </a:ext>
                </a:extLst>
              </p:cNvPr>
              <p:cNvSpPr/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274C57-CEDC-4491-9134-41E0337D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3D22FC9C-4E6D-4596-8629-C02005602F84}"/>
                  </a:ext>
                </a:extLst>
              </p:cNvPr>
              <p:cNvSpPr/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22FC9C-4E6D-4596-8629-C0200560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ket 16">
            <a:extLst>
              <a:ext uri="{FF2B5EF4-FFF2-40B4-BE49-F238E27FC236}">
                <a16:creationId xmlns:a16="http://schemas.microsoft.com/office/drawing/2014/main" xmlns="" id="{A147F3D5-6913-475D-B076-D23F19448923}"/>
              </a:ext>
            </a:extLst>
          </p:cNvPr>
          <p:cNvSpPr/>
          <p:nvPr/>
        </p:nvSpPr>
        <p:spPr>
          <a:xfrm>
            <a:off x="9249121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xmlns="" id="{B140A317-807A-4FF4-9C4E-C4F88BDE22C9}"/>
              </a:ext>
            </a:extLst>
          </p:cNvPr>
          <p:cNvSpPr/>
          <p:nvPr/>
        </p:nvSpPr>
        <p:spPr>
          <a:xfrm rot="10800000">
            <a:off x="11511057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C7DB40B-AA37-48FD-AA00-DF8D0D811AAD}"/>
              </a:ext>
            </a:extLst>
          </p:cNvPr>
          <p:cNvSpPr/>
          <p:nvPr/>
        </p:nvSpPr>
        <p:spPr>
          <a:xfrm>
            <a:off x="9172389" y="38743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</a:t>
            </a:r>
            <a:endParaRPr lang="en-CA" sz="1200" dirty="0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xmlns="" id="{CFEB12E4-F7EA-41BE-B188-177CE26F1D47}"/>
              </a:ext>
            </a:extLst>
          </p:cNvPr>
          <p:cNvSpPr/>
          <p:nvPr/>
        </p:nvSpPr>
        <p:spPr>
          <a:xfrm>
            <a:off x="9244263" y="4115447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93C222FD-767A-4494-A7B1-A941ABA1494F}"/>
                  </a:ext>
                </a:extLst>
              </p:cNvPr>
              <p:cNvSpPr/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C222FD-767A-4494-A7B1-A941ABA14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27" y="3856619"/>
                <a:ext cx="42191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ket 21">
            <a:extLst>
              <a:ext uri="{FF2B5EF4-FFF2-40B4-BE49-F238E27FC236}">
                <a16:creationId xmlns:a16="http://schemas.microsoft.com/office/drawing/2014/main" xmlns="" id="{00D3E0A7-4366-479F-864B-E35708C42974}"/>
              </a:ext>
            </a:extLst>
          </p:cNvPr>
          <p:cNvSpPr/>
          <p:nvPr/>
        </p:nvSpPr>
        <p:spPr>
          <a:xfrm rot="10800000">
            <a:off x="10370020" y="4085881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89AB71D1-9281-4D06-9B29-53F393F8D7A0}"/>
                  </a:ext>
                </a:extLst>
              </p:cNvPr>
              <p:cNvSpPr/>
              <p:nvPr/>
            </p:nvSpPr>
            <p:spPr>
              <a:xfrm>
                <a:off x="9547424" y="4374717"/>
                <a:ext cx="5068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AB71D1-9281-4D06-9B29-53F393F8D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424" y="4374717"/>
                <a:ext cx="50687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xmlns="" id="{60802F4D-7F4F-499A-9F53-F0288D0F1EC6}"/>
              </a:ext>
            </a:extLst>
          </p:cNvPr>
          <p:cNvSpPr/>
          <p:nvPr/>
        </p:nvSpPr>
        <p:spPr>
          <a:xfrm>
            <a:off x="9741126" y="4603191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15AA98FB-6774-4930-8DD8-68B86528FE89}"/>
                  </a:ext>
                </a:extLst>
              </p:cNvPr>
              <p:cNvSpPr/>
              <p:nvPr/>
            </p:nvSpPr>
            <p:spPr>
              <a:xfrm>
                <a:off x="10205227" y="4360237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5AA98FB-6774-4930-8DD8-68B86528F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27" y="4360237"/>
                <a:ext cx="42191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ket 25">
            <a:extLst>
              <a:ext uri="{FF2B5EF4-FFF2-40B4-BE49-F238E27FC236}">
                <a16:creationId xmlns:a16="http://schemas.microsoft.com/office/drawing/2014/main" xmlns="" id="{2AC41E8C-3B4F-4CEA-B470-2B851920B401}"/>
              </a:ext>
            </a:extLst>
          </p:cNvPr>
          <p:cNvSpPr/>
          <p:nvPr/>
        </p:nvSpPr>
        <p:spPr>
          <a:xfrm rot="10800000">
            <a:off x="10370020" y="4603191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784E6814-7521-409E-8751-B260ECFF10B7}"/>
                  </a:ext>
                </a:extLst>
              </p:cNvPr>
              <p:cNvSpPr/>
              <p:nvPr/>
            </p:nvSpPr>
            <p:spPr>
              <a:xfrm>
                <a:off x="9790315" y="4928182"/>
                <a:ext cx="5918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.375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4E6814-7521-409E-8751-B260ECFF1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315" y="4928182"/>
                <a:ext cx="59182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ket 27">
            <a:extLst>
              <a:ext uri="{FF2B5EF4-FFF2-40B4-BE49-F238E27FC236}">
                <a16:creationId xmlns:a16="http://schemas.microsoft.com/office/drawing/2014/main" xmlns="" id="{4B1B6AEE-850B-4680-A882-7B4CAE3D7BCD}"/>
              </a:ext>
            </a:extLst>
          </p:cNvPr>
          <p:cNvSpPr/>
          <p:nvPr/>
        </p:nvSpPr>
        <p:spPr>
          <a:xfrm>
            <a:off x="10070854" y="5177485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4DB2609B-C40B-4A7F-B495-4863906AFA39}"/>
                  </a:ext>
                </a:extLst>
              </p:cNvPr>
              <p:cNvSpPr/>
              <p:nvPr/>
            </p:nvSpPr>
            <p:spPr>
              <a:xfrm>
                <a:off x="10236110" y="493936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B2609B-C40B-4A7F-B495-4863906AF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110" y="4939361"/>
                <a:ext cx="42191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ket 29">
            <a:extLst>
              <a:ext uri="{FF2B5EF4-FFF2-40B4-BE49-F238E27FC236}">
                <a16:creationId xmlns:a16="http://schemas.microsoft.com/office/drawing/2014/main" xmlns="" id="{D0ED702A-13B6-4E8B-82F6-0D856CCF9862}"/>
              </a:ext>
            </a:extLst>
          </p:cNvPr>
          <p:cNvSpPr/>
          <p:nvPr/>
        </p:nvSpPr>
        <p:spPr>
          <a:xfrm rot="10800000">
            <a:off x="10392728" y="5177485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9FE0D071-BD0D-4130-967E-B936B792954D}"/>
                  </a:ext>
                </a:extLst>
              </p:cNvPr>
              <p:cNvSpPr/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E0D071-BD0D-4130-967E-B936B792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Bisection algorithm is a bracketing method</a:t>
                </a:r>
              </a:p>
              <a:p>
                <a:r>
                  <a:rPr lang="en-US" dirty="0"/>
                  <a:t>In each iteration the </a:t>
                </a:r>
                <a:r>
                  <a:rPr lang="en-US" dirty="0" smtClean="0"/>
                  <a:t>algorithm </a:t>
                </a:r>
                <a:r>
                  <a:rPr lang="en-US" dirty="0"/>
                  <a:t>computes a bracketing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containing the root </a:t>
                </a:r>
                <a:r>
                  <a:rPr lang="en-US" dirty="0" smtClean="0"/>
                  <a:t>r</a:t>
                </a:r>
              </a:p>
              <a:p>
                <a:r>
                  <a:rPr lang="en-US" dirty="0" smtClean="0"/>
                  <a:t>The rule to cut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into a smaller interval is to cut the interval into two sub-intervals and then verify in which of them the root is located</a:t>
                </a:r>
                <a:endParaRPr lang="en-US" dirty="0"/>
              </a:p>
              <a:p>
                <a:r>
                  <a:rPr lang="en-US" dirty="0"/>
                  <a:t>The approximation of the root is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="" xmlns:a16="http://schemas.microsoft.com/office/drawing/2014/main" id="{FD3D8B6E-F702-49E6-B3F2-5FE8AA5FAD81}"/>
              </a:ext>
            </a:extLst>
          </p:cNvPr>
          <p:cNvSpPr/>
          <p:nvPr/>
        </p:nvSpPr>
        <p:spPr>
          <a:xfrm>
            <a:off x="5109951" y="4921786"/>
            <a:ext cx="2218898" cy="1028638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5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C0985-10F7-4F8C-B0A8-5854B2B9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A955F27-95E2-4029-AB76-82A3C38D1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bisection method is a numerical method to solve equations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aim is to find 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of a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the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bisection method belongs to the family of bracketing methods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55F27-95E2-4029-AB76-82A3C38D1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9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C0985-10F7-4F8C-B0A8-5854B2B9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of the method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A955F27-95E2-4029-AB76-82A3C38D1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One </a:t>
                </a:r>
                <a:r>
                  <a:rPr lang="en-US" dirty="0"/>
                  <a:t>needs to select an initial </a:t>
                </a:r>
                <a:r>
                  <a:rPr lang="en-CA" dirty="0" smtClean="0"/>
                  <a:t>interval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that contains a root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CA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anywhere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selected randomly, from visual inspection if you can plot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using an incremental search method, an educated guess, or any other viable method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algorithm then progressively reduces this interval zeroing in precisely on the root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55F27-95E2-4029-AB76-82A3C38D1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92776" y="3524343"/>
            <a:ext cx="2893740" cy="762971"/>
            <a:chOff x="4546619" y="4299097"/>
            <a:chExt cx="2893740" cy="762971"/>
          </a:xfrm>
        </p:grpSpPr>
        <p:sp>
          <p:nvSpPr>
            <p:cNvPr id="4" name="TextBox 3"/>
            <p:cNvSpPr txBox="1"/>
            <p:nvPr/>
          </p:nvSpPr>
          <p:spPr>
            <a:xfrm>
              <a:off x="4605049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[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54724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546619" y="4692736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619" y="4692736"/>
                  <a:ext cx="48756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952790" y="4692736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790" y="4692736"/>
                  <a:ext cx="4875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876235" y="4378059"/>
            <a:ext cx="1722757" cy="762971"/>
            <a:chOff x="131120" y="4179221"/>
            <a:chExt cx="1722757" cy="762971"/>
          </a:xfrm>
        </p:grpSpPr>
        <p:sp>
          <p:nvSpPr>
            <p:cNvPr id="10" name="TextBox 9"/>
            <p:cNvSpPr txBox="1"/>
            <p:nvPr/>
          </p:nvSpPr>
          <p:spPr>
            <a:xfrm>
              <a:off x="131120" y="4179221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[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68242" y="4179221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91385" y="4553844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385" y="4553844"/>
                  <a:ext cx="49077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366308" y="4572860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08" y="4572860"/>
                  <a:ext cx="4875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5758697" y="5382035"/>
            <a:ext cx="1225702" cy="763718"/>
            <a:chOff x="16464" y="5319123"/>
            <a:chExt cx="1225702" cy="763718"/>
          </a:xfrm>
        </p:grpSpPr>
        <p:sp>
          <p:nvSpPr>
            <p:cNvPr id="14" name="TextBox 13"/>
            <p:cNvSpPr txBox="1"/>
            <p:nvPr/>
          </p:nvSpPr>
          <p:spPr>
            <a:xfrm>
              <a:off x="124130" y="5319123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[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6339" y="5319123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6464" y="5713509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" y="5713509"/>
                  <a:ext cx="49077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54597" y="5712762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97" y="5712762"/>
                  <a:ext cx="48756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>
            <a:off x="2402215" y="3825649"/>
            <a:ext cx="6631026" cy="1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54725" y="1394511"/>
            <a:ext cx="26453" cy="434552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09647" y="1394511"/>
            <a:ext cx="5609868" cy="3963597"/>
            <a:chOff x="1354238" y="2531586"/>
            <a:chExt cx="5906216" cy="2248758"/>
          </a:xfrm>
        </p:grpSpPr>
        <p:sp>
          <p:nvSpPr>
            <p:cNvPr id="23" name="Freeform 22"/>
            <p:cNvSpPr/>
            <p:nvPr/>
          </p:nvSpPr>
          <p:spPr>
            <a:xfrm>
              <a:off x="1354238" y="2720051"/>
              <a:ext cx="4421529" cy="2060293"/>
            </a:xfrm>
            <a:custGeom>
              <a:avLst/>
              <a:gdLst>
                <a:gd name="connsiteX0" fmla="*/ 0 w 4421529"/>
                <a:gd name="connsiteY0" fmla="*/ 2060293 h 2060293"/>
                <a:gd name="connsiteX1" fmla="*/ 891251 w 4421529"/>
                <a:gd name="connsiteY1" fmla="*/ 1863524 h 2060293"/>
                <a:gd name="connsiteX2" fmla="*/ 2372810 w 4421529"/>
                <a:gd name="connsiteY2" fmla="*/ 1319514 h 2060293"/>
                <a:gd name="connsiteX3" fmla="*/ 3692324 w 4421529"/>
                <a:gd name="connsiteY3" fmla="*/ 567159 h 2060293"/>
                <a:gd name="connsiteX4" fmla="*/ 4421529 w 4421529"/>
                <a:gd name="connsiteY4" fmla="*/ 0 h 20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529" h="2060293">
                  <a:moveTo>
                    <a:pt x="0" y="2060293"/>
                  </a:moveTo>
                  <a:cubicBezTo>
                    <a:pt x="247891" y="2023640"/>
                    <a:pt x="495783" y="1986987"/>
                    <a:pt x="891251" y="1863524"/>
                  </a:cubicBezTo>
                  <a:cubicBezTo>
                    <a:pt x="1286719" y="1740061"/>
                    <a:pt x="1905965" y="1535575"/>
                    <a:pt x="2372810" y="1319514"/>
                  </a:cubicBezTo>
                  <a:cubicBezTo>
                    <a:pt x="2839655" y="1103453"/>
                    <a:pt x="3350871" y="787078"/>
                    <a:pt x="3692324" y="567159"/>
                  </a:cubicBezTo>
                  <a:cubicBezTo>
                    <a:pt x="4033777" y="347240"/>
                    <a:pt x="4227653" y="173620"/>
                    <a:pt x="4421529" y="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41" r="-2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607131" y="3825649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31" y="3825649"/>
                <a:ext cx="42639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124451" y="3389012"/>
            <a:ext cx="406201" cy="482951"/>
            <a:chOff x="2462505" y="5131167"/>
            <a:chExt cx="406201" cy="482951"/>
          </a:xfrm>
        </p:grpSpPr>
        <p:sp>
          <p:nvSpPr>
            <p:cNvPr id="27" name="Oval 26"/>
            <p:cNvSpPr/>
            <p:nvPr/>
          </p:nvSpPr>
          <p:spPr>
            <a:xfrm>
              <a:off x="2611401" y="5504129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91522" y="1357362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22" y="1357362"/>
                <a:ext cx="37138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6015789" y="3278550"/>
            <a:ext cx="12660" cy="2184038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420457" y="2682654"/>
                <a:ext cx="1519775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457" y="2682654"/>
                <a:ext cx="1519775" cy="61645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5180345" y="3299105"/>
            <a:ext cx="805007" cy="517863"/>
          </a:xfrm>
          <a:prstGeom prst="straightConnector1">
            <a:avLst/>
          </a:prstGeom>
          <a:ln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514" y="3278549"/>
            <a:ext cx="0" cy="2184039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380128" y="2494312"/>
                <a:ext cx="1487843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128" y="2494312"/>
                <a:ext cx="1487843" cy="61645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>
            <a:off x="6681447" y="3110763"/>
            <a:ext cx="1406507" cy="706205"/>
          </a:xfrm>
          <a:prstGeom prst="straightConnector1">
            <a:avLst/>
          </a:prstGeom>
          <a:ln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9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ECAF4-2A31-4B28-8FD8-B056AC22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Bisection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8228814-8DBF-42E6-B929-751997678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CA" dirty="0" smtClean="0"/>
                  <a:t>Create two </a:t>
                </a:r>
                <a:r>
                  <a:rPr lang="en-CA" dirty="0"/>
                  <a:t>new </a:t>
                </a:r>
                <a:r>
                  <a:rPr lang="en-CA" dirty="0" smtClean="0"/>
                  <a:t>sub-intervals: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dirty="0"/>
                  <a:t>Decide in which </a:t>
                </a:r>
                <a:r>
                  <a:rPr lang="en-CA" dirty="0" smtClean="0"/>
                  <a:t>sub-interval</a:t>
                </a:r>
                <a:r>
                  <a:rPr lang="en-US" dirty="0" smtClean="0"/>
                  <a:t> </a:t>
                </a:r>
                <a:r>
                  <a:rPr lang="en-US" dirty="0"/>
                  <a:t>the root,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is located. You do this </a:t>
                </a:r>
                <a:r>
                  <a:rPr lang="en-US" dirty="0" smtClean="0"/>
                  <a:t>by finding</a:t>
                </a:r>
                <a:r>
                  <a:rPr lang="en-CA" dirty="0" smtClean="0"/>
                  <a:t> </a:t>
                </a:r>
                <a:r>
                  <a:rPr lang="en-CA" dirty="0"/>
                  <a:t>the sign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  <a:p>
                <a:pPr marL="971550" lvl="1" indent="-514350">
                  <a:lnSpc>
                    <a:spcPct val="150000"/>
                  </a:lnSpc>
                  <a:buAutoNum type="arabicPeriod"/>
                </a:pPr>
                <a:r>
                  <a:rPr lang="en-US" dirty="0"/>
                  <a:t>I</a:t>
                </a:r>
                <a:r>
                  <a:rPr lang="en-CA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CA" dirty="0"/>
                  <a:t> then the new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I</a:t>
                </a:r>
                <a:r>
                  <a:rPr lang="en-CA" dirty="0"/>
                  <a:t>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then the new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We are literally halving the interval and zeroing in on the root</a:t>
                </a:r>
                <a:endParaRPr lang="en-CA" dirty="0"/>
              </a:p>
              <a:p>
                <a:pPr marL="971550" lvl="1" indent="-514350">
                  <a:lnSpc>
                    <a:spcPct val="150000"/>
                  </a:lnSpc>
                  <a:buAutoNum type="arabicPeriod"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228814-8DBF-42E6-B929-751997678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869" y="2715970"/>
            <a:ext cx="6131560" cy="346099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714419" y="5788680"/>
            <a:ext cx="2301288" cy="769768"/>
            <a:chOff x="4165038" y="4292300"/>
            <a:chExt cx="2301288" cy="769768"/>
          </a:xfrm>
        </p:grpSpPr>
        <p:sp>
          <p:nvSpPr>
            <p:cNvPr id="34" name="TextBox 33"/>
            <p:cNvSpPr txBox="1"/>
            <p:nvPr/>
          </p:nvSpPr>
          <p:spPr>
            <a:xfrm>
              <a:off x="4628864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[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4074" y="4292300"/>
              <a:ext cx="301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165038" y="4692736"/>
                  <a:ext cx="9267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38" y="4692736"/>
                  <a:ext cx="92679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265697" y="4679589"/>
                  <a:ext cx="120062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697" y="4679589"/>
                  <a:ext cx="12006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Connector 37"/>
          <p:cNvCxnSpPr/>
          <p:nvPr/>
        </p:nvCxnSpPr>
        <p:spPr>
          <a:xfrm>
            <a:off x="6328442" y="4523874"/>
            <a:ext cx="0" cy="1456072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64733" y="4523874"/>
            <a:ext cx="0" cy="1456072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668993" y="3328686"/>
            <a:ext cx="1918928" cy="1552222"/>
            <a:chOff x="6668993" y="3357261"/>
            <a:chExt cx="1918928" cy="1552222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6815079" y="3725599"/>
              <a:ext cx="1200628" cy="1037799"/>
            </a:xfrm>
            <a:prstGeom prst="straightConnector1">
              <a:avLst/>
            </a:prstGeom>
            <a:ln>
              <a:solidFill>
                <a:srgbClr val="48A6AD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7776480" y="3357261"/>
                  <a:ext cx="81144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oot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480" y="3357261"/>
                  <a:ext cx="81144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6668993" y="4799494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5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204428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204428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2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6766392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6766392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b="1" i="0" kern="1200" dirty="0" smtClean="0">
                              <a:solidFill>
                                <a:srgbClr val="C0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b="1" i="0" kern="1200" dirty="0">
                            <a:solidFill>
                              <a:srgbClr val="C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E3EB1E5-8891-45E8-9D68-2CB557403726}"/>
              </a:ext>
            </a:extLst>
          </p:cNvPr>
          <p:cNvCxnSpPr>
            <a:cxnSpLocks/>
          </p:cNvCxnSpPr>
          <p:nvPr/>
        </p:nvCxnSpPr>
        <p:spPr>
          <a:xfrm>
            <a:off x="9119937" y="3312697"/>
            <a:ext cx="2815389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8274C57-CEDC-4491-9134-41E0337D5E4F}"/>
                  </a:ext>
                </a:extLst>
              </p:cNvPr>
              <p:cNvSpPr/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274C57-CEDC-4491-9134-41E0337D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D22FC9C-4E6D-4596-8629-C02005602F84}"/>
                  </a:ext>
                </a:extLst>
              </p:cNvPr>
              <p:cNvSpPr/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22FC9C-4E6D-4596-8629-C0200560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xmlns="" id="{A147F3D5-6913-475D-B076-D23F19448923}"/>
              </a:ext>
            </a:extLst>
          </p:cNvPr>
          <p:cNvSpPr/>
          <p:nvPr/>
        </p:nvSpPr>
        <p:spPr>
          <a:xfrm>
            <a:off x="9249121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140A317-807A-4FF4-9C4E-C4F88BDE22C9}"/>
              </a:ext>
            </a:extLst>
          </p:cNvPr>
          <p:cNvSpPr/>
          <p:nvPr/>
        </p:nvSpPr>
        <p:spPr>
          <a:xfrm rot="10800000">
            <a:off x="11511057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FE0D071-BD0D-4130-967E-B936B792954D}"/>
                  </a:ext>
                </a:extLst>
              </p:cNvPr>
              <p:cNvSpPr/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E0D071-BD0D-4130-967E-B936B792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2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3F9B-2E57-4484-ACD6-0B444E0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2021816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:a16="http://schemas.microsoft.com/office/drawing/2014/main" xmlns="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:a16="http://schemas.microsoft.com/office/drawing/2014/main" xmlns="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:a16="http://schemas.microsoft.com/office/drawing/2014/main" xmlns="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:a16="http://schemas.microsoft.com/office/drawing/2014/main" xmlns="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:a16="http://schemas.microsoft.com/office/drawing/2014/main" xmlns="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:a16="http://schemas.microsoft.com/office/drawing/2014/main" xmlns="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:a16="http://schemas.microsoft.com/office/drawing/2014/main" xmlns="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r>
                            <a:rPr lang="en-US" sz="1500" b="0" dirty="0"/>
                            <a:t>Iteration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0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sty m:val="p"/>
                                </m:rPr>
                                <a:rPr lang="en-US" sz="1500" b="0" i="1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  <a:p>
                          <a:endParaRPr lang="en-CA" sz="15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CA" sz="15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dirty="0">
                              <a:solidFill>
                                <a:srgbClr val="C00000"/>
                              </a:solidFill>
                              <a:latin typeface="+mj-lt"/>
                            </a:rPr>
                            <a:t>3.091838</a:t>
                          </a:r>
                          <a:endParaRPr lang="en-CA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dirty="0">
                              <a:solidFill>
                                <a:srgbClr val="C00000"/>
                              </a:solidFill>
                              <a:latin typeface="+mj-lt"/>
                            </a:rPr>
                            <a:t>-4.864959</a:t>
                          </a:r>
                          <a:endParaRPr lang="en-CA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92428188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10455819"/>
                      </a:ext>
                    </a:extLst>
                  </a:tr>
                  <a:tr h="350303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76475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914596-3A77-4498-A50E-6602239A7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2021816"/>
                  </p:ext>
                </p:extLst>
              </p:nvPr>
            </p:nvGraphicFramePr>
            <p:xfrm>
              <a:off x="199586" y="2815326"/>
              <a:ext cx="8727846" cy="2939349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108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6507887"/>
                        </a:ext>
                      </a:extLst>
                    </a:gridCol>
                    <a:gridCol w="660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90937996"/>
                        </a:ext>
                      </a:extLst>
                    </a:gridCol>
                    <a:gridCol w="77233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87347715"/>
                        </a:ext>
                      </a:extLst>
                    </a:gridCol>
                    <a:gridCol w="22512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29732030"/>
                        </a:ext>
                      </a:extLst>
                    </a:gridCol>
                    <a:gridCol w="9222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967631"/>
                        </a:ext>
                      </a:extLst>
                    </a:gridCol>
                    <a:gridCol w="98284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72232300"/>
                        </a:ext>
                      </a:extLst>
                    </a:gridCol>
                    <a:gridCol w="20301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2457908"/>
                        </a:ext>
                      </a:extLst>
                    </a:gridCol>
                  </a:tblGrid>
                  <a:tr h="677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9" t="-893" r="-688462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444" t="-893" r="-106018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34" t="-893" r="-8015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973" t="-893" r="-17513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854" t="-893" r="-329139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9630" t="-893" r="-206790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0631" t="-893" r="-601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6976946"/>
                      </a:ext>
                    </a:extLst>
                  </a:tr>
                  <a:tr h="579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5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CA" sz="1500" i="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dirty="0">
                              <a:solidFill>
                                <a:srgbClr val="C00000"/>
                              </a:solidFill>
                              <a:latin typeface="+mj-lt"/>
                            </a:rPr>
                            <a:t>3.091838</a:t>
                          </a:r>
                          <a:endParaRPr lang="en-CA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i="0" dirty="0">
                              <a:solidFill>
                                <a:srgbClr val="C00000"/>
                              </a:solidFill>
                              <a:latin typeface="+mj-lt"/>
                            </a:rPr>
                            <a:t>-4.864959</a:t>
                          </a:r>
                          <a:endParaRPr lang="en-CA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315458"/>
                      </a:ext>
                    </a:extLst>
                  </a:tr>
                  <a:tr h="58475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92428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1045581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 smtClean="0"/>
                        </a:p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7647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Find the root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=8−4.5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1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E3EB1E5-8891-45E8-9D68-2CB557403726}"/>
              </a:ext>
            </a:extLst>
          </p:cNvPr>
          <p:cNvCxnSpPr>
            <a:cxnSpLocks/>
          </p:cNvCxnSpPr>
          <p:nvPr/>
        </p:nvCxnSpPr>
        <p:spPr>
          <a:xfrm>
            <a:off x="9119937" y="3312697"/>
            <a:ext cx="2815389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8274C57-CEDC-4491-9134-41E0337D5E4F}"/>
                  </a:ext>
                </a:extLst>
              </p:cNvPr>
              <p:cNvSpPr/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274C57-CEDC-4491-9134-41E0337D5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08" y="3429000"/>
                <a:ext cx="30489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D22FC9C-4E6D-4596-8629-C02005602F84}"/>
                  </a:ext>
                </a:extLst>
              </p:cNvPr>
              <p:cNvSpPr/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22FC9C-4E6D-4596-8629-C02005602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13" y="3441026"/>
                <a:ext cx="383453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xmlns="" id="{A147F3D5-6913-475D-B076-D23F19448923}"/>
              </a:ext>
            </a:extLst>
          </p:cNvPr>
          <p:cNvSpPr/>
          <p:nvPr/>
        </p:nvSpPr>
        <p:spPr>
          <a:xfrm>
            <a:off x="9249121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140A317-807A-4FF4-9C4E-C4F88BDE22C9}"/>
              </a:ext>
            </a:extLst>
          </p:cNvPr>
          <p:cNvSpPr/>
          <p:nvPr/>
        </p:nvSpPr>
        <p:spPr>
          <a:xfrm rot="10800000">
            <a:off x="11511057" y="3662079"/>
            <a:ext cx="119467" cy="2486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FE0D071-BD0D-4130-967E-B936B792954D}"/>
                  </a:ext>
                </a:extLst>
              </p:cNvPr>
              <p:cNvSpPr/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E0D071-BD0D-4130-967E-B936B792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51" y="2887219"/>
                <a:ext cx="36798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rdia-Powerpoint-template-2016-16x9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FF8A2ABA-9281-9A46-8BAD-02A0341547E6}" vid="{5ACE252A-21B2-1E42-9C60-7523A00A5E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817</Words>
  <Application>Microsoft Office PowerPoint</Application>
  <PresentationFormat>Widescreen</PresentationFormat>
  <Paragraphs>407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Arial Bold</vt:lpstr>
      <vt:lpstr>Calibri</vt:lpstr>
      <vt:lpstr>Calibri Light</vt:lpstr>
      <vt:lpstr>Cambria Math</vt:lpstr>
      <vt:lpstr>GillSans Bold</vt:lpstr>
      <vt:lpstr>Wingdings</vt:lpstr>
      <vt:lpstr>Office Theme</vt:lpstr>
      <vt:lpstr>Concordia-Powerpoint-template-2016-16x9</vt:lpstr>
      <vt:lpstr>Bisection method - Basics</vt:lpstr>
      <vt:lpstr>PowerPoint Presentation</vt:lpstr>
      <vt:lpstr>Overview of the method</vt:lpstr>
      <vt:lpstr>PowerPoint Presentation</vt:lpstr>
      <vt:lpstr>Bisection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Carole El Ayoubi</dc:creator>
  <cp:lastModifiedBy>Rolf Wuthrich</cp:lastModifiedBy>
  <cp:revision>84</cp:revision>
  <dcterms:created xsi:type="dcterms:W3CDTF">2019-11-21T20:32:31Z</dcterms:created>
  <dcterms:modified xsi:type="dcterms:W3CDTF">2020-01-30T20:54:18Z</dcterms:modified>
</cp:coreProperties>
</file>