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A6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2932" autoAdjust="0"/>
  </p:normalViewPr>
  <p:slideViewPr>
    <p:cSldViewPr snapToGrid="0">
      <p:cViewPr varScale="1">
        <p:scale>
          <a:sx n="70" d="100"/>
          <a:sy n="70" d="100"/>
        </p:scale>
        <p:origin x="15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FAC632-753C-4BDA-A780-21F1E643FC70}" type="datetimeFigureOut">
              <a:rPr lang="en-CA" smtClean="0"/>
              <a:t>30/01/2020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464E2C-69AC-47B0-91C6-CF4392E2C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5235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43ACF8-3F51-854F-91E9-AD86E324A5D8}" type="slidenum">
              <a:rPr lang="en-US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333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Recall what</a:t>
            </a:r>
            <a:r>
              <a:rPr lang="en-US" baseline="0" dirty="0"/>
              <a:t> we learned in the previous lecture. The bisection algorithm generates from an interval [ai, bi] a smaller interval [ai+1, bi+1] containing the root r we </a:t>
            </a:r>
            <a:r>
              <a:rPr lang="en-US" baseline="0" dirty="0" smtClean="0"/>
              <a:t>aim to </a:t>
            </a:r>
            <a:r>
              <a:rPr lang="en-US" baseline="0" dirty="0"/>
              <a:t>locate.</a:t>
            </a:r>
          </a:p>
          <a:p>
            <a:r>
              <a:rPr lang="en-US" baseline="0" dirty="0"/>
              <a:t>The algorithm does this by cutting the interval [ai, bi] into two sub-intervals and determining in which one the root is </a:t>
            </a:r>
            <a:r>
              <a:rPr lang="en-US" baseline="0" dirty="0" smtClean="0"/>
              <a:t>located.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At every iteration we can estimate the root r by using the midpoint of the computed interval.</a:t>
            </a:r>
          </a:p>
          <a:p>
            <a:endParaRPr lang="en-US" baseline="0" dirty="0"/>
          </a:p>
          <a:p>
            <a:r>
              <a:rPr lang="en-US" baseline="0" dirty="0"/>
              <a:t>At this point we can use the bisection algorithm but we cannot yet solve </a:t>
            </a:r>
            <a:r>
              <a:rPr lang="en-US" baseline="0" dirty="0" smtClean="0"/>
              <a:t>nonlinear </a:t>
            </a:r>
            <a:r>
              <a:rPr lang="en-US" baseline="0" dirty="0"/>
              <a:t>equations. </a:t>
            </a:r>
          </a:p>
          <a:p>
            <a:r>
              <a:rPr lang="en-US" baseline="0" dirty="0"/>
              <a:t>Indeed we have no idea how good or bad is our generated approximation xi+1. </a:t>
            </a:r>
          </a:p>
          <a:p>
            <a:r>
              <a:rPr lang="en-US" baseline="0" dirty="0"/>
              <a:t>At this stage our generated approximation xi+1 doesn't have any more value than a random number</a:t>
            </a:r>
            <a:r>
              <a:rPr lang="en-US" baseline="0" dirty="0" smtClean="0"/>
              <a:t>.</a:t>
            </a:r>
          </a:p>
          <a:p>
            <a:endParaRPr lang="en-US" baseline="0" dirty="0"/>
          </a:p>
          <a:p>
            <a:r>
              <a:rPr lang="en-US" baseline="0" dirty="0"/>
              <a:t>Let us now learn how we can estimate how far our approximation </a:t>
            </a:r>
            <a:r>
              <a:rPr lang="en-US" baseline="0" dirty="0" smtClean="0"/>
              <a:t>is </a:t>
            </a:r>
            <a:r>
              <a:rPr lang="en-US" baseline="0" dirty="0"/>
              <a:t>away from the root </a:t>
            </a:r>
            <a:r>
              <a:rPr lang="en-US" baseline="0" dirty="0" smtClean="0"/>
              <a:t>we </a:t>
            </a:r>
            <a:r>
              <a:rPr lang="en-US" baseline="0" dirty="0"/>
              <a:t>want to </a:t>
            </a:r>
            <a:r>
              <a:rPr lang="en-US" baseline="0" dirty="0" smtClean="0"/>
              <a:t>find.</a:t>
            </a:r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C0EC7-9171-4E41-8B34-1EAB8C445CBB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1444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fact the</a:t>
            </a:r>
            <a:r>
              <a:rPr lang="en-US" baseline="0" dirty="0"/>
              <a:t> problem we want to solve is the following one:</a:t>
            </a:r>
          </a:p>
          <a:p>
            <a:endParaRPr lang="en-US" baseline="0" dirty="0"/>
          </a:p>
          <a:p>
            <a:r>
              <a:rPr lang="en-US" baseline="0" dirty="0"/>
              <a:t>Find an </a:t>
            </a:r>
            <a:r>
              <a:rPr lang="en-US" dirty="0"/>
              <a:t>approximation </a:t>
            </a:r>
            <a:r>
              <a:rPr lang="en-US" i="1" dirty="0" err="1"/>
              <a:t>x</a:t>
            </a:r>
            <a:r>
              <a:rPr lang="en-US" i="1" baseline="-25000" dirty="0" err="1"/>
              <a:t>r</a:t>
            </a:r>
            <a:r>
              <a:rPr lang="en-US" dirty="0"/>
              <a:t> of f(x)=0 with an error below a given tolerance TOL.</a:t>
            </a:r>
          </a:p>
          <a:p>
            <a:endParaRPr lang="en-US" dirty="0"/>
          </a:p>
          <a:p>
            <a:r>
              <a:rPr lang="en-US" dirty="0"/>
              <a:t>So far we know how we can at each iteration generate an approximation</a:t>
            </a:r>
            <a:r>
              <a:rPr lang="en-US" baseline="0" dirty="0"/>
              <a:t> xi of the root. What we miss is the quality control.</a:t>
            </a:r>
          </a:p>
          <a:p>
            <a:r>
              <a:rPr lang="en-US" baseline="0" dirty="0"/>
              <a:t>We need to learn how we can decide if our approximation is closer to the </a:t>
            </a:r>
            <a:r>
              <a:rPr lang="en-US" baseline="0" dirty="0" smtClean="0"/>
              <a:t>root </a:t>
            </a:r>
            <a:r>
              <a:rPr lang="en-US" baseline="0" dirty="0"/>
              <a:t>than the set tolerance or it </a:t>
            </a:r>
            <a:r>
              <a:rPr lang="en-US" baseline="0" dirty="0" smtClean="0"/>
              <a:t>is not.</a:t>
            </a:r>
            <a:endParaRPr lang="en-US" dirty="0"/>
          </a:p>
          <a:p>
            <a:endParaRPr lang="en-US" dirty="0"/>
          </a:p>
          <a:p>
            <a:r>
              <a:rPr lang="en-US" dirty="0"/>
              <a:t>If we can estimate the </a:t>
            </a:r>
            <a:r>
              <a:rPr lang="en-US" dirty="0" smtClean="0"/>
              <a:t>error </a:t>
            </a:r>
            <a:r>
              <a:rPr lang="en-US" dirty="0"/>
              <a:t>at each iteration, </a:t>
            </a:r>
            <a:r>
              <a:rPr lang="en-US" dirty="0" smtClean="0"/>
              <a:t>we can take this decision.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The central question we have to address is how do we estimate this error?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6AEC7-26F5-4ABC-8CA1-F436AFABD7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81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To answer this question. let us develop </a:t>
                </a:r>
                <a:r>
                  <a:rPr lang="en-US" dirty="0" smtClean="0"/>
                  <a:t>a quality </a:t>
                </a:r>
                <a:r>
                  <a:rPr lang="en-US" dirty="0"/>
                  <a:t>control strategy</a:t>
                </a:r>
                <a:r>
                  <a:rPr lang="en-US" baseline="0" dirty="0"/>
                  <a:t> for an approximation xi of the root r.</a:t>
                </a:r>
              </a:p>
              <a:p>
                <a:endParaRPr lang="en-US" baseline="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/>
                  <a:t>We already know that the bisection </a:t>
                </a:r>
                <a:r>
                  <a:rPr lang="en-US" dirty="0"/>
                  <a:t>algorithm generates at each iteration an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containing </a:t>
                </a:r>
                <a:r>
                  <a:rPr lang="en-US" dirty="0"/>
                  <a:t>the root r</a:t>
                </a:r>
              </a:p>
              <a:p>
                <a:endParaRPr lang="en-US" dirty="0"/>
              </a:p>
              <a:p>
                <a:r>
                  <a:rPr lang="en-US" dirty="0"/>
                  <a:t>Further at each iteration we compute the approximation of the root as the midpoint of the interval, which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CA" dirty="0"/>
              </a:p>
              <a:p>
                <a:endParaRPr lang="en-US" dirty="0"/>
              </a:p>
              <a:p>
                <a:r>
                  <a:rPr lang="en-US" dirty="0"/>
                  <a:t>Because we know that the interval contains the root, we can state that</a:t>
                </a:r>
                <a:r>
                  <a:rPr lang="en-US" baseline="0" dirty="0"/>
                  <a:t> the absolute error xi-r of the root must be at maximum half of the length of the interval, which is bi-</a:t>
                </a:r>
                <a:r>
                  <a:rPr lang="en-US" baseline="0" dirty="0" err="1"/>
                  <a:t>ai</a:t>
                </a:r>
                <a:r>
                  <a:rPr lang="en-US" baseline="0" dirty="0"/>
                  <a:t> divided by two.</a:t>
                </a:r>
              </a:p>
              <a:p>
                <a:endParaRPr lang="en-US" baseline="0" dirty="0"/>
              </a:p>
              <a:p>
                <a:r>
                  <a:rPr lang="en-US" baseline="0" dirty="0"/>
                  <a:t>This statement is obvious if we consider the </a:t>
                </a:r>
                <a:r>
                  <a:rPr lang="en-US" baseline="0" dirty="0" smtClean="0"/>
                  <a:t>figure</a:t>
                </a:r>
                <a:r>
                  <a:rPr lang="en-US" baseline="0" dirty="0"/>
                  <a:t>.</a:t>
                </a:r>
              </a:p>
              <a:p>
                <a:endParaRPr lang="en-US" baseline="0" dirty="0"/>
              </a:p>
              <a:p>
                <a:r>
                  <a:rPr lang="en-US" dirty="0"/>
                  <a:t>We want to find the root r on the x axis.</a:t>
                </a:r>
              </a:p>
              <a:p>
                <a:r>
                  <a:rPr lang="en-US" dirty="0"/>
                  <a:t>The bisection algorithm did generate an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bracketing the root r.</a:t>
                </a:r>
              </a:p>
              <a:p>
                <a:r>
                  <a:rPr lang="en-US" dirty="0"/>
                  <a:t>The approximation of the root given by the algorithm</a:t>
                </a:r>
                <a:r>
                  <a:rPr lang="en-US" baseline="0" dirty="0"/>
                  <a:t> is </a:t>
                </a:r>
                <a:r>
                  <a:rPr lang="en-US" baseline="0" dirty="0" smtClean="0"/>
                  <a:t>the </a:t>
                </a:r>
                <a:r>
                  <a:rPr lang="en-US" baseline="0" dirty="0"/>
                  <a:t>midpoint xi of the interval.</a:t>
                </a:r>
              </a:p>
              <a:p>
                <a:r>
                  <a:rPr lang="en-US" baseline="0" dirty="0"/>
                  <a:t>It is </a:t>
                </a:r>
                <a:r>
                  <a:rPr lang="en-US" dirty="0"/>
                  <a:t>obvious from the figure that the approximation</a:t>
                </a:r>
                <a:r>
                  <a:rPr lang="en-US" baseline="0" dirty="0"/>
                  <a:t> xi is closer to the root r than half of the interval.</a:t>
                </a:r>
              </a:p>
              <a:p>
                <a:endParaRPr lang="en-US" baseline="0" dirty="0"/>
              </a:p>
              <a:p>
                <a:r>
                  <a:rPr lang="en-US" baseline="0" dirty="0"/>
                  <a:t>Note that this way to estimate the error is applicable for all bracketing methods. The only element we need in each iteration is an interval [</a:t>
                </a:r>
                <a:r>
                  <a:rPr lang="en-US" baseline="0" dirty="0" err="1"/>
                  <a:t>ai</a:t>
                </a:r>
                <a:r>
                  <a:rPr lang="en-US" baseline="0" dirty="0"/>
                  <a:t>, bi] containing the root. </a:t>
                </a:r>
                <a:br>
                  <a:rPr lang="en-US" baseline="0" dirty="0"/>
                </a:br>
                <a:r>
                  <a:rPr lang="en-US" baseline="0" dirty="0"/>
                  <a:t>This is exactly what bracketing methods generate.</a:t>
                </a:r>
                <a:endParaRPr lang="en-CA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us now develop our quality control strategy</a:t>
                </a:r>
                <a:r>
                  <a:rPr lang="en-US" baseline="0" dirty="0" smtClean="0"/>
                  <a:t> for an approximation xi of the root r.</a:t>
                </a:r>
              </a:p>
              <a:p>
                <a:endParaRPr lang="en-US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 smtClean="0"/>
                  <a:t>We already know that the bisection </a:t>
                </a:r>
                <a:r>
                  <a:rPr lang="en-US" dirty="0" smtClean="0"/>
                  <a:t>algorithm generates at each iteration an interval </a:t>
                </a:r>
                <a:r>
                  <a:rPr lang="en-US" i="0" smtClean="0">
                    <a:latin typeface="Cambria Math" panose="02040503050406030204" pitchFamily="18" charset="0"/>
                  </a:rPr>
                  <a:t>[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𝑎_𝑖,𝑏_𝑖 ]</a:t>
                </a:r>
                <a:r>
                  <a:rPr lang="en-US" dirty="0" smtClean="0"/>
                  <a:t>containing the root r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Further at each iteration we compute the approximation </a:t>
                </a:r>
                <a:r>
                  <a:rPr lang="en-US" dirty="0" smtClean="0"/>
                  <a:t>of the root as the midpoint of the interval, which is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𝑥_𝑖=(𝑎_𝑖+𝑏_𝑖)/2</a:t>
                </a:r>
                <a:endParaRPr lang="en-CA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Because we know that the interval contains the root, we can state that</a:t>
                </a:r>
                <a:r>
                  <a:rPr lang="en-US" baseline="0" dirty="0" smtClean="0"/>
                  <a:t> the absolute error xi-r of the root must be at maximum half of the length of the interval, which is bi-</a:t>
                </a:r>
                <a:r>
                  <a:rPr lang="en-US" baseline="0" dirty="0" err="1" smtClean="0"/>
                  <a:t>ai</a:t>
                </a:r>
                <a:r>
                  <a:rPr lang="en-US" baseline="0" dirty="0" smtClean="0"/>
                  <a:t> divided by two.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This statement is obvious if we consider the flowing figure.</a:t>
                </a:r>
              </a:p>
              <a:p>
                <a:endParaRPr lang="en-US" baseline="0" dirty="0" smtClean="0"/>
              </a:p>
              <a:p>
                <a:r>
                  <a:rPr lang="en-US" dirty="0" smtClean="0"/>
                  <a:t>We want to find the root r on the x axis.</a:t>
                </a:r>
              </a:p>
              <a:p>
                <a:r>
                  <a:rPr lang="en-US" dirty="0" smtClean="0"/>
                  <a:t>The bisection algorithm did generate an interval </a:t>
                </a:r>
                <a:r>
                  <a:rPr lang="en-US" i="0" smtClean="0">
                    <a:latin typeface="Cambria Math" panose="02040503050406030204" pitchFamily="18" charset="0"/>
                  </a:rPr>
                  <a:t>[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𝑎_𝑖,𝑏_𝑖 ]</a:t>
                </a:r>
                <a:r>
                  <a:rPr lang="en-US" dirty="0" smtClean="0"/>
                  <a:t> </a:t>
                </a:r>
                <a:r>
                  <a:rPr lang="en-US" dirty="0" smtClean="0"/>
                  <a:t>bracketing the root r.</a:t>
                </a:r>
              </a:p>
              <a:p>
                <a:r>
                  <a:rPr lang="en-US" dirty="0" smtClean="0"/>
                  <a:t>The approximation of the root given by the algorithm</a:t>
                </a:r>
                <a:r>
                  <a:rPr lang="en-US" baseline="0" dirty="0" smtClean="0"/>
                  <a:t> is then the midpoint xi of the interval.</a:t>
                </a:r>
              </a:p>
              <a:p>
                <a:r>
                  <a:rPr lang="en-US" baseline="0" dirty="0" smtClean="0"/>
                  <a:t>It is </a:t>
                </a:r>
                <a:r>
                  <a:rPr lang="en-US" dirty="0" smtClean="0"/>
                  <a:t> obvious from the figure that the approximation</a:t>
                </a:r>
                <a:r>
                  <a:rPr lang="en-US" baseline="0" dirty="0" smtClean="0"/>
                  <a:t> xi is closer to the root r than half of the interval.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Note that this way to estimate the error is applicable for all bracketing methods. The only element we need in each iteration is an interval [</a:t>
                </a:r>
                <a:r>
                  <a:rPr lang="en-US" baseline="0" dirty="0" err="1" smtClean="0"/>
                  <a:t>ai</a:t>
                </a:r>
                <a:r>
                  <a:rPr lang="en-US" baseline="0" dirty="0" smtClean="0"/>
                  <a:t>, bi] containing the root. </a:t>
                </a:r>
                <a:br>
                  <a:rPr lang="en-US" baseline="0" dirty="0" smtClean="0"/>
                </a:br>
                <a:r>
                  <a:rPr lang="en-US" baseline="0" dirty="0" smtClean="0"/>
                  <a:t>This is exactly what bracketing methods generate.</a:t>
                </a:r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64E2C-69AC-47B0-91C6-CF4392E2C939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5464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now integrate</a:t>
            </a:r>
            <a:r>
              <a:rPr lang="en-US" baseline="0" dirty="0"/>
              <a:t> the error control in our bisection algorithm.</a:t>
            </a:r>
          </a:p>
          <a:p>
            <a:endParaRPr lang="en-US" baseline="0" dirty="0"/>
          </a:p>
          <a:p>
            <a:r>
              <a:rPr lang="en-US" dirty="0"/>
              <a:t>In each iteration start by computing the midpoint xi of the interval [</a:t>
            </a:r>
            <a:r>
              <a:rPr lang="en-US" dirty="0" err="1"/>
              <a:t>ai</a:t>
            </a:r>
            <a:r>
              <a:rPr lang="en-US" dirty="0"/>
              <a:t>, bi]</a:t>
            </a:r>
          </a:p>
          <a:p>
            <a:r>
              <a:rPr lang="en-US" dirty="0"/>
              <a:t>Form the two </a:t>
            </a:r>
            <a:r>
              <a:rPr lang="en-US" dirty="0" smtClean="0"/>
              <a:t>sub-intervals decide</a:t>
            </a:r>
            <a:r>
              <a:rPr lang="en-US" baseline="0" dirty="0" smtClean="0"/>
              <a:t> </a:t>
            </a:r>
            <a:r>
              <a:rPr lang="en-US" baseline="0" dirty="0"/>
              <a:t>in which interval is located based on the sign of f(</a:t>
            </a:r>
            <a:r>
              <a:rPr lang="en-US" baseline="0" dirty="0" err="1"/>
              <a:t>ai</a:t>
            </a:r>
            <a:r>
              <a:rPr lang="en-US" baseline="0" dirty="0"/>
              <a:t>)f(xi</a:t>
            </a:r>
            <a:r>
              <a:rPr lang="en-US" baseline="0" dirty="0" smtClean="0"/>
              <a:t>)</a:t>
            </a:r>
          </a:p>
          <a:p>
            <a:endParaRPr lang="en-US" baseline="0" dirty="0"/>
          </a:p>
          <a:p>
            <a:r>
              <a:rPr lang="en-US" baseline="0" dirty="0" smtClean="0"/>
              <a:t>After selecting the correct interval, proceed </a:t>
            </a:r>
            <a:r>
              <a:rPr lang="en-US" baseline="0" dirty="0"/>
              <a:t>with the quality </a:t>
            </a:r>
            <a:r>
              <a:rPr lang="en-US" baseline="0" dirty="0" smtClean="0"/>
              <a:t>control by comparing the estimated error with the preset tolerance.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Decide </a:t>
            </a:r>
            <a:r>
              <a:rPr lang="en-US" baseline="0" dirty="0"/>
              <a:t>if the approximation is close enough to the root r based on the tolerance you would like to reach.</a:t>
            </a:r>
          </a:p>
          <a:p>
            <a:r>
              <a:rPr lang="en-US" baseline="0" dirty="0"/>
              <a:t>If the approximation is good enough you can stop the iterations. If not, you need to do more iterations.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6C0EC7-9171-4E41-8B34-1EAB8C445CBB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6085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Now we know how to estimate the error of the approximation of</a:t>
                </a:r>
                <a:r>
                  <a:rPr lang="en-US" baseline="0" dirty="0"/>
                  <a:t> the root in each iteration we can go one step further.</a:t>
                </a:r>
              </a:p>
              <a:p>
                <a:r>
                  <a:rPr lang="en-US" baseline="0" dirty="0"/>
                  <a:t>We can calculate the number of iterations that have to be performed in order to reach a given tolerance.</a:t>
                </a:r>
              </a:p>
              <a:p>
                <a:endParaRPr lang="en-US" baseline="0" dirty="0"/>
              </a:p>
              <a:p>
                <a:r>
                  <a:rPr lang="en-US" baseline="0" dirty="0"/>
                  <a:t>Recall that the bisection algorithm will cut into two the interval bracketing the root in each iteration.</a:t>
                </a:r>
              </a:p>
              <a:p>
                <a:endParaRPr lang="en-US" baseline="0" dirty="0"/>
              </a:p>
              <a:p>
                <a:r>
                  <a:rPr lang="en-US" dirty="0"/>
                  <a:t>Consequently the error between the approximation xi and the root, will as well be cut into two at each iteration and we can write:</a:t>
                </a:r>
              </a:p>
              <a:p>
                <a:r>
                  <a:rPr lang="en-US" dirty="0"/>
                  <a:t>xi+1-r is smaller</a:t>
                </a:r>
                <a:r>
                  <a:rPr lang="en-US" baseline="0" dirty="0"/>
                  <a:t> or equal than xi-r divided by two.</a:t>
                </a:r>
              </a:p>
              <a:p>
                <a:endParaRPr lang="en-US" baseline="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I</a:t>
                </a:r>
                <a:r>
                  <a:rPr lang="en-CA" dirty="0"/>
                  <a:t>f we start with an initial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dirty="0"/>
                  <a:t> we have as initial error </a:t>
                </a:r>
                <a:r>
                  <a:rPr lang="en-CA" dirty="0" err="1"/>
                  <a:t>bo-ao</a:t>
                </a:r>
                <a:r>
                  <a:rPr lang="en-CA" dirty="0"/>
                  <a:t> divided by two.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we proceed with the first iteration we can further write: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:r>
                  <a:rPr lang="en-US" dirty="0"/>
                  <a:t>It isn't hard to iterate further and you can easily verify the error</a:t>
                </a:r>
                <a:r>
                  <a:rPr lang="en-US" baseline="0" dirty="0"/>
                  <a:t> xi-r at the iteration number </a:t>
                </a:r>
                <a:r>
                  <a:rPr lang="en-US" baseline="0" dirty="0" err="1"/>
                  <a:t>i</a:t>
                </a:r>
                <a:r>
                  <a:rPr lang="en-US" baseline="0" dirty="0"/>
                  <a:t> must be smaller or equal than </a:t>
                </a:r>
                <a:r>
                  <a:rPr lang="en-US" baseline="0" dirty="0" err="1"/>
                  <a:t>bo-ao</a:t>
                </a:r>
                <a:r>
                  <a:rPr lang="en-US" baseline="0" dirty="0"/>
                  <a:t> divided by 2^(i+1)</a:t>
                </a: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Now we know how to estimate the error of the approximation of</a:t>
                </a:r>
                <a:r>
                  <a:rPr lang="en-US" baseline="0" dirty="0" smtClean="0"/>
                  <a:t> the root in each iteration we can go one step further.</a:t>
                </a:r>
              </a:p>
              <a:p>
                <a:r>
                  <a:rPr lang="en-US" baseline="0" dirty="0" smtClean="0"/>
                  <a:t>We can calculate the number of iterations that have to be performed in order to reach a given tolerance.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Recall that the bisection algorithm will cut into two the interval bracketing the root in each iteration.</a:t>
                </a:r>
              </a:p>
              <a:p>
                <a:endParaRPr lang="en-US" baseline="0" dirty="0" smtClean="0"/>
              </a:p>
              <a:p>
                <a:r>
                  <a:rPr lang="en-US" dirty="0" smtClean="0"/>
                  <a:t>Consequently the error between the approximation xi and the root, will as well be cut into two at each iteration and we can write:</a:t>
                </a:r>
              </a:p>
              <a:p>
                <a:r>
                  <a:rPr lang="en-US" dirty="0" smtClean="0"/>
                  <a:t>xi+1-r is smaller</a:t>
                </a:r>
                <a:r>
                  <a:rPr lang="en-US" baseline="0" dirty="0" smtClean="0"/>
                  <a:t> or equal than xi-r divided by two.</a:t>
                </a:r>
              </a:p>
              <a:p>
                <a:endParaRPr lang="en-US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I</a:t>
                </a:r>
                <a:r>
                  <a:rPr lang="en-CA" dirty="0" smtClean="0"/>
                  <a:t>f we start with an initial interval </a:t>
                </a:r>
                <a:r>
                  <a:rPr lang="en-US" i="0" smtClean="0">
                    <a:latin typeface="Cambria Math" panose="02040503050406030204" pitchFamily="18" charset="0"/>
                  </a:rPr>
                  <a:t>[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𝑎_𝑜,𝑏_𝑜 ]</a:t>
                </a:r>
                <a:r>
                  <a:rPr lang="en-CA" dirty="0" smtClean="0"/>
                  <a:t> we have as initial </a:t>
                </a:r>
                <a:r>
                  <a:rPr lang="en-CA" dirty="0" smtClean="0"/>
                  <a:t>error </a:t>
                </a:r>
                <a:r>
                  <a:rPr lang="en-CA" dirty="0" err="1" smtClean="0"/>
                  <a:t>bo-ao</a:t>
                </a:r>
                <a:r>
                  <a:rPr lang="en-CA" dirty="0" smtClean="0"/>
                  <a:t> divided by two.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b="0" i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we proceed with the first iteration we can further write: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|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𝑥_1−𝑟|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≤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|𝑥_𝑜−𝑟|/2≤|𝑏_𝑜−𝑎_𝑜 |/2^2 </a:t>
                </a:r>
                <a:endParaRPr lang="en-US" b="0" i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 smtClean="0"/>
              </a:p>
              <a:p>
                <a:r>
                  <a:rPr lang="en-US" dirty="0" smtClean="0"/>
                  <a:t>It isn't hard to iterate further and you can easily verify the error</a:t>
                </a:r>
                <a:r>
                  <a:rPr lang="en-US" baseline="0" dirty="0" smtClean="0"/>
                  <a:t> xi-r at the iteration number </a:t>
                </a:r>
                <a:r>
                  <a:rPr lang="en-US" baseline="0" dirty="0" err="1" smtClean="0"/>
                  <a:t>i</a:t>
                </a:r>
                <a:r>
                  <a:rPr lang="en-US" baseline="0" dirty="0" smtClean="0"/>
                  <a:t> must be smaller or equal than </a:t>
                </a:r>
                <a:r>
                  <a:rPr lang="en-US" baseline="0" dirty="0" err="1" smtClean="0"/>
                  <a:t>bo-ao</a:t>
                </a:r>
                <a:r>
                  <a:rPr lang="en-US" baseline="0" dirty="0" smtClean="0"/>
                  <a:t> divided by 2^(i+1)</a:t>
                </a:r>
              </a:p>
              <a:p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64E2C-69AC-47B0-91C6-CF4392E2C939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9287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 far we determined that the error</a:t>
            </a:r>
            <a:r>
              <a:rPr lang="en-US" baseline="0" dirty="0"/>
              <a:t> xi-r at the iteration number </a:t>
            </a:r>
            <a:r>
              <a:rPr lang="en-US" baseline="0" dirty="0" err="1"/>
              <a:t>i</a:t>
            </a:r>
            <a:r>
              <a:rPr lang="en-US" baseline="0" dirty="0"/>
              <a:t> must be smaller or equal than </a:t>
            </a:r>
            <a:r>
              <a:rPr lang="en-US" baseline="0" dirty="0" err="1"/>
              <a:t>bo-ao</a:t>
            </a:r>
            <a:r>
              <a:rPr lang="en-US" baseline="0" dirty="0"/>
              <a:t> divided by 2^(i+1)</a:t>
            </a:r>
          </a:p>
          <a:p>
            <a:endParaRPr lang="en-US" dirty="0"/>
          </a:p>
          <a:p>
            <a:r>
              <a:rPr lang="en-US" dirty="0"/>
              <a:t>We proceed with our iterations until our error becomes</a:t>
            </a:r>
            <a:r>
              <a:rPr lang="en-US" baseline="0" dirty="0"/>
              <a:t> less than a desired </a:t>
            </a:r>
            <a:r>
              <a:rPr lang="en-US" baseline="0" dirty="0" smtClean="0"/>
              <a:t>tolerance.</a:t>
            </a:r>
            <a:endParaRPr lang="en-US" baseline="0" dirty="0"/>
          </a:p>
          <a:p>
            <a:r>
              <a:rPr lang="en-US" baseline="0" dirty="0"/>
              <a:t>That is until </a:t>
            </a:r>
            <a:r>
              <a:rPr lang="en-US" baseline="0" dirty="0" err="1"/>
              <a:t>bo-ao</a:t>
            </a:r>
            <a:r>
              <a:rPr lang="en-US" baseline="0" dirty="0"/>
              <a:t> dived by 2^(i+1) is smaller or equal than </a:t>
            </a:r>
            <a:r>
              <a:rPr lang="en-US" baseline="0" dirty="0" smtClean="0"/>
              <a:t>TOL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Solving this last </a:t>
            </a:r>
            <a:r>
              <a:rPr lang="en-US" baseline="0" dirty="0" err="1" smtClean="0"/>
              <a:t>inequation</a:t>
            </a:r>
            <a:r>
              <a:rPr lang="en-US" baseline="0" dirty="0" smtClean="0"/>
              <a:t> </a:t>
            </a:r>
            <a:r>
              <a:rPr lang="en-US" baseline="0" dirty="0"/>
              <a:t>allows to compute the number of iterations n needed at least in order to reach an error less than the desired tolerance.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64E2C-69AC-47B0-91C6-CF4392E2C939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5639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us summarize the key findings</a:t>
            </a:r>
          </a:p>
          <a:p>
            <a:endParaRPr lang="en-US" dirty="0"/>
          </a:p>
          <a:p>
            <a:r>
              <a:rPr lang="en-US" dirty="0"/>
              <a:t>The bisection algorithm provides in each iteration </a:t>
            </a:r>
            <a:r>
              <a:rPr lang="en-US" dirty="0" err="1"/>
              <a:t>i</a:t>
            </a:r>
            <a:r>
              <a:rPr lang="en-US" baseline="0" dirty="0"/>
              <a:t> an interval [</a:t>
            </a:r>
            <a:r>
              <a:rPr lang="en-US" baseline="0" dirty="0" err="1"/>
              <a:t>ai</a:t>
            </a:r>
            <a:r>
              <a:rPr lang="en-US" baseline="0" dirty="0"/>
              <a:t>, bi] bracketing the root r</a:t>
            </a:r>
          </a:p>
          <a:p>
            <a:endParaRPr lang="en-US" baseline="0" dirty="0"/>
          </a:p>
          <a:p>
            <a:r>
              <a:rPr lang="en-US" baseline="0" dirty="0"/>
              <a:t>The root is approximated as the midpoint of the interval, that is </a:t>
            </a:r>
            <a:r>
              <a:rPr lang="en-US" baseline="0" dirty="0" err="1"/>
              <a:t>ai+bi</a:t>
            </a:r>
            <a:r>
              <a:rPr lang="en-US" baseline="0" dirty="0"/>
              <a:t> dived by two</a:t>
            </a:r>
          </a:p>
          <a:p>
            <a:endParaRPr lang="en-US" baseline="0" dirty="0"/>
          </a:p>
          <a:p>
            <a:r>
              <a:rPr lang="en-US" dirty="0"/>
              <a:t>Error of the approximation</a:t>
            </a:r>
            <a:r>
              <a:rPr lang="en-US" baseline="0" dirty="0"/>
              <a:t> is half of the size of the interval, that is bi-</a:t>
            </a:r>
            <a:r>
              <a:rPr lang="en-US" baseline="0" dirty="0" err="1"/>
              <a:t>ai</a:t>
            </a:r>
            <a:r>
              <a:rPr lang="en-US" baseline="0" dirty="0"/>
              <a:t> divided by two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64E2C-69AC-47B0-91C6-CF4392E2C939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8032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9927-7C51-4FFF-8F55-E79BFBA50F3E}" type="datetimeFigureOut">
              <a:rPr lang="en-CA" smtClean="0"/>
              <a:t>30/01/2020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C90BC-2A66-4736-AB3F-D74B456018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0983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9927-7C51-4FFF-8F55-E79BFBA50F3E}" type="datetimeFigureOut">
              <a:rPr lang="en-CA" smtClean="0"/>
              <a:t>30/01/2020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C90BC-2A66-4736-AB3F-D74B456018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709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9927-7C51-4FFF-8F55-E79BFBA50F3E}" type="datetimeFigureOut">
              <a:rPr lang="en-CA" smtClean="0"/>
              <a:t>30/01/2020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C90BC-2A66-4736-AB3F-D74B456018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2724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99456" y="2852936"/>
            <a:ext cx="9313035" cy="1224136"/>
          </a:xfrm>
        </p:spPr>
        <p:txBody>
          <a:bodyPr anchor="ctr"/>
          <a:lstStyle>
            <a:lvl1pPr algn="l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99456" y="4293096"/>
            <a:ext cx="9313035" cy="766936"/>
          </a:xfrm>
        </p:spPr>
        <p:txBody>
          <a:bodyPr/>
          <a:lstStyle>
            <a:lvl1pPr marL="0" indent="0">
              <a:buFontTx/>
              <a:buNone/>
              <a:defRPr sz="18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0531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option 1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94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option 2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203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option 3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50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page option 2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76872"/>
            <a:ext cx="103632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39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page option 1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76872"/>
            <a:ext cx="10363200" cy="1143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701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6486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9927-7C51-4FFF-8F55-E79BFBA50F3E}" type="datetimeFigureOut">
              <a:rPr lang="en-CA" smtClean="0"/>
              <a:t>30/01/2020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C90BC-2A66-4736-AB3F-D74B456018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8652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9927-7C51-4FFF-8F55-E79BFBA50F3E}" type="datetimeFigureOut">
              <a:rPr lang="en-CA" smtClean="0"/>
              <a:t>30/01/2020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C90BC-2A66-4736-AB3F-D74B456018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2297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9927-7C51-4FFF-8F55-E79BFBA50F3E}" type="datetimeFigureOut">
              <a:rPr lang="en-CA" smtClean="0"/>
              <a:t>30/01/2020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C90BC-2A66-4736-AB3F-D74B456018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5182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9927-7C51-4FFF-8F55-E79BFBA50F3E}" type="datetimeFigureOut">
              <a:rPr lang="en-CA" smtClean="0"/>
              <a:t>30/01/2020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C90BC-2A66-4736-AB3F-D74B456018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2965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9927-7C51-4FFF-8F55-E79BFBA50F3E}" type="datetimeFigureOut">
              <a:rPr lang="en-CA" smtClean="0"/>
              <a:t>30/01/2020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C90BC-2A66-4736-AB3F-D74B456018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1763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9927-7C51-4FFF-8F55-E79BFBA50F3E}" type="datetimeFigureOut">
              <a:rPr lang="en-CA" smtClean="0"/>
              <a:t>30/01/2020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C90BC-2A66-4736-AB3F-D74B456018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5081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9927-7C51-4FFF-8F55-E79BFBA50F3E}" type="datetimeFigureOut">
              <a:rPr lang="en-CA" smtClean="0"/>
              <a:t>30/01/2020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C90BC-2A66-4736-AB3F-D74B456018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0268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9927-7C51-4FFF-8F55-E79BFBA50F3E}" type="datetimeFigureOut">
              <a:rPr lang="en-CA" smtClean="0"/>
              <a:t>30/01/2020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C90BC-2A66-4736-AB3F-D74B456018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6821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39927-7C51-4FFF-8F55-E79BFBA50F3E}" type="datetimeFigureOut">
              <a:rPr lang="en-CA" smtClean="0"/>
              <a:t>30/01/2020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C90BC-2A66-4736-AB3F-D74B456018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563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3810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7526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99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Arial Bold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Arial Bold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Arial Bold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Arial Bold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Arial Bold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GillSans Bold" pitchFamily="1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GillSans Bold" pitchFamily="1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GillSans Bold" pitchFamily="1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GillSans Bold" pitchFamily="1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charset="0"/>
        <a:buChar char="§"/>
        <a:defRPr sz="2400">
          <a:solidFill>
            <a:schemeClr val="tx1"/>
          </a:solidFill>
          <a:latin typeface="Arial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charset="0"/>
        <a:buChar char="§"/>
        <a:defRPr sz="2200">
          <a:solidFill>
            <a:schemeClr val="tx1"/>
          </a:solidFill>
          <a:latin typeface="Arial"/>
          <a:ea typeface="ＭＳ Ｐゴシック" pitchFamily="-32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charset="0"/>
        <a:buChar char="§"/>
        <a:defRPr sz="2000">
          <a:solidFill>
            <a:schemeClr val="tx1"/>
          </a:solidFill>
          <a:latin typeface="Arial"/>
          <a:ea typeface="ＭＳ Ｐゴシック" pitchFamily="-32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charset="0"/>
        <a:buChar char="§"/>
        <a:defRPr sz="2000">
          <a:solidFill>
            <a:schemeClr val="tx1"/>
          </a:solidFill>
          <a:latin typeface="Arial"/>
          <a:ea typeface="ＭＳ Ｐゴシック" pitchFamily="-32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charset="0"/>
        <a:buChar char="§"/>
        <a:defRPr sz="2000">
          <a:solidFill>
            <a:schemeClr val="tx1"/>
          </a:solidFill>
          <a:latin typeface="Arial"/>
          <a:ea typeface="ＭＳ Ｐゴシック" pitchFamily="-32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32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32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32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3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8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 Bold" charset="0"/>
              </a:rPr>
              <a:t>Bisection method </a:t>
            </a:r>
            <a:r>
              <a:rPr lang="en-US" dirty="0" smtClean="0">
                <a:latin typeface="Arial Bold" charset="0"/>
              </a:rPr>
              <a:t>– Error control</a:t>
            </a:r>
            <a:endParaRPr lang="en-US" dirty="0">
              <a:latin typeface="Arial Bold" charset="0"/>
            </a:endParaRPr>
          </a:p>
        </p:txBody>
      </p:sp>
      <p:sp>
        <p:nvSpPr>
          <p:cNvPr id="7170" name="Subtitle 1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24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700242" y="1728012"/>
            <a:ext cx="2332541" cy="2157327"/>
          </a:xfrm>
          <a:prstGeom prst="rect">
            <a:avLst/>
          </a:prstGeom>
          <a:noFill/>
          <a:ln w="38100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ight Arrow 6"/>
          <p:cNvSpPr/>
          <p:nvPr/>
        </p:nvSpPr>
        <p:spPr>
          <a:xfrm>
            <a:off x="3240712" y="2386376"/>
            <a:ext cx="1440043" cy="660169"/>
          </a:xfrm>
          <a:prstGeom prst="rightArrow">
            <a:avLst/>
          </a:prstGeom>
          <a:solidFill>
            <a:srgbClr val="48A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/>
          <p:cNvSpPr txBox="1"/>
          <p:nvPr/>
        </p:nvSpPr>
        <p:spPr>
          <a:xfrm>
            <a:off x="1800669" y="2325189"/>
            <a:ext cx="1642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[</a:t>
            </a:r>
            <a:r>
              <a:rPr lang="en-US" sz="3600" dirty="0" err="1"/>
              <a:t>a</a:t>
            </a:r>
            <a:r>
              <a:rPr lang="en-US" sz="3600" baseline="-25000" dirty="0" err="1"/>
              <a:t>i</a:t>
            </a:r>
            <a:r>
              <a:rPr lang="en-US" sz="3600" dirty="0"/>
              <a:t>, b</a:t>
            </a:r>
            <a:r>
              <a:rPr lang="en-US" sz="3600" baseline="-25000" dirty="0"/>
              <a:t>i</a:t>
            </a:r>
            <a:r>
              <a:rPr lang="en-US" sz="3600" dirty="0"/>
              <a:t>]</a:t>
            </a:r>
            <a:endParaRPr lang="en-CA" sz="3600" baseline="-25000" dirty="0"/>
          </a:p>
        </p:txBody>
      </p:sp>
      <p:sp>
        <p:nvSpPr>
          <p:cNvPr id="9" name="Right Arrow 8"/>
          <p:cNvSpPr/>
          <p:nvPr/>
        </p:nvSpPr>
        <p:spPr>
          <a:xfrm>
            <a:off x="7032783" y="2425754"/>
            <a:ext cx="1440043" cy="660169"/>
          </a:xfrm>
          <a:prstGeom prst="rightArrow">
            <a:avLst/>
          </a:prstGeom>
          <a:solidFill>
            <a:srgbClr val="48A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6551022" y="2383969"/>
            <a:ext cx="20522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[a</a:t>
            </a:r>
            <a:r>
              <a:rPr lang="en-US" sz="3600" baseline="-25000" dirty="0"/>
              <a:t>i+1</a:t>
            </a:r>
            <a:r>
              <a:rPr lang="en-US" sz="3600" dirty="0"/>
              <a:t>, b</a:t>
            </a:r>
            <a:r>
              <a:rPr lang="en-US" sz="3600" baseline="-25000" dirty="0"/>
              <a:t>i+1</a:t>
            </a:r>
            <a:r>
              <a:rPr lang="en-US" sz="3600" dirty="0"/>
              <a:t>]</a:t>
            </a:r>
            <a:endParaRPr lang="en-CA" sz="3600" baseline="-25000" dirty="0"/>
          </a:p>
          <a:p>
            <a:endParaRPr lang="en-CA" sz="3600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4738383" y="3885339"/>
            <a:ext cx="22562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Bisection</a:t>
            </a:r>
            <a:br>
              <a:rPr lang="en-US" sz="3200" dirty="0"/>
            </a:br>
            <a:r>
              <a:rPr lang="en-US" sz="3200" dirty="0"/>
              <a:t>Algorithm</a:t>
            </a:r>
            <a:endParaRPr lang="en-CA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548366" y="3280685"/>
                <a:ext cx="2685863" cy="7911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8366" y="3280685"/>
                <a:ext cx="2685863" cy="7911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845124" y="3107732"/>
                <a:ext cx="1805814" cy="7911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124" y="3107732"/>
                <a:ext cx="1805814" cy="7911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Shape 15"/>
          <p:cNvSpPr/>
          <p:nvPr/>
        </p:nvSpPr>
        <p:spPr>
          <a:xfrm rot="16200000">
            <a:off x="5686641" y="2373247"/>
            <a:ext cx="1095677" cy="1095677"/>
          </a:xfrm>
          <a:prstGeom prst="gear9">
            <a:avLst/>
          </a:prstGeom>
          <a:solidFill>
            <a:srgbClr val="48A6AD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7" name="Shape 16"/>
          <p:cNvSpPr/>
          <p:nvPr/>
        </p:nvSpPr>
        <p:spPr>
          <a:xfrm rot="16200000">
            <a:off x="5113233" y="1906460"/>
            <a:ext cx="837603" cy="837603"/>
          </a:xfrm>
          <a:prstGeom prst="gear9">
            <a:avLst/>
          </a:prstGeom>
          <a:solidFill>
            <a:srgbClr val="48A6AD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8" name="Shape 17"/>
          <p:cNvSpPr/>
          <p:nvPr/>
        </p:nvSpPr>
        <p:spPr>
          <a:xfrm rot="16200000">
            <a:off x="5015333" y="2869289"/>
            <a:ext cx="837603" cy="837603"/>
          </a:xfrm>
          <a:prstGeom prst="gear9">
            <a:avLst/>
          </a:prstGeom>
          <a:solidFill>
            <a:srgbClr val="48A6AD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3271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1.11111E-6 L 0.16628 0.0053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07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7.40741E-7 L 0.16381 0.00532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90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/>
      <p:bldP spid="8" grpId="1"/>
      <p:bldP spid="8" grpId="2"/>
      <p:bldP spid="9" grpId="0" animBg="1"/>
      <p:bldP spid="10" grpId="0"/>
      <p:bldP spid="10" grpId="1"/>
      <p:bldP spid="4" grpId="0"/>
      <p:bldP spid="11" grpId="0"/>
      <p:bldP spid="11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447249" y="3390412"/>
            <a:ext cx="1661609" cy="1834315"/>
            <a:chOff x="6520629" y="2534052"/>
            <a:chExt cx="1661609" cy="1834315"/>
          </a:xfrm>
        </p:grpSpPr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80DE05B4-D5DF-4AC3-83C4-5994928F675C}"/>
                </a:ext>
              </a:extLst>
            </p:cNvPr>
            <p:cNvSpPr/>
            <p:nvPr/>
          </p:nvSpPr>
          <p:spPr>
            <a:xfrm rot="19260000">
              <a:off x="6520629" y="2534052"/>
              <a:ext cx="1403293" cy="1403293"/>
            </a:xfrm>
            <a:prstGeom prst="ellipse">
              <a:avLst/>
            </a:prstGeom>
            <a:noFill/>
            <a:ln w="190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6585941" y="2561920"/>
              <a:ext cx="1596297" cy="1806447"/>
              <a:chOff x="8591092" y="2705612"/>
              <a:chExt cx="1596297" cy="1806447"/>
            </a:xfrm>
          </p:grpSpPr>
          <p:sp>
            <p:nvSpPr>
              <p:cNvPr id="14" name="Oval 13">
                <a:extLst>
                  <a:ext uri="{FF2B5EF4-FFF2-40B4-BE49-F238E27FC236}">
                    <a16:creationId xmlns="" xmlns:a16="http://schemas.microsoft.com/office/drawing/2014/main" id="{FF593EBF-7D0E-46A3-9513-E67DA43C096D}"/>
                  </a:ext>
                </a:extLst>
              </p:cNvPr>
              <p:cNvSpPr/>
              <p:nvPr/>
            </p:nvSpPr>
            <p:spPr>
              <a:xfrm rot="19260000">
                <a:off x="8591092" y="2705612"/>
                <a:ext cx="1403293" cy="1403293"/>
              </a:xfrm>
              <a:prstGeom prst="ellipse">
                <a:avLst/>
              </a:prstGeom>
              <a:noFill/>
              <a:ln w="127000">
                <a:solidFill>
                  <a:srgbClr val="48A6A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="" xmlns:a16="http://schemas.microsoft.com/office/drawing/2014/main" id="{03A2A4D9-A8D0-49F9-B1F6-8468C57B2437}"/>
                  </a:ext>
                </a:extLst>
              </p:cNvPr>
              <p:cNvCxnSpPr>
                <a:stCxn id="14" idx="4"/>
              </p:cNvCxnSpPr>
              <p:nvPr/>
            </p:nvCxnSpPr>
            <p:spPr>
              <a:xfrm>
                <a:off x="9734299" y="3952540"/>
                <a:ext cx="453090" cy="559519"/>
              </a:xfrm>
              <a:prstGeom prst="line">
                <a:avLst/>
              </a:prstGeom>
              <a:ln w="127000">
                <a:solidFill>
                  <a:srgbClr val="48A6A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Rectangle 5"/>
          <p:cNvSpPr/>
          <p:nvPr/>
        </p:nvSpPr>
        <p:spPr>
          <a:xfrm>
            <a:off x="3575994" y="3152607"/>
            <a:ext cx="2332541" cy="2157327"/>
          </a:xfrm>
          <a:prstGeom prst="rect">
            <a:avLst/>
          </a:prstGeom>
          <a:noFill/>
          <a:ln w="38100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ight Arrow 6"/>
          <p:cNvSpPr/>
          <p:nvPr/>
        </p:nvSpPr>
        <p:spPr>
          <a:xfrm>
            <a:off x="2038089" y="3856880"/>
            <a:ext cx="1440043" cy="660169"/>
          </a:xfrm>
          <a:prstGeom prst="rightArrow">
            <a:avLst/>
          </a:prstGeom>
          <a:solidFill>
            <a:srgbClr val="48A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/>
          <p:cNvSpPr txBox="1"/>
          <p:nvPr/>
        </p:nvSpPr>
        <p:spPr>
          <a:xfrm>
            <a:off x="1522009" y="3825520"/>
            <a:ext cx="724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x</a:t>
            </a:r>
            <a:r>
              <a:rPr lang="en-US" sz="3600" baseline="-25000" dirty="0"/>
              <a:t>i</a:t>
            </a:r>
            <a:endParaRPr lang="en-CA" sz="3600" baseline="-25000" dirty="0"/>
          </a:p>
        </p:txBody>
      </p:sp>
      <p:sp>
        <p:nvSpPr>
          <p:cNvPr id="9" name="Right Arrow 8"/>
          <p:cNvSpPr/>
          <p:nvPr/>
        </p:nvSpPr>
        <p:spPr>
          <a:xfrm>
            <a:off x="5960783" y="3856880"/>
            <a:ext cx="1440043" cy="660169"/>
          </a:xfrm>
          <a:prstGeom prst="rightArrow">
            <a:avLst/>
          </a:prstGeom>
          <a:solidFill>
            <a:srgbClr val="48A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7805021" y="3825520"/>
            <a:ext cx="1256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x</a:t>
            </a:r>
            <a:r>
              <a:rPr lang="en-US" sz="3600" baseline="-25000" dirty="0"/>
              <a:t>i+1</a:t>
            </a:r>
            <a:endParaRPr lang="en-CA" sz="3600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3652277" y="2104542"/>
            <a:ext cx="22562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Bisection Algorithm</a:t>
            </a:r>
            <a:endParaRPr lang="en-CA" sz="3200" dirty="0"/>
          </a:p>
        </p:txBody>
      </p:sp>
      <p:sp>
        <p:nvSpPr>
          <p:cNvPr id="16" name="Right Arrow 15"/>
          <p:cNvSpPr/>
          <p:nvPr/>
        </p:nvSpPr>
        <p:spPr>
          <a:xfrm>
            <a:off x="9061770" y="3856880"/>
            <a:ext cx="1440043" cy="660169"/>
          </a:xfrm>
          <a:prstGeom prst="rightArrow">
            <a:avLst/>
          </a:prstGeom>
          <a:solidFill>
            <a:srgbClr val="48A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TextBox 16"/>
          <p:cNvSpPr txBox="1"/>
          <p:nvPr/>
        </p:nvSpPr>
        <p:spPr>
          <a:xfrm>
            <a:off x="10615713" y="3871237"/>
            <a:ext cx="14262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x</a:t>
            </a:r>
            <a:r>
              <a:rPr lang="en-US" sz="3600" baseline="-25000" dirty="0" err="1"/>
              <a:t>r</a:t>
            </a:r>
            <a:r>
              <a:rPr lang="en-US" sz="3600" dirty="0"/>
              <a:t>=x</a:t>
            </a:r>
            <a:r>
              <a:rPr lang="en-US" sz="3600" baseline="-25000" dirty="0"/>
              <a:t>i+1</a:t>
            </a:r>
            <a:endParaRPr lang="en-CA" sz="3600" baseline="-25000" dirty="0"/>
          </a:p>
          <a:p>
            <a:endParaRPr lang="en-CA" sz="3600" baseline="-25000" dirty="0"/>
          </a:p>
        </p:txBody>
      </p:sp>
      <p:sp>
        <p:nvSpPr>
          <p:cNvPr id="5" name="Rectangle 4"/>
          <p:cNvSpPr/>
          <p:nvPr/>
        </p:nvSpPr>
        <p:spPr>
          <a:xfrm>
            <a:off x="8069661" y="5002307"/>
            <a:ext cx="266928" cy="523265"/>
          </a:xfrm>
          <a:prstGeom prst="rect">
            <a:avLst/>
          </a:prstGeom>
          <a:solidFill>
            <a:srgbClr val="48A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Bent Arrow 17"/>
          <p:cNvSpPr/>
          <p:nvPr/>
        </p:nvSpPr>
        <p:spPr>
          <a:xfrm rot="16200000">
            <a:off x="4119673" y="2335037"/>
            <a:ext cx="1018685" cy="6352011"/>
          </a:xfrm>
          <a:prstGeom prst="bentArrow">
            <a:avLst/>
          </a:prstGeom>
          <a:solidFill>
            <a:srgbClr val="48A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0" name="Block Arc 19"/>
          <p:cNvSpPr/>
          <p:nvPr/>
        </p:nvSpPr>
        <p:spPr>
          <a:xfrm rot="5400000">
            <a:off x="7268523" y="4952321"/>
            <a:ext cx="1056665" cy="1079464"/>
          </a:xfrm>
          <a:prstGeom prst="blockArc">
            <a:avLst>
              <a:gd name="adj1" fmla="val 16121971"/>
              <a:gd name="adj2" fmla="val 0"/>
              <a:gd name="adj3" fmla="val 25000"/>
            </a:avLst>
          </a:prstGeom>
          <a:solidFill>
            <a:srgbClr val="48A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108858" y="3992904"/>
            <a:ext cx="2051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Error &lt; TOL</a:t>
            </a:r>
            <a:endParaRPr lang="en-CA" dirty="0"/>
          </a:p>
        </p:txBody>
      </p:sp>
      <p:sp>
        <p:nvSpPr>
          <p:cNvPr id="22" name="TextBox 21"/>
          <p:cNvSpPr txBox="1"/>
          <p:nvPr/>
        </p:nvSpPr>
        <p:spPr>
          <a:xfrm>
            <a:off x="4028959" y="5695563"/>
            <a:ext cx="2051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Error &gt; TOL</a:t>
            </a:r>
            <a:endParaRPr lang="en-CA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an approximation </a:t>
            </a:r>
            <a:r>
              <a:rPr lang="en-US" i="1" dirty="0" err="1"/>
              <a:t>x</a:t>
            </a:r>
            <a:r>
              <a:rPr lang="en-US" i="1" baseline="-25000" dirty="0" err="1"/>
              <a:t>r</a:t>
            </a:r>
            <a:r>
              <a:rPr lang="en-US" dirty="0"/>
              <a:t> of f(x)=0 with an error below a given tolerance TOL</a:t>
            </a:r>
            <a:endParaRPr lang="en-CA" dirty="0"/>
          </a:p>
        </p:txBody>
      </p:sp>
      <p:sp>
        <p:nvSpPr>
          <p:cNvPr id="23" name="Shape 22"/>
          <p:cNvSpPr/>
          <p:nvPr/>
        </p:nvSpPr>
        <p:spPr>
          <a:xfrm rot="16200000">
            <a:off x="4554509" y="3808779"/>
            <a:ext cx="1095677" cy="1095677"/>
          </a:xfrm>
          <a:prstGeom prst="gear9">
            <a:avLst/>
          </a:prstGeom>
          <a:solidFill>
            <a:srgbClr val="48A6AD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4" name="Shape 23"/>
          <p:cNvSpPr/>
          <p:nvPr/>
        </p:nvSpPr>
        <p:spPr>
          <a:xfrm rot="16200000">
            <a:off x="3981101" y="3341992"/>
            <a:ext cx="837603" cy="837603"/>
          </a:xfrm>
          <a:prstGeom prst="gear9">
            <a:avLst/>
          </a:prstGeom>
          <a:solidFill>
            <a:srgbClr val="48A6AD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5" name="Shape 24"/>
          <p:cNvSpPr/>
          <p:nvPr/>
        </p:nvSpPr>
        <p:spPr>
          <a:xfrm rot="16200000">
            <a:off x="3883201" y="4304821"/>
            <a:ext cx="837603" cy="837603"/>
          </a:xfrm>
          <a:prstGeom prst="gear9">
            <a:avLst/>
          </a:prstGeom>
          <a:solidFill>
            <a:srgbClr val="48A6AD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8590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Estimating the error of an approximation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2896546" y="1811771"/>
                <a:ext cx="8457253" cy="3189720"/>
              </a:xfrm>
            </p:spPr>
            <p:txBody>
              <a:bodyPr/>
              <a:lstStyle/>
              <a:p>
                <a:r>
                  <a:rPr lang="en-US" dirty="0" smtClean="0"/>
                  <a:t>Bisection algorithm generates at each iteration an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containing the root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approximation of the root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CA" dirty="0"/>
              </a:p>
              <a:p>
                <a:r>
                  <a:rPr lang="en-US" dirty="0"/>
                  <a:t>We can state that:</a:t>
                </a:r>
                <a:br>
                  <a:rPr lang="en-US" dirty="0"/>
                </a:br>
                <a:endParaRPr lang="en-CA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96546" y="1811771"/>
                <a:ext cx="8457253" cy="3189720"/>
              </a:xfrm>
              <a:blipFill rotWithShape="0">
                <a:blip r:embed="rId4"/>
                <a:stretch>
                  <a:fillRect l="-1298" t="-3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838200" y="1862626"/>
            <a:ext cx="1661609" cy="1834315"/>
            <a:chOff x="6520629" y="2534052"/>
            <a:chExt cx="1661609" cy="1834315"/>
          </a:xfrm>
        </p:grpSpPr>
        <p:sp>
          <p:nvSpPr>
            <p:cNvPr id="4" name="Oval 3">
              <a:extLst>
                <a:ext uri="{FF2B5EF4-FFF2-40B4-BE49-F238E27FC236}">
                  <a16:creationId xmlns="" xmlns:a16="http://schemas.microsoft.com/office/drawing/2014/main" id="{80DE05B4-D5DF-4AC3-83C4-5994928F675C}"/>
                </a:ext>
              </a:extLst>
            </p:cNvPr>
            <p:cNvSpPr/>
            <p:nvPr/>
          </p:nvSpPr>
          <p:spPr>
            <a:xfrm rot="19260000">
              <a:off x="6520629" y="2534052"/>
              <a:ext cx="1403293" cy="1403293"/>
            </a:xfrm>
            <a:prstGeom prst="ellipse">
              <a:avLst/>
            </a:prstGeom>
            <a:noFill/>
            <a:ln w="190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585941" y="2561920"/>
              <a:ext cx="1596297" cy="1806447"/>
              <a:chOff x="8591092" y="2705612"/>
              <a:chExt cx="1596297" cy="1806447"/>
            </a:xfrm>
          </p:grpSpPr>
          <p:sp>
            <p:nvSpPr>
              <p:cNvPr id="6" name="Oval 5">
                <a:extLst>
                  <a:ext uri="{FF2B5EF4-FFF2-40B4-BE49-F238E27FC236}">
                    <a16:creationId xmlns="" xmlns:a16="http://schemas.microsoft.com/office/drawing/2014/main" id="{FF593EBF-7D0E-46A3-9513-E67DA43C096D}"/>
                  </a:ext>
                </a:extLst>
              </p:cNvPr>
              <p:cNvSpPr/>
              <p:nvPr/>
            </p:nvSpPr>
            <p:spPr>
              <a:xfrm rot="19260000">
                <a:off x="8591092" y="2705612"/>
                <a:ext cx="1403293" cy="1403293"/>
              </a:xfrm>
              <a:prstGeom prst="ellipse">
                <a:avLst/>
              </a:prstGeom>
              <a:noFill/>
              <a:ln w="127000">
                <a:solidFill>
                  <a:srgbClr val="48A6A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="" xmlns:a16="http://schemas.microsoft.com/office/drawing/2014/main" id="{03A2A4D9-A8D0-49F9-B1F6-8468C57B2437}"/>
                  </a:ext>
                </a:extLst>
              </p:cNvPr>
              <p:cNvCxnSpPr>
                <a:stCxn id="6" idx="4"/>
              </p:cNvCxnSpPr>
              <p:nvPr/>
            </p:nvCxnSpPr>
            <p:spPr>
              <a:xfrm>
                <a:off x="9734299" y="3952540"/>
                <a:ext cx="453090" cy="559519"/>
              </a:xfrm>
              <a:prstGeom prst="line">
                <a:avLst/>
              </a:prstGeom>
              <a:ln w="127000">
                <a:solidFill>
                  <a:srgbClr val="48A6A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" name="TextBox 7"/>
          <p:cNvSpPr txBox="1"/>
          <p:nvPr/>
        </p:nvSpPr>
        <p:spPr>
          <a:xfrm>
            <a:off x="1389076" y="2241106"/>
            <a:ext cx="564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x</a:t>
            </a:r>
            <a:r>
              <a:rPr lang="en-US" sz="3600" baseline="-25000" dirty="0"/>
              <a:t>i</a:t>
            </a:r>
            <a:endParaRPr lang="en-CA" sz="3600" baseline="-250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7176655" y="5856507"/>
            <a:ext cx="6928" cy="408709"/>
          </a:xfrm>
          <a:prstGeom prst="line">
            <a:avLst/>
          </a:prstGeom>
          <a:ln w="25400">
            <a:solidFill>
              <a:srgbClr val="48A6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479472" y="5856507"/>
            <a:ext cx="6928" cy="408709"/>
          </a:xfrm>
          <a:prstGeom prst="line">
            <a:avLst/>
          </a:prstGeom>
          <a:ln w="25400">
            <a:solidFill>
              <a:srgbClr val="48A6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695423" y="5856507"/>
            <a:ext cx="6928" cy="408709"/>
          </a:xfrm>
          <a:prstGeom prst="line">
            <a:avLst/>
          </a:prstGeom>
          <a:ln w="25400">
            <a:solidFill>
              <a:srgbClr val="48A6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5139093" y="6146923"/>
                <a:ext cx="69461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36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093" y="6146923"/>
                <a:ext cx="694613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7374713" y="6196953"/>
                <a:ext cx="69461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36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713" y="6196953"/>
                <a:ext cx="694613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310900" y="6165814"/>
                <a:ext cx="67890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36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900" y="6165814"/>
                <a:ext cx="678904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/>
          <p:cNvCxnSpPr/>
          <p:nvPr/>
        </p:nvCxnSpPr>
        <p:spPr>
          <a:xfrm>
            <a:off x="6579019" y="5856507"/>
            <a:ext cx="6928" cy="408709"/>
          </a:xfrm>
          <a:prstGeom prst="line">
            <a:avLst/>
          </a:prstGeom>
          <a:ln w="25400">
            <a:solidFill>
              <a:srgbClr val="48A6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5493701" y="3846322"/>
            <a:ext cx="3186545" cy="1052516"/>
            <a:chOff x="5493701" y="3901738"/>
            <a:chExt cx="3186545" cy="1052516"/>
          </a:xfrm>
        </p:grpSpPr>
        <p:sp>
          <p:nvSpPr>
            <p:cNvPr id="10" name="Rectangle 9"/>
            <p:cNvSpPr/>
            <p:nvPr/>
          </p:nvSpPr>
          <p:spPr>
            <a:xfrm>
              <a:off x="5493701" y="3901738"/>
              <a:ext cx="3186545" cy="1052516"/>
            </a:xfrm>
            <a:prstGeom prst="rect">
              <a:avLst/>
            </a:prstGeom>
            <a:noFill/>
            <a:ln w="22225">
              <a:solidFill>
                <a:srgbClr val="48A6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5512793" y="3902500"/>
                  <a:ext cx="3148361" cy="105099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CA" sz="28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2793" y="3902500"/>
                  <a:ext cx="3148361" cy="105099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Right Brace 23"/>
          <p:cNvSpPr/>
          <p:nvPr/>
        </p:nvSpPr>
        <p:spPr>
          <a:xfrm rot="16200000">
            <a:off x="6749902" y="5375589"/>
            <a:ext cx="250495" cy="592260"/>
          </a:xfrm>
          <a:prstGeom prst="rightBrac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 flipH="1">
                <a:off x="7374713" y="5081784"/>
                <a:ext cx="2244280" cy="6423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</a:rPr>
                  <a:t>Error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CA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374713" y="5081784"/>
                <a:ext cx="2244280" cy="642355"/>
              </a:xfrm>
              <a:prstGeom prst="rect">
                <a:avLst/>
              </a:prstGeom>
              <a:blipFill>
                <a:blip r:embed="rId9"/>
                <a:stretch>
                  <a:fillRect l="-4348" b="-857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/>
          <p:cNvCxnSpPr/>
          <p:nvPr/>
        </p:nvCxnSpPr>
        <p:spPr>
          <a:xfrm>
            <a:off x="6872388" y="5421090"/>
            <a:ext cx="495931" cy="1054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3144568" y="5998198"/>
            <a:ext cx="7390263" cy="804854"/>
            <a:chOff x="3144568" y="5998198"/>
            <a:chExt cx="7390263" cy="804854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3144568" y="6060861"/>
              <a:ext cx="7390263" cy="0"/>
            </a:xfrm>
            <a:prstGeom prst="straightConnector1">
              <a:avLst/>
            </a:prstGeom>
            <a:ln w="38100">
              <a:solidFill>
                <a:srgbClr val="48A6AD"/>
              </a:solidFill>
              <a:headEnd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6956998" y="6156721"/>
                  <a:ext cx="518604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CA" sz="3600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6998" y="6156721"/>
                  <a:ext cx="518604" cy="64633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Oval 30"/>
            <p:cNvSpPr/>
            <p:nvPr/>
          </p:nvSpPr>
          <p:spPr>
            <a:xfrm>
              <a:off x="7118853" y="5998198"/>
              <a:ext cx="125327" cy="12532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8A6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2962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7" grpId="0"/>
      <p:bldP spid="18" grpId="0"/>
      <p:bldP spid="20" grpId="0"/>
      <p:bldP spid="24" grpId="0" animBg="1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FECAF4-2A31-4B28-8FD8-B056AC226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Bisection Algorithm with Error Control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A8228814-8DBF-42E6-B929-751997678D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514350" indent="-514350">
                  <a:lnSpc>
                    <a:spcPct val="150000"/>
                  </a:lnSpc>
                  <a:buAutoNum type="arabicPeriod"/>
                </a:pPr>
                <a:r>
                  <a:rPr lang="en-US" dirty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CA" dirty="0"/>
              </a:p>
              <a:p>
                <a:pPr marL="514350" indent="-514350">
                  <a:lnSpc>
                    <a:spcPct val="150000"/>
                  </a:lnSpc>
                  <a:buAutoNum type="arabicPeriod"/>
                </a:pPr>
                <a:r>
                  <a:rPr lang="en-CA" dirty="0" smtClean="0"/>
                  <a:t>Create </a:t>
                </a:r>
                <a:r>
                  <a:rPr lang="en-CA" dirty="0"/>
                  <a:t>two new sub-intervals 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dirty="0"/>
                  <a:t> </a:t>
                </a:r>
              </a:p>
              <a:p>
                <a:pPr marL="514350" indent="-514350">
                  <a:lnSpc>
                    <a:spcPct val="150000"/>
                  </a:lnSpc>
                  <a:buAutoNum type="arabicPeriod"/>
                </a:pPr>
                <a:r>
                  <a:rPr lang="en-US" dirty="0"/>
                  <a:t>Decide in which </a:t>
                </a:r>
                <a:r>
                  <a:rPr lang="en-CA" dirty="0"/>
                  <a:t>sub-intervals</a:t>
                </a:r>
                <a:r>
                  <a:rPr lang="en-US" dirty="0"/>
                  <a:t> the root,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, is located. </a:t>
                </a:r>
                <a:endParaRPr lang="en-CA" dirty="0"/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I</a:t>
                </a:r>
                <a:r>
                  <a:rPr lang="en-CA" dirty="0"/>
                  <a:t>f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CA" dirty="0"/>
                  <a:t> then the new interval is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dirty="0"/>
                  <a:t>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I</a:t>
                </a:r>
                <a:r>
                  <a:rPr lang="en-CA" dirty="0"/>
                  <a:t>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CA" dirty="0"/>
                  <a:t> then the new interval is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dirty="0"/>
                  <a:t> </a:t>
                </a:r>
              </a:p>
              <a:p>
                <a:pPr marL="514350" indent="-514350">
                  <a:lnSpc>
                    <a:spcPct val="150000"/>
                  </a:lnSpc>
                  <a:buFont typeface="Arial" panose="020B0604020202020204" pitchFamily="34" charset="0"/>
                  <a:buAutoNum type="arabicPeriod"/>
                </a:pPr>
                <a:r>
                  <a:rPr lang="en-US" dirty="0"/>
                  <a:t>Decide if the approximation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of the root is acceptable or not:</a:t>
                </a:r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CA" dirty="0"/>
                  <a:t> Desired Tolerance ?</a:t>
                </a:r>
              </a:p>
              <a:p>
                <a:pPr marL="514350" indent="-514350">
                  <a:lnSpc>
                    <a:spcPct val="150000"/>
                  </a:lnSpc>
                  <a:buFont typeface="Arial" panose="020B0604020202020204" pitchFamily="34" charset="0"/>
                  <a:buAutoNum type="arabicPeriod"/>
                </a:pPr>
                <a:r>
                  <a:rPr lang="en-US" dirty="0"/>
                  <a:t>If acceptable stop algorithm, if not proceed with more iterations (go to 1)</a:t>
                </a:r>
                <a:endParaRPr lang="en-CA" dirty="0"/>
              </a:p>
              <a:p>
                <a:pPr marL="971550" lvl="1" indent="-514350">
                  <a:lnSpc>
                    <a:spcPct val="150000"/>
                  </a:lnSpc>
                  <a:buAutoNum type="arabicPeriod"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8228814-8DBF-42E6-B929-751997678D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38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2524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9EDC62-7A1E-4717-B3C8-4535CCA4B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iterations required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254C4808-202D-45D8-9103-77A8CFB823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04046"/>
                <a:ext cx="10515600" cy="5403809"/>
              </a:xfrm>
            </p:spPr>
            <p:txBody>
              <a:bodyPr>
                <a:normAutofit fontScale="550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The bisection algorithm cuts into two the interval [</a:t>
                </a:r>
                <a:r>
                  <a:rPr lang="en-US" dirty="0" err="1"/>
                  <a:t>ai</a:t>
                </a:r>
                <a:r>
                  <a:rPr lang="en-US" dirty="0"/>
                  <a:t>, bi] in each iteration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Consequently the error between the approximation xi and the root, will as well be cut into two at each iteration:</a:t>
                </a:r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I</a:t>
                </a:r>
                <a:r>
                  <a:rPr lang="en-CA" dirty="0"/>
                  <a:t>f we start with an initial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dirty="0"/>
                  <a:t> we have as initial error</a:t>
                </a:r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CA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For the first iteration:</a:t>
                </a:r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And in general:</a:t>
                </a:r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≤⋯≤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den>
                    </m:f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4C4808-202D-45D8-9103-77A8CFB823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04046"/>
                <a:ext cx="10515600" cy="5403809"/>
              </a:xfrm>
              <a:blipFill>
                <a:blip r:embed="rId3"/>
                <a:stretch>
                  <a:fillRect l="-17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736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9EDC62-7A1E-4717-B3C8-4535CCA4B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iterations required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254C4808-202D-45D8-9103-77A8CFB823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 smtClean="0"/>
                  <a:t>In summary we have in each iteration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We want to stop </a:t>
                </a:r>
                <a:r>
                  <a:rPr lang="en-US" dirty="0" smtClean="0"/>
                  <a:t>once </a:t>
                </a:r>
                <a:r>
                  <a:rPr lang="en-US" dirty="0"/>
                  <a:t>we reach </a:t>
                </a:r>
                <a:r>
                  <a:rPr lang="en-US" dirty="0" smtClean="0"/>
                  <a:t>the </a:t>
                </a:r>
                <a:r>
                  <a:rPr lang="en-US" dirty="0"/>
                  <a:t>desired tolerance </a:t>
                </a:r>
                <a:r>
                  <a:rPr lang="en-US" dirty="0" smtClean="0"/>
                  <a:t>TOL: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TOL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This allows us to determine in advance the number of iterations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needed to achieve a desired tolerance </a:t>
                </a:r>
                <a:r>
                  <a:rPr lang="en-US" dirty="0" smtClean="0"/>
                  <a:t>TOL </a:t>
                </a:r>
                <a:r>
                  <a:rPr lang="en-CA" dirty="0" smtClean="0"/>
                  <a:t>if </a:t>
                </a:r>
                <a:r>
                  <a:rPr lang="en-CA" dirty="0"/>
                  <a:t>we start with an initial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dirty="0"/>
                  <a:t>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TOL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54C4808-202D-45D8-9103-77A8CFB823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4356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In each iteration the bisection algorithm computes a bracketing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containing the root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approximation of the root is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/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sz="1200" dirty="0" smtClean="0"/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error can be estimated </a:t>
                </a:r>
                <a:r>
                  <a:rPr lang="en-US" dirty="0" smtClean="0"/>
                  <a:t>as</a:t>
                </a:r>
              </a:p>
              <a:p>
                <a:pPr marL="0" indent="0">
                  <a:buNone/>
                </a:pPr>
                <a:r>
                  <a:rPr lang="en-US" dirty="0"/>
                  <a:t/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lc="http://schemas.openxmlformats.org/drawingml/2006/lockedCanvas" xmlns:a16="http://schemas.microsoft.com/office/drawing/2014/main" xmlns="" id="{FD3D8B6E-F702-49E6-B3F2-5FE8AA5FAD81}"/>
              </a:ext>
            </a:extLst>
          </p:cNvPr>
          <p:cNvSpPr/>
          <p:nvPr/>
        </p:nvSpPr>
        <p:spPr>
          <a:xfrm>
            <a:off x="5076968" y="3196076"/>
            <a:ext cx="2224585" cy="1009935"/>
          </a:xfrm>
          <a:prstGeom prst="rect">
            <a:avLst/>
          </a:prstGeom>
          <a:noFill/>
          <a:ln w="25400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lc="http://schemas.openxmlformats.org/drawingml/2006/lockedCanvas" xmlns:a16="http://schemas.microsoft.com/office/drawing/2014/main" xmlns="" id="{FD3D8B6E-F702-49E6-B3F2-5FE8AA5FAD81}"/>
              </a:ext>
            </a:extLst>
          </p:cNvPr>
          <p:cNvSpPr/>
          <p:nvPr/>
        </p:nvSpPr>
        <p:spPr>
          <a:xfrm>
            <a:off x="4628867" y="4844817"/>
            <a:ext cx="3068470" cy="1332145"/>
          </a:xfrm>
          <a:prstGeom prst="rect">
            <a:avLst/>
          </a:prstGeom>
          <a:noFill/>
          <a:ln w="25400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156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cordia-Powerpoint-template-2016-16x9">
  <a:themeElements>
    <a:clrScheme name="CONCORDIA UNIVERSITY">
      <a:dk1>
        <a:srgbClr val="000000"/>
      </a:dk1>
      <a:lt1>
        <a:srgbClr val="FFFFFF"/>
      </a:lt1>
      <a:dk2>
        <a:srgbClr val="000000"/>
      </a:dk2>
      <a:lt2>
        <a:srgbClr val="BCBCBC"/>
      </a:lt2>
      <a:accent1>
        <a:srgbClr val="801329"/>
      </a:accent1>
      <a:accent2>
        <a:srgbClr val="E83F21"/>
      </a:accent2>
      <a:accent3>
        <a:srgbClr val="00776F"/>
      </a:accent3>
      <a:accent4>
        <a:srgbClr val="E90065"/>
      </a:accent4>
      <a:accent5>
        <a:srgbClr val="1598D6"/>
      </a:accent5>
      <a:accent6>
        <a:srgbClr val="7BC224"/>
      </a:accent6>
      <a:hlink>
        <a:srgbClr val="801329"/>
      </a:hlink>
      <a:folHlink>
        <a:srgbClr val="0E317B"/>
      </a:folHlink>
    </a:clrScheme>
    <a:fontScheme name="Concordia-PPT">
      <a:majorFont>
        <a:latin typeface="GillSans Bold"/>
        <a:ea typeface=""/>
        <a:cs typeface=""/>
      </a:majorFont>
      <a:minorFont>
        <a:latin typeface="Gill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32" charset="0"/>
          </a:defRPr>
        </a:defPPr>
      </a:lstStyle>
    </a:lnDef>
  </a:objectDefaults>
  <a:extraClrSchemeLst>
    <a:extraClrScheme>
      <a:clrScheme name="Concordia-P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ordia-PP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ordia-PP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ordia-PP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ordia-PP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ordia-PP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ordia-PP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ordia-PP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ordia-PP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ordia-PP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ordia-PP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ordia-PP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3" id="{FF8A2ABA-9281-9A46-8BAD-02A0341547E6}" vid="{5ACE252A-21B2-1E42-9C60-7523A00A5E8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800</Words>
  <Application>Microsoft Office PowerPoint</Application>
  <PresentationFormat>Widescreen</PresentationFormat>
  <Paragraphs>131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ＭＳ Ｐゴシック</vt:lpstr>
      <vt:lpstr>Arial</vt:lpstr>
      <vt:lpstr>Arial Bold</vt:lpstr>
      <vt:lpstr>Calibri</vt:lpstr>
      <vt:lpstr>Calibri Light</vt:lpstr>
      <vt:lpstr>Cambria Math</vt:lpstr>
      <vt:lpstr>GillSans Bold</vt:lpstr>
      <vt:lpstr>Wingdings</vt:lpstr>
      <vt:lpstr>Office Theme</vt:lpstr>
      <vt:lpstr>Concordia-Powerpoint-template-2016-16x9</vt:lpstr>
      <vt:lpstr>Bisection method – Error control</vt:lpstr>
      <vt:lpstr>PowerPoint Presentation</vt:lpstr>
      <vt:lpstr>Find an approximation xr of f(x)=0 with an error below a given tolerance TOL</vt:lpstr>
      <vt:lpstr>Estimating the error of an approximation x_i</vt:lpstr>
      <vt:lpstr>Bisection Algorithm with Error Control</vt:lpstr>
      <vt:lpstr>Number of iterations required</vt:lpstr>
      <vt:lpstr>Number of iterations required</vt:lpstr>
      <vt:lpstr>Summary</vt:lpstr>
    </vt:vector>
  </TitlesOfParts>
  <Company>Concordia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5</dc:title>
  <dc:creator>Rolf Wuthrich</dc:creator>
  <cp:lastModifiedBy>Rolf Wuthrich</cp:lastModifiedBy>
  <cp:revision>98</cp:revision>
  <dcterms:created xsi:type="dcterms:W3CDTF">2019-11-27T14:57:47Z</dcterms:created>
  <dcterms:modified xsi:type="dcterms:W3CDTF">2020-01-30T20:54:43Z</dcterms:modified>
</cp:coreProperties>
</file>