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80" r:id="rId3"/>
    <p:sldId id="275" r:id="rId4"/>
    <p:sldId id="278" r:id="rId5"/>
    <p:sldId id="276" r:id="rId6"/>
    <p:sldId id="277"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3" autoAdjust="0"/>
    <p:restoredTop sz="57211" autoAdjust="0"/>
  </p:normalViewPr>
  <p:slideViewPr>
    <p:cSldViewPr snapToGrid="0">
      <p:cViewPr varScale="1">
        <p:scale>
          <a:sx n="64" d="100"/>
          <a:sy n="64" d="100"/>
        </p:scale>
        <p:origin x="15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88049-94C1-4A4D-AC2E-A92B259C3240}" type="datetimeFigureOut">
              <a:rPr lang="en-CA" smtClean="0"/>
              <a:t>30/01/2020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C0EC7-9171-4E41-8B34-1EAB8C445CBB}" type="slidenum">
              <a:rPr lang="en-CA" smtClean="0"/>
              <a:t>‹#›</a:t>
            </a:fld>
            <a:endParaRPr lang="en-CA"/>
          </a:p>
        </p:txBody>
      </p:sp>
    </p:spTree>
    <p:extLst>
      <p:ext uri="{BB962C8B-B14F-4D97-AF65-F5344CB8AC3E}">
        <p14:creationId xmlns:p14="http://schemas.microsoft.com/office/powerpoint/2010/main" val="193173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3ACF8-3F51-854F-91E9-AD86E324A5D8}" type="slidenum">
              <a:rPr lang="en-US">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49580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lecture</a:t>
            </a:r>
            <a:r>
              <a:rPr lang="en-US" baseline="0" dirty="0" smtClean="0"/>
              <a:t> we are going to discuss a new family of methods to solve numerically none-linear equations in one variable : the so-called open methods.</a:t>
            </a:r>
            <a:endParaRPr lang="en-US" dirty="0" smtClean="0"/>
          </a:p>
          <a:p>
            <a:endParaRPr lang="en-US" dirty="0" smtClean="0"/>
          </a:p>
          <a:p>
            <a:r>
              <a:rPr lang="en-US" baseline="0" dirty="0" smtClean="0"/>
              <a:t>These methods aim to provide a series of approximations which will, as the algorithm is proceeding, become closer and closer to the solution of the equation.</a:t>
            </a:r>
          </a:p>
          <a:p>
            <a:endParaRPr lang="en-US" baseline="0" dirty="0" smtClean="0"/>
          </a:p>
          <a:p>
            <a:r>
              <a:rPr lang="en-US" dirty="0" smtClean="0"/>
              <a:t>To</a:t>
            </a:r>
            <a:r>
              <a:rPr lang="en-US" baseline="0" dirty="0" smtClean="0"/>
              <a:t> do this one has first to feed the algorithm with an initial guess xo. Note that the algorithm doesn't tell you how to find such an initial guess. </a:t>
            </a:r>
          </a:p>
          <a:p>
            <a:r>
              <a:rPr lang="en-US" baseline="0" dirty="0" smtClean="0"/>
              <a:t>This has to be done with other methods.</a:t>
            </a:r>
          </a:p>
          <a:p>
            <a:r>
              <a:rPr lang="en-US" baseline="0" dirty="0" smtClean="0"/>
              <a:t>For example by plotting the function, with some educated guesses or any other viable solution.</a:t>
            </a:r>
          </a:p>
          <a:p>
            <a:endParaRPr lang="en-US" baseline="0" dirty="0" smtClean="0"/>
          </a:p>
          <a:p>
            <a:r>
              <a:rPr lang="en-US" baseline="0" dirty="0" smtClean="0"/>
              <a:t>The algorithm will use this initial guess to compute an improved approximation of the solution of the equation. </a:t>
            </a:r>
          </a:p>
          <a:p>
            <a:endParaRPr lang="en-US" baseline="0" dirty="0" smtClean="0"/>
          </a:p>
          <a:p>
            <a:r>
              <a:rPr lang="en-US" baseline="0" dirty="0" smtClean="0"/>
              <a:t>The algorithm will proceed iteratively and provide a series of approximations xi.</a:t>
            </a:r>
          </a:p>
          <a:p>
            <a:r>
              <a:rPr lang="en-US" baseline="0" dirty="0" smtClean="0"/>
              <a:t>As the algorithm proceeds, these approximations become closer and closer to the solution of the equation</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semester we are going to discuss</a:t>
            </a:r>
            <a:r>
              <a:rPr lang="en-US" baseline="0" dirty="0" smtClean="0"/>
              <a:t> two examples of open methods: the fixed point iteration and the Newton-Raphson method.</a:t>
            </a:r>
          </a:p>
          <a:p>
            <a:endParaRPr lang="en-US" dirty="0"/>
          </a:p>
        </p:txBody>
      </p:sp>
      <p:sp>
        <p:nvSpPr>
          <p:cNvPr id="4" name="Slide Number Placeholder 3"/>
          <p:cNvSpPr>
            <a:spLocks noGrp="1"/>
          </p:cNvSpPr>
          <p:nvPr>
            <p:ph type="sldNum" sz="quarter" idx="10"/>
          </p:nvPr>
        </p:nvSpPr>
        <p:spPr/>
        <p:txBody>
          <a:bodyPr/>
          <a:lstStyle/>
          <a:p>
            <a:fld id="{B96C0EC7-9171-4E41-8B34-1EAB8C445CBB}" type="slidenum">
              <a:rPr lang="en-CA" smtClean="0"/>
              <a:t>2</a:t>
            </a:fld>
            <a:endParaRPr lang="en-CA"/>
          </a:p>
        </p:txBody>
      </p:sp>
    </p:spTree>
    <p:extLst>
      <p:ext uri="{BB962C8B-B14F-4D97-AF65-F5344CB8AC3E}">
        <p14:creationId xmlns:p14="http://schemas.microsoft.com/office/powerpoint/2010/main" val="168354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compare bracketing</a:t>
            </a:r>
            <a:r>
              <a:rPr lang="en-US" baseline="0" dirty="0" smtClean="0"/>
              <a:t> and open methods</a:t>
            </a:r>
          </a:p>
          <a:p>
            <a:endParaRPr lang="en-US" baseline="0" dirty="0" smtClean="0"/>
          </a:p>
          <a:p>
            <a:r>
              <a:rPr lang="en-US" dirty="0" smtClean="0"/>
              <a:t>As we learned </a:t>
            </a:r>
            <a:r>
              <a:rPr lang="en-US" dirty="0" err="1" smtClean="0"/>
              <a:t>previoulsey</a:t>
            </a:r>
            <a:r>
              <a:rPr lang="en-US" dirty="0" smtClean="0"/>
              <a:t>, bracketing methods produce a series of intervals [</a:t>
            </a:r>
            <a:r>
              <a:rPr lang="en-US" dirty="0" err="1" smtClean="0"/>
              <a:t>ai,bi</a:t>
            </a:r>
            <a:r>
              <a:rPr lang="en-US" dirty="0" smtClean="0"/>
              <a:t>] containing</a:t>
            </a:r>
            <a:r>
              <a:rPr lang="en-US" baseline="0" dirty="0" smtClean="0"/>
              <a:t> the root r and becoming smaller and smaller in order to locate more and more precisely the root</a:t>
            </a:r>
          </a:p>
          <a:p>
            <a:endParaRPr lang="en-US" baseline="0" dirty="0" smtClean="0"/>
          </a:p>
          <a:p>
            <a:r>
              <a:rPr lang="en-US" dirty="0" smtClean="0"/>
              <a:t>Open</a:t>
            </a:r>
            <a:r>
              <a:rPr lang="en-US" baseline="0" dirty="0" smtClean="0"/>
              <a:t> methods do not produce such intervals. They only produce a sequence of numbers xi, which will , under the right conditions, become closer and closer to the root r.</a:t>
            </a:r>
          </a:p>
          <a:p>
            <a:endParaRPr lang="en-US" baseline="0" dirty="0" smtClean="0"/>
          </a:p>
          <a:p>
            <a:r>
              <a:rPr lang="en-US" baseline="0" dirty="0" smtClean="0"/>
              <a:t>This difference in strategy has several consequences.</a:t>
            </a:r>
            <a:endParaRPr lang="en-US" dirty="0"/>
          </a:p>
        </p:txBody>
      </p:sp>
      <p:sp>
        <p:nvSpPr>
          <p:cNvPr id="4" name="Slide Number Placeholder 3"/>
          <p:cNvSpPr>
            <a:spLocks noGrp="1"/>
          </p:cNvSpPr>
          <p:nvPr>
            <p:ph type="sldNum" sz="quarter" idx="10"/>
          </p:nvPr>
        </p:nvSpPr>
        <p:spPr/>
        <p:txBody>
          <a:bodyPr/>
          <a:lstStyle/>
          <a:p>
            <a:fld id="{B96C0EC7-9171-4E41-8B34-1EAB8C445CBB}" type="slidenum">
              <a:rPr lang="en-CA" smtClean="0"/>
              <a:t>3</a:t>
            </a:fld>
            <a:endParaRPr lang="en-CA"/>
          </a:p>
        </p:txBody>
      </p:sp>
    </p:spTree>
    <p:extLst>
      <p:ext uri="{BB962C8B-B14F-4D97-AF65-F5344CB8AC3E}">
        <p14:creationId xmlns:p14="http://schemas.microsoft.com/office/powerpoint/2010/main" val="2416462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first important change compared to bracketing method is the issue of estimating the error.</a:t>
            </a:r>
          </a:p>
          <a:p>
            <a:endParaRPr lang="en-US" dirty="0" smtClean="0"/>
          </a:p>
          <a:p>
            <a:r>
              <a:rPr lang="en-US" dirty="0" smtClean="0"/>
              <a:t>In</a:t>
            </a:r>
            <a:r>
              <a:rPr lang="en-US" baseline="0" dirty="0" smtClean="0"/>
              <a:t> each iteration open methods will only provide an approximation xi of the solution of the equation.</a:t>
            </a:r>
          </a:p>
          <a:p>
            <a:r>
              <a:rPr lang="en-US" baseline="0" dirty="0" smtClean="0"/>
              <a:t>Compared to bracketing methods, we don’t anymore have an interval bracketing the solution.</a:t>
            </a:r>
          </a:p>
          <a:p>
            <a:endParaRPr lang="en-US" baseline="0" dirty="0" smtClean="0"/>
          </a:p>
          <a:p>
            <a:r>
              <a:rPr lang="en-US" baseline="0" dirty="0" smtClean="0"/>
              <a:t>How can we estimate the error between the computed approximation xi and the solution r of the equation?</a:t>
            </a:r>
          </a:p>
          <a:p>
            <a:endParaRPr lang="en-US" dirty="0" smtClean="0"/>
          </a:p>
          <a:p>
            <a:r>
              <a:rPr lang="en-US" dirty="0" smtClean="0"/>
              <a:t>We will have to develop a new methodology</a:t>
            </a:r>
            <a:r>
              <a:rPr lang="en-US" baseline="0" dirty="0" smtClean="0"/>
              <a:t> to answer this question.</a:t>
            </a:r>
          </a:p>
          <a:p>
            <a:r>
              <a:rPr lang="en-US" baseline="0" dirty="0" smtClean="0"/>
              <a:t>Note that the algorithms will not provide such error estimations. They only provide a series of approximations xi. </a:t>
            </a:r>
          </a:p>
          <a:p>
            <a:r>
              <a:rPr lang="en-US" baseline="0" dirty="0" smtClean="0"/>
              <a:t>Estimating the errors will have to be done independently of the algorithm.</a:t>
            </a:r>
          </a:p>
          <a:p>
            <a:r>
              <a:rPr lang="en-US" dirty="0" smtClean="0"/>
              <a:t>We will learn this progressively in the coming lectures.</a:t>
            </a:r>
          </a:p>
          <a:p>
            <a:endParaRPr lang="en-US" dirty="0" smtClean="0"/>
          </a:p>
        </p:txBody>
      </p:sp>
      <p:sp>
        <p:nvSpPr>
          <p:cNvPr id="4" name="Slide Number Placeholder 3"/>
          <p:cNvSpPr>
            <a:spLocks noGrp="1"/>
          </p:cNvSpPr>
          <p:nvPr>
            <p:ph type="sldNum" sz="quarter" idx="10"/>
          </p:nvPr>
        </p:nvSpPr>
        <p:spPr/>
        <p:txBody>
          <a:bodyPr/>
          <a:lstStyle/>
          <a:p>
            <a:fld id="{68F6AEC7-26F5-4ABC-8CA1-F436AFABD786}" type="slidenum">
              <a:rPr lang="en-US" smtClean="0"/>
              <a:t>4</a:t>
            </a:fld>
            <a:endParaRPr lang="en-US"/>
          </a:p>
        </p:txBody>
      </p:sp>
    </p:spTree>
    <p:extLst>
      <p:ext uri="{BB962C8B-B14F-4D97-AF65-F5344CB8AC3E}">
        <p14:creationId xmlns:p14="http://schemas.microsoft.com/office/powerpoint/2010/main" val="74439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significant difference of open methods compared to bracketing methods is that they do not always converge.</a:t>
            </a:r>
          </a:p>
          <a:p>
            <a:endParaRPr lang="en-US" dirty="0" smtClean="0"/>
          </a:p>
          <a:p>
            <a:r>
              <a:rPr lang="en-US" dirty="0" smtClean="0"/>
              <a:t>For</a:t>
            </a:r>
            <a:r>
              <a:rPr lang="en-US" baseline="0" dirty="0" smtClean="0"/>
              <a:t> bracketing methods, if we did satisfy all conditions so the algorithm can be applied, we knew that the algorithm will converge.</a:t>
            </a:r>
          </a:p>
          <a:p>
            <a:r>
              <a:rPr lang="en-US" baseline="0" dirty="0" smtClean="0"/>
              <a:t>In the case of open methods, even if we satisfy all requirements, the algorithm may not converge.</a:t>
            </a:r>
          </a:p>
          <a:p>
            <a:endParaRPr lang="en-US" baseline="0" dirty="0" smtClean="0"/>
          </a:p>
          <a:p>
            <a:r>
              <a:rPr lang="en-US" baseline="0" dirty="0" smtClean="0"/>
              <a:t>Luckily, compared to the problem of error estimation, the problem of convergence is simpler to tackle.</a:t>
            </a:r>
          </a:p>
          <a:p>
            <a:endParaRPr lang="en-US" baseline="0" dirty="0" smtClean="0"/>
          </a:p>
          <a:p>
            <a:r>
              <a:rPr lang="en-US" baseline="0" dirty="0" smtClean="0"/>
              <a:t>If one plots the sequence of number xi in function of the number of iterations </a:t>
            </a:r>
            <a:r>
              <a:rPr lang="en-US" baseline="0" dirty="0" err="1" smtClean="0"/>
              <a:t>i</a:t>
            </a:r>
            <a:r>
              <a:rPr lang="en-US" baseline="0" dirty="0" smtClean="0"/>
              <a:t>, it is relatively straight forward to see if the algorithm converges or not.</a:t>
            </a:r>
          </a:p>
          <a:p>
            <a:endParaRPr lang="en-US" baseline="0" dirty="0" smtClean="0"/>
          </a:p>
          <a:p>
            <a:r>
              <a:rPr lang="en-US" baseline="0" dirty="0" smtClean="0"/>
              <a:t>For a converging algorithm the sequence will stabilize to a constant value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 not converging algorithm the sequence will not stabilize to a constant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us insist on an important point. The fact that an algorithm is converging to a constant value, does not imply that this value is indeed the desired root. It could converge to a constant value different than the root r. In this case we will end up with a systematic error.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key point to take away is that such convergence plots do not guarantee that you are converging to the exact value r. They only confirm that the algorithm is converging to something.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6C0EC7-9171-4E41-8B34-1EAB8C445CBB}" type="slidenum">
              <a:rPr lang="en-CA" smtClean="0"/>
              <a:t>5</a:t>
            </a:fld>
            <a:endParaRPr lang="en-CA"/>
          </a:p>
        </p:txBody>
      </p:sp>
    </p:spTree>
    <p:extLst>
      <p:ext uri="{BB962C8B-B14F-4D97-AF65-F5344CB8AC3E}">
        <p14:creationId xmlns:p14="http://schemas.microsoft.com/office/powerpoint/2010/main" val="244383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Open methods are a family of algorithms to solve equations of the form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m:t>
                    </m:r>
                  </m:oMath>
                </a14:m>
                <a:r>
                  <a:rPr lang="en-US" dirty="0" smtClean="0"/>
                  <a:t>.</a:t>
                </a:r>
              </a:p>
              <a:p>
                <a:endParaRPr lang="en-US" dirty="0"/>
              </a:p>
              <a:p>
                <a:r>
                  <a:rPr lang="en-US" dirty="0"/>
                  <a:t>They start from an initial guess</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endParaRPr lang="en-US" dirty="0" smtClean="0"/>
              </a:p>
              <a:p>
                <a:endParaRPr lang="en-US" dirty="0"/>
              </a:p>
              <a:p>
                <a:r>
                  <a:rPr lang="en-US" dirty="0"/>
                  <a:t>They </a:t>
                </a:r>
                <a:r>
                  <a:rPr lang="en-US" dirty="0" smtClean="0"/>
                  <a:t>generate a sequence of numbers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of</a:t>
                </a:r>
                <a:r>
                  <a:rPr lang="en-CA" dirty="0"/>
                  <a:t> the root </a:t>
                </a:r>
                <a14:m>
                  <m:oMath xmlns:m="http://schemas.openxmlformats.org/officeDocument/2006/math">
                    <m:r>
                      <a:rPr lang="en-US" i="1">
                        <a:latin typeface="Cambria Math" panose="02040503050406030204" pitchFamily="18" charset="0"/>
                      </a:rPr>
                      <m:t>𝑟</m:t>
                    </m:r>
                  </m:oMath>
                </a14:m>
                <a:r>
                  <a:rPr lang="en-CA" dirty="0" smtClean="0"/>
                  <a:t> which will, under the right conditions, converge towards the root</a:t>
                </a:r>
              </a:p>
              <a:p>
                <a:endParaRPr lang="en-CA" dirty="0"/>
              </a:p>
              <a:p>
                <a:r>
                  <a:rPr lang="en-US" dirty="0" smtClean="0"/>
                  <a:t>Open methods can not give an estimation of the </a:t>
                </a:r>
                <a:r>
                  <a:rPr lang="en-US" smtClean="0"/>
                  <a:t>error.</a:t>
                </a:r>
              </a:p>
              <a:p>
                <a:endParaRPr lang="en-US" dirty="0" smtClean="0"/>
              </a:p>
              <a:p>
                <a:r>
                  <a:rPr lang="en-US" dirty="0" smtClean="0"/>
                  <a:t>Additional methods will have to be developed to estimate this error</a:t>
                </a:r>
                <a:endParaRPr lang="en-CA" dirty="0"/>
              </a:p>
              <a:p>
                <a:endParaRPr lang="en-US" dirty="0"/>
              </a:p>
            </p:txBody>
          </p:sp>
        </mc:Choice>
        <mc:Fallback xmlns="">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Open methods are a family of algorithms to solve equations of the form </a:t>
                </a:r>
                <a:r>
                  <a:rPr lang="en-US" i="0">
                    <a:latin typeface="Cambria Math" panose="02040503050406030204" pitchFamily="18" charset="0"/>
                  </a:rPr>
                  <a:t>𝑓(𝑥)=0</a:t>
                </a:r>
                <a:r>
                  <a:rPr lang="en-US" dirty="0" smtClean="0"/>
                  <a:t>.</a:t>
                </a:r>
              </a:p>
              <a:p>
                <a:endParaRPr lang="en-US" dirty="0"/>
              </a:p>
              <a:p>
                <a:r>
                  <a:rPr lang="en-US" dirty="0"/>
                  <a:t>They start from an initial guess</a:t>
                </a:r>
                <a:r>
                  <a:rPr lang="en-US" i="0">
                    <a:latin typeface="Cambria Math" panose="02040503050406030204" pitchFamily="18" charset="0"/>
                  </a:rPr>
                  <a:t> 𝑥_0</a:t>
                </a:r>
                <a:endParaRPr lang="en-US" dirty="0" smtClean="0"/>
              </a:p>
              <a:p>
                <a:endParaRPr lang="en-US" dirty="0"/>
              </a:p>
              <a:p>
                <a:r>
                  <a:rPr lang="en-US" dirty="0"/>
                  <a:t>They </a:t>
                </a:r>
                <a:r>
                  <a:rPr lang="en-US" dirty="0" smtClean="0"/>
                  <a:t>generate a sequence of numbers </a:t>
                </a:r>
                <a:r>
                  <a:rPr lang="en-US" i="0">
                    <a:latin typeface="Cambria Math" panose="02040503050406030204" pitchFamily="18" charset="0"/>
                  </a:rPr>
                  <a:t>𝑥_𝑖</a:t>
                </a:r>
                <a:r>
                  <a:rPr lang="en-US" dirty="0"/>
                  <a:t> of</a:t>
                </a:r>
                <a:r>
                  <a:rPr lang="en-CA" dirty="0"/>
                  <a:t> the root </a:t>
                </a:r>
                <a:r>
                  <a:rPr lang="en-US" i="0">
                    <a:latin typeface="Cambria Math" panose="02040503050406030204" pitchFamily="18" charset="0"/>
                  </a:rPr>
                  <a:t>𝑟</a:t>
                </a:r>
                <a:r>
                  <a:rPr lang="en-CA" dirty="0" smtClean="0"/>
                  <a:t> which will, under the right conditions, converge towards the </a:t>
                </a:r>
                <a:r>
                  <a:rPr lang="en-CA" dirty="0" smtClean="0"/>
                  <a:t>root</a:t>
                </a:r>
              </a:p>
              <a:p>
                <a:endParaRPr lang="en-CA" dirty="0"/>
              </a:p>
              <a:p>
                <a:r>
                  <a:rPr lang="en-US" dirty="0" smtClean="0"/>
                  <a:t>Open methods can not give an estimation of the </a:t>
                </a:r>
                <a:r>
                  <a:rPr lang="en-US" smtClean="0"/>
                  <a:t>error</a:t>
                </a:r>
                <a:r>
                  <a:rPr lang="en-US" smtClean="0"/>
                  <a:t>.</a:t>
                </a:r>
              </a:p>
              <a:p>
                <a:endParaRPr lang="en-US" dirty="0" smtClean="0"/>
              </a:p>
              <a:p>
                <a:r>
                  <a:rPr lang="en-US" dirty="0" smtClean="0"/>
                  <a:t>Additional methods will have to be developed to estimate this error</a:t>
                </a:r>
                <a:endParaRPr lang="en-CA" dirty="0"/>
              </a:p>
              <a:p>
                <a:endParaRPr lang="en-US" dirty="0"/>
              </a:p>
            </p:txBody>
          </p:sp>
        </mc:Fallback>
      </mc:AlternateContent>
      <p:sp>
        <p:nvSpPr>
          <p:cNvPr id="4" name="Slide Number Placeholder 3"/>
          <p:cNvSpPr>
            <a:spLocks noGrp="1"/>
          </p:cNvSpPr>
          <p:nvPr>
            <p:ph type="sldNum" sz="quarter" idx="10"/>
          </p:nvPr>
        </p:nvSpPr>
        <p:spPr/>
        <p:txBody>
          <a:bodyPr/>
          <a:lstStyle/>
          <a:p>
            <a:fld id="{B96C0EC7-9171-4E41-8B34-1EAB8C445CBB}" type="slidenum">
              <a:rPr lang="en-CA" smtClean="0"/>
              <a:t>6</a:t>
            </a:fld>
            <a:endParaRPr lang="en-CA"/>
          </a:p>
        </p:txBody>
      </p:sp>
    </p:spTree>
    <p:extLst>
      <p:ext uri="{BB962C8B-B14F-4D97-AF65-F5344CB8AC3E}">
        <p14:creationId xmlns:p14="http://schemas.microsoft.com/office/powerpoint/2010/main" val="421720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CCDC0-06CB-4E31-A8FB-E6BFEB91A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 xmlns:a16="http://schemas.microsoft.com/office/drawing/2014/main" id="{3F523C7B-F8E3-4565-93BF-7B6B14F06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 xmlns:a16="http://schemas.microsoft.com/office/drawing/2014/main" id="{72441793-D14E-46DE-B4D4-9448EFDDB010}"/>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5" name="Footer Placeholder 4">
            <a:extLst>
              <a:ext uri="{FF2B5EF4-FFF2-40B4-BE49-F238E27FC236}">
                <a16:creationId xmlns="" xmlns:a16="http://schemas.microsoft.com/office/drawing/2014/main" id="{09A363DA-A417-4C2A-A48A-8469CAA54D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C72E01FC-8383-403C-8878-A3527876477E}"/>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178149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31FD8-7739-44EE-A2DB-D089AB6833B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827F5D42-40D2-4C4A-9F35-717292685B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94178340-CE3A-4626-B575-2DC0C9127D0C}"/>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5" name="Footer Placeholder 4">
            <a:extLst>
              <a:ext uri="{FF2B5EF4-FFF2-40B4-BE49-F238E27FC236}">
                <a16:creationId xmlns="" xmlns:a16="http://schemas.microsoft.com/office/drawing/2014/main" id="{228D6466-4626-4550-8622-544B17B803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78CF7601-C247-434B-92C7-77070C1E633A}"/>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323441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C2B0CB6-F56E-4554-BF5A-7A4FE9BBA3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822C4BDC-74F6-4E89-B137-9ED3276897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55F14FC1-09A3-450A-B4C7-B5CF7E9A714B}"/>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5" name="Footer Placeholder 4">
            <a:extLst>
              <a:ext uri="{FF2B5EF4-FFF2-40B4-BE49-F238E27FC236}">
                <a16:creationId xmlns="" xmlns:a16="http://schemas.microsoft.com/office/drawing/2014/main" id="{E484FE85-0F15-4BED-BF45-4473CDEBD3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EF11A2A4-8E12-4B22-A103-7B515B9690B7}"/>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698873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99456" y="2852936"/>
            <a:ext cx="9313035" cy="1224136"/>
          </a:xfrm>
        </p:spPr>
        <p:txBody>
          <a:bodyPr anchor="ctr"/>
          <a:lstStyle>
            <a:lvl1pPr algn="l">
              <a:defRPr sz="2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199456" y="4293096"/>
            <a:ext cx="9313035" cy="766936"/>
          </a:xfrm>
        </p:spPr>
        <p:txBody>
          <a:bodyPr/>
          <a:lstStyle>
            <a:lvl1pPr marL="0" indent="0">
              <a:buFontTx/>
              <a:buNone/>
              <a:defRPr sz="1800"/>
            </a:lvl1pPr>
          </a:lstStyle>
          <a:p>
            <a:r>
              <a:rPr lang="en-US" smtClean="0"/>
              <a:t>Click to edit Master subtitle style</a:t>
            </a:r>
            <a:endParaRPr lang="en-US"/>
          </a:p>
        </p:txBody>
      </p:sp>
    </p:spTree>
    <p:extLst>
      <p:ext uri="{BB962C8B-B14F-4D97-AF65-F5344CB8AC3E}">
        <p14:creationId xmlns:p14="http://schemas.microsoft.com/office/powerpoint/2010/main" val="306513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8576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3442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option 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719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page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862524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age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accent1"/>
                </a:solidFill>
              </a:defRPr>
            </a:lvl1pPr>
          </a:lstStyle>
          <a:p>
            <a:r>
              <a:rPr lang="en-US" smtClean="0"/>
              <a:t>Click to edit Master title style</a:t>
            </a:r>
            <a:endParaRPr lang="en-US"/>
          </a:p>
        </p:txBody>
      </p:sp>
    </p:spTree>
    <p:extLst>
      <p:ext uri="{BB962C8B-B14F-4D97-AF65-F5344CB8AC3E}">
        <p14:creationId xmlns:p14="http://schemas.microsoft.com/office/powerpoint/2010/main" val="461873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54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837194-176A-4B41-880F-EA6144E634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B8CED9BB-B3E0-4840-AE3A-6D3FD44E85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7B4DDA92-8BBE-483A-A5D8-E6A469FC487D}"/>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5" name="Footer Placeholder 4">
            <a:extLst>
              <a:ext uri="{FF2B5EF4-FFF2-40B4-BE49-F238E27FC236}">
                <a16:creationId xmlns="" xmlns:a16="http://schemas.microsoft.com/office/drawing/2014/main" id="{E90D0B5E-7BE4-4E80-A047-13E4D3B146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BD3EACCB-96EE-4E15-AE8A-ECE51E495F61}"/>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46402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11208-B88C-476F-8B0E-453A54DB49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 xmlns:a16="http://schemas.microsoft.com/office/drawing/2014/main" id="{E8BED55C-D7BD-4C78-97BC-5D9DEC369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F1C9FA77-64B6-4551-8784-DB66872E8D89}"/>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5" name="Footer Placeholder 4">
            <a:extLst>
              <a:ext uri="{FF2B5EF4-FFF2-40B4-BE49-F238E27FC236}">
                <a16:creationId xmlns="" xmlns:a16="http://schemas.microsoft.com/office/drawing/2014/main" id="{F916828A-97AB-4283-BB77-2DC7EDA792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FDF66D2F-8F5F-4167-8680-8364C2E7AACE}"/>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370771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449B58-EA6D-486B-BEA9-67EDC737B6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EE9C0359-25AF-4295-B26E-0F0C365261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 xmlns:a16="http://schemas.microsoft.com/office/drawing/2014/main" id="{8B4B34A9-290D-461C-A148-A81ECCE816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 xmlns:a16="http://schemas.microsoft.com/office/drawing/2014/main" id="{E3917731-53A2-4AEC-B41E-A5F03BAC2036}"/>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6" name="Footer Placeholder 5">
            <a:extLst>
              <a:ext uri="{FF2B5EF4-FFF2-40B4-BE49-F238E27FC236}">
                <a16:creationId xmlns="" xmlns:a16="http://schemas.microsoft.com/office/drawing/2014/main" id="{0EB60489-D30E-4618-9D85-80107805158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B0806F45-1F19-4627-8FF3-5F7037B7937C}"/>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327289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5FD9F3-687F-4C16-BDFE-5854627B723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C57CC823-AF3C-4CA2-8261-96E98F149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F9F514C-2CBB-4CDB-A205-1BE7BF5C5C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 xmlns:a16="http://schemas.microsoft.com/office/drawing/2014/main" id="{98EEBD59-39B2-4849-8CA5-87E80C7E9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879B4C8E-492E-406D-99CB-5BDAC57E28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 xmlns:a16="http://schemas.microsoft.com/office/drawing/2014/main" id="{86ACF464-CC26-48A2-8498-51F22036CDBA}"/>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8" name="Footer Placeholder 7">
            <a:extLst>
              <a:ext uri="{FF2B5EF4-FFF2-40B4-BE49-F238E27FC236}">
                <a16:creationId xmlns="" xmlns:a16="http://schemas.microsoft.com/office/drawing/2014/main" id="{32654720-AE29-4918-87C5-119670AB8D5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 xmlns:a16="http://schemas.microsoft.com/office/drawing/2014/main" id="{E546A787-14E3-4294-9B32-FC7C28F3A493}"/>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338267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D32D0A-B00E-4497-AD83-3260127FA2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 xmlns:a16="http://schemas.microsoft.com/office/drawing/2014/main" id="{258CB507-2578-439C-8364-A44CE29F9C81}"/>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4" name="Footer Placeholder 3">
            <a:extLst>
              <a:ext uri="{FF2B5EF4-FFF2-40B4-BE49-F238E27FC236}">
                <a16:creationId xmlns="" xmlns:a16="http://schemas.microsoft.com/office/drawing/2014/main" id="{C4CF4A3B-6C98-43D2-9DE0-F45F83DEF4E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 xmlns:a16="http://schemas.microsoft.com/office/drawing/2014/main" id="{03AAAE31-CEAF-4934-907B-F7DD02F2DA33}"/>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90036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F889F01-158B-426F-A3EA-493BF92F7521}"/>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3" name="Footer Placeholder 2">
            <a:extLst>
              <a:ext uri="{FF2B5EF4-FFF2-40B4-BE49-F238E27FC236}">
                <a16:creationId xmlns="" xmlns:a16="http://schemas.microsoft.com/office/drawing/2014/main" id="{3F0F7745-117B-478C-B3A3-DF45DA558CE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 xmlns:a16="http://schemas.microsoft.com/office/drawing/2014/main" id="{4E45B675-4A17-44FD-B73E-D277C7981BDD}"/>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312437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A1594-07F4-4B31-B57F-4B923A8BB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B53F584A-E20A-4B9C-BFD9-62067FE64C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 xmlns:a16="http://schemas.microsoft.com/office/drawing/2014/main" id="{B2FDA6C5-56ED-4FB2-A6AD-69214C3D3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5D834D2-73E8-49B6-A551-07C8E59B4BBC}"/>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6" name="Footer Placeholder 5">
            <a:extLst>
              <a:ext uri="{FF2B5EF4-FFF2-40B4-BE49-F238E27FC236}">
                <a16:creationId xmlns="" xmlns:a16="http://schemas.microsoft.com/office/drawing/2014/main" id="{C5020F70-1E0C-4995-8465-78723FF1062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3D4C183E-1E2A-45ED-9768-243E695E9C5B}"/>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152817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6110C5-4BDD-4818-90C1-81AF46EF7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 xmlns:a16="http://schemas.microsoft.com/office/drawing/2014/main" id="{6E98C6E7-E958-460E-9918-42AE3DFDC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 xmlns:a16="http://schemas.microsoft.com/office/drawing/2014/main" id="{3F57C3A1-8F09-41B1-BD6E-84A7FAACA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AA4A342-098F-4B7F-BE78-DB91E9B8C200}"/>
              </a:ext>
            </a:extLst>
          </p:cNvPr>
          <p:cNvSpPr>
            <a:spLocks noGrp="1"/>
          </p:cNvSpPr>
          <p:nvPr>
            <p:ph type="dt" sz="half" idx="10"/>
          </p:nvPr>
        </p:nvSpPr>
        <p:spPr/>
        <p:txBody>
          <a:bodyPr/>
          <a:lstStyle/>
          <a:p>
            <a:fld id="{299D6EAD-7105-4491-B373-F4017566E742}" type="datetimeFigureOut">
              <a:rPr lang="en-CA" smtClean="0"/>
              <a:t>30/01/2020</a:t>
            </a:fld>
            <a:endParaRPr lang="en-CA"/>
          </a:p>
        </p:txBody>
      </p:sp>
      <p:sp>
        <p:nvSpPr>
          <p:cNvPr id="6" name="Footer Placeholder 5">
            <a:extLst>
              <a:ext uri="{FF2B5EF4-FFF2-40B4-BE49-F238E27FC236}">
                <a16:creationId xmlns="" xmlns:a16="http://schemas.microsoft.com/office/drawing/2014/main" id="{D083DD39-6726-4498-ADF6-096226EF30D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39D06EC3-72B5-47F2-9ECD-FA6A00477FF9}"/>
              </a:ext>
            </a:extLst>
          </p:cNvPr>
          <p:cNvSpPr>
            <a:spLocks noGrp="1"/>
          </p:cNvSpPr>
          <p:nvPr>
            <p:ph type="sldNum" sz="quarter" idx="12"/>
          </p:nvPr>
        </p:nvSpPr>
        <p:spPr/>
        <p:txBody>
          <a:bodyPr/>
          <a:lstStyle/>
          <a:p>
            <a:fld id="{A21661B8-3C90-45C0-AA2D-B53345F3FB1F}" type="slidenum">
              <a:rPr lang="en-CA" smtClean="0"/>
              <a:t>‹#›</a:t>
            </a:fld>
            <a:endParaRPr lang="en-CA"/>
          </a:p>
        </p:txBody>
      </p:sp>
    </p:spTree>
    <p:extLst>
      <p:ext uri="{BB962C8B-B14F-4D97-AF65-F5344CB8AC3E}">
        <p14:creationId xmlns:p14="http://schemas.microsoft.com/office/powerpoint/2010/main" val="345376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8AB2877-E5C2-4310-BDC5-DF656B45D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12B5ABF4-B33B-470A-89A7-59762ADF4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32DE56B7-6C9D-403D-922E-9C80177E7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D6EAD-7105-4491-B373-F4017566E742}" type="datetimeFigureOut">
              <a:rPr lang="en-CA" smtClean="0"/>
              <a:t>30/01/2020</a:t>
            </a:fld>
            <a:endParaRPr lang="en-CA"/>
          </a:p>
        </p:txBody>
      </p:sp>
      <p:sp>
        <p:nvSpPr>
          <p:cNvPr id="5" name="Footer Placeholder 4">
            <a:extLst>
              <a:ext uri="{FF2B5EF4-FFF2-40B4-BE49-F238E27FC236}">
                <a16:creationId xmlns="" xmlns:a16="http://schemas.microsoft.com/office/drawing/2014/main" id="{8B5E8BFF-CB3D-4C6F-9BE4-D237244DB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 xmlns:a16="http://schemas.microsoft.com/office/drawing/2014/main" id="{7658EEB7-9206-490B-A419-54603C246A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661B8-3C90-45C0-AA2D-B53345F3FB1F}" type="slidenum">
              <a:rPr lang="en-CA" smtClean="0"/>
              <a:t>‹#›</a:t>
            </a:fld>
            <a:endParaRPr lang="en-CA"/>
          </a:p>
        </p:txBody>
      </p:sp>
    </p:spTree>
    <p:extLst>
      <p:ext uri="{BB962C8B-B14F-4D97-AF65-F5344CB8AC3E}">
        <p14:creationId xmlns:p14="http://schemas.microsoft.com/office/powerpoint/2010/main" val="3065639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81000"/>
            <a:ext cx="10363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914400" y="1752600"/>
            <a:ext cx="10363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288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5"/>
          <p:cNvSpPr>
            <a:spLocks noGrp="1"/>
          </p:cNvSpPr>
          <p:nvPr>
            <p:ph type="ctrTitle"/>
          </p:nvPr>
        </p:nvSpPr>
        <p:spPr/>
        <p:txBody>
          <a:bodyPr/>
          <a:lstStyle/>
          <a:p>
            <a:r>
              <a:rPr lang="en-US" smtClean="0">
                <a:latin typeface="Arial Bold" charset="0"/>
              </a:rPr>
              <a:t>Open methods</a:t>
            </a:r>
            <a:endParaRPr lang="en-US" dirty="0">
              <a:latin typeface="Arial Bold" charset="0"/>
            </a:endParaRPr>
          </a:p>
        </p:txBody>
      </p:sp>
      <p:sp>
        <p:nvSpPr>
          <p:cNvPr id="7170" name="Subtitle 16"/>
          <p:cNvSpPr>
            <a:spLocks noGrp="1"/>
          </p:cNvSpPr>
          <p:nvPr>
            <p:ph type="subTitle" idx="1"/>
          </p:nvPr>
        </p:nvSpPr>
        <p:spPr/>
        <p:txBody>
          <a:bodyPr/>
          <a:lstStyle/>
          <a:p>
            <a:pPr eaLnBrk="1" hangingPunct="1"/>
            <a:endParaRPr lang="en-US">
              <a:latin typeface="Arial" charset="0"/>
            </a:endParaRPr>
          </a:p>
        </p:txBody>
      </p:sp>
    </p:spTree>
    <p:extLst>
      <p:ext uri="{BB962C8B-B14F-4D97-AF65-F5344CB8AC3E}">
        <p14:creationId xmlns:p14="http://schemas.microsoft.com/office/powerpoint/2010/main" val="1512394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Open methods are a family of algorithms to solve equations of the form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m:t>
                    </m:r>
                  </m:oMath>
                </a14:m>
                <a:r>
                  <a:rPr lang="en-US" dirty="0" smtClean="0"/>
                  <a:t>.</a:t>
                </a:r>
              </a:p>
              <a:p>
                <a:r>
                  <a:rPr lang="en-US" dirty="0" smtClean="0"/>
                  <a:t>They start from an initial guess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oMath>
                </a14:m>
                <a:endParaRPr lang="en-US" dirty="0"/>
              </a:p>
              <a:p>
                <a:r>
                  <a:rPr lang="en-US" dirty="0" smtClean="0"/>
                  <a:t>They iteratively generate improved guesses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of</a:t>
                </a:r>
                <a:r>
                  <a:rPr lang="en-CA" dirty="0" smtClean="0"/>
                  <a:t> the root </a:t>
                </a:r>
                <a14:m>
                  <m:oMath xmlns:m="http://schemas.openxmlformats.org/officeDocument/2006/math">
                    <m:r>
                      <a:rPr lang="en-US" i="1">
                        <a:latin typeface="Cambria Math" panose="02040503050406030204" pitchFamily="18" charset="0"/>
                      </a:rPr>
                      <m:t>𝑟</m:t>
                    </m:r>
                  </m:oMath>
                </a14:m>
                <a:endParaRPr lang="en-CA" dirty="0" smtClean="0"/>
              </a:p>
              <a:p>
                <a:r>
                  <a:rPr lang="en-US" dirty="0" smtClean="0"/>
                  <a:t>As the algorithms proceeds, the successive guesses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CA" dirty="0" smtClean="0"/>
                  <a:t> become closer and closer to the solution of the equation</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290"/>
                </a:stretch>
              </a:blipFill>
            </p:spPr>
            <p:txBody>
              <a:bodyPr/>
              <a:lstStyle/>
              <a:p>
                <a:r>
                  <a:rPr lang="en-CA">
                    <a:noFill/>
                  </a:rPr>
                  <a:t> </a:t>
                </a:r>
              </a:p>
            </p:txBody>
          </p:sp>
        </mc:Fallback>
      </mc:AlternateContent>
    </p:spTree>
    <p:extLst>
      <p:ext uri="{BB962C8B-B14F-4D97-AF65-F5344CB8AC3E}">
        <p14:creationId xmlns:p14="http://schemas.microsoft.com/office/powerpoint/2010/main" val="25384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Bracketing versus open methods</a:t>
            </a:r>
            <a:endParaRPr lang="en-US" dirty="0"/>
          </a:p>
        </p:txBody>
      </p:sp>
      <p:grpSp>
        <p:nvGrpSpPr>
          <p:cNvPr id="67" name="Group 66"/>
          <p:cNvGrpSpPr/>
          <p:nvPr/>
        </p:nvGrpSpPr>
        <p:grpSpPr>
          <a:xfrm>
            <a:off x="1413588" y="1847645"/>
            <a:ext cx="4511622" cy="3024488"/>
            <a:chOff x="1397218" y="1847645"/>
            <a:chExt cx="4511622" cy="3024488"/>
          </a:xfrm>
        </p:grpSpPr>
        <p:sp>
          <p:nvSpPr>
            <p:cNvPr id="5" name="TextBox 4"/>
            <p:cNvSpPr txBox="1"/>
            <p:nvPr/>
          </p:nvSpPr>
          <p:spPr>
            <a:xfrm>
              <a:off x="2135533" y="3599929"/>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p:sp>
          <p:nvSpPr>
            <p:cNvPr id="6" name="TextBox 5"/>
            <p:cNvSpPr txBox="1"/>
            <p:nvPr/>
          </p:nvSpPr>
          <p:spPr>
            <a:xfrm>
              <a:off x="3272358" y="3599929"/>
              <a:ext cx="301686" cy="523220"/>
            </a:xfrm>
            <a:prstGeom prst="rect">
              <a:avLst/>
            </a:prstGeom>
            <a:noFill/>
          </p:spPr>
          <p:txBody>
            <a:bodyPr wrap="none" rtlCol="0">
              <a:spAutoFit/>
            </a:bodyPr>
            <a:lstStyle/>
            <a:p>
              <a:r>
                <a:rPr lang="en-US" sz="2800" b="1" dirty="0" smtClean="0">
                  <a:solidFill>
                    <a:srgbClr val="48A6AD"/>
                  </a:solidFill>
                </a:rPr>
                <a:t>]</a:t>
              </a:r>
              <a:endParaRPr lang="en-US" sz="2800" b="1" dirty="0">
                <a:solidFill>
                  <a:srgbClr val="48A6AD"/>
                </a:solidFill>
              </a:endParaRPr>
            </a:p>
          </p:txBody>
        </p:sp>
        <mc:AlternateContent xmlns:mc="http://schemas.openxmlformats.org/markup-compatibility/2006" xmlns:a14="http://schemas.microsoft.com/office/drawing/2010/main">
          <mc:Choice Requires="a14">
            <p:sp>
              <p:nvSpPr>
                <p:cNvPr id="7" name="Rectangle 6"/>
                <p:cNvSpPr/>
                <p:nvPr/>
              </p:nvSpPr>
              <p:spPr>
                <a:xfrm>
                  <a:off x="2077103" y="3371268"/>
                  <a:ext cx="4523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a:solidFill>
                                  <a:srgbClr val="48A6AD"/>
                                </a:solidFill>
                                <a:latin typeface="Cambria Math" panose="02040503050406030204" pitchFamily="18" charset="0"/>
                              </a:rPr>
                              <m:t>𝒂</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077103" y="3371268"/>
                  <a:ext cx="452303"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70424" y="3993568"/>
                  <a:ext cx="449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𝒃</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270424" y="3993568"/>
                  <a:ext cx="449097"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864171" y="3837940"/>
                  <a:ext cx="360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48A6AD"/>
                            </a:solidFill>
                            <a:latin typeface="Cambria Math" panose="02040503050406030204" pitchFamily="18" charset="0"/>
                          </a:rPr>
                          <m:t>𝒓</m:t>
                        </m:r>
                      </m:oMath>
                    </m:oMathPara>
                  </a14:m>
                  <a:endParaRPr lang="en-CA" dirty="0"/>
                </a:p>
              </p:txBody>
            </p:sp>
          </mc:Choice>
          <mc:Fallback xmlns="">
            <p:sp>
              <p:nvSpPr>
                <p:cNvPr id="19" name="Rectangle 18"/>
                <p:cNvSpPr>
                  <a:spLocks noRot="1" noChangeAspect="1" noMove="1" noResize="1" noEditPoints="1" noAdjustHandles="1" noChangeArrowheads="1" noChangeShapeType="1" noTextEdit="1"/>
                </p:cNvSpPr>
                <p:nvPr/>
              </p:nvSpPr>
              <p:spPr>
                <a:xfrm>
                  <a:off x="2864171" y="3837940"/>
                  <a:ext cx="360996" cy="369332"/>
                </a:xfrm>
                <a:prstGeom prst="rect">
                  <a:avLst/>
                </a:prstGeom>
                <a:blipFill rotWithShape="0">
                  <a:blip r:embed="rId5"/>
                  <a:stretch>
                    <a:fillRect/>
                  </a:stretch>
                </a:blipFill>
              </p:spPr>
              <p:txBody>
                <a:bodyPr/>
                <a:lstStyle/>
                <a:p>
                  <a:r>
                    <a:rPr lang="en-US">
                      <a:noFill/>
                    </a:rPr>
                    <a:t> </a:t>
                  </a:r>
                </a:p>
              </p:txBody>
            </p:sp>
          </mc:Fallback>
        </mc:AlternateContent>
        <p:cxnSp>
          <p:nvCxnSpPr>
            <p:cNvPr id="21" name="Straight Arrow Connector 20"/>
            <p:cNvCxnSpPr/>
            <p:nvPr/>
          </p:nvCxnSpPr>
          <p:spPr>
            <a:xfrm>
              <a:off x="1397218" y="3860115"/>
              <a:ext cx="36693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941958" y="1847645"/>
              <a:ext cx="18411" cy="302448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1608345" y="2131111"/>
              <a:ext cx="3031854" cy="2359091"/>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p:cNvSpPr/>
                <p:nvPr/>
              </p:nvSpPr>
              <p:spPr>
                <a:xfrm>
                  <a:off x="4529085" y="2144729"/>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4529085" y="2144729"/>
                  <a:ext cx="1379755" cy="813718"/>
                </a:xfrm>
                <a:prstGeom prst="rect">
                  <a:avLst/>
                </a:prstGeom>
                <a:blipFill rotWithShape="0">
                  <a:blip r:embed="rId6"/>
                  <a:stretch>
                    <a:fillRect l="-442" r="-2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4826645" y="383794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4826645" y="3837940"/>
                  <a:ext cx="426399" cy="46166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608345" y="1911973"/>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1608345" y="1911973"/>
                  <a:ext cx="371384" cy="369332"/>
                </a:xfrm>
                <a:prstGeom prst="rect">
                  <a:avLst/>
                </a:prstGeom>
                <a:blipFill rotWithShape="0">
                  <a:blip r:embed="rId8"/>
                  <a:stretch>
                    <a:fillRect b="-6667"/>
                  </a:stretch>
                </a:blipFill>
              </p:spPr>
              <p:txBody>
                <a:bodyPr/>
                <a:lstStyle/>
                <a:p>
                  <a:r>
                    <a:rPr lang="en-US">
                      <a:noFill/>
                    </a:rPr>
                    <a:t> </a:t>
                  </a:r>
                </a:p>
              </p:txBody>
            </p:sp>
          </mc:Fallback>
        </mc:AlternateContent>
        <p:sp>
          <p:nvSpPr>
            <p:cNvPr id="28" name="Oval 27"/>
            <p:cNvSpPr/>
            <p:nvPr/>
          </p:nvSpPr>
          <p:spPr>
            <a:xfrm>
              <a:off x="2875751" y="380236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6623506" y="1847645"/>
            <a:ext cx="4511622" cy="3024488"/>
            <a:chOff x="6623506" y="1847645"/>
            <a:chExt cx="4511622" cy="3024488"/>
          </a:xfrm>
        </p:grpSpPr>
        <mc:AlternateContent xmlns:mc="http://schemas.openxmlformats.org/markup-compatibility/2006" xmlns:a14="http://schemas.microsoft.com/office/drawing/2010/main">
          <mc:Choice Requires="a14">
            <p:sp>
              <p:nvSpPr>
                <p:cNvPr id="53" name="Rectangle 52"/>
                <p:cNvSpPr/>
                <p:nvPr/>
              </p:nvSpPr>
              <p:spPr>
                <a:xfrm>
                  <a:off x="8538012" y="3882291"/>
                  <a:ext cx="449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48A6AD"/>
                                </a:solidFill>
                                <a:latin typeface="Cambria Math" panose="02040503050406030204" pitchFamily="18" charset="0"/>
                              </a:rPr>
                            </m:ctrlPr>
                          </m:sSubPr>
                          <m:e>
                            <m:r>
                              <a:rPr lang="en-US" b="1" i="1" smtClean="0">
                                <a:solidFill>
                                  <a:srgbClr val="48A6AD"/>
                                </a:solidFill>
                                <a:latin typeface="Cambria Math" panose="02040503050406030204" pitchFamily="18" charset="0"/>
                              </a:rPr>
                              <m:t>𝒙</m:t>
                            </m:r>
                          </m:e>
                          <m:sub>
                            <m:r>
                              <a:rPr lang="en-US" b="1" i="1" smtClean="0">
                                <a:solidFill>
                                  <a:srgbClr val="48A6AD"/>
                                </a:solidFill>
                                <a:latin typeface="Cambria Math" panose="02040503050406030204" pitchFamily="18" charset="0"/>
                              </a:rPr>
                              <m:t>𝒊</m:t>
                            </m:r>
                          </m:sub>
                        </m:sSub>
                      </m:oMath>
                    </m:oMathPara>
                  </a14:m>
                  <a:endParaRPr lang="en-US" b="1" dirty="0">
                    <a:solidFill>
                      <a:srgbClr val="48A6AD"/>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8538012" y="3882291"/>
                  <a:ext cx="44909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8090459" y="3837940"/>
                  <a:ext cx="360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rgbClr val="48A6AD"/>
                            </a:solidFill>
                            <a:latin typeface="Cambria Math" panose="02040503050406030204" pitchFamily="18" charset="0"/>
                          </a:rPr>
                          <m:t>𝒓</m:t>
                        </m:r>
                      </m:oMath>
                    </m:oMathPara>
                  </a14:m>
                  <a:endParaRPr lang="en-CA" dirty="0"/>
                </a:p>
              </p:txBody>
            </p:sp>
          </mc:Choice>
          <mc:Fallback xmlns="">
            <p:sp>
              <p:nvSpPr>
                <p:cNvPr id="54" name="Rectangle 53"/>
                <p:cNvSpPr>
                  <a:spLocks noRot="1" noChangeAspect="1" noMove="1" noResize="1" noEditPoints="1" noAdjustHandles="1" noChangeArrowheads="1" noChangeShapeType="1" noTextEdit="1"/>
                </p:cNvSpPr>
                <p:nvPr/>
              </p:nvSpPr>
              <p:spPr>
                <a:xfrm>
                  <a:off x="8090459" y="3837940"/>
                  <a:ext cx="360996" cy="369332"/>
                </a:xfrm>
                <a:prstGeom prst="rect">
                  <a:avLst/>
                </a:prstGeom>
                <a:blipFill rotWithShape="0">
                  <a:blip r:embed="rId10"/>
                  <a:stretch>
                    <a:fillRect/>
                  </a:stretch>
                </a:blipFill>
              </p:spPr>
              <p:txBody>
                <a:bodyPr/>
                <a:lstStyle/>
                <a:p>
                  <a:r>
                    <a:rPr lang="en-US">
                      <a:noFill/>
                    </a:rPr>
                    <a:t> </a:t>
                  </a:r>
                </a:p>
              </p:txBody>
            </p:sp>
          </mc:Fallback>
        </mc:AlternateContent>
        <p:cxnSp>
          <p:nvCxnSpPr>
            <p:cNvPr id="55" name="Straight Arrow Connector 54"/>
            <p:cNvCxnSpPr/>
            <p:nvPr/>
          </p:nvCxnSpPr>
          <p:spPr>
            <a:xfrm>
              <a:off x="6623506" y="3860115"/>
              <a:ext cx="36693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7168246" y="1847645"/>
              <a:ext cx="18411" cy="3024488"/>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6834633" y="2131111"/>
              <a:ext cx="3031854" cy="2359091"/>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57"/>
                <p:cNvSpPr/>
                <p:nvPr/>
              </p:nvSpPr>
              <p:spPr>
                <a:xfrm>
                  <a:off x="9755373" y="2144729"/>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9755373" y="2144729"/>
                  <a:ext cx="1379755" cy="813718"/>
                </a:xfrm>
                <a:prstGeom prst="rect">
                  <a:avLst/>
                </a:prstGeom>
                <a:blipFill rotWithShape="0">
                  <a:blip r:embed="rId11"/>
                  <a:stretch>
                    <a:fillRect l="-441" r="-2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10052933" y="383794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59" name="Rectangle 58"/>
                <p:cNvSpPr>
                  <a:spLocks noRot="1" noChangeAspect="1" noMove="1" noResize="1" noEditPoints="1" noAdjustHandles="1" noChangeArrowheads="1" noChangeShapeType="1" noTextEdit="1"/>
                </p:cNvSpPr>
                <p:nvPr/>
              </p:nvSpPr>
              <p:spPr>
                <a:xfrm>
                  <a:off x="10052933" y="3837940"/>
                  <a:ext cx="426399" cy="46166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6834633" y="1911973"/>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xmlns="">
            <p:sp>
              <p:nvSpPr>
                <p:cNvPr id="60" name="Rectangle 59"/>
                <p:cNvSpPr>
                  <a:spLocks noRot="1" noChangeAspect="1" noMove="1" noResize="1" noEditPoints="1" noAdjustHandles="1" noChangeArrowheads="1" noChangeShapeType="1" noTextEdit="1"/>
                </p:cNvSpPr>
                <p:nvPr/>
              </p:nvSpPr>
              <p:spPr>
                <a:xfrm>
                  <a:off x="6834633" y="1911973"/>
                  <a:ext cx="371384" cy="369332"/>
                </a:xfrm>
                <a:prstGeom prst="rect">
                  <a:avLst/>
                </a:prstGeom>
                <a:blipFill rotWithShape="0">
                  <a:blip r:embed="rId13"/>
                  <a:stretch>
                    <a:fillRect b="-6667"/>
                  </a:stretch>
                </a:blipFill>
              </p:spPr>
              <p:txBody>
                <a:bodyPr/>
                <a:lstStyle/>
                <a:p>
                  <a:r>
                    <a:rPr lang="en-US">
                      <a:noFill/>
                    </a:rPr>
                    <a:t> </a:t>
                  </a:r>
                </a:p>
              </p:txBody>
            </p:sp>
          </mc:Fallback>
        </mc:AlternateContent>
        <p:sp>
          <p:nvSpPr>
            <p:cNvPr id="61" name="Oval 60"/>
            <p:cNvSpPr/>
            <p:nvPr/>
          </p:nvSpPr>
          <p:spPr>
            <a:xfrm>
              <a:off x="8102039" y="380236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673696" y="3797451"/>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4" name="Rectangle 63"/>
              <p:cNvSpPr/>
              <p:nvPr/>
            </p:nvSpPr>
            <p:spPr>
              <a:xfrm>
                <a:off x="7933385" y="5354082"/>
                <a:ext cx="1891865" cy="523220"/>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smtClean="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a14:m>
                <a:r>
                  <a:rPr lang="en-US" sz="2800" dirty="0" smtClean="0"/>
                  <a:t>….</a:t>
                </a:r>
                <a:endParaRPr lang="en-US" sz="2800" dirty="0"/>
              </a:p>
            </p:txBody>
          </p:sp>
        </mc:Choice>
        <mc:Fallback xmlns="">
          <p:sp>
            <p:nvSpPr>
              <p:cNvPr id="64" name="Rectangle 63"/>
              <p:cNvSpPr>
                <a:spLocks noRot="1" noChangeAspect="1" noMove="1" noResize="1" noEditPoints="1" noAdjustHandles="1" noChangeArrowheads="1" noChangeShapeType="1" noTextEdit="1"/>
              </p:cNvSpPr>
              <p:nvPr/>
            </p:nvSpPr>
            <p:spPr>
              <a:xfrm>
                <a:off x="7933385" y="5354082"/>
                <a:ext cx="1891865" cy="523220"/>
              </a:xfrm>
              <a:prstGeom prst="rect">
                <a:avLst/>
              </a:prstGeom>
              <a:blipFill rotWithShape="0">
                <a:blip r:embed="rId14"/>
                <a:stretch>
                  <a:fillRect t="-10465" r="-578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583091" y="5354082"/>
                <a:ext cx="4172617" cy="523220"/>
              </a:xfrm>
              <a:prstGeom prst="rect">
                <a:avLst/>
              </a:prstGeom>
            </p:spPr>
            <p:txBody>
              <a:bodyPr wrap="none">
                <a:spAutoFit/>
              </a:bodyPr>
              <a:lstStyle/>
              <a:p>
                <a14:m>
                  <m:oMath xmlns:m="http://schemas.openxmlformats.org/officeDocument/2006/math">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𝑜</m:t>
                            </m:r>
                          </m:sub>
                        </m:sSub>
                      </m:e>
                    </m:d>
                  </m:oMath>
                </a14:m>
                <a:r>
                  <a:rPr lang="en-US" sz="2800" dirty="0" smtClean="0"/>
                  <a:t>, </a:t>
                </a:r>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1</m:t>
                            </m:r>
                          </m:sub>
                        </m:sSub>
                      </m:e>
                    </m:d>
                  </m:oMath>
                </a14:m>
                <a:r>
                  <a:rPr lang="en-US" sz="2800" dirty="0" smtClean="0"/>
                  <a:t>, </a:t>
                </a:r>
                <a14:m>
                  <m:oMath xmlns:m="http://schemas.openxmlformats.org/officeDocument/2006/math">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b="0" i="1" smtClean="0">
                                <a:latin typeface="Cambria Math" panose="02040503050406030204" pitchFamily="18" charset="0"/>
                              </a:rPr>
                              <m:t>2</m:t>
                            </m:r>
                          </m:sub>
                        </m:sSub>
                      </m:e>
                    </m:d>
                  </m:oMath>
                </a14:m>
                <a:r>
                  <a:rPr lang="en-US" sz="2800" dirty="0" smtClean="0"/>
                  <a:t>….</a:t>
                </a:r>
                <a:endParaRPr lang="en-US" sz="2800" dirty="0"/>
              </a:p>
            </p:txBody>
          </p:sp>
        </mc:Choice>
        <mc:Fallback xmlns="">
          <p:sp>
            <p:nvSpPr>
              <p:cNvPr id="65" name="Rectangle 64"/>
              <p:cNvSpPr>
                <a:spLocks noRot="1" noChangeAspect="1" noMove="1" noResize="1" noEditPoints="1" noAdjustHandles="1" noChangeArrowheads="1" noChangeShapeType="1" noTextEdit="1"/>
              </p:cNvSpPr>
              <p:nvPr/>
            </p:nvSpPr>
            <p:spPr>
              <a:xfrm>
                <a:off x="1583091" y="5354082"/>
                <a:ext cx="4172617" cy="523220"/>
              </a:xfrm>
              <a:prstGeom prst="rect">
                <a:avLst/>
              </a:prstGeom>
              <a:blipFill rotWithShape="0">
                <a:blip r:embed="rId15"/>
                <a:stretch>
                  <a:fillRect t="-10465" r="-1901" b="-32558"/>
                </a:stretch>
              </a:blipFill>
            </p:spPr>
            <p:txBody>
              <a:bodyPr/>
              <a:lstStyle/>
              <a:p>
                <a:r>
                  <a:rPr lang="en-US">
                    <a:noFill/>
                  </a:rPr>
                  <a:t> </a:t>
                </a:r>
              </a:p>
            </p:txBody>
          </p:sp>
        </mc:Fallback>
      </mc:AlternateContent>
    </p:spTree>
    <p:extLst>
      <p:ext uri="{BB962C8B-B14F-4D97-AF65-F5344CB8AC3E}">
        <p14:creationId xmlns:p14="http://schemas.microsoft.com/office/powerpoint/2010/main" val="18912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403706" y="2599061"/>
            <a:ext cx="1661609" cy="1834315"/>
            <a:chOff x="6520629" y="2534052"/>
            <a:chExt cx="1661609" cy="1834315"/>
          </a:xfrm>
        </p:grpSpPr>
        <p:sp>
          <p:nvSpPr>
            <p:cNvPr id="13" name="Oval 12">
              <a:extLst>
                <a:ext uri="{FF2B5EF4-FFF2-40B4-BE49-F238E27FC236}">
                  <a16:creationId xmlns="" xmlns:a16="http://schemas.microsoft.com/office/drawing/2014/main" id="{80DE05B4-D5DF-4AC3-83C4-5994928F675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6585941" y="2561920"/>
              <a:ext cx="1596297" cy="1806447"/>
              <a:chOff x="8591092" y="2705612"/>
              <a:chExt cx="1596297" cy="1806447"/>
            </a:xfrm>
          </p:grpSpPr>
          <p:sp>
            <p:nvSpPr>
              <p:cNvPr id="14" name="Oval 13">
                <a:extLst>
                  <a:ext uri="{FF2B5EF4-FFF2-40B4-BE49-F238E27FC236}">
                    <a16:creationId xmlns="" xmlns:a16="http://schemas.microsoft.com/office/drawing/2014/main" id="{FF593EBF-7D0E-46A3-9513-E67DA43C096D}"/>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 xmlns:a16="http://schemas.microsoft.com/office/drawing/2014/main" id="{03A2A4D9-A8D0-49F9-B1F6-8468C57B2437}"/>
                  </a:ext>
                </a:extLst>
              </p:cNvPr>
              <p:cNvCxnSpPr>
                <a:stCxn id="14"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6" name="Rectangle 5"/>
          <p:cNvSpPr/>
          <p:nvPr/>
        </p:nvSpPr>
        <p:spPr>
          <a:xfrm>
            <a:off x="3532451" y="2361256"/>
            <a:ext cx="2332541" cy="21573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Arrow 6"/>
          <p:cNvSpPr/>
          <p:nvPr/>
        </p:nvSpPr>
        <p:spPr>
          <a:xfrm>
            <a:off x="1994546" y="3065529"/>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478466" y="3034169"/>
            <a:ext cx="724989" cy="646331"/>
          </a:xfrm>
          <a:prstGeom prst="rect">
            <a:avLst/>
          </a:prstGeom>
          <a:noFill/>
        </p:spPr>
        <p:txBody>
          <a:bodyPr wrap="square" rtlCol="0">
            <a:spAutoFit/>
          </a:bodyPr>
          <a:lstStyle/>
          <a:p>
            <a:r>
              <a:rPr lang="en-US" sz="3600" dirty="0" smtClean="0"/>
              <a:t>x</a:t>
            </a:r>
            <a:r>
              <a:rPr lang="en-US" sz="3600" baseline="-25000" dirty="0" smtClean="0"/>
              <a:t>i</a:t>
            </a:r>
            <a:endParaRPr lang="en-CA" sz="3600" baseline="-25000" dirty="0"/>
          </a:p>
        </p:txBody>
      </p:sp>
      <p:sp>
        <p:nvSpPr>
          <p:cNvPr id="9" name="Right Arrow 8"/>
          <p:cNvSpPr/>
          <p:nvPr/>
        </p:nvSpPr>
        <p:spPr>
          <a:xfrm>
            <a:off x="5917240" y="3065529"/>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761478" y="3034169"/>
            <a:ext cx="1256749" cy="646331"/>
          </a:xfrm>
          <a:prstGeom prst="rect">
            <a:avLst/>
          </a:prstGeom>
          <a:noFill/>
        </p:spPr>
        <p:txBody>
          <a:bodyPr wrap="square" rtlCol="0">
            <a:spAutoFit/>
          </a:bodyPr>
          <a:lstStyle/>
          <a:p>
            <a:r>
              <a:rPr lang="en-US" sz="3600" dirty="0" smtClean="0"/>
              <a:t>x</a:t>
            </a:r>
            <a:r>
              <a:rPr lang="en-US" sz="3600" baseline="-25000" dirty="0" smtClean="0"/>
              <a:t>i+1</a:t>
            </a:r>
            <a:endParaRPr lang="en-CA" sz="3600" baseline="-25000" dirty="0"/>
          </a:p>
        </p:txBody>
      </p:sp>
      <p:sp>
        <p:nvSpPr>
          <p:cNvPr id="12" name="TextBox 11"/>
          <p:cNvSpPr txBox="1"/>
          <p:nvPr/>
        </p:nvSpPr>
        <p:spPr>
          <a:xfrm>
            <a:off x="3534307" y="1754710"/>
            <a:ext cx="2256258" cy="584775"/>
          </a:xfrm>
          <a:prstGeom prst="rect">
            <a:avLst/>
          </a:prstGeom>
          <a:noFill/>
        </p:spPr>
        <p:txBody>
          <a:bodyPr wrap="square" rtlCol="0">
            <a:spAutoFit/>
          </a:bodyPr>
          <a:lstStyle/>
          <a:p>
            <a:pPr algn="ctr"/>
            <a:r>
              <a:rPr lang="en-US" sz="3200" dirty="0" smtClean="0"/>
              <a:t>Algorithm</a:t>
            </a:r>
            <a:endParaRPr lang="en-CA" sz="3200" dirty="0"/>
          </a:p>
        </p:txBody>
      </p:sp>
      <p:sp>
        <p:nvSpPr>
          <p:cNvPr id="16" name="Right Arrow 15"/>
          <p:cNvSpPr/>
          <p:nvPr/>
        </p:nvSpPr>
        <p:spPr>
          <a:xfrm>
            <a:off x="9018227" y="3065529"/>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10448801" y="3058115"/>
            <a:ext cx="1438401" cy="646331"/>
          </a:xfrm>
          <a:prstGeom prst="rect">
            <a:avLst/>
          </a:prstGeom>
          <a:noFill/>
        </p:spPr>
        <p:txBody>
          <a:bodyPr wrap="square" rtlCol="0">
            <a:spAutoFit/>
          </a:bodyPr>
          <a:lstStyle/>
          <a:p>
            <a:r>
              <a:rPr lang="en-US" sz="3600" dirty="0" err="1"/>
              <a:t>x</a:t>
            </a:r>
            <a:r>
              <a:rPr lang="en-US" sz="3600" baseline="-25000" dirty="0" err="1"/>
              <a:t>r</a:t>
            </a:r>
            <a:r>
              <a:rPr lang="en-US" sz="3600" dirty="0"/>
              <a:t>=x</a:t>
            </a:r>
            <a:r>
              <a:rPr lang="en-US" sz="3600" baseline="-25000" dirty="0"/>
              <a:t>i+1</a:t>
            </a:r>
            <a:endParaRPr lang="en-CA" sz="3600" baseline="-25000" dirty="0"/>
          </a:p>
        </p:txBody>
      </p:sp>
      <p:sp>
        <p:nvSpPr>
          <p:cNvPr id="5" name="Rectangle 4"/>
          <p:cNvSpPr/>
          <p:nvPr/>
        </p:nvSpPr>
        <p:spPr>
          <a:xfrm>
            <a:off x="8026118" y="4210956"/>
            <a:ext cx="266928" cy="523265"/>
          </a:xfrm>
          <a:prstGeom prst="rect">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Bent Arrow 17"/>
          <p:cNvSpPr/>
          <p:nvPr/>
        </p:nvSpPr>
        <p:spPr>
          <a:xfrm rot="16200000">
            <a:off x="4076130" y="1543686"/>
            <a:ext cx="1018685" cy="6352011"/>
          </a:xfrm>
          <a:prstGeom prst="ben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Block Arc 19"/>
          <p:cNvSpPr/>
          <p:nvPr/>
        </p:nvSpPr>
        <p:spPr>
          <a:xfrm rot="5400000">
            <a:off x="7224980" y="4160970"/>
            <a:ext cx="1056665" cy="1079464"/>
          </a:xfrm>
          <a:prstGeom prst="blockArc">
            <a:avLst>
              <a:gd name="adj1" fmla="val 16121971"/>
              <a:gd name="adj2" fmla="val 0"/>
              <a:gd name="adj3" fmla="val 25000"/>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1" name="TextBox 20"/>
          <p:cNvSpPr txBox="1"/>
          <p:nvPr/>
        </p:nvSpPr>
        <p:spPr>
          <a:xfrm>
            <a:off x="9065316" y="3201553"/>
            <a:ext cx="1470570" cy="369332"/>
          </a:xfrm>
          <a:prstGeom prst="rect">
            <a:avLst/>
          </a:prstGeom>
          <a:noFill/>
        </p:spPr>
        <p:txBody>
          <a:bodyPr wrap="square" rtlCol="0">
            <a:spAutoFit/>
          </a:bodyPr>
          <a:lstStyle/>
          <a:p>
            <a:r>
              <a:rPr lang="en-US" dirty="0" smtClean="0"/>
              <a:t>Error &lt; TOL</a:t>
            </a:r>
            <a:endParaRPr lang="en-CA" dirty="0"/>
          </a:p>
        </p:txBody>
      </p:sp>
      <p:sp>
        <p:nvSpPr>
          <p:cNvPr id="22" name="TextBox 21"/>
          <p:cNvSpPr txBox="1"/>
          <p:nvPr/>
        </p:nvSpPr>
        <p:spPr>
          <a:xfrm>
            <a:off x="3985416" y="4904212"/>
            <a:ext cx="2051759" cy="369332"/>
          </a:xfrm>
          <a:prstGeom prst="rect">
            <a:avLst/>
          </a:prstGeom>
          <a:noFill/>
        </p:spPr>
        <p:txBody>
          <a:bodyPr wrap="square" rtlCol="0">
            <a:spAutoFit/>
          </a:bodyPr>
          <a:lstStyle/>
          <a:p>
            <a:pPr algn="ctr"/>
            <a:r>
              <a:rPr lang="en-US" dirty="0" smtClean="0"/>
              <a:t>Error &gt; TOL</a:t>
            </a:r>
            <a:endParaRPr lang="en-CA" dirty="0"/>
          </a:p>
        </p:txBody>
      </p:sp>
      <p:sp>
        <p:nvSpPr>
          <p:cNvPr id="11" name="Title 10"/>
          <p:cNvSpPr>
            <a:spLocks noGrp="1"/>
          </p:cNvSpPr>
          <p:nvPr>
            <p:ph type="title"/>
          </p:nvPr>
        </p:nvSpPr>
        <p:spPr/>
        <p:txBody>
          <a:bodyPr/>
          <a:lstStyle/>
          <a:p>
            <a:r>
              <a:rPr lang="en-CA" dirty="0" smtClean="0"/>
              <a:t>Challenge one: error estimation</a:t>
            </a:r>
            <a:endParaRPr lang="en-CA" dirty="0"/>
          </a:p>
        </p:txBody>
      </p:sp>
      <p:sp>
        <p:nvSpPr>
          <p:cNvPr id="23" name="Shape 22"/>
          <p:cNvSpPr/>
          <p:nvPr/>
        </p:nvSpPr>
        <p:spPr>
          <a:xfrm rot="16200000">
            <a:off x="4576278" y="3004776"/>
            <a:ext cx="1095677" cy="1095677"/>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Shape 23"/>
          <p:cNvSpPr/>
          <p:nvPr/>
        </p:nvSpPr>
        <p:spPr>
          <a:xfrm rot="16200000">
            <a:off x="4002870" y="2537989"/>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Shape 24"/>
          <p:cNvSpPr/>
          <p:nvPr/>
        </p:nvSpPr>
        <p:spPr>
          <a:xfrm rot="16200000">
            <a:off x="3904970" y="3500818"/>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705982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2: convergence</a:t>
            </a:r>
            <a:endParaRPr lang="en-US" dirty="0"/>
          </a:p>
        </p:txBody>
      </p:sp>
      <p:sp>
        <p:nvSpPr>
          <p:cNvPr id="3" name="Content Placeholder 2"/>
          <p:cNvSpPr>
            <a:spLocks noGrp="1"/>
          </p:cNvSpPr>
          <p:nvPr>
            <p:ph idx="1"/>
          </p:nvPr>
        </p:nvSpPr>
        <p:spPr>
          <a:xfrm>
            <a:off x="939800" y="1853556"/>
            <a:ext cx="10515600" cy="4351338"/>
          </a:xfrm>
        </p:spPr>
        <p:txBody>
          <a:bodyPr/>
          <a:lstStyle/>
          <a:p>
            <a:r>
              <a:rPr lang="en-US" dirty="0" smtClean="0"/>
              <a:t>Open methods may or may not converge to the desired solution</a:t>
            </a:r>
            <a:endParaRPr lang="en-US" dirty="0"/>
          </a:p>
        </p:txBody>
      </p:sp>
      <p:grpSp>
        <p:nvGrpSpPr>
          <p:cNvPr id="58" name="Group 57"/>
          <p:cNvGrpSpPr/>
          <p:nvPr/>
        </p:nvGrpSpPr>
        <p:grpSpPr>
          <a:xfrm>
            <a:off x="1174212" y="3137825"/>
            <a:ext cx="3793387" cy="2963829"/>
            <a:chOff x="1174212" y="3137825"/>
            <a:chExt cx="3793387" cy="2963829"/>
          </a:xfrm>
        </p:grpSpPr>
        <p:cxnSp>
          <p:nvCxnSpPr>
            <p:cNvPr id="10" name="Straight Arrow Connector 9"/>
            <p:cNvCxnSpPr/>
            <p:nvPr/>
          </p:nvCxnSpPr>
          <p:spPr>
            <a:xfrm>
              <a:off x="1324712" y="4845102"/>
              <a:ext cx="3518880"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612948" y="3137825"/>
              <a:ext cx="13063" cy="2145923"/>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4606474" y="4953901"/>
                  <a:ext cx="3611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𝑖</m:t>
                        </m:r>
                      </m:oMath>
                    </m:oMathPara>
                  </a14:m>
                  <a:endParaRPr lang="en-US" sz="2400" dirty="0">
                    <a:solidFill>
                      <a:srgbClr val="48A6AD"/>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4606474" y="4953901"/>
                  <a:ext cx="361125"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174212" y="3202153"/>
                  <a:ext cx="4333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174212" y="3202153"/>
                  <a:ext cx="433388" cy="369332"/>
                </a:xfrm>
                <a:prstGeom prst="rect">
                  <a:avLst/>
                </a:prstGeom>
                <a:blipFill rotWithShape="0">
                  <a:blip r:embed="rId4"/>
                  <a:stretch>
                    <a:fillRect/>
                  </a:stretch>
                </a:blipFill>
              </p:spPr>
              <p:txBody>
                <a:bodyPr/>
                <a:lstStyle/>
                <a:p>
                  <a:r>
                    <a:rPr lang="en-US">
                      <a:noFill/>
                    </a:rPr>
                    <a:t> </a:t>
                  </a:r>
                </a:p>
              </p:txBody>
            </p:sp>
          </mc:Fallback>
        </mc:AlternateContent>
        <p:sp>
          <p:nvSpPr>
            <p:cNvPr id="16" name="Oval 15"/>
            <p:cNvSpPr/>
            <p:nvPr/>
          </p:nvSpPr>
          <p:spPr>
            <a:xfrm>
              <a:off x="1805469" y="4565532"/>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202972" y="4305096"/>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600475" y="4123559"/>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395482" y="4032578"/>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792986" y="4032578"/>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90490" y="4032578"/>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1868132" y="4736304"/>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266065" y="4736304"/>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63998" y="4736304"/>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61931" y="4736304"/>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59864" y="4736304"/>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57797" y="4736304"/>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55732" y="4736304"/>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997978" y="4064030"/>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324712" y="5578434"/>
              <a:ext cx="3304879" cy="523220"/>
            </a:xfrm>
            <a:prstGeom prst="rect">
              <a:avLst/>
            </a:prstGeom>
            <a:noFill/>
          </p:spPr>
          <p:txBody>
            <a:bodyPr wrap="none" rtlCol="0">
              <a:spAutoFit/>
            </a:bodyPr>
            <a:lstStyle/>
            <a:p>
              <a:r>
                <a:rPr lang="en-US" sz="2800" dirty="0" smtClean="0">
                  <a:solidFill>
                    <a:srgbClr val="48A6AD"/>
                  </a:solidFill>
                </a:rPr>
                <a:t>Converging algorithm</a:t>
              </a:r>
              <a:endParaRPr lang="en-US" sz="2800" dirty="0">
                <a:solidFill>
                  <a:srgbClr val="48A6AD"/>
                </a:solidFill>
              </a:endParaRPr>
            </a:p>
          </p:txBody>
        </p:sp>
      </p:grpSp>
      <p:grpSp>
        <p:nvGrpSpPr>
          <p:cNvPr id="59" name="Group 58"/>
          <p:cNvGrpSpPr/>
          <p:nvPr/>
        </p:nvGrpSpPr>
        <p:grpSpPr>
          <a:xfrm>
            <a:off x="6567325" y="2794000"/>
            <a:ext cx="3915880" cy="3307406"/>
            <a:chOff x="6567325" y="2794000"/>
            <a:chExt cx="3915880" cy="3307406"/>
          </a:xfrm>
        </p:grpSpPr>
        <p:cxnSp>
          <p:nvCxnSpPr>
            <p:cNvPr id="35" name="Straight Arrow Connector 34"/>
            <p:cNvCxnSpPr/>
            <p:nvPr/>
          </p:nvCxnSpPr>
          <p:spPr>
            <a:xfrm>
              <a:off x="6858000" y="4872084"/>
              <a:ext cx="3467605"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094961" y="2794000"/>
              <a:ext cx="15320" cy="2516731"/>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p:cNvSpPr/>
                <p:nvPr/>
              </p:nvSpPr>
              <p:spPr>
                <a:xfrm>
                  <a:off x="10088487" y="4980883"/>
                  <a:ext cx="3611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𝑖</m:t>
                        </m:r>
                      </m:oMath>
                    </m:oMathPara>
                  </a14:m>
                  <a:endParaRPr lang="en-US" sz="2400" dirty="0">
                    <a:solidFill>
                      <a:srgbClr val="48A6AD"/>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10088487" y="4980883"/>
                  <a:ext cx="361125"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6656225" y="2822735"/>
                  <a:ext cx="4333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48A6AD"/>
                                </a:solidFill>
                                <a:latin typeface="Cambria Math" panose="02040503050406030204" pitchFamily="18" charset="0"/>
                              </a:rPr>
                            </m:ctrlPr>
                          </m:sSubPr>
                          <m:e>
                            <m:r>
                              <a:rPr lang="en-US" b="0" i="1" smtClean="0">
                                <a:solidFill>
                                  <a:srgbClr val="48A6AD"/>
                                </a:solidFill>
                                <a:latin typeface="Cambria Math" panose="02040503050406030204" pitchFamily="18" charset="0"/>
                              </a:rPr>
                              <m:t>𝑥</m:t>
                            </m:r>
                          </m:e>
                          <m:sub>
                            <m:r>
                              <a:rPr lang="en-US" b="0" i="1" smtClean="0">
                                <a:solidFill>
                                  <a:srgbClr val="48A6AD"/>
                                </a:solidFill>
                                <a:latin typeface="Cambria Math" panose="02040503050406030204" pitchFamily="18" charset="0"/>
                              </a:rPr>
                              <m:t>𝑖</m:t>
                            </m:r>
                          </m:sub>
                        </m:sSub>
                      </m:oMath>
                    </m:oMathPara>
                  </a14:m>
                  <a:endParaRPr lang="en-US" dirty="0">
                    <a:solidFill>
                      <a:srgbClr val="48A6AD"/>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6656225" y="2822735"/>
                  <a:ext cx="433388" cy="369332"/>
                </a:xfrm>
                <a:prstGeom prst="rect">
                  <a:avLst/>
                </a:prstGeom>
                <a:blipFill rotWithShape="0">
                  <a:blip r:embed="rId6"/>
                  <a:stretch>
                    <a:fillRect/>
                  </a:stretch>
                </a:blipFill>
              </p:spPr>
              <p:txBody>
                <a:bodyPr/>
                <a:lstStyle/>
                <a:p>
                  <a:r>
                    <a:rPr lang="en-US">
                      <a:noFill/>
                    </a:rPr>
                    <a:t> </a:t>
                  </a:r>
                </a:p>
              </p:txBody>
            </p:sp>
          </mc:Fallback>
        </mc:AlternateContent>
        <p:sp>
          <p:nvSpPr>
            <p:cNvPr id="39" name="Oval 38"/>
            <p:cNvSpPr/>
            <p:nvPr/>
          </p:nvSpPr>
          <p:spPr>
            <a:xfrm>
              <a:off x="7287482" y="4592514"/>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700656" y="444020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098589" y="4339851"/>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927095" y="402922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296729" y="3600802"/>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675081" y="3137825"/>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7350145" y="4763286"/>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748078" y="4763286"/>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146011" y="4763286"/>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43944" y="4763286"/>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941877" y="4763286"/>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339810" y="4763286"/>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37745" y="4763286"/>
              <a:ext cx="0" cy="217597"/>
            </a:xfrm>
            <a:prstGeom prst="line">
              <a:avLst/>
            </a:prstGeom>
            <a:ln w="15875">
              <a:solidFill>
                <a:srgbClr val="48A6AD"/>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8492596" y="4324640"/>
              <a:ext cx="125327" cy="125327"/>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567325" y="5578186"/>
              <a:ext cx="3915880" cy="523220"/>
            </a:xfrm>
            <a:prstGeom prst="rect">
              <a:avLst/>
            </a:prstGeom>
            <a:noFill/>
          </p:spPr>
          <p:txBody>
            <a:bodyPr wrap="none" rtlCol="0">
              <a:spAutoFit/>
            </a:bodyPr>
            <a:lstStyle/>
            <a:p>
              <a:r>
                <a:rPr lang="en-US" sz="2800" dirty="0" smtClean="0">
                  <a:solidFill>
                    <a:srgbClr val="48A6AD"/>
                  </a:solidFill>
                </a:rPr>
                <a:t>Not converging algorithm</a:t>
              </a:r>
              <a:endParaRPr lang="en-US" sz="2800" dirty="0">
                <a:solidFill>
                  <a:srgbClr val="48A6AD"/>
                </a:solidFill>
              </a:endParaRPr>
            </a:p>
          </p:txBody>
        </p:sp>
      </p:grpSp>
    </p:spTree>
    <p:extLst>
      <p:ext uri="{BB962C8B-B14F-4D97-AF65-F5344CB8AC3E}">
        <p14:creationId xmlns:p14="http://schemas.microsoft.com/office/powerpoint/2010/main" val="8500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Open methods are a family of algorithms to solve equations of the form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m:t>
                    </m:r>
                  </m:oMath>
                </a14:m>
                <a:r>
                  <a:rPr lang="en-US" dirty="0"/>
                  <a:t>.</a:t>
                </a:r>
              </a:p>
              <a:p>
                <a:r>
                  <a:rPr lang="en-US" dirty="0"/>
                  <a:t>They start from an initial guess</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endParaRPr lang="en-US" dirty="0"/>
              </a:p>
              <a:p>
                <a:r>
                  <a:rPr lang="en-US" dirty="0"/>
                  <a:t>They </a:t>
                </a:r>
                <a:r>
                  <a:rPr lang="en-US" dirty="0" smtClean="0"/>
                  <a:t>generate a sequence of numbers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of</a:t>
                </a:r>
                <a:r>
                  <a:rPr lang="en-CA" dirty="0"/>
                  <a:t> the root </a:t>
                </a:r>
                <a14:m>
                  <m:oMath xmlns:m="http://schemas.openxmlformats.org/officeDocument/2006/math">
                    <m:r>
                      <a:rPr lang="en-US" i="1">
                        <a:latin typeface="Cambria Math" panose="02040503050406030204" pitchFamily="18" charset="0"/>
                      </a:rPr>
                      <m:t>𝑟</m:t>
                    </m:r>
                  </m:oMath>
                </a14:m>
                <a:r>
                  <a:rPr lang="en-CA" dirty="0" smtClean="0"/>
                  <a:t> which will, under the right conditions, converge towards the root</a:t>
                </a:r>
                <a:endParaRPr lang="en-CA" dirty="0"/>
              </a:p>
              <a:p>
                <a:r>
                  <a:rPr lang="en-US" dirty="0" smtClean="0"/>
                  <a:t>Open methods can not give an estimation of the error.</a:t>
                </a:r>
              </a:p>
              <a:p>
                <a:r>
                  <a:rPr lang="en-US" dirty="0" smtClean="0"/>
                  <a:t>Additional methods will have to be developed to estimate this error</a:t>
                </a:r>
                <a:endParaRPr lang="en-CA"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33178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rdia-Powerpoint-template-2016-16x9">
  <a:themeElements>
    <a:clrScheme name="CONCORDIA UNIVERSITY">
      <a:dk1>
        <a:srgbClr val="000000"/>
      </a:dk1>
      <a:lt1>
        <a:srgbClr val="FFFFFF"/>
      </a:lt1>
      <a:dk2>
        <a:srgbClr val="000000"/>
      </a:dk2>
      <a:lt2>
        <a:srgbClr val="BCBCBC"/>
      </a:lt2>
      <a:accent1>
        <a:srgbClr val="801329"/>
      </a:accent1>
      <a:accent2>
        <a:srgbClr val="E83F21"/>
      </a:accent2>
      <a:accent3>
        <a:srgbClr val="00776F"/>
      </a:accent3>
      <a:accent4>
        <a:srgbClr val="E90065"/>
      </a:accent4>
      <a:accent5>
        <a:srgbClr val="1598D6"/>
      </a:accent5>
      <a:accent6>
        <a:srgbClr val="7BC224"/>
      </a:accent6>
      <a:hlink>
        <a:srgbClr val="801329"/>
      </a:hlink>
      <a:folHlink>
        <a:srgbClr val="0E317B"/>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FF8A2ABA-9281-9A46-8BAD-02A0341547E6}" vid="{5ACE252A-21B2-1E42-9C60-7523A00A5E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742</Words>
  <Application>Microsoft Office PowerPoint</Application>
  <PresentationFormat>Widescreen</PresentationFormat>
  <Paragraphs>108</Paragraphs>
  <Slides>6</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ＭＳ Ｐゴシック</vt:lpstr>
      <vt:lpstr>Arial</vt:lpstr>
      <vt:lpstr>Arial Bold</vt:lpstr>
      <vt:lpstr>Calibri</vt:lpstr>
      <vt:lpstr>Calibri Light</vt:lpstr>
      <vt:lpstr>Cambria Math</vt:lpstr>
      <vt:lpstr>GillSans Bold</vt:lpstr>
      <vt:lpstr>Wingdings</vt:lpstr>
      <vt:lpstr>Office Theme</vt:lpstr>
      <vt:lpstr>Concordia-Powerpoint-template-2016-16x9</vt:lpstr>
      <vt:lpstr>Open methods</vt:lpstr>
      <vt:lpstr>PowerPoint Presentation</vt:lpstr>
      <vt:lpstr>Bracketing versus open methods</vt:lpstr>
      <vt:lpstr>Challenge one: error estimation</vt:lpstr>
      <vt:lpstr>Challenge 2: convergence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4</dc:title>
  <dc:creator>Carole El Ayoubi</dc:creator>
  <cp:lastModifiedBy>Rolf Wuthrich</cp:lastModifiedBy>
  <cp:revision>155</cp:revision>
  <dcterms:created xsi:type="dcterms:W3CDTF">2019-11-19T14:11:21Z</dcterms:created>
  <dcterms:modified xsi:type="dcterms:W3CDTF">2020-01-30T20:55:25Z</dcterms:modified>
</cp:coreProperties>
</file>