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79" r:id="rId3"/>
    <p:sldId id="257" r:id="rId4"/>
    <p:sldId id="258" r:id="rId5"/>
    <p:sldId id="259" r:id="rId6"/>
    <p:sldId id="278"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2" r:id="rId21"/>
    <p:sldId id="276" r:id="rId22"/>
    <p:sldId id="273"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90" autoAdjust="0"/>
  </p:normalViewPr>
  <p:slideViewPr>
    <p:cSldViewPr snapToGrid="0">
      <p:cViewPr varScale="1">
        <p:scale>
          <a:sx n="71" d="100"/>
          <a:sy n="71" d="100"/>
        </p:scale>
        <p:origin x="1470"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36DBF-7AE5-41F0-8FF3-9C10F8F9ED83}" type="datetimeFigureOut">
              <a:rPr lang="en-US" smtClean="0"/>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B11F4-C4C3-4908-BB68-63022C7F77DA}" type="slidenum">
              <a:rPr lang="en-US" smtClean="0"/>
              <a:t>‹#›</a:t>
            </a:fld>
            <a:endParaRPr lang="en-US"/>
          </a:p>
        </p:txBody>
      </p:sp>
    </p:spTree>
    <p:extLst>
      <p:ext uri="{BB962C8B-B14F-4D97-AF65-F5344CB8AC3E}">
        <p14:creationId xmlns:p14="http://schemas.microsoft.com/office/powerpoint/2010/main" val="70259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43ACF8-3F51-854F-91E9-AD86E324A5D8}" type="slidenum">
              <a:rPr lang="en-US">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84101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an</a:t>
            </a:r>
            <a:r>
              <a:rPr lang="en-US" baseline="0" dirty="0" smtClean="0"/>
              <a:t> initial guess</a:t>
            </a:r>
          </a:p>
          <a:p>
            <a:endParaRPr lang="en-US" baseline="0" dirty="0" smtClean="0"/>
          </a:p>
          <a:p>
            <a:r>
              <a:rPr lang="en-US" baseline="0" dirty="0" smtClean="0"/>
              <a:t>A good way to find one is to plot the cosine function and the function y=x. From such a plot one can chose an initial guess near the root</a:t>
            </a:r>
          </a:p>
          <a:p>
            <a:endParaRPr lang="en-US" baseline="0" dirty="0" smtClean="0"/>
          </a:p>
          <a:p>
            <a:r>
              <a:rPr lang="en-US" baseline="0" dirty="0" smtClean="0"/>
              <a:t>I encourage you to try to plot these functions.</a:t>
            </a:r>
          </a:p>
          <a:p>
            <a:endParaRPr lang="en-US" baseline="0" dirty="0" smtClean="0"/>
          </a:p>
          <a:p>
            <a:r>
              <a:rPr lang="en-US" baseline="0" dirty="0" smtClean="0"/>
              <a:t>For now let us choose xo=0.7</a:t>
            </a:r>
          </a:p>
          <a:p>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10</a:t>
            </a:fld>
            <a:endParaRPr lang="en-US"/>
          </a:p>
        </p:txBody>
      </p:sp>
    </p:spTree>
    <p:extLst>
      <p:ext uri="{BB962C8B-B14F-4D97-AF65-F5344CB8AC3E}">
        <p14:creationId xmlns:p14="http://schemas.microsoft.com/office/powerpoint/2010/main" val="137126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apply the algorithm we start computing x1 by</a:t>
            </a:r>
            <a:r>
              <a:rPr lang="en-US" baseline="0" dirty="0" smtClean="0"/>
              <a:t> applying g(x) to xo. That is computing cos(xo).</a:t>
            </a:r>
          </a:p>
          <a:p>
            <a:endParaRPr lang="en-US" baseline="0" dirty="0" smtClean="0"/>
          </a:p>
          <a:p>
            <a:r>
              <a:rPr lang="en-US" baseline="0" dirty="0" smtClean="0"/>
              <a:t>We find 0.76484</a:t>
            </a:r>
          </a:p>
          <a:p>
            <a:endParaRPr lang="en-US" baseline="0" dirty="0" smtClean="0"/>
          </a:p>
          <a:p>
            <a:r>
              <a:rPr lang="en-US" baseline="0" dirty="0" smtClean="0"/>
              <a:t>Do not forget to switch your calculator to radian mode.</a:t>
            </a:r>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11</a:t>
            </a:fld>
            <a:endParaRPr lang="en-US"/>
          </a:p>
        </p:txBody>
      </p:sp>
    </p:spTree>
    <p:extLst>
      <p:ext uri="{BB962C8B-B14F-4D97-AF65-F5344CB8AC3E}">
        <p14:creationId xmlns:p14="http://schemas.microsoft.com/office/powerpoint/2010/main" val="71964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found</a:t>
            </a:r>
            <a:r>
              <a:rPr lang="en-US" baseline="0" dirty="0" smtClean="0"/>
              <a:t> value of </a:t>
            </a:r>
            <a:r>
              <a:rPr lang="en-US" dirty="0" smtClean="0"/>
              <a:t>cos(xo) we can report</a:t>
            </a:r>
            <a:r>
              <a:rPr lang="en-US" baseline="0" dirty="0" smtClean="0"/>
              <a:t> the value of x1 in the first column of the table</a:t>
            </a:r>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12</a:t>
            </a:fld>
            <a:endParaRPr lang="en-US"/>
          </a:p>
        </p:txBody>
      </p:sp>
    </p:spTree>
    <p:extLst>
      <p:ext uri="{BB962C8B-B14F-4D97-AF65-F5344CB8AC3E}">
        <p14:creationId xmlns:p14="http://schemas.microsoft.com/office/powerpoint/2010/main" val="119519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x1 we compute now cos(x1)</a:t>
            </a:r>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13</a:t>
            </a:fld>
            <a:endParaRPr lang="en-US"/>
          </a:p>
        </p:txBody>
      </p:sp>
    </p:spTree>
    <p:extLst>
      <p:ext uri="{BB962C8B-B14F-4D97-AF65-F5344CB8AC3E}">
        <p14:creationId xmlns:p14="http://schemas.microsoft.com/office/powerpoint/2010/main" val="184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gives</a:t>
            </a:r>
            <a:r>
              <a:rPr lang="en-US" baseline="0" dirty="0" smtClean="0"/>
              <a:t> us x2</a:t>
            </a:r>
          </a:p>
          <a:p>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14</a:t>
            </a:fld>
            <a:endParaRPr lang="en-US"/>
          </a:p>
        </p:txBody>
      </p:sp>
    </p:spTree>
    <p:extLst>
      <p:ext uri="{BB962C8B-B14F-4D97-AF65-F5344CB8AC3E}">
        <p14:creationId xmlns:p14="http://schemas.microsoft.com/office/powerpoint/2010/main" val="106570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on the same</a:t>
            </a:r>
            <a:r>
              <a:rPr lang="en-US" baseline="0" dirty="0" smtClean="0"/>
              <a:t> way we can progressively compute x3 x4 and so on</a:t>
            </a:r>
          </a:p>
          <a:p>
            <a:endParaRPr lang="en-US" baseline="0" dirty="0" smtClean="0"/>
          </a:p>
          <a:p>
            <a:r>
              <a:rPr lang="en-US" baseline="0" dirty="0" smtClean="0"/>
              <a:t>Obviously the question raises until when should we continue.</a:t>
            </a:r>
          </a:p>
          <a:p>
            <a:r>
              <a:rPr lang="en-US" baseline="0" dirty="0" smtClean="0"/>
              <a:t>In fact we want to go on until our approximation is good enough, meaning close enough to the root.</a:t>
            </a:r>
          </a:p>
          <a:p>
            <a:r>
              <a:rPr lang="en-US" baseline="0" dirty="0" smtClean="0"/>
              <a:t>But how do we know how far, or how close, our approximation is from the actual root?</a:t>
            </a:r>
          </a:p>
          <a:p>
            <a:endParaRPr lang="en-US" baseline="0" dirty="0" smtClean="0"/>
          </a:p>
          <a:p>
            <a:r>
              <a:rPr lang="en-US" baseline="0" dirty="0" smtClean="0"/>
              <a:t>Addressing this question is our next target.</a:t>
            </a:r>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15</a:t>
            </a:fld>
            <a:endParaRPr lang="en-US"/>
          </a:p>
        </p:txBody>
      </p:sp>
    </p:spTree>
    <p:extLst>
      <p:ext uri="{BB962C8B-B14F-4D97-AF65-F5344CB8AC3E}">
        <p14:creationId xmlns:p14="http://schemas.microsoft.com/office/powerpoint/2010/main" val="2243764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now we know how to apply the mechanics of the fixed point iteration algorithm. We know as well that under the right conditions, the algorithm will converge to the desired solution.,</a:t>
            </a:r>
            <a:r>
              <a:rPr lang="en-US" baseline="0" dirty="0" smtClean="0"/>
              <a:t> meaning that the produced approximations become closer and closer to the answer of our problem.</a:t>
            </a:r>
          </a:p>
          <a:p>
            <a:endParaRPr lang="en-US" baseline="0" dirty="0" smtClean="0"/>
          </a:p>
          <a:p>
            <a:r>
              <a:rPr lang="en-US" baseline="0" dirty="0" smtClean="0"/>
              <a:t>But how good are our approximations? We would like to be able to estimate the error of a calculated approximation.</a:t>
            </a:r>
          </a:p>
          <a:p>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method we learned for bracketing methods can no longer be applied. Indeed,</a:t>
            </a:r>
            <a:r>
              <a:rPr lang="en-US" baseline="0" dirty="0" smtClean="0"/>
              <a:t> open methods, such as the fixed point iteration method we are now studying, do not provide bracketing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far, the only way we have to estimate the error of our approximation at iteration number </a:t>
            </a:r>
            <a:r>
              <a:rPr lang="en-US" baseline="0" dirty="0" err="1" smtClean="0"/>
              <a:t>i</a:t>
            </a:r>
            <a:r>
              <a:rPr lang="en-US" baseline="0" dirty="0" smtClean="0"/>
              <a:t>, is to compare it with the previous approximation.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Basically we say that, as the algorithm provides better and better approximations, the difference between two consecutive approximations is an estimation of the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we are interested in the relative error rather than the absolute error</a:t>
            </a:r>
            <a:r>
              <a:rPr lang="en-US" baseline="0" dirty="0" smtClean="0"/>
              <a:t> we can use the ratio between xi-xi-1 and xi.</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B11F4-C4C3-4908-BB68-63022C7F77DA}" type="slidenum">
              <a:rPr lang="en-US" smtClean="0"/>
              <a:t>16</a:t>
            </a:fld>
            <a:endParaRPr lang="en-US"/>
          </a:p>
        </p:txBody>
      </p:sp>
    </p:spTree>
    <p:extLst>
      <p:ext uri="{BB962C8B-B14F-4D97-AF65-F5344CB8AC3E}">
        <p14:creationId xmlns:p14="http://schemas.microsoft.com/office/powerpoint/2010/main" val="2363035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illustrate this idea with an example.</a:t>
            </a:r>
          </a:p>
          <a:p>
            <a:endParaRPr lang="en-US" dirty="0" smtClean="0"/>
          </a:p>
          <a:p>
            <a:r>
              <a:rPr lang="en-US" dirty="0" smtClean="0"/>
              <a:t>We</a:t>
            </a:r>
            <a:r>
              <a:rPr lang="en-US" baseline="0" dirty="0" smtClean="0"/>
              <a:t> consider again our equation x=cos(x) and the corresponding fixed point iteration method which writes then xi+1=cos(xi).</a:t>
            </a:r>
          </a:p>
          <a:p>
            <a:endParaRPr lang="en-US" baseline="0" dirty="0" smtClean="0"/>
          </a:p>
          <a:p>
            <a:r>
              <a:rPr lang="en-US" baseline="0" dirty="0" smtClean="0"/>
              <a:t>Previously we filled out the displayed table.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B11F4-C4C3-4908-BB68-63022C7F77DA}" type="slidenum">
              <a:rPr lang="en-US" smtClean="0"/>
              <a:t>17</a:t>
            </a:fld>
            <a:endParaRPr lang="en-US"/>
          </a:p>
        </p:txBody>
      </p:sp>
    </p:spTree>
    <p:extLst>
      <p:ext uri="{BB962C8B-B14F-4D97-AF65-F5344CB8AC3E}">
        <p14:creationId xmlns:p14="http://schemas.microsoft.com/office/powerpoint/2010/main" val="4262025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now add one column more in which we estimate the error at each iteration</a:t>
            </a:r>
            <a:r>
              <a:rPr lang="en-US" baseline="0" dirty="0" smtClean="0"/>
              <a:t> based on the formula xi-xi-1.</a:t>
            </a:r>
            <a:endParaRPr lang="en-US" dirty="0" smtClean="0"/>
          </a:p>
          <a:p>
            <a:endParaRPr lang="en-US" dirty="0" smtClean="0"/>
          </a:p>
          <a:p>
            <a:r>
              <a:rPr lang="en-US" dirty="0" smtClean="0"/>
              <a:t>The</a:t>
            </a:r>
            <a:r>
              <a:rPr lang="en-US" baseline="0" dirty="0" smtClean="0"/>
              <a:t> computed estimated errors decrease and we can say that x4, the best approximation we computed in this example, has an error of about 0.02.</a:t>
            </a:r>
          </a:p>
          <a:p>
            <a:endParaRPr lang="en-US" baseline="0" dirty="0" smtClean="0"/>
          </a:p>
          <a:p>
            <a:r>
              <a:rPr lang="en-US" baseline="0" dirty="0" smtClean="0"/>
              <a:t>The best answer to the approximation </a:t>
            </a:r>
            <a:r>
              <a:rPr lang="en-US" baseline="0" dirty="0" err="1" smtClean="0"/>
              <a:t>xr</a:t>
            </a:r>
            <a:r>
              <a:rPr lang="en-US" baseline="0" dirty="0" smtClean="0"/>
              <a:t> of the equation x=cos(x) we can give based on this table is therefore </a:t>
            </a:r>
            <a:r>
              <a:rPr lang="en-US" baseline="0" dirty="0" err="1" smtClean="0"/>
              <a:t>xr</a:t>
            </a:r>
            <a:r>
              <a:rPr lang="en-US" baseline="0" dirty="0" smtClean="0"/>
              <a:t>=0.73 +/- 0.02</a:t>
            </a:r>
            <a:endParaRPr lang="en-US" dirty="0"/>
          </a:p>
        </p:txBody>
      </p:sp>
      <p:sp>
        <p:nvSpPr>
          <p:cNvPr id="4" name="Slide Number Placeholder 3"/>
          <p:cNvSpPr>
            <a:spLocks noGrp="1"/>
          </p:cNvSpPr>
          <p:nvPr>
            <p:ph type="sldNum" sz="quarter" idx="10"/>
          </p:nvPr>
        </p:nvSpPr>
        <p:spPr/>
        <p:txBody>
          <a:bodyPr/>
          <a:lstStyle/>
          <a:p>
            <a:fld id="{BC5B11F4-C4C3-4908-BB68-63022C7F77DA}" type="slidenum">
              <a:rPr lang="en-US" smtClean="0"/>
              <a:t>18</a:t>
            </a:fld>
            <a:endParaRPr lang="en-US"/>
          </a:p>
        </p:txBody>
      </p:sp>
    </p:spTree>
    <p:extLst>
      <p:ext uri="{BB962C8B-B14F-4D97-AF65-F5344CB8AC3E}">
        <p14:creationId xmlns:p14="http://schemas.microsoft.com/office/powerpoint/2010/main" val="1615129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method has however it’s limitations. For this let us consider the example of the equation x=sin(x).</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 we know, x=0 is a solution of this equation. Let us try to see how well we can estimate this solution with our fixed step iteration method.</a:t>
            </a:r>
            <a:endParaRPr lang="en-US" dirty="0" smtClean="0"/>
          </a:p>
          <a:p>
            <a:endParaRPr lang="en-US" dirty="0" smtClean="0"/>
          </a:p>
          <a:p>
            <a:r>
              <a:rPr lang="en-US" dirty="0" smtClean="0"/>
              <a:t>The fixed point iteration method</a:t>
            </a:r>
            <a:r>
              <a:rPr lang="en-US" baseline="0" dirty="0" smtClean="0"/>
              <a:t> writes xi+1=sin(xi)</a:t>
            </a:r>
          </a:p>
          <a:p>
            <a:endParaRPr lang="en-US" baseline="0" dirty="0" smtClean="0"/>
          </a:p>
          <a:p>
            <a:r>
              <a:rPr lang="en-US" baseline="0" dirty="0" smtClean="0"/>
              <a:t>Let us start the algorithm with xo=0.25 and perform four iterations</a:t>
            </a:r>
          </a:p>
          <a:p>
            <a:endParaRPr lang="en-US" baseline="0" dirty="0" smtClean="0"/>
          </a:p>
        </p:txBody>
      </p:sp>
      <p:sp>
        <p:nvSpPr>
          <p:cNvPr id="4" name="Slide Number Placeholder 3"/>
          <p:cNvSpPr>
            <a:spLocks noGrp="1"/>
          </p:cNvSpPr>
          <p:nvPr>
            <p:ph type="sldNum" sz="quarter" idx="10"/>
          </p:nvPr>
        </p:nvSpPr>
        <p:spPr/>
        <p:txBody>
          <a:bodyPr/>
          <a:lstStyle/>
          <a:p>
            <a:fld id="{BC5B11F4-C4C3-4908-BB68-63022C7F77DA}" type="slidenum">
              <a:rPr lang="en-US" smtClean="0"/>
              <a:t>19</a:t>
            </a:fld>
            <a:endParaRPr lang="en-US"/>
          </a:p>
        </p:txBody>
      </p:sp>
    </p:spTree>
    <p:extLst>
      <p:ext uri="{BB962C8B-B14F-4D97-AF65-F5344CB8AC3E}">
        <p14:creationId xmlns:p14="http://schemas.microsoft.com/office/powerpoint/2010/main" val="225081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lecture we cover a first example of an</a:t>
            </a:r>
            <a:r>
              <a:rPr lang="en-US" baseline="0" dirty="0" smtClean="0"/>
              <a:t> open </a:t>
            </a:r>
            <a:r>
              <a:rPr lang="en-US" dirty="0" smtClean="0"/>
              <a:t>method: the fixed-point iteration method</a:t>
            </a:r>
          </a:p>
          <a:p>
            <a:endParaRPr lang="en-US" baseline="0" dirty="0" smtClean="0"/>
          </a:p>
          <a:p>
            <a:r>
              <a:rPr lang="en-US" baseline="0" dirty="0" smtClean="0"/>
              <a:t>The fixed point iteration method solves numerically equations of the form g(x)=x.</a:t>
            </a:r>
          </a:p>
          <a:p>
            <a:r>
              <a:rPr lang="en-US" baseline="0" dirty="0" smtClean="0"/>
              <a:t>Pay particular attention to the difference, compared to to the previous methods, where the equation was of the form f(x)=0.</a:t>
            </a:r>
          </a:p>
          <a:p>
            <a:endParaRPr lang="en-US" baseline="0" dirty="0" smtClean="0"/>
          </a:p>
          <a:p>
            <a:r>
              <a:rPr lang="en-US" baseline="0" dirty="0" smtClean="0"/>
              <a:t>The fixed point iteration method </a:t>
            </a:r>
            <a:r>
              <a:rPr lang="en-CA" dirty="0" smtClean="0"/>
              <a:t> aims to approximate the solution r of the equation g(x)=x</a:t>
            </a:r>
          </a:p>
          <a:p>
            <a:r>
              <a:rPr lang="en-CA" dirty="0" smtClean="0"/>
              <a:t>In mathematics the solution r of an equation x=g(x) is termed a fixed point of the function g. This explains the name given to the algorithm.</a:t>
            </a:r>
          </a:p>
          <a:p>
            <a:endParaRPr lang="en-CA" dirty="0" smtClean="0"/>
          </a:p>
          <a:p>
            <a:r>
              <a:rPr lang="en-CA" dirty="0" smtClean="0"/>
              <a:t>As we will see, the algorithm</a:t>
            </a:r>
            <a:r>
              <a:rPr lang="en-CA" baseline="0" dirty="0" smtClean="0"/>
              <a:t> will not necessarily converge.</a:t>
            </a:r>
            <a:endParaRPr lang="en-CA" dirty="0" smtClean="0"/>
          </a:p>
          <a:p>
            <a:endParaRPr lang="en-CA" dirty="0" smtClean="0"/>
          </a:p>
        </p:txBody>
      </p:sp>
      <p:sp>
        <p:nvSpPr>
          <p:cNvPr id="4" name="Slide Number Placeholder 3"/>
          <p:cNvSpPr>
            <a:spLocks noGrp="1"/>
          </p:cNvSpPr>
          <p:nvPr>
            <p:ph type="sldNum" sz="quarter" idx="5"/>
          </p:nvPr>
        </p:nvSpPr>
        <p:spPr/>
        <p:txBody>
          <a:bodyPr/>
          <a:lstStyle/>
          <a:p>
            <a:fld id="{B96C0EC7-9171-4E41-8B34-1EAB8C445CBB}" type="slidenum">
              <a:rPr lang="en-CA" smtClean="0"/>
              <a:t>2</a:t>
            </a:fld>
            <a:endParaRPr lang="en-CA"/>
          </a:p>
        </p:txBody>
      </p:sp>
    </p:spTree>
    <p:extLst>
      <p:ext uri="{BB962C8B-B14F-4D97-AF65-F5344CB8AC3E}">
        <p14:creationId xmlns:p14="http://schemas.microsoft.com/office/powerpoint/2010/main" val="3834056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further add a column with the estimated errors.</a:t>
            </a:r>
          </a:p>
          <a:p>
            <a:endParaRPr lang="en-US" dirty="0" smtClean="0"/>
          </a:p>
          <a:p>
            <a:r>
              <a:rPr lang="en-US" dirty="0" smtClean="0"/>
              <a:t>According our estimations, the algorithm performs very well and seems to estimate the root very precisely with errors as low as 0.002</a:t>
            </a:r>
            <a:r>
              <a:rPr lang="en-US" baseline="0" dirty="0" smtClean="0"/>
              <a:t> for iteration number 3.</a:t>
            </a:r>
            <a:endParaRPr lang="en-US" dirty="0"/>
          </a:p>
        </p:txBody>
      </p:sp>
      <p:sp>
        <p:nvSpPr>
          <p:cNvPr id="4" name="Slide Number Placeholder 3"/>
          <p:cNvSpPr>
            <a:spLocks noGrp="1"/>
          </p:cNvSpPr>
          <p:nvPr>
            <p:ph type="sldNum" sz="quarter" idx="10"/>
          </p:nvPr>
        </p:nvSpPr>
        <p:spPr/>
        <p:txBody>
          <a:bodyPr/>
          <a:lstStyle/>
          <a:p>
            <a:fld id="{BC5B11F4-C4C3-4908-BB68-63022C7F77DA}" type="slidenum">
              <a:rPr lang="en-US" smtClean="0"/>
              <a:t>20</a:t>
            </a:fld>
            <a:endParaRPr lang="en-US"/>
          </a:p>
        </p:txBody>
      </p:sp>
    </p:spTree>
    <p:extLst>
      <p:ext uri="{BB962C8B-B14F-4D97-AF65-F5344CB8AC3E}">
        <p14:creationId xmlns:p14="http://schemas.microsoft.com/office/powerpoint/2010/main" val="3055648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if we compare our error</a:t>
            </a:r>
            <a:r>
              <a:rPr lang="en-US" baseline="0" dirty="0" smtClean="0"/>
              <a:t> estimates with the true errors we see that we are much too optimistic in estimating the errors.</a:t>
            </a:r>
          </a:p>
          <a:p>
            <a:endParaRPr lang="en-US" baseline="0" dirty="0" smtClean="0"/>
          </a:p>
          <a:p>
            <a:r>
              <a:rPr lang="en-US" baseline="0" dirty="0" smtClean="0"/>
              <a:t>We will understand later the reason of this strange behavior, but let us insist that it is not at all a none typical case.</a:t>
            </a:r>
          </a:p>
          <a:p>
            <a:endParaRPr lang="en-US" baseline="0" dirty="0" smtClean="0"/>
          </a:p>
          <a:p>
            <a:r>
              <a:rPr lang="en-US" dirty="0" smtClean="0"/>
              <a:t>As you can observe with this example, there is in fact no way for us to know that we applied the method</a:t>
            </a:r>
            <a:r>
              <a:rPr lang="en-US" baseline="0" dirty="0" smtClean="0"/>
              <a:t> to estimate errors in a situation were we are not allowed to do it. Nothing tells us if our error estimates are good or not. Here we only know it because we know the true answer.  </a:t>
            </a:r>
          </a:p>
          <a:p>
            <a:r>
              <a:rPr lang="en-US" baseline="0" dirty="0" smtClean="0"/>
              <a:t>In a real situation this is however not the case, as we will not know the true answer nor the true error.</a:t>
            </a:r>
          </a:p>
          <a:p>
            <a:endParaRPr lang="en-US" baseline="0" dirty="0" smtClean="0"/>
          </a:p>
          <a:p>
            <a:r>
              <a:rPr lang="en-US" baseline="0" dirty="0" smtClean="0"/>
              <a:t>In coming lectures we will have to learn more about how we can verify if our error estimates are actually good or bad estimations.</a:t>
            </a:r>
          </a:p>
          <a:p>
            <a:r>
              <a:rPr lang="en-US" baseline="0" dirty="0" smtClean="0"/>
              <a:t>For the moment we have to postpone this discussion to further lectures and content us with our method, even if it is imperfect.</a:t>
            </a:r>
            <a:endParaRPr lang="en-US" dirty="0"/>
          </a:p>
        </p:txBody>
      </p:sp>
      <p:sp>
        <p:nvSpPr>
          <p:cNvPr id="4" name="Slide Number Placeholder 3"/>
          <p:cNvSpPr>
            <a:spLocks noGrp="1"/>
          </p:cNvSpPr>
          <p:nvPr>
            <p:ph type="sldNum" sz="quarter" idx="10"/>
          </p:nvPr>
        </p:nvSpPr>
        <p:spPr/>
        <p:txBody>
          <a:bodyPr/>
          <a:lstStyle/>
          <a:p>
            <a:fld id="{BC5B11F4-C4C3-4908-BB68-63022C7F77DA}" type="slidenum">
              <a:rPr lang="en-US" smtClean="0"/>
              <a:t>21</a:t>
            </a:fld>
            <a:endParaRPr lang="en-US"/>
          </a:p>
        </p:txBody>
      </p:sp>
    </p:spTree>
    <p:extLst>
      <p:ext uri="{BB962C8B-B14F-4D97-AF65-F5344CB8AC3E}">
        <p14:creationId xmlns:p14="http://schemas.microsoft.com/office/powerpoint/2010/main" val="1172150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summarizes the key findings</a:t>
                </a:r>
              </a:p>
              <a:p>
                <a:endParaRPr lang="en-US" dirty="0" smtClean="0"/>
              </a:p>
              <a:p>
                <a:pPr>
                  <a:lnSpc>
                    <a:spcPct val="150000"/>
                  </a:lnSpc>
                </a:pPr>
                <a:r>
                  <a:rPr lang="en-US" dirty="0" smtClean="0"/>
                  <a:t>The fixed point iteration algorithm is an open method that estimates the solution of an equation of the form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𝑥</m:t>
                    </m:r>
                  </m:oMath>
                </a14:m>
                <a:endParaRPr lang="en-US" dirty="0" smtClean="0"/>
              </a:p>
              <a:p>
                <a:pPr>
                  <a:lnSpc>
                    <a:spcPct val="150000"/>
                  </a:lnSpc>
                </a:pPr>
                <a:endParaRPr lang="en-US" dirty="0"/>
              </a:p>
              <a:p>
                <a:r>
                  <a:rPr lang="en-US" dirty="0" smtClean="0"/>
                  <a:t>The iteration scheme writes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oMath>
                </a14:m>
                <a:endParaRPr lang="en-US" dirty="0" smtClean="0"/>
              </a:p>
              <a:p>
                <a:endParaRPr lang="en-US" dirty="0" smtClean="0"/>
              </a:p>
              <a:p>
                <a:r>
                  <a:rPr lang="en-US" dirty="0" smtClean="0"/>
                  <a:t>The algorithm converges only under the right conditions</a:t>
                </a:r>
              </a:p>
              <a:p>
                <a:endParaRPr lang="en-US" dirty="0" smtClean="0"/>
              </a:p>
              <a:p>
                <a:r>
                  <a:rPr lang="en-US" dirty="0" smtClean="0"/>
                  <a:t>To estimate the absolute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oMath>
                </a14:m>
                <a:r>
                  <a:rPr lang="en-US" dirty="0" smtClean="0"/>
                  <a:t> in iteration number </a:t>
                </a:r>
                <a:r>
                  <a:rPr lang="en-US" dirty="0" err="1" smtClean="0"/>
                  <a:t>i</a:t>
                </a:r>
                <a:r>
                  <a:rPr lang="en-US" dirty="0" smtClean="0"/>
                  <a:t>, we use</a:t>
                </a:r>
                <a:r>
                  <a:rPr lang="en-US" baseline="0" dirty="0" smtClean="0"/>
                  <a:t> </a:t>
                </a:r>
                <a:r>
                  <a:rPr lang="en-US" baseline="0" smtClean="0"/>
                  <a:t>the difference between </a:t>
                </a:r>
                <a:r>
                  <a:rPr lang="en-US" baseline="0" dirty="0" smtClean="0"/>
                  <a:t>the current and previous iteration</a:t>
                </a:r>
                <a:endParaRPr lang="en-US" dirty="0"/>
              </a:p>
            </p:txBody>
          </p:sp>
        </mc:Choice>
        <mc:Fallback xmlns="">
          <p:sp>
            <p:nvSpPr>
              <p:cNvPr id="3" name="Notes Placeholder 2"/>
              <p:cNvSpPr>
                <a:spLocks noGrp="1"/>
              </p:cNvSpPr>
              <p:nvPr>
                <p:ph type="body" idx="1"/>
              </p:nvPr>
            </p:nvSpPr>
            <p:spPr/>
            <p:txBody>
              <a:bodyPr/>
              <a:lstStyle/>
              <a:p>
                <a:r>
                  <a:rPr lang="en-US" dirty="0" smtClean="0"/>
                  <a:t>Let us summarizes the key findings</a:t>
                </a:r>
              </a:p>
              <a:p>
                <a:endParaRPr lang="en-US" dirty="0" smtClean="0"/>
              </a:p>
              <a:p>
                <a:pPr>
                  <a:lnSpc>
                    <a:spcPct val="150000"/>
                  </a:lnSpc>
                </a:pPr>
                <a:r>
                  <a:rPr lang="en-US" dirty="0" smtClean="0"/>
                  <a:t>The fixed point iteration algorithm is an open method that estimates the solution of an equation of the form </a:t>
                </a:r>
                <a:r>
                  <a:rPr lang="en-US" i="0">
                    <a:latin typeface="Cambria Math" panose="02040503050406030204" pitchFamily="18" charset="0"/>
                  </a:rPr>
                  <a:t>𝑔(𝑥)=𝑥</a:t>
                </a:r>
                <a:endParaRPr lang="en-US" dirty="0" smtClean="0"/>
              </a:p>
              <a:p>
                <a:pPr>
                  <a:lnSpc>
                    <a:spcPct val="150000"/>
                  </a:lnSpc>
                </a:pPr>
                <a:endParaRPr lang="en-US" dirty="0"/>
              </a:p>
              <a:p>
                <a:r>
                  <a:rPr lang="en-US" dirty="0" smtClean="0"/>
                  <a:t>The iteration scheme writes </a:t>
                </a:r>
                <a:r>
                  <a:rPr lang="en-US" i="0">
                    <a:latin typeface="Cambria Math" panose="02040503050406030204" pitchFamily="18" charset="0"/>
                  </a:rPr>
                  <a:t>𝑥_(𝑖+1)=𝑔(𝑥_(𝑖+1) )</a:t>
                </a:r>
                <a:endParaRPr lang="en-US" dirty="0" smtClean="0"/>
              </a:p>
              <a:p>
                <a:endParaRPr lang="en-US" dirty="0" smtClean="0"/>
              </a:p>
              <a:p>
                <a:r>
                  <a:rPr lang="en-US" dirty="0" smtClean="0"/>
                  <a:t>The algorithm converges only under the right </a:t>
                </a:r>
                <a:r>
                  <a:rPr lang="en-US" dirty="0" smtClean="0"/>
                  <a:t>conditions</a:t>
                </a:r>
              </a:p>
              <a:p>
                <a:endParaRPr lang="en-US" dirty="0" smtClean="0"/>
              </a:p>
              <a:p>
                <a:r>
                  <a:rPr lang="en-US" dirty="0" smtClean="0"/>
                  <a:t>To estimate the absolute error </a:t>
                </a:r>
                <a:r>
                  <a:rPr lang="en-US" i="0">
                    <a:latin typeface="Cambria Math" panose="02040503050406030204" pitchFamily="18" charset="0"/>
                  </a:rPr>
                  <a:t>𝐸_𝑖</a:t>
                </a:r>
                <a:r>
                  <a:rPr lang="en-US" dirty="0" smtClean="0"/>
                  <a:t> in iteration number </a:t>
                </a:r>
                <a:r>
                  <a:rPr lang="en-US" dirty="0" err="1" smtClean="0"/>
                  <a:t>i</a:t>
                </a:r>
                <a:r>
                  <a:rPr lang="en-US" dirty="0" smtClean="0"/>
                  <a:t>, </a:t>
                </a:r>
                <a:r>
                  <a:rPr lang="en-US" dirty="0" smtClean="0"/>
                  <a:t>we use</a:t>
                </a:r>
                <a:r>
                  <a:rPr lang="en-US" baseline="0" dirty="0" smtClean="0"/>
                  <a:t> </a:t>
                </a:r>
                <a:r>
                  <a:rPr lang="en-US" baseline="0" smtClean="0"/>
                  <a:t>the difference between </a:t>
                </a:r>
                <a:r>
                  <a:rPr lang="en-US" baseline="0" dirty="0" smtClean="0"/>
                  <a:t>the current and previous iteration</a:t>
                </a:r>
                <a:endParaRPr lang="en-US" dirty="0"/>
              </a:p>
            </p:txBody>
          </p:sp>
        </mc:Fallback>
      </mc:AlternateContent>
      <p:sp>
        <p:nvSpPr>
          <p:cNvPr id="4" name="Slide Number Placeholder 3"/>
          <p:cNvSpPr>
            <a:spLocks noGrp="1"/>
          </p:cNvSpPr>
          <p:nvPr>
            <p:ph type="sldNum" sz="quarter" idx="10"/>
          </p:nvPr>
        </p:nvSpPr>
        <p:spPr/>
        <p:txBody>
          <a:bodyPr/>
          <a:lstStyle/>
          <a:p>
            <a:fld id="{BC5B11F4-C4C3-4908-BB68-63022C7F77DA}" type="slidenum">
              <a:rPr lang="en-US" smtClean="0"/>
              <a:t>22</a:t>
            </a:fld>
            <a:endParaRPr lang="en-US"/>
          </a:p>
        </p:txBody>
      </p:sp>
    </p:spTree>
    <p:extLst>
      <p:ext uri="{BB962C8B-B14F-4D97-AF65-F5344CB8AC3E}">
        <p14:creationId xmlns:p14="http://schemas.microsoft.com/office/powerpoint/2010/main" val="64245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any</a:t>
            </a:r>
            <a:r>
              <a:rPr lang="en-US" baseline="0" dirty="0" smtClean="0"/>
              <a:t> open method, one has to provide a first initial guess xo to start the algorithm.</a:t>
            </a:r>
          </a:p>
          <a:p>
            <a:r>
              <a:rPr lang="en-US" baseline="0" dirty="0" smtClean="0"/>
              <a:t>The algorithm doesn’t give this initial guess. It is up to you to provide it.</a:t>
            </a:r>
          </a:p>
          <a:p>
            <a:r>
              <a:rPr lang="en-US" baseline="0" dirty="0" smtClean="0"/>
              <a:t>You can do this based on a graphical solution of the equation or any other method, such as educated guess for example.</a:t>
            </a:r>
          </a:p>
          <a:p>
            <a:endParaRPr lang="en-US" baseline="0" dirty="0" smtClean="0"/>
          </a:p>
          <a:p>
            <a:r>
              <a:rPr lang="en-US" baseline="0" dirty="0" smtClean="0"/>
              <a:t>The algorithm will then provide further approximations of the solution of the equation g(x)=x by iteration according xi+1=g(xi).</a:t>
            </a:r>
          </a:p>
          <a:p>
            <a:endParaRPr lang="en-US" baseline="0" dirty="0" smtClean="0"/>
          </a:p>
          <a:p>
            <a:r>
              <a:rPr lang="en-US" dirty="0" smtClean="0"/>
              <a:t>You can see this algorithm as a brute force method. If xi</a:t>
            </a:r>
            <a:r>
              <a:rPr lang="en-US" baseline="0" dirty="0" smtClean="0"/>
              <a:t> would be the solution of the equation g(x)=x, then g(xi) would give xi.</a:t>
            </a:r>
          </a:p>
          <a:p>
            <a:r>
              <a:rPr lang="en-US" baseline="0" dirty="0" smtClean="0"/>
              <a:t>In general it will not give xi, unless you are very lucky and accidently found the solution of the equation. So g(xi) will give another value than xi, say xi+1.</a:t>
            </a:r>
          </a:p>
          <a:p>
            <a:r>
              <a:rPr lang="en-US" baseline="0" dirty="0" smtClean="0"/>
              <a:t>As you didn’t find the solution you try again with this new value xi+1.</a:t>
            </a:r>
          </a:p>
          <a:p>
            <a:endParaRPr lang="en-US" baseline="0" dirty="0" smtClean="0"/>
          </a:p>
          <a:p>
            <a:r>
              <a:rPr lang="en-US" baseline="0" dirty="0" smtClean="0"/>
              <a:t>You would go on like this until you reach the solution. This of course will never happen (expect in special cases). So you will stop the iterations once you consider you have reached your desired precision.</a:t>
            </a:r>
          </a:p>
          <a:p>
            <a:endParaRPr lang="en-US" baseline="0" dirty="0" smtClean="0"/>
          </a:p>
          <a:p>
            <a:r>
              <a:rPr lang="en-US" baseline="0" dirty="0" smtClean="0"/>
              <a:t>We will see later how you can estimated the error in each iteration. </a:t>
            </a:r>
          </a:p>
          <a:p>
            <a:endParaRPr lang="en-US" baseline="0" dirty="0" smtClean="0"/>
          </a:p>
          <a:p>
            <a:r>
              <a:rPr lang="en-US" baseline="0" dirty="0" smtClean="0"/>
              <a:t>For the moment let us first try to understand why this algorithm is supposed to converge towards the solution of g(x)=x.</a:t>
            </a:r>
          </a:p>
          <a:p>
            <a:endParaRPr lang="en-US" dirty="0"/>
          </a:p>
        </p:txBody>
      </p:sp>
      <p:sp>
        <p:nvSpPr>
          <p:cNvPr id="4" name="Slide Number Placeholder 3"/>
          <p:cNvSpPr>
            <a:spLocks noGrp="1"/>
          </p:cNvSpPr>
          <p:nvPr>
            <p:ph type="sldNum" sz="quarter" idx="10"/>
          </p:nvPr>
        </p:nvSpPr>
        <p:spPr/>
        <p:txBody>
          <a:bodyPr/>
          <a:lstStyle/>
          <a:p>
            <a:fld id="{BC5B11F4-C4C3-4908-BB68-63022C7F77DA}" type="slidenum">
              <a:rPr lang="en-US" smtClean="0"/>
              <a:t>3</a:t>
            </a:fld>
            <a:endParaRPr lang="en-US"/>
          </a:p>
        </p:txBody>
      </p:sp>
    </p:spTree>
    <p:extLst>
      <p:ext uri="{BB962C8B-B14F-4D97-AF65-F5344CB8AC3E}">
        <p14:creationId xmlns:p14="http://schemas.microsoft.com/office/powerpoint/2010/main" val="1975639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 why the</a:t>
            </a:r>
            <a:r>
              <a:rPr lang="en-US" baseline="0" dirty="0" smtClean="0"/>
              <a:t> fixed point iteration method is converging to a solution of the equation x=g(x) let us solve this equation graphically</a:t>
            </a:r>
          </a:p>
          <a:p>
            <a:endParaRPr lang="en-US" baseline="0" dirty="0" smtClean="0"/>
          </a:p>
          <a:p>
            <a:r>
              <a:rPr lang="en-US" baseline="0" dirty="0" smtClean="0"/>
              <a:t>For this we first plot the function y=g(x).</a:t>
            </a:r>
          </a:p>
          <a:p>
            <a:r>
              <a:rPr lang="en-US" baseline="0" dirty="0" smtClean="0"/>
              <a:t>We further add the function y=x.</a:t>
            </a:r>
          </a:p>
          <a:p>
            <a:endParaRPr lang="en-US" baseline="0" dirty="0" smtClean="0"/>
          </a:p>
          <a:p>
            <a:r>
              <a:rPr lang="en-US" baseline="0" dirty="0" smtClean="0"/>
              <a:t>The intercept of these two curves is a solution r of the equation x=g(x).</a:t>
            </a:r>
          </a:p>
          <a:p>
            <a:endParaRPr lang="en-US" baseline="0" dirty="0" smtClean="0"/>
          </a:p>
          <a:p>
            <a:r>
              <a:rPr lang="en-US" baseline="0" dirty="0" smtClean="0"/>
              <a:t>Let us now choose an initial guess xo.</a:t>
            </a:r>
          </a:p>
          <a:p>
            <a:endParaRPr lang="en-US" baseline="0" dirty="0" smtClean="0"/>
          </a:p>
          <a:p>
            <a:r>
              <a:rPr lang="en-US" dirty="0" smtClean="0"/>
              <a:t>To determine x1 we compute g(xo).</a:t>
            </a:r>
          </a:p>
          <a:p>
            <a:endParaRPr lang="en-US" dirty="0" smtClean="0"/>
          </a:p>
          <a:p>
            <a:r>
              <a:rPr lang="en-US" dirty="0" smtClean="0"/>
              <a:t>Let</a:t>
            </a:r>
            <a:r>
              <a:rPr lang="en-US" baseline="0" dirty="0" smtClean="0"/>
              <a:t> us report x1 on the x-axis and proceed by computing g(x1) to determine x2.</a:t>
            </a:r>
          </a:p>
          <a:p>
            <a:endParaRPr lang="en-US" baseline="0" dirty="0" smtClean="0"/>
          </a:p>
          <a:p>
            <a:r>
              <a:rPr lang="en-US" baseline="0" dirty="0" smtClean="0"/>
              <a:t>Again we report x2 on the x-axis.</a:t>
            </a:r>
          </a:p>
          <a:p>
            <a:r>
              <a:rPr lang="en-US" baseline="0" dirty="0" smtClean="0"/>
              <a:t>We could proceed like this further to determine successively x3, x4 and so on.</a:t>
            </a:r>
          </a:p>
          <a:p>
            <a:endParaRPr lang="en-US" baseline="0" dirty="0" smtClean="0"/>
          </a:p>
          <a:p>
            <a:r>
              <a:rPr lang="en-US" dirty="0" smtClean="0"/>
              <a:t>Usually one presents these operations in a</a:t>
            </a:r>
            <a:r>
              <a:rPr lang="en-US" baseline="0" dirty="0" smtClean="0"/>
              <a:t> simplified way on the figure as highlighted by the bold arrows.</a:t>
            </a:r>
          </a:p>
          <a:p>
            <a:r>
              <a:rPr lang="en-US" baseline="0" dirty="0" smtClean="0"/>
              <a:t>Such a figure is often referred to as a cobweb diagram.</a:t>
            </a:r>
          </a:p>
          <a:p>
            <a:endParaRPr lang="en-US" baseline="0" dirty="0" smtClean="0"/>
          </a:p>
          <a:p>
            <a:r>
              <a:rPr lang="en-US" baseline="0" dirty="0" smtClean="0"/>
              <a:t>Note how, in a staircase type evolution, the algorithm progressively converges towards to the solution r of the equation.</a:t>
            </a:r>
          </a:p>
          <a:p>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4</a:t>
            </a:fld>
            <a:endParaRPr lang="en-US"/>
          </a:p>
        </p:txBody>
      </p:sp>
    </p:spTree>
    <p:extLst>
      <p:ext uri="{BB962C8B-B14F-4D97-AF65-F5344CB8AC3E}">
        <p14:creationId xmlns:p14="http://schemas.microsoft.com/office/powerpoint/2010/main" val="228744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saw how the fixed point method can converge to the root of the equation x=g(x).</a:t>
            </a:r>
          </a:p>
          <a:p>
            <a:endParaRPr lang="en-US" baseline="0" dirty="0" smtClean="0"/>
          </a:p>
          <a:p>
            <a:r>
              <a:rPr lang="en-US" baseline="0" dirty="0" smtClean="0"/>
              <a:t>This doesn’t always happen.</a:t>
            </a:r>
          </a:p>
          <a:p>
            <a:endParaRPr lang="en-US" baseline="0" dirty="0" smtClean="0"/>
          </a:p>
          <a:p>
            <a:r>
              <a:rPr lang="en-US" dirty="0" smtClean="0"/>
              <a:t>On the four cobweb diagrams you see are depicted the four typical</a:t>
            </a:r>
            <a:r>
              <a:rPr lang="en-US" baseline="0" dirty="0" smtClean="0"/>
              <a:t> cases that can occur.</a:t>
            </a:r>
          </a:p>
          <a:p>
            <a:endParaRPr lang="en-US" baseline="0" dirty="0" smtClean="0"/>
          </a:p>
          <a:p>
            <a:r>
              <a:rPr lang="en-US" baseline="0" dirty="0" smtClean="0"/>
              <a:t>Situation (a) we know already.</a:t>
            </a:r>
          </a:p>
          <a:p>
            <a:r>
              <a:rPr lang="en-US" baseline="0" dirty="0" smtClean="0"/>
              <a:t>The algorithm converges in a staircase-like evolution towards the root.</a:t>
            </a:r>
          </a:p>
          <a:p>
            <a:endParaRPr lang="en-US" baseline="0" dirty="0" smtClean="0"/>
          </a:p>
          <a:p>
            <a:r>
              <a:rPr lang="en-US" baseline="0" dirty="0" smtClean="0"/>
              <a:t>Situation (b) is as well a case where the algorithm will converge.</a:t>
            </a:r>
          </a:p>
          <a:p>
            <a:r>
              <a:rPr lang="en-US" baseline="0" dirty="0" smtClean="0"/>
              <a:t>The evolution is not a staircase-like type but rather like a spiral which progressively closes around the root.</a:t>
            </a:r>
          </a:p>
          <a:p>
            <a:endParaRPr lang="en-US" baseline="0" dirty="0" smtClean="0"/>
          </a:p>
          <a:p>
            <a:r>
              <a:rPr lang="en-US" baseline="0" dirty="0" smtClean="0"/>
              <a:t>Situations (c) and (d) are two cases where the algorithm diverges.</a:t>
            </a:r>
          </a:p>
          <a:p>
            <a:r>
              <a:rPr lang="en-US" baseline="0" dirty="0" smtClean="0"/>
              <a:t>In case (c) the algorithm is driven away from the solution in a stair-case type evolution.</a:t>
            </a:r>
          </a:p>
          <a:p>
            <a:r>
              <a:rPr lang="en-US" baseline="0" dirty="0" smtClean="0"/>
              <a:t>You can see it as the opposite case of situation (a).</a:t>
            </a:r>
          </a:p>
          <a:p>
            <a:endParaRPr lang="en-US" baseline="0" dirty="0" smtClean="0"/>
          </a:p>
          <a:p>
            <a:r>
              <a:rPr lang="en-US" baseline="0" dirty="0" smtClean="0"/>
              <a:t>Likewise, situation (d) is the opposite case of (b). The algorithms is driven in a spiral away from the root.</a:t>
            </a:r>
          </a:p>
          <a:p>
            <a:endParaRPr lang="en-US" baseline="0" dirty="0" smtClean="0"/>
          </a:p>
          <a:p>
            <a:r>
              <a:rPr lang="en-US" dirty="0" smtClean="0"/>
              <a:t>Observing these four cases we can draw some interesting conclusions</a:t>
            </a:r>
          </a:p>
          <a:p>
            <a:endParaRPr lang="en-US" dirty="0" smtClean="0"/>
          </a:p>
          <a:p>
            <a:r>
              <a:rPr lang="en-US" dirty="0" smtClean="0"/>
              <a:t>First we note that if the function g(x) has a positive</a:t>
            </a:r>
            <a:r>
              <a:rPr lang="en-US" baseline="0" dirty="0" smtClean="0"/>
              <a:t> slope, as in situations a and c, the evolution is a staircase.</a:t>
            </a:r>
          </a:p>
          <a:p>
            <a:r>
              <a:rPr lang="en-US" baseline="0" dirty="0" smtClean="0"/>
              <a:t>For a negative slope of g(x) we get a spiral type evolution.</a:t>
            </a:r>
          </a:p>
          <a:p>
            <a:endParaRPr lang="en-US" baseline="0" dirty="0" smtClean="0"/>
          </a:p>
          <a:p>
            <a:r>
              <a:rPr lang="en-US" baseline="0" dirty="0" smtClean="0"/>
              <a:t>The slope of g(x) decides as well if the algorithm will converge or diverge.</a:t>
            </a:r>
          </a:p>
          <a:p>
            <a:r>
              <a:rPr lang="en-US" baseline="0" dirty="0" smtClean="0"/>
              <a:t>If the slope is low then the algorithm converges</a:t>
            </a:r>
          </a:p>
          <a:p>
            <a:r>
              <a:rPr lang="en-US" baseline="0" dirty="0" smtClean="0"/>
              <a:t>For steeper function it will diverge.</a:t>
            </a:r>
          </a:p>
          <a:p>
            <a:endParaRPr lang="en-US" baseline="0" dirty="0" smtClean="0"/>
          </a:p>
          <a:p>
            <a:r>
              <a:rPr lang="en-US" dirty="0" smtClean="0"/>
              <a:t>What is the critical slope of g(x)?</a:t>
            </a:r>
          </a:p>
          <a:p>
            <a:endParaRPr lang="en-US" dirty="0" smtClean="0"/>
          </a:p>
          <a:p>
            <a:r>
              <a:rPr lang="en-US" dirty="0" smtClean="0"/>
              <a:t>Comparing it with the function y=x</a:t>
            </a:r>
            <a:r>
              <a:rPr lang="en-US" baseline="0" dirty="0" smtClean="0"/>
              <a:t> gives the answer</a:t>
            </a:r>
          </a:p>
          <a:p>
            <a:endParaRPr lang="en-US" baseline="0" dirty="0" smtClean="0"/>
          </a:p>
          <a:p>
            <a:r>
              <a:rPr lang="en-US" baseline="0" dirty="0" smtClean="0"/>
              <a:t>The algorithm converges if g(x) has a slope less than one</a:t>
            </a:r>
          </a:p>
          <a:p>
            <a:r>
              <a:rPr lang="en-US" baseline="0" dirty="0" smtClean="0"/>
              <a:t>For a stiffer function, a slope higher than one, the algorithm will diverge.</a:t>
            </a:r>
          </a:p>
          <a:p>
            <a:endParaRPr lang="en-US" baseline="0" dirty="0" smtClean="0"/>
          </a:p>
          <a:p>
            <a:r>
              <a:rPr lang="en-US" baseline="0" dirty="0" smtClean="0"/>
              <a:t>This observation is correct as shows the following theorem.</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5</a:t>
            </a:fld>
            <a:endParaRPr lang="en-US"/>
          </a:p>
        </p:txBody>
      </p:sp>
    </p:spTree>
    <p:extLst>
      <p:ext uri="{BB962C8B-B14F-4D97-AF65-F5344CB8AC3E}">
        <p14:creationId xmlns:p14="http://schemas.microsoft.com/office/powerpoint/2010/main" val="3855121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can prove that if the function g(x) has a slope less than one, in absolute value, then the algorithm will converge.</a:t>
            </a:r>
          </a:p>
          <a:p>
            <a:endParaRPr lang="en-US" dirty="0" smtClean="0"/>
          </a:p>
          <a:p>
            <a:r>
              <a:rPr lang="en-US" dirty="0" smtClean="0"/>
              <a:t>The precise formulation says :</a:t>
            </a:r>
          </a:p>
          <a:p>
            <a:r>
              <a:rPr lang="en-US" dirty="0" smtClean="0"/>
              <a:t>First: the slope</a:t>
            </a:r>
            <a:r>
              <a:rPr lang="en-US" baseline="0" dirty="0" smtClean="0"/>
              <a:t> of g(x) must be less than one in the root</a:t>
            </a:r>
          </a:p>
          <a:p>
            <a:r>
              <a:rPr lang="en-US" baseline="0" dirty="0" smtClean="0"/>
              <a:t>And second: the initial guess xo must be reasonably close to the root.</a:t>
            </a:r>
          </a:p>
          <a:p>
            <a:endParaRPr lang="en-US" baseline="0" dirty="0" smtClean="0"/>
          </a:p>
          <a:p>
            <a:r>
              <a:rPr lang="en-US" dirty="0" smtClean="0"/>
              <a:t>What means reasonably close?</a:t>
            </a:r>
          </a:p>
          <a:p>
            <a:endParaRPr lang="en-US" dirty="0" smtClean="0"/>
          </a:p>
          <a:p>
            <a:r>
              <a:rPr lang="en-US" dirty="0" smtClean="0"/>
              <a:t>This heavily depends on the shape of the function g(x). No simple general criteria can be given</a:t>
            </a:r>
          </a:p>
          <a:p>
            <a:endParaRPr lang="en-US" dirty="0" smtClean="0"/>
          </a:p>
          <a:p>
            <a:r>
              <a:rPr lang="en-US" dirty="0" smtClean="0"/>
              <a:t>Practically, plotting the function g(x) and trying some values for xo will allow to check if the algorithm will converge or not.</a:t>
            </a:r>
          </a:p>
          <a:p>
            <a:endParaRPr lang="en-US" dirty="0" smtClean="0"/>
          </a:p>
          <a:p>
            <a:r>
              <a:rPr lang="en-US" dirty="0" smtClean="0"/>
              <a:t>Let us insist</a:t>
            </a:r>
            <a:r>
              <a:rPr lang="en-US" baseline="0" dirty="0" smtClean="0"/>
              <a:t> that to verify that g’(xo)&lt;1 is not enough to guarantee that algorithm will converge.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6</a:t>
            </a:fld>
            <a:endParaRPr lang="en-US"/>
          </a:p>
        </p:txBody>
      </p:sp>
    </p:spTree>
    <p:extLst>
      <p:ext uri="{BB962C8B-B14F-4D97-AF65-F5344CB8AC3E}">
        <p14:creationId xmlns:p14="http://schemas.microsoft.com/office/powerpoint/2010/main" val="2592506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 us illustrate this theorem with an example.</a:t>
            </a:r>
          </a:p>
          <a:p>
            <a:endParaRPr lang="en-US" dirty="0" smtClean="0"/>
          </a:p>
          <a:p>
            <a:endParaRPr lang="en-US" dirty="0" smtClean="0"/>
          </a:p>
          <a:p>
            <a:r>
              <a:rPr lang="en-US" dirty="0" smtClean="0"/>
              <a:t>Consider the equation x^3+x-1=0</a:t>
            </a:r>
          </a:p>
          <a:p>
            <a:endParaRPr lang="en-US" dirty="0" smtClean="0"/>
          </a:p>
          <a:p>
            <a:r>
              <a:rPr lang="en-US" dirty="0" smtClean="0"/>
              <a:t>If we want to apply the fixed point method we first have to transform this equation into</a:t>
            </a:r>
            <a:r>
              <a:rPr lang="en-US" baseline="0" dirty="0" smtClean="0"/>
              <a:t> the form x=g(x).</a:t>
            </a:r>
          </a:p>
          <a:p>
            <a:endParaRPr lang="en-US" baseline="0" dirty="0" smtClean="0"/>
          </a:p>
          <a:p>
            <a:r>
              <a:rPr lang="en-US" baseline="0" dirty="0" smtClean="0"/>
              <a:t>The way to make this rearrangement is of course not unique</a:t>
            </a:r>
          </a:p>
          <a:p>
            <a:endParaRPr lang="en-US" baseline="0" dirty="0" smtClean="0"/>
          </a:p>
          <a:p>
            <a:r>
              <a:rPr lang="en-US" dirty="0" smtClean="0"/>
              <a:t>For example we could choose x =1-x^3</a:t>
            </a:r>
          </a:p>
          <a:p>
            <a:endParaRPr lang="en-US" dirty="0" smtClean="0"/>
          </a:p>
          <a:p>
            <a:r>
              <a:rPr lang="en-US" dirty="0" smtClean="0"/>
              <a:t>Or we could chose x=(1-x)^(1/3)</a:t>
            </a:r>
          </a:p>
          <a:p>
            <a:endParaRPr lang="en-US" dirty="0" smtClean="0"/>
          </a:p>
          <a:p>
            <a:r>
              <a:rPr lang="en-US" dirty="0" smtClean="0"/>
              <a:t>Many</a:t>
            </a:r>
            <a:r>
              <a:rPr lang="en-US" baseline="0" dirty="0" smtClean="0"/>
              <a:t> other ways are possible.</a:t>
            </a:r>
          </a:p>
          <a:p>
            <a:endParaRPr lang="en-US" baseline="0" dirty="0" smtClean="0"/>
          </a:p>
          <a:p>
            <a:r>
              <a:rPr lang="en-US" baseline="0" dirty="0" smtClean="0"/>
              <a:t>Here we show a third possible rearrangement. </a:t>
            </a:r>
          </a:p>
          <a:p>
            <a:r>
              <a:rPr lang="en-US" baseline="0" dirty="0" smtClean="0"/>
              <a:t>Even if not obvious, but this equation is really the same as the original one. You may want to try to prove it.</a:t>
            </a:r>
          </a:p>
          <a:p>
            <a:endParaRPr lang="en-US" baseline="0" dirty="0" smtClean="0"/>
          </a:p>
          <a:p>
            <a:r>
              <a:rPr lang="en-US" baseline="0" dirty="0" smtClean="0"/>
              <a:t>In summary we see here three different possible choices for the function g(x).</a:t>
            </a:r>
          </a:p>
          <a:p>
            <a:endParaRPr lang="en-US" baseline="0" dirty="0" smtClean="0"/>
          </a:p>
          <a:p>
            <a:r>
              <a:rPr lang="en-US" baseline="0" dirty="0" smtClean="0"/>
              <a:t>Will they all converge?</a:t>
            </a:r>
          </a:p>
          <a:p>
            <a:endParaRPr lang="en-US" baseline="0" dirty="0" smtClean="0"/>
          </a:p>
          <a:p>
            <a:r>
              <a:rPr lang="en-US" baseline="0" dirty="0" smtClean="0"/>
              <a:t>Let us try out.</a:t>
            </a:r>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7</a:t>
            </a:fld>
            <a:endParaRPr lang="en-US"/>
          </a:p>
        </p:txBody>
      </p:sp>
    </p:spTree>
    <p:extLst>
      <p:ext uri="{BB962C8B-B14F-4D97-AF65-F5344CB8AC3E}">
        <p14:creationId xmlns:p14="http://schemas.microsoft.com/office/powerpoint/2010/main" val="1228692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chose xo=0.5 and apply</a:t>
            </a:r>
            <a:r>
              <a:rPr lang="en-US" baseline="0" dirty="0" smtClean="0"/>
              <a:t> the fixed point method with the three functions g(x) we have built.</a:t>
            </a:r>
          </a:p>
          <a:p>
            <a:r>
              <a:rPr lang="en-US" baseline="0" dirty="0" smtClean="0"/>
              <a:t>We conduct 20 iterations</a:t>
            </a:r>
          </a:p>
          <a:p>
            <a:endParaRPr lang="en-US" baseline="0" dirty="0" smtClean="0"/>
          </a:p>
          <a:p>
            <a:r>
              <a:rPr lang="en-US" baseline="0" dirty="0" smtClean="0"/>
              <a:t>As we can observe, the first choice of g(x) doesn’t converge. It oscillates between 0 and 1 but never converges to a fixed point.</a:t>
            </a:r>
          </a:p>
          <a:p>
            <a:r>
              <a:rPr lang="en-US" baseline="0" dirty="0" smtClean="0"/>
              <a:t>This function doesn’t allow us to solve the problem</a:t>
            </a:r>
          </a:p>
          <a:p>
            <a:endParaRPr lang="en-US" baseline="0" dirty="0" smtClean="0"/>
          </a:p>
          <a:p>
            <a:r>
              <a:rPr lang="en-US" baseline="0" dirty="0" smtClean="0"/>
              <a:t>The two other choices converges. </a:t>
            </a:r>
          </a:p>
          <a:p>
            <a:r>
              <a:rPr lang="en-US" baseline="0" dirty="0" smtClean="0"/>
              <a:t>In this case both to the same root.</a:t>
            </a:r>
          </a:p>
          <a:p>
            <a:r>
              <a:rPr lang="en-US" baseline="0" dirty="0" smtClean="0"/>
              <a:t>But we can note that the third choice converges slightly faster.</a:t>
            </a:r>
          </a:p>
          <a:p>
            <a:endParaRPr lang="en-US" baseline="0" dirty="0" smtClean="0"/>
          </a:p>
          <a:p>
            <a:r>
              <a:rPr lang="en-US" dirty="0" smtClean="0"/>
              <a:t>The lesson</a:t>
            </a:r>
            <a:r>
              <a:rPr lang="en-US" baseline="0" dirty="0" smtClean="0"/>
              <a:t> to learn here is that for a given equation there is not a unique choice for the function g(x).</a:t>
            </a:r>
          </a:p>
          <a:p>
            <a:r>
              <a:rPr lang="en-US" baseline="0" dirty="0" smtClean="0"/>
              <a:t>Many choices are possible. Some of them may converge, some may not</a:t>
            </a:r>
          </a:p>
          <a:p>
            <a:endParaRPr lang="en-US" dirty="0" smtClean="0"/>
          </a:p>
          <a:p>
            <a:r>
              <a:rPr lang="en-US" dirty="0" smtClean="0"/>
              <a:t>There is</a:t>
            </a:r>
            <a:r>
              <a:rPr lang="en-US" baseline="0" dirty="0" smtClean="0"/>
              <a:t> no general rule how to find a function g that will converge. Sometimes one has to try a few of them before finding a converging one.</a:t>
            </a:r>
            <a:endParaRPr lang="en-CA" dirty="0"/>
          </a:p>
        </p:txBody>
      </p:sp>
      <p:sp>
        <p:nvSpPr>
          <p:cNvPr id="4" name="Slide Number Placeholder 3"/>
          <p:cNvSpPr>
            <a:spLocks noGrp="1"/>
          </p:cNvSpPr>
          <p:nvPr>
            <p:ph type="sldNum" sz="quarter" idx="10"/>
          </p:nvPr>
        </p:nvSpPr>
        <p:spPr/>
        <p:txBody>
          <a:bodyPr/>
          <a:lstStyle/>
          <a:p>
            <a:fld id="{BC5B11F4-C4C3-4908-BB68-63022C7F77DA}" type="slidenum">
              <a:rPr lang="en-US" smtClean="0"/>
              <a:t>8</a:t>
            </a:fld>
            <a:endParaRPr lang="en-US"/>
          </a:p>
        </p:txBody>
      </p:sp>
    </p:spTree>
    <p:extLst>
      <p:ext uri="{BB962C8B-B14F-4D97-AF65-F5344CB8AC3E}">
        <p14:creationId xmlns:p14="http://schemas.microsoft.com/office/powerpoint/2010/main" val="119110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now do a simple numerical example.</a:t>
            </a:r>
          </a:p>
          <a:p>
            <a:endParaRPr lang="en-US" dirty="0" smtClean="0"/>
          </a:p>
          <a:p>
            <a:r>
              <a:rPr lang="en-US" dirty="0" smtClean="0"/>
              <a:t>For this example we want to solve the equation</a:t>
            </a:r>
            <a:r>
              <a:rPr lang="en-US" baseline="0" dirty="0" smtClean="0"/>
              <a:t> x=cos(x).</a:t>
            </a:r>
          </a:p>
          <a:p>
            <a:endParaRPr lang="en-US" baseline="0" dirty="0" smtClean="0"/>
          </a:p>
          <a:p>
            <a:r>
              <a:rPr lang="en-US" baseline="0" dirty="0" smtClean="0"/>
              <a:t>The fix point iteration algorithm will write xi+1 = cos(xi)</a:t>
            </a:r>
          </a:p>
          <a:p>
            <a:endParaRPr lang="en-US" baseline="0" dirty="0" smtClean="0"/>
          </a:p>
        </p:txBody>
      </p:sp>
      <p:sp>
        <p:nvSpPr>
          <p:cNvPr id="4" name="Slide Number Placeholder 3"/>
          <p:cNvSpPr>
            <a:spLocks noGrp="1"/>
          </p:cNvSpPr>
          <p:nvPr>
            <p:ph type="sldNum" sz="quarter" idx="10"/>
          </p:nvPr>
        </p:nvSpPr>
        <p:spPr/>
        <p:txBody>
          <a:bodyPr/>
          <a:lstStyle/>
          <a:p>
            <a:fld id="{BC5B11F4-C4C3-4908-BB68-63022C7F77DA}" type="slidenum">
              <a:rPr lang="en-US" smtClean="0"/>
              <a:t>9</a:t>
            </a:fld>
            <a:endParaRPr lang="en-US"/>
          </a:p>
        </p:txBody>
      </p:sp>
    </p:spTree>
    <p:extLst>
      <p:ext uri="{BB962C8B-B14F-4D97-AF65-F5344CB8AC3E}">
        <p14:creationId xmlns:p14="http://schemas.microsoft.com/office/powerpoint/2010/main" val="842838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EE7F5D-9FC6-4A3C-98D1-D735B9967D31}"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295359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EE7F5D-9FC6-4A3C-98D1-D735B9967D31}"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208199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EE7F5D-9FC6-4A3C-98D1-D735B9967D31}"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9089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99456" y="2852936"/>
            <a:ext cx="9313035" cy="1224136"/>
          </a:xfrm>
        </p:spPr>
        <p:txBody>
          <a:bodyPr anchor="ctr"/>
          <a:lstStyle>
            <a:lvl1pPr algn="l">
              <a:defRPr sz="2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199456" y="4293096"/>
            <a:ext cx="9313035" cy="766936"/>
          </a:xfrm>
        </p:spPr>
        <p:txBody>
          <a:bodyPr/>
          <a:lstStyle>
            <a:lvl1pPr marL="0" indent="0">
              <a:buFontTx/>
              <a:buNone/>
              <a:defRPr sz="1800"/>
            </a:lvl1pPr>
          </a:lstStyle>
          <a:p>
            <a:r>
              <a:rPr lang="en-US" smtClean="0"/>
              <a:t>Click to edit Master subtitle style</a:t>
            </a:r>
            <a:endParaRPr lang="en-US"/>
          </a:p>
        </p:txBody>
      </p:sp>
    </p:spTree>
    <p:extLst>
      <p:ext uri="{BB962C8B-B14F-4D97-AF65-F5344CB8AC3E}">
        <p14:creationId xmlns:p14="http://schemas.microsoft.com/office/powerpoint/2010/main" val="25784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5713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3711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option 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7847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 page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384032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age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accent1"/>
                </a:solidFill>
              </a:defRPr>
            </a:lvl1pPr>
          </a:lstStyle>
          <a:p>
            <a:r>
              <a:rPr lang="en-US" smtClean="0"/>
              <a:t>Click to edit Master title style</a:t>
            </a:r>
            <a:endParaRPr lang="en-US"/>
          </a:p>
        </p:txBody>
      </p:sp>
    </p:spTree>
    <p:extLst>
      <p:ext uri="{BB962C8B-B14F-4D97-AF65-F5344CB8AC3E}">
        <p14:creationId xmlns:p14="http://schemas.microsoft.com/office/powerpoint/2010/main" val="2608904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70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EE7F5D-9FC6-4A3C-98D1-D735B9967D31}"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280601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E7F5D-9FC6-4A3C-98D1-D735B9967D31}"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287733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EE7F5D-9FC6-4A3C-98D1-D735B9967D31}"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174004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EE7F5D-9FC6-4A3C-98D1-D735B9967D31}"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111300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EE7F5D-9FC6-4A3C-98D1-D735B9967D31}"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94911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E7F5D-9FC6-4A3C-98D1-D735B9967D31}"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49637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E7F5D-9FC6-4A3C-98D1-D735B9967D31}"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382286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E7F5D-9FC6-4A3C-98D1-D735B9967D31}"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EA6C9-DFA6-435A-9AFB-2ABB10CD9323}" type="slidenum">
              <a:rPr lang="en-US" smtClean="0"/>
              <a:t>‹#›</a:t>
            </a:fld>
            <a:endParaRPr lang="en-US"/>
          </a:p>
        </p:txBody>
      </p:sp>
    </p:spTree>
    <p:extLst>
      <p:ext uri="{BB962C8B-B14F-4D97-AF65-F5344CB8AC3E}">
        <p14:creationId xmlns:p14="http://schemas.microsoft.com/office/powerpoint/2010/main" val="260426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E7F5D-9FC6-4A3C-98D1-D735B9967D31}" type="datetimeFigureOut">
              <a:rPr lang="en-US" smtClean="0"/>
              <a:t>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EA6C9-DFA6-435A-9AFB-2ABB10CD9323}" type="slidenum">
              <a:rPr lang="en-US" smtClean="0"/>
              <a:t>‹#›</a:t>
            </a:fld>
            <a:endParaRPr lang="en-US"/>
          </a:p>
        </p:txBody>
      </p:sp>
    </p:spTree>
    <p:extLst>
      <p:ext uri="{BB962C8B-B14F-4D97-AF65-F5344CB8AC3E}">
        <p14:creationId xmlns:p14="http://schemas.microsoft.com/office/powerpoint/2010/main" val="12855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81000"/>
            <a:ext cx="10363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914400" y="1752600"/>
            <a:ext cx="10363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3497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p:titleStyle>
    <p:body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0.png"/><Relationship Id="rId4" Type="http://schemas.openxmlformats.org/officeDocument/2006/relationships/image" Target="../media/image170.png"/></Relationships>
</file>

<file path=ppt/slides/_rels/slide1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00.png"/><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10.png"/><Relationship Id="rId4" Type="http://schemas.openxmlformats.org/officeDocument/2006/relationships/image" Target="../media/image170.png"/></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31.png"/><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40.png"/><Relationship Id="rId4" Type="http://schemas.openxmlformats.org/officeDocument/2006/relationships/image" Target="../media/image170.png"/></Relationships>
</file>

<file path=ppt/slides/_rels/slide15.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60.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1.png"/><Relationship Id="rId4" Type="http://schemas.openxmlformats.org/officeDocument/2006/relationships/image" Target="../media/image251.png"/></Relationships>
</file>

<file path=ppt/slides/_rels/slide1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70.png"/><Relationship Id="rId4" Type="http://schemas.openxmlformats.org/officeDocument/2006/relationships/image" Target="../media/image170.png"/></Relationships>
</file>

<file path=ppt/slides/_rels/slide1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80.png"/><Relationship Id="rId5" Type="http://schemas.openxmlformats.org/officeDocument/2006/relationships/image" Target="../media/image221.png"/><Relationship Id="rId4" Type="http://schemas.openxmlformats.org/officeDocument/2006/relationships/image" Target="../media/image170.png"/></Relationships>
</file>

<file path=ppt/slides/_rels/slide1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90.png"/><Relationship Id="rId4" Type="http://schemas.openxmlformats.org/officeDocument/2006/relationships/image" Target="../media/image2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01.png"/><Relationship Id="rId4" Type="http://schemas.openxmlformats.org/officeDocument/2006/relationships/image" Target="../media/image230.png"/></Relationships>
</file>

<file path=ppt/slides/_rels/slide2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00.png"/><Relationship Id="rId4" Type="http://schemas.openxmlformats.org/officeDocument/2006/relationships/image" Target="../media/image2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80.png"/><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5"/>
          <p:cNvSpPr>
            <a:spLocks noGrp="1"/>
          </p:cNvSpPr>
          <p:nvPr>
            <p:ph type="ctrTitle"/>
          </p:nvPr>
        </p:nvSpPr>
        <p:spPr/>
        <p:txBody>
          <a:bodyPr/>
          <a:lstStyle/>
          <a:p>
            <a:r>
              <a:rPr lang="en-US" dirty="0" smtClean="0">
                <a:latin typeface="Arial Bold" charset="0"/>
              </a:rPr>
              <a:t>Fixed point iteration</a:t>
            </a:r>
            <a:endParaRPr lang="en-US" dirty="0">
              <a:latin typeface="Arial Bold" charset="0"/>
            </a:endParaRPr>
          </a:p>
        </p:txBody>
      </p:sp>
      <p:sp>
        <p:nvSpPr>
          <p:cNvPr id="7170" name="Subtitle 16"/>
          <p:cNvSpPr>
            <a:spLocks noGrp="1"/>
          </p:cNvSpPr>
          <p:nvPr>
            <p:ph type="subTitle" idx="1"/>
          </p:nvPr>
        </p:nvSpPr>
        <p:spPr/>
        <p:txBody>
          <a:bodyPr/>
          <a:lstStyle/>
          <a:p>
            <a:pPr eaLnBrk="1" hangingPunct="1"/>
            <a:endParaRPr lang="en-US">
              <a:latin typeface="Arial" charset="0"/>
            </a:endParaRPr>
          </a:p>
        </p:txBody>
      </p:sp>
    </p:spTree>
    <p:extLst>
      <p:ext uri="{BB962C8B-B14F-4D97-AF65-F5344CB8AC3E}">
        <p14:creationId xmlns:p14="http://schemas.microsoft.com/office/powerpoint/2010/main" val="2020923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4834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483483" cy="46166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cos</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859645145"/>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0.7</a:t>
                          </a:r>
                          <a:endParaRPr lang="en-US" dirty="0"/>
                        </a:p>
                      </a:txBody>
                      <a:tcPr/>
                    </a:tc>
                    <a:tc>
                      <a:txBody>
                        <a:bodyPr/>
                        <a:lstStyle/>
                        <a:p>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859645145"/>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a:p>
                      </a:txBody>
                      <a:tcPr>
                        <a:blipFill rotWithShape="0">
                          <a:blip r:embed="rId5"/>
                          <a:stretch>
                            <a:fillRect l="-150" t="-1639" r="-100449" b="-503279"/>
                          </a:stretch>
                        </a:blipFill>
                      </a:tcPr>
                    </a:tc>
                    <a:tc>
                      <a:txBody>
                        <a:bodyPr/>
                        <a:lstStyle/>
                        <a:p>
                          <a:endParaRPr lang="en-US"/>
                        </a:p>
                      </a:txBody>
                      <a:tcPr>
                        <a:blipFill rotWithShape="0">
                          <a:blip r:embed="rId5"/>
                          <a:stretch>
                            <a:fillRect l="-100300" t="-1639" r="-600" b="-503279"/>
                          </a:stretch>
                        </a:blipFill>
                      </a:tcPr>
                    </a:tc>
                  </a:tr>
                  <a:tr h="370840">
                    <a:tc>
                      <a:txBody>
                        <a:bodyPr/>
                        <a:lstStyle/>
                        <a:p>
                          <a:endParaRPr lang="en-US"/>
                        </a:p>
                      </a:txBody>
                      <a:tcPr>
                        <a:blipFill rotWithShape="0">
                          <a:blip r:embed="rId5"/>
                          <a:stretch>
                            <a:fillRect l="-150" t="-101639" r="-100449" b="-403279"/>
                          </a:stretch>
                        </a:blipFill>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bl>
              </a:graphicData>
            </a:graphic>
          </p:graphicFrame>
        </mc:Fallback>
      </mc:AlternateContent>
    </p:spTree>
    <p:extLst>
      <p:ext uri="{BB962C8B-B14F-4D97-AF65-F5344CB8AC3E}">
        <p14:creationId xmlns:p14="http://schemas.microsoft.com/office/powerpoint/2010/main" val="1284706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4834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𝑥</m:t>
                          </m:r>
                        </m:e>
                      </m:func>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483483"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cos</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350917434"/>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0.7</a:t>
                          </a:r>
                          <a:endParaRPr lang="en-US" dirty="0"/>
                        </a:p>
                      </a:txBody>
                      <a:tcPr/>
                    </a:tc>
                    <a:tc>
                      <a:txBody>
                        <a:bodyPr/>
                        <a:lstStyle/>
                        <a:p>
                          <a:r>
                            <a:rPr lang="en-US" dirty="0" smtClean="0"/>
                            <a:t>0.76484</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350917434"/>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a:p>
                      </a:txBody>
                      <a:tcPr>
                        <a:blipFill rotWithShape="0">
                          <a:blip r:embed="rId5"/>
                          <a:stretch>
                            <a:fillRect l="-150" t="-1639" r="-100449" b="-503279"/>
                          </a:stretch>
                        </a:blipFill>
                      </a:tcPr>
                    </a:tc>
                    <a:tc>
                      <a:txBody>
                        <a:bodyPr/>
                        <a:lstStyle/>
                        <a:p>
                          <a:endParaRPr lang="en-US"/>
                        </a:p>
                      </a:txBody>
                      <a:tcPr>
                        <a:blipFill rotWithShape="0">
                          <a:blip r:embed="rId5"/>
                          <a:stretch>
                            <a:fillRect l="-100300" t="-1639" r="-600" b="-503279"/>
                          </a:stretch>
                        </a:blipFill>
                      </a:tcPr>
                    </a:tc>
                  </a:tr>
                  <a:tr h="370840">
                    <a:tc>
                      <a:txBody>
                        <a:bodyPr/>
                        <a:lstStyle/>
                        <a:p>
                          <a:endParaRPr lang="en-US"/>
                        </a:p>
                      </a:txBody>
                      <a:tcPr>
                        <a:blipFill rotWithShape="0">
                          <a:blip r:embed="rId5"/>
                          <a:stretch>
                            <a:fillRect l="-150" t="-101639" r="-100449" b="-403279"/>
                          </a:stretch>
                        </a:blipFill>
                      </a:tcPr>
                    </a:tc>
                    <a:tc>
                      <a:txBody>
                        <a:bodyPr/>
                        <a:lstStyle/>
                        <a:p>
                          <a:r>
                            <a:rPr lang="en-US" dirty="0" smtClean="0"/>
                            <a:t>0.76484</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bl>
              </a:graphicData>
            </a:graphic>
          </p:graphicFrame>
        </mc:Fallback>
      </mc:AlternateContent>
      <p:cxnSp>
        <p:nvCxnSpPr>
          <p:cNvPr id="7" name="Straight Arrow Connector 6"/>
          <p:cNvCxnSpPr/>
          <p:nvPr/>
        </p:nvCxnSpPr>
        <p:spPr>
          <a:xfrm flipH="1">
            <a:off x="3243943" y="3477916"/>
            <a:ext cx="3074219" cy="334230"/>
          </a:xfrm>
          <a:prstGeom prst="straightConnector1">
            <a:avLst/>
          </a:prstGeom>
          <a:ln w="34925">
            <a:solidFill>
              <a:srgbClr val="48A6A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99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4834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𝑥</m:t>
                          </m:r>
                        </m:e>
                      </m:func>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483483"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cos</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49658676"/>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0.7</a:t>
                          </a:r>
                          <a:endParaRPr lang="en-US" dirty="0"/>
                        </a:p>
                      </a:txBody>
                      <a:tcPr/>
                    </a:tc>
                    <a:tc>
                      <a:txBody>
                        <a:bodyPr/>
                        <a:lstStyle/>
                        <a:p>
                          <a:r>
                            <a:rPr lang="en-US" dirty="0" smtClean="0"/>
                            <a:t>0.76484</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0.76484</a:t>
                          </a:r>
                        </a:p>
                      </a:txBody>
                      <a:tcPr/>
                    </a:tc>
                    <a:tc>
                      <a:txBody>
                        <a:bodyPr/>
                        <a:lstStyle/>
                        <a:p>
                          <a:endParaRPr lang="en-US" dirty="0"/>
                        </a:p>
                      </a:txBody>
                      <a:tcPr/>
                    </a:tc>
                    <a:extLst>
                      <a:ext uri="{0D108BD9-81ED-4DB2-BD59-A6C34878D82A}">
                        <a16:rowId xmlns="" xmlns:a16="http://schemas.microsoft.com/office/drawing/2014/main" val="10002"/>
                      </a:ext>
                    </a:extLst>
                  </a:tr>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4"/>
                      </a:ext>
                    </a:extLst>
                  </a:tr>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749658676"/>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a:p>
                      </a:txBody>
                      <a:tcPr>
                        <a:blipFill rotWithShape="0">
                          <a:blip r:embed="rId5"/>
                          <a:stretch>
                            <a:fillRect l="-150" t="-1639" r="-100449" b="-503279"/>
                          </a:stretch>
                        </a:blipFill>
                      </a:tcPr>
                    </a:tc>
                    <a:tc>
                      <a:txBody>
                        <a:bodyPr/>
                        <a:lstStyle/>
                        <a:p>
                          <a:endParaRPr lang="en-US"/>
                        </a:p>
                      </a:txBody>
                      <a:tcPr>
                        <a:blipFill rotWithShape="0">
                          <a:blip r:embed="rId5"/>
                          <a:stretch>
                            <a:fillRect l="-100300" t="-1639" r="-600" b="-503279"/>
                          </a:stretch>
                        </a:blipFill>
                      </a:tcPr>
                    </a:tc>
                  </a:tr>
                  <a:tr h="370840">
                    <a:tc>
                      <a:txBody>
                        <a:bodyPr/>
                        <a:lstStyle/>
                        <a:p>
                          <a:endParaRPr lang="en-US"/>
                        </a:p>
                      </a:txBody>
                      <a:tcPr>
                        <a:blipFill rotWithShape="0">
                          <a:blip r:embed="rId5"/>
                          <a:stretch>
                            <a:fillRect l="-150" t="-101639" r="-100449" b="-403279"/>
                          </a:stretch>
                        </a:blipFill>
                      </a:tcPr>
                    </a:tc>
                    <a:tc>
                      <a:txBody>
                        <a:bodyPr/>
                        <a:lstStyle/>
                        <a:p>
                          <a:r>
                            <a:rPr lang="en-US" dirty="0" smtClean="0"/>
                            <a:t>0.76484</a:t>
                          </a:r>
                          <a:endParaRPr lang="en-US" dirty="0"/>
                        </a:p>
                      </a:txBody>
                      <a:tcPr/>
                    </a:tc>
                  </a:tr>
                  <a:tr h="370840">
                    <a:tc>
                      <a:txBody>
                        <a:bodyPr/>
                        <a:lstStyle/>
                        <a:p>
                          <a:endParaRPr lang="en-US"/>
                        </a:p>
                      </a:txBody>
                      <a:tcPr>
                        <a:blipFill rotWithShape="0">
                          <a:blip r:embed="rId5"/>
                          <a:stretch>
                            <a:fillRect l="-150" t="-201639" r="-100449" b="-303279"/>
                          </a:stretch>
                        </a:blipFill>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mc:Fallback>
      </mc:AlternateContent>
    </p:spTree>
    <p:extLst>
      <p:ext uri="{BB962C8B-B14F-4D97-AF65-F5344CB8AC3E}">
        <p14:creationId xmlns:p14="http://schemas.microsoft.com/office/powerpoint/2010/main" val="106781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4834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𝑥</m:t>
                          </m:r>
                        </m:e>
                      </m:func>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483483"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cos</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109297490"/>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0.7</a:t>
                          </a:r>
                          <a:endParaRPr lang="en-US" dirty="0"/>
                        </a:p>
                      </a:txBody>
                      <a:tcPr/>
                    </a:tc>
                    <a:tc>
                      <a:txBody>
                        <a:bodyPr/>
                        <a:lstStyle/>
                        <a:p>
                          <a:r>
                            <a:rPr lang="en-US" dirty="0" smtClean="0"/>
                            <a:t>0.76484</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0.76484</a:t>
                          </a:r>
                        </a:p>
                      </a:txBody>
                      <a:tcPr/>
                    </a:tc>
                    <a:tc>
                      <a:txBody>
                        <a:bodyPr/>
                        <a:lstStyle/>
                        <a:p>
                          <a:r>
                            <a:rPr lang="en-US" dirty="0" smtClean="0"/>
                            <a:t>0.72149</a:t>
                          </a:r>
                          <a:endParaRPr lang="en-US" dirty="0"/>
                        </a:p>
                      </a:txBody>
                      <a:tcPr/>
                    </a:tc>
                    <a:extLst>
                      <a:ext uri="{0D108BD9-81ED-4DB2-BD59-A6C34878D82A}">
                        <a16:rowId xmlns="" xmlns:a16="http://schemas.microsoft.com/office/drawing/2014/main" val="10002"/>
                      </a:ext>
                    </a:extLst>
                  </a:tr>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4"/>
                      </a:ext>
                    </a:extLst>
                  </a:tr>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109297490"/>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a:p>
                      </a:txBody>
                      <a:tcPr>
                        <a:blipFill rotWithShape="0">
                          <a:blip r:embed="rId5"/>
                          <a:stretch>
                            <a:fillRect l="-150" t="-1639" r="-100449" b="-503279"/>
                          </a:stretch>
                        </a:blipFill>
                      </a:tcPr>
                    </a:tc>
                    <a:tc>
                      <a:txBody>
                        <a:bodyPr/>
                        <a:lstStyle/>
                        <a:p>
                          <a:endParaRPr lang="en-US"/>
                        </a:p>
                      </a:txBody>
                      <a:tcPr>
                        <a:blipFill rotWithShape="0">
                          <a:blip r:embed="rId5"/>
                          <a:stretch>
                            <a:fillRect l="-100300" t="-1639" r="-600" b="-503279"/>
                          </a:stretch>
                        </a:blipFill>
                      </a:tcPr>
                    </a:tc>
                  </a:tr>
                  <a:tr h="370840">
                    <a:tc>
                      <a:txBody>
                        <a:bodyPr/>
                        <a:lstStyle/>
                        <a:p>
                          <a:endParaRPr lang="en-US"/>
                        </a:p>
                      </a:txBody>
                      <a:tcPr>
                        <a:blipFill rotWithShape="0">
                          <a:blip r:embed="rId5"/>
                          <a:stretch>
                            <a:fillRect l="-150" t="-101639" r="-100449" b="-403279"/>
                          </a:stretch>
                        </a:blipFill>
                      </a:tcPr>
                    </a:tc>
                    <a:tc>
                      <a:txBody>
                        <a:bodyPr/>
                        <a:lstStyle/>
                        <a:p>
                          <a:r>
                            <a:rPr lang="en-US" dirty="0" smtClean="0"/>
                            <a:t>0.76484</a:t>
                          </a:r>
                          <a:endParaRPr lang="en-US" dirty="0"/>
                        </a:p>
                      </a:txBody>
                      <a:tcPr/>
                    </a:tc>
                  </a:tr>
                  <a:tr h="370840">
                    <a:tc>
                      <a:txBody>
                        <a:bodyPr/>
                        <a:lstStyle/>
                        <a:p>
                          <a:endParaRPr lang="en-US"/>
                        </a:p>
                      </a:txBody>
                      <a:tcPr>
                        <a:blipFill rotWithShape="0">
                          <a:blip r:embed="rId5"/>
                          <a:stretch>
                            <a:fillRect l="-150" t="-201639" r="-100449" b="-303279"/>
                          </a:stretch>
                        </a:blipFill>
                      </a:tcPr>
                    </a:tc>
                    <a:tc>
                      <a:txBody>
                        <a:bodyPr/>
                        <a:lstStyle/>
                        <a:p>
                          <a:r>
                            <a:rPr lang="en-US" dirty="0" smtClean="0"/>
                            <a:t>0.72149</a:t>
                          </a:r>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mc:Fallback>
      </mc:AlternateContent>
      <p:cxnSp>
        <p:nvCxnSpPr>
          <p:cNvPr id="6" name="Straight Arrow Connector 5"/>
          <p:cNvCxnSpPr/>
          <p:nvPr/>
        </p:nvCxnSpPr>
        <p:spPr>
          <a:xfrm flipH="1">
            <a:off x="3243943" y="3776900"/>
            <a:ext cx="3074219" cy="334230"/>
          </a:xfrm>
          <a:prstGeom prst="straightConnector1">
            <a:avLst/>
          </a:prstGeom>
          <a:ln w="34925">
            <a:solidFill>
              <a:srgbClr val="48A6A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28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4834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𝑥</m:t>
                          </m:r>
                        </m:e>
                      </m:func>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483483"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cos</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811316335"/>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0.7</a:t>
                          </a:r>
                          <a:endParaRPr lang="en-US" dirty="0"/>
                        </a:p>
                      </a:txBody>
                      <a:tcPr/>
                    </a:tc>
                    <a:tc>
                      <a:txBody>
                        <a:bodyPr/>
                        <a:lstStyle/>
                        <a:p>
                          <a:r>
                            <a:rPr lang="en-US" dirty="0" smtClean="0"/>
                            <a:t>0.76484</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0.76484</a:t>
                          </a:r>
                        </a:p>
                      </a:txBody>
                      <a:tcPr/>
                    </a:tc>
                    <a:tc>
                      <a:txBody>
                        <a:bodyPr/>
                        <a:lstStyle/>
                        <a:p>
                          <a:r>
                            <a:rPr lang="en-US" dirty="0" smtClean="0"/>
                            <a:t>0.72149</a:t>
                          </a:r>
                          <a:endParaRPr lang="en-US" dirty="0"/>
                        </a:p>
                      </a:txBody>
                      <a:tcPr/>
                    </a:tc>
                    <a:extLst>
                      <a:ext uri="{0D108BD9-81ED-4DB2-BD59-A6C34878D82A}">
                        <a16:rowId xmlns="" xmlns:a16="http://schemas.microsoft.com/office/drawing/2014/main" val="10002"/>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smtClean="0"/>
                            <a:t> = 0.72149</a:t>
                          </a:r>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4"/>
                      </a:ext>
                    </a:extLst>
                  </a:tr>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811316335"/>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a:p>
                      </a:txBody>
                      <a:tcPr>
                        <a:blipFill rotWithShape="0">
                          <a:blip r:embed="rId5"/>
                          <a:stretch>
                            <a:fillRect l="-150" t="-1639" r="-100449" b="-503279"/>
                          </a:stretch>
                        </a:blipFill>
                      </a:tcPr>
                    </a:tc>
                    <a:tc>
                      <a:txBody>
                        <a:bodyPr/>
                        <a:lstStyle/>
                        <a:p>
                          <a:endParaRPr lang="en-US"/>
                        </a:p>
                      </a:txBody>
                      <a:tcPr>
                        <a:blipFill rotWithShape="0">
                          <a:blip r:embed="rId5"/>
                          <a:stretch>
                            <a:fillRect l="-100300" t="-1639" r="-600" b="-503279"/>
                          </a:stretch>
                        </a:blipFill>
                      </a:tcPr>
                    </a:tc>
                  </a:tr>
                  <a:tr h="370840">
                    <a:tc>
                      <a:txBody>
                        <a:bodyPr/>
                        <a:lstStyle/>
                        <a:p>
                          <a:endParaRPr lang="en-US"/>
                        </a:p>
                      </a:txBody>
                      <a:tcPr>
                        <a:blipFill rotWithShape="0">
                          <a:blip r:embed="rId5"/>
                          <a:stretch>
                            <a:fillRect l="-150" t="-101639" r="-100449" b="-403279"/>
                          </a:stretch>
                        </a:blipFill>
                      </a:tcPr>
                    </a:tc>
                    <a:tc>
                      <a:txBody>
                        <a:bodyPr/>
                        <a:lstStyle/>
                        <a:p>
                          <a:r>
                            <a:rPr lang="en-US" dirty="0" smtClean="0"/>
                            <a:t>0.76484</a:t>
                          </a:r>
                          <a:endParaRPr lang="en-US" dirty="0"/>
                        </a:p>
                      </a:txBody>
                      <a:tcPr/>
                    </a:tc>
                  </a:tr>
                  <a:tr h="370840">
                    <a:tc>
                      <a:txBody>
                        <a:bodyPr/>
                        <a:lstStyle/>
                        <a:p>
                          <a:endParaRPr lang="en-US"/>
                        </a:p>
                      </a:txBody>
                      <a:tcPr>
                        <a:blipFill rotWithShape="0">
                          <a:blip r:embed="rId5"/>
                          <a:stretch>
                            <a:fillRect l="-150" t="-201639" r="-100449" b="-303279"/>
                          </a:stretch>
                        </a:blipFill>
                      </a:tcPr>
                    </a:tc>
                    <a:tc>
                      <a:txBody>
                        <a:bodyPr/>
                        <a:lstStyle/>
                        <a:p>
                          <a:r>
                            <a:rPr lang="en-US" dirty="0" smtClean="0"/>
                            <a:t>0.72149</a:t>
                          </a:r>
                          <a:endParaRPr lang="en-US" dirty="0"/>
                        </a:p>
                      </a:txBody>
                      <a:tcPr/>
                    </a:tc>
                  </a:tr>
                  <a:tr h="370840">
                    <a:tc>
                      <a:txBody>
                        <a:bodyPr/>
                        <a:lstStyle/>
                        <a:p>
                          <a:endParaRPr lang="en-US"/>
                        </a:p>
                      </a:txBody>
                      <a:tcPr>
                        <a:blipFill rotWithShape="0">
                          <a:blip r:embed="rId5"/>
                          <a:stretch>
                            <a:fillRect l="-150" t="-301639" r="-100449" b="-203279"/>
                          </a:stretch>
                        </a:blipFill>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mc:Fallback>
      </mc:AlternateContent>
    </p:spTree>
    <p:extLst>
      <p:ext uri="{BB962C8B-B14F-4D97-AF65-F5344CB8AC3E}">
        <p14:creationId xmlns:p14="http://schemas.microsoft.com/office/powerpoint/2010/main" val="1515321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4834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483483" cy="46166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2"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643299756"/>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0.7</a:t>
                          </a:r>
                          <a:endParaRPr lang="en-US" dirty="0"/>
                        </a:p>
                      </a:txBody>
                      <a:tcPr/>
                    </a:tc>
                    <a:tc>
                      <a:txBody>
                        <a:bodyPr/>
                        <a:lstStyle/>
                        <a:p>
                          <a:r>
                            <a:rPr lang="en-US" dirty="0" smtClean="0"/>
                            <a:t>0.76484</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0.76484</a:t>
                          </a:r>
                        </a:p>
                      </a:txBody>
                      <a:tcPr/>
                    </a:tc>
                    <a:tc>
                      <a:txBody>
                        <a:bodyPr/>
                        <a:lstStyle/>
                        <a:p>
                          <a:r>
                            <a:rPr lang="en-US" dirty="0" smtClean="0"/>
                            <a:t>0.72149</a:t>
                          </a:r>
                          <a:endParaRPr lang="en-US" dirty="0"/>
                        </a:p>
                      </a:txBody>
                      <a:tcPr/>
                    </a:tc>
                    <a:extLst>
                      <a:ext uri="{0D108BD9-81ED-4DB2-BD59-A6C34878D82A}">
                        <a16:rowId xmlns="" xmlns:a16="http://schemas.microsoft.com/office/drawing/2014/main" val="10002"/>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smtClean="0"/>
                            <a:t> = 0.72149</a:t>
                          </a:r>
                          <a:endParaRPr lang="en-US" dirty="0"/>
                        </a:p>
                      </a:txBody>
                      <a:tcPr/>
                    </a:tc>
                    <a:tc>
                      <a:txBody>
                        <a:bodyPr/>
                        <a:lstStyle/>
                        <a:p>
                          <a:r>
                            <a:rPr lang="en-US" dirty="0" smtClean="0"/>
                            <a:t>0.75082</a:t>
                          </a:r>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smtClean="0"/>
                            <a:t> = 0.75082</a:t>
                          </a:r>
                        </a:p>
                      </a:txBody>
                      <a:tcPr/>
                    </a:tc>
                    <a:tc>
                      <a:txBody>
                        <a:bodyPr/>
                        <a:lstStyle/>
                        <a:p>
                          <a:r>
                            <a:rPr lang="en-US" dirty="0" smtClean="0"/>
                            <a:t>0.73112</a:t>
                          </a:r>
                          <a:endParaRPr lang="en-US" dirty="0"/>
                        </a:p>
                      </a:txBody>
                      <a:tcPr/>
                    </a:tc>
                    <a:extLst>
                      <a:ext uri="{0D108BD9-81ED-4DB2-BD59-A6C34878D82A}">
                        <a16:rowId xmlns="" xmlns:a16="http://schemas.microsoft.com/office/drawing/2014/main" val="10004"/>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smtClean="0"/>
                            <a:t> = 0.73112</a:t>
                          </a:r>
                          <a:endParaRPr lang="en-US" dirty="0"/>
                        </a:p>
                      </a:txBody>
                      <a:tcPr/>
                    </a:tc>
                    <a:tc>
                      <a:txBody>
                        <a:bodyPr/>
                        <a:lstStyle/>
                        <a:p>
                          <a:r>
                            <a:rPr lang="en-US" dirty="0" smtClean="0"/>
                            <a:t>….</a:t>
                          </a:r>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643299756"/>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a:p>
                      </a:txBody>
                      <a:tcPr>
                        <a:blipFill rotWithShape="0">
                          <a:blip r:embed="rId5"/>
                          <a:stretch>
                            <a:fillRect l="-150" t="-1639" r="-100449" b="-524590"/>
                          </a:stretch>
                        </a:blipFill>
                      </a:tcPr>
                    </a:tc>
                    <a:tc>
                      <a:txBody>
                        <a:bodyPr/>
                        <a:lstStyle/>
                        <a:p>
                          <a:endParaRPr lang="en-US"/>
                        </a:p>
                      </a:txBody>
                      <a:tcPr>
                        <a:blipFill rotWithShape="0">
                          <a:blip r:embed="rId5"/>
                          <a:stretch>
                            <a:fillRect l="-100300" t="-1639" r="-600" b="-524590"/>
                          </a:stretch>
                        </a:blipFill>
                      </a:tcPr>
                    </a:tc>
                  </a:tr>
                  <a:tr h="370840">
                    <a:tc>
                      <a:txBody>
                        <a:bodyPr/>
                        <a:lstStyle/>
                        <a:p>
                          <a:endParaRPr lang="en-US"/>
                        </a:p>
                      </a:txBody>
                      <a:tcPr>
                        <a:blipFill rotWithShape="0">
                          <a:blip r:embed="rId5"/>
                          <a:stretch>
                            <a:fillRect l="-150" t="-101639" r="-100449" b="-424590"/>
                          </a:stretch>
                        </a:blipFill>
                      </a:tcPr>
                    </a:tc>
                    <a:tc>
                      <a:txBody>
                        <a:bodyPr/>
                        <a:lstStyle/>
                        <a:p>
                          <a:r>
                            <a:rPr lang="en-US" dirty="0" smtClean="0"/>
                            <a:t>0.76484</a:t>
                          </a:r>
                          <a:endParaRPr lang="en-US" dirty="0"/>
                        </a:p>
                      </a:txBody>
                      <a:tcPr/>
                    </a:tc>
                  </a:tr>
                  <a:tr h="370840">
                    <a:tc>
                      <a:txBody>
                        <a:bodyPr/>
                        <a:lstStyle/>
                        <a:p>
                          <a:endParaRPr lang="en-US"/>
                        </a:p>
                      </a:txBody>
                      <a:tcPr>
                        <a:blipFill rotWithShape="0">
                          <a:blip r:embed="rId5"/>
                          <a:stretch>
                            <a:fillRect l="-150" t="-201639" r="-100449" b="-324590"/>
                          </a:stretch>
                        </a:blipFill>
                      </a:tcPr>
                    </a:tc>
                    <a:tc>
                      <a:txBody>
                        <a:bodyPr/>
                        <a:lstStyle/>
                        <a:p>
                          <a:r>
                            <a:rPr lang="en-US" dirty="0" smtClean="0"/>
                            <a:t>0.72149</a:t>
                          </a:r>
                          <a:endParaRPr lang="en-US" dirty="0"/>
                        </a:p>
                      </a:txBody>
                      <a:tcPr/>
                    </a:tc>
                  </a:tr>
                  <a:tr h="370840">
                    <a:tc>
                      <a:txBody>
                        <a:bodyPr/>
                        <a:lstStyle/>
                        <a:p>
                          <a:endParaRPr lang="en-US"/>
                        </a:p>
                      </a:txBody>
                      <a:tcPr>
                        <a:blipFill rotWithShape="0">
                          <a:blip r:embed="rId5"/>
                          <a:stretch>
                            <a:fillRect l="-150" t="-301639" r="-100449" b="-224590"/>
                          </a:stretch>
                        </a:blipFill>
                      </a:tcPr>
                    </a:tc>
                    <a:tc>
                      <a:txBody>
                        <a:bodyPr/>
                        <a:lstStyle/>
                        <a:p>
                          <a:r>
                            <a:rPr lang="en-US" dirty="0" smtClean="0"/>
                            <a:t>0.75082</a:t>
                          </a:r>
                          <a:endParaRPr lang="en-US" dirty="0"/>
                        </a:p>
                      </a:txBody>
                      <a:tcPr/>
                    </a:tc>
                  </a:tr>
                  <a:tr h="370840">
                    <a:tc>
                      <a:txBody>
                        <a:bodyPr/>
                        <a:lstStyle/>
                        <a:p>
                          <a:endParaRPr lang="en-US"/>
                        </a:p>
                      </a:txBody>
                      <a:tcPr>
                        <a:blipFill rotWithShape="0">
                          <a:blip r:embed="rId5"/>
                          <a:stretch>
                            <a:fillRect l="-150" t="-401639" r="-100449" b="-124590"/>
                          </a:stretch>
                        </a:blipFill>
                      </a:tcPr>
                    </a:tc>
                    <a:tc>
                      <a:txBody>
                        <a:bodyPr/>
                        <a:lstStyle/>
                        <a:p>
                          <a:r>
                            <a:rPr lang="en-US" dirty="0" smtClean="0"/>
                            <a:t>0.73112</a:t>
                          </a:r>
                          <a:endParaRPr lang="en-US" dirty="0"/>
                        </a:p>
                      </a:txBody>
                      <a:tcPr/>
                    </a:tc>
                  </a:tr>
                  <a:tr h="370840">
                    <a:tc>
                      <a:txBody>
                        <a:bodyPr/>
                        <a:lstStyle/>
                        <a:p>
                          <a:endParaRPr lang="en-US"/>
                        </a:p>
                      </a:txBody>
                      <a:tcPr>
                        <a:blipFill rotWithShape="0">
                          <a:blip r:embed="rId5"/>
                          <a:stretch>
                            <a:fillRect l="-150" t="-501639" r="-100449" b="-24590"/>
                          </a:stretch>
                        </a:blipFill>
                      </a:tcPr>
                    </a:tc>
                    <a:tc>
                      <a:txBody>
                        <a:bodyPr/>
                        <a:lstStyle/>
                        <a:p>
                          <a:r>
                            <a:rPr lang="en-US" dirty="0" smtClean="0"/>
                            <a:t>….</a:t>
                          </a:r>
                          <a:endParaRPr lang="en-US" dirty="0"/>
                        </a:p>
                      </a:txBody>
                      <a:tcPr/>
                    </a:tc>
                  </a:tr>
                </a:tbl>
              </a:graphicData>
            </a:graphic>
          </p:graphicFrame>
        </mc:Fallback>
      </mc:AlternateContent>
    </p:spTree>
    <p:extLst>
      <p:ext uri="{BB962C8B-B14F-4D97-AF65-F5344CB8AC3E}">
        <p14:creationId xmlns:p14="http://schemas.microsoft.com/office/powerpoint/2010/main" val="1723107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estimate </a:t>
            </a:r>
            <a:r>
              <a:rPr lang="en-US" dirty="0" smtClean="0"/>
              <a:t>the error?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24510" y="1825625"/>
                <a:ext cx="8629290" cy="4351338"/>
              </a:xfrm>
            </p:spPr>
            <p:txBody>
              <a:bodyPr/>
              <a:lstStyle/>
              <a:p>
                <a:r>
                  <a:rPr lang="en-US" dirty="0" smtClean="0"/>
                  <a:t>The method we learned for bracketing methods can no longer be applied</a:t>
                </a:r>
              </a:p>
              <a:p>
                <a:r>
                  <a:rPr lang="en-US" dirty="0" smtClean="0"/>
                  <a:t>We estimate the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oMath>
                </a14:m>
                <a:r>
                  <a:rPr lang="en-US" dirty="0" smtClean="0"/>
                  <a:t> in iteration </a:t>
                </a:r>
                <a14:m>
                  <m:oMath xmlns:m="http://schemas.openxmlformats.org/officeDocument/2006/math">
                    <m:r>
                      <a:rPr lang="en-US" b="0" i="1" smtClean="0">
                        <a:latin typeface="Cambria Math" panose="02040503050406030204" pitchFamily="18" charset="0"/>
                      </a:rPr>
                      <m:t>𝑖</m:t>
                    </m:r>
                  </m:oMath>
                </a14:m>
                <a:r>
                  <a:rPr lang="en-US" dirty="0" smtClean="0"/>
                  <a:t> by comparing the answer with the previous iteration:</a:t>
                </a:r>
              </a:p>
              <a:p>
                <a:endParaRPr lang="en-US" dirty="0" smtClean="0"/>
              </a:p>
              <a:p>
                <a:endParaRPr lang="en-US" dirty="0"/>
              </a:p>
              <a:p>
                <a:r>
                  <a:rPr lang="en-US" dirty="0" smtClean="0"/>
                  <a:t>If we are interested in the relative error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m:t>
                        </m:r>
                      </m:sub>
                    </m:sSub>
                  </m:oMath>
                </a14:m>
                <a:r>
                  <a:rPr lang="en-US" dirty="0" smtClean="0"/>
                  <a:t> we use: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24510" y="1825625"/>
                <a:ext cx="8629290" cy="4351338"/>
              </a:xfrm>
              <a:blipFill rotWithShape="0">
                <a:blip r:embed="rId3"/>
                <a:stretch>
                  <a:fillRect l="-1271" t="-2241" r="-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834511" y="3739684"/>
                <a:ext cx="26562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𝑖</m:t>
                          </m:r>
                        </m:sub>
                      </m:sSub>
                      <m:r>
                        <a:rPr lang="en-US" sz="280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m:t>
                              </m:r>
                              <m:r>
                                <a:rPr lang="en-US" sz="2800" i="1">
                                  <a:latin typeface="Cambria Math" panose="02040503050406030204" pitchFamily="18" charset="0"/>
                                </a:rPr>
                                <m:t>1</m:t>
                              </m:r>
                            </m:sub>
                          </m:sSub>
                        </m:e>
                      </m:d>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5834511" y="3739684"/>
                <a:ext cx="265624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758311" y="5296341"/>
                <a:ext cx="2665345" cy="1050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Sub>
                      <m:r>
                        <a:rPr lang="en-US" sz="280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ea typeface="Cambria Math" panose="02040503050406030204" pitchFamily="18" charset="0"/>
                            </a:rPr>
                          </m:ctrlPr>
                        </m:dPr>
                        <m:e>
                          <m:f>
                            <m:fPr>
                              <m:ctrlPr>
                                <a:rPr lang="en-US" sz="2800" i="1" smtClean="0">
                                  <a:latin typeface="Cambria Math" panose="02040503050406030204" pitchFamily="18" charset="0"/>
                                  <a:ea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den>
                          </m:f>
                        </m:e>
                      </m:d>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5758311" y="5296341"/>
                <a:ext cx="2665345" cy="1050993"/>
              </a:xfrm>
              <a:prstGeom prst="rect">
                <a:avLst/>
              </a:prstGeom>
              <a:blipFill rotWithShape="0">
                <a:blip r:embed="rId5"/>
                <a:stretch>
                  <a:fillRect/>
                </a:stretch>
              </a:blipFill>
            </p:spPr>
            <p:txBody>
              <a:bodyPr/>
              <a:lstStyle/>
              <a:p>
                <a:r>
                  <a:rPr lang="en-US">
                    <a:noFill/>
                  </a:rPr>
                  <a:t> </a:t>
                </a:r>
              </a:p>
            </p:txBody>
          </p:sp>
        </mc:Fallback>
      </mc:AlternateContent>
      <p:grpSp>
        <p:nvGrpSpPr>
          <p:cNvPr id="6" name="Group 5"/>
          <p:cNvGrpSpPr/>
          <p:nvPr/>
        </p:nvGrpSpPr>
        <p:grpSpPr>
          <a:xfrm>
            <a:off x="838200" y="1862626"/>
            <a:ext cx="1661609" cy="1834315"/>
            <a:chOff x="6520629" y="2534052"/>
            <a:chExt cx="1661609" cy="1834315"/>
          </a:xfrm>
        </p:grpSpPr>
        <p:sp>
          <p:nvSpPr>
            <p:cNvPr id="7" name="Oval 6">
              <a:extLst>
                <a:ext uri="{FF2B5EF4-FFF2-40B4-BE49-F238E27FC236}">
                  <a16:creationId xmlns="" xmlns:a16="http://schemas.microsoft.com/office/drawing/2014/main" id="{80DE05B4-D5DF-4AC3-83C4-5994928F675C}"/>
                </a:ext>
              </a:extLst>
            </p:cNvPr>
            <p:cNvSpPr/>
            <p:nvPr/>
          </p:nvSpPr>
          <p:spPr>
            <a:xfrm rot="19260000">
              <a:off x="6520629" y="2534052"/>
              <a:ext cx="1403293" cy="1403293"/>
            </a:xfrm>
            <a:prstGeom prst="ellipse">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585941" y="2561920"/>
              <a:ext cx="1596297" cy="1806447"/>
              <a:chOff x="8591092" y="2705612"/>
              <a:chExt cx="1596297" cy="1806447"/>
            </a:xfrm>
          </p:grpSpPr>
          <p:sp>
            <p:nvSpPr>
              <p:cNvPr id="9" name="Oval 8">
                <a:extLst>
                  <a:ext uri="{FF2B5EF4-FFF2-40B4-BE49-F238E27FC236}">
                    <a16:creationId xmlns="" xmlns:a16="http://schemas.microsoft.com/office/drawing/2014/main" id="{FF593EBF-7D0E-46A3-9513-E67DA43C096D}"/>
                  </a:ext>
                </a:extLst>
              </p:cNvPr>
              <p:cNvSpPr/>
              <p:nvPr/>
            </p:nvSpPr>
            <p:spPr>
              <a:xfrm rot="19260000">
                <a:off x="8591092" y="2705612"/>
                <a:ext cx="1403293" cy="1403293"/>
              </a:xfrm>
              <a:prstGeom prst="ellipse">
                <a:avLst/>
              </a:prstGeom>
              <a:noFill/>
              <a:ln w="1270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03A2A4D9-A8D0-49F9-B1F6-8468C57B2437}"/>
                  </a:ext>
                </a:extLst>
              </p:cNvPr>
              <p:cNvCxnSpPr>
                <a:stCxn id="9" idx="4"/>
              </p:cNvCxnSpPr>
              <p:nvPr/>
            </p:nvCxnSpPr>
            <p:spPr>
              <a:xfrm>
                <a:off x="9734299" y="3952540"/>
                <a:ext cx="453090" cy="559519"/>
              </a:xfrm>
              <a:prstGeom prst="line">
                <a:avLst/>
              </a:prstGeom>
              <a:ln w="127000">
                <a:solidFill>
                  <a:srgbClr val="48A6AD"/>
                </a:solidFill>
              </a:ln>
            </p:spPr>
            <p:style>
              <a:lnRef idx="1">
                <a:schemeClr val="accent1"/>
              </a:lnRef>
              <a:fillRef idx="0">
                <a:schemeClr val="accent1"/>
              </a:fillRef>
              <a:effectRef idx="0">
                <a:schemeClr val="accent1"/>
              </a:effectRef>
              <a:fontRef idx="minor">
                <a:schemeClr val="tx1"/>
              </a:fontRef>
            </p:style>
          </p:cxnSp>
        </p:grpSp>
      </p:grpSp>
      <p:sp>
        <p:nvSpPr>
          <p:cNvPr id="11" name="TextBox 10"/>
          <p:cNvSpPr txBox="1"/>
          <p:nvPr/>
        </p:nvSpPr>
        <p:spPr>
          <a:xfrm>
            <a:off x="1389076" y="2241106"/>
            <a:ext cx="564674" cy="646331"/>
          </a:xfrm>
          <a:prstGeom prst="rect">
            <a:avLst/>
          </a:prstGeom>
          <a:noFill/>
        </p:spPr>
        <p:txBody>
          <a:bodyPr wrap="square" rtlCol="0">
            <a:spAutoFit/>
          </a:bodyPr>
          <a:lstStyle/>
          <a:p>
            <a:r>
              <a:rPr lang="en-US" sz="3600" dirty="0" smtClean="0"/>
              <a:t>x</a:t>
            </a:r>
            <a:r>
              <a:rPr lang="en-US" sz="3600" baseline="-25000" dirty="0" smtClean="0"/>
              <a:t>i</a:t>
            </a:r>
            <a:endParaRPr lang="en-CA" sz="3600" baseline="-25000" dirty="0"/>
          </a:p>
        </p:txBody>
      </p:sp>
    </p:spTree>
    <p:extLst>
      <p:ext uri="{BB962C8B-B14F-4D97-AF65-F5344CB8AC3E}">
        <p14:creationId xmlns:p14="http://schemas.microsoft.com/office/powerpoint/2010/main" val="383969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6886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688667" cy="461665"/>
              </a:xfrm>
              <a:prstGeom prst="rect">
                <a:avLst/>
              </a:prstGeom>
              <a:blipFill rotWithShape="0">
                <a:blip r:embed="rId3"/>
                <a:stretch>
                  <a:fillRect r="-36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2"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31791108"/>
                  </p:ext>
                </p:extLst>
              </p:nvPr>
            </p:nvGraphicFramePr>
            <p:xfrm>
              <a:off x="1857829" y="2831495"/>
              <a:ext cx="4342190" cy="2225040"/>
            </p:xfrm>
            <a:graphic>
              <a:graphicData uri="http://schemas.openxmlformats.org/drawingml/2006/table">
                <a:tbl>
                  <a:tblPr firstRow="1" bandRow="1">
                    <a:tableStyleId>{5C22544A-7EE6-4342-B048-85BDC9FD1C3A}</a:tableStyleId>
                  </a:tblPr>
                  <a:tblGrid>
                    <a:gridCol w="2171095">
                      <a:extLst>
                        <a:ext uri="{9D8B030D-6E8A-4147-A177-3AD203B41FA5}">
                          <a16:colId xmlns="" xmlns:a16="http://schemas.microsoft.com/office/drawing/2014/main" val="20000"/>
                        </a:ext>
                      </a:extLst>
                    </a:gridCol>
                    <a:gridCol w="2171095">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0.7</a:t>
                          </a:r>
                          <a:endParaRPr lang="en-US" dirty="0"/>
                        </a:p>
                      </a:txBody>
                      <a:tcPr/>
                    </a:tc>
                    <a:tc>
                      <a:txBody>
                        <a:bodyPr/>
                        <a:lstStyle/>
                        <a:p>
                          <a:r>
                            <a:rPr lang="en-US" dirty="0" smtClean="0"/>
                            <a:t>0.76484</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0.76484</a:t>
                          </a:r>
                        </a:p>
                      </a:txBody>
                      <a:tcPr/>
                    </a:tc>
                    <a:tc>
                      <a:txBody>
                        <a:bodyPr/>
                        <a:lstStyle/>
                        <a:p>
                          <a:r>
                            <a:rPr lang="en-US" dirty="0" smtClean="0"/>
                            <a:t>0.72149</a:t>
                          </a:r>
                          <a:endParaRPr lang="en-US" dirty="0"/>
                        </a:p>
                      </a:txBody>
                      <a:tcPr/>
                    </a:tc>
                    <a:extLst>
                      <a:ext uri="{0D108BD9-81ED-4DB2-BD59-A6C34878D82A}">
                        <a16:rowId xmlns="" xmlns:a16="http://schemas.microsoft.com/office/drawing/2014/main" val="10002"/>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smtClean="0"/>
                            <a:t> = 0.72149</a:t>
                          </a:r>
                          <a:endParaRPr lang="en-US" dirty="0"/>
                        </a:p>
                      </a:txBody>
                      <a:tcPr/>
                    </a:tc>
                    <a:tc>
                      <a:txBody>
                        <a:bodyPr/>
                        <a:lstStyle/>
                        <a:p>
                          <a:r>
                            <a:rPr lang="en-US" dirty="0" smtClean="0"/>
                            <a:t>0.75082</a:t>
                          </a:r>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smtClean="0"/>
                            <a:t> = 0.75082</a:t>
                          </a:r>
                        </a:p>
                      </a:txBody>
                      <a:tcPr/>
                    </a:tc>
                    <a:tc>
                      <a:txBody>
                        <a:bodyPr/>
                        <a:lstStyle/>
                        <a:p>
                          <a:r>
                            <a:rPr lang="en-US" dirty="0" smtClean="0"/>
                            <a:t>0.73112</a:t>
                          </a:r>
                          <a:endParaRPr lang="en-US" dirty="0"/>
                        </a:p>
                      </a:txBody>
                      <a:tcPr/>
                    </a:tc>
                    <a:extLst>
                      <a:ext uri="{0D108BD9-81ED-4DB2-BD59-A6C34878D82A}">
                        <a16:rowId xmlns="" xmlns:a16="http://schemas.microsoft.com/office/drawing/2014/main" val="10004"/>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smtClean="0"/>
                            <a:t> = 0.73112</a:t>
                          </a:r>
                          <a:endParaRPr lang="en-US" dirty="0"/>
                        </a:p>
                      </a:txBody>
                      <a:tcPr/>
                    </a:tc>
                    <a:tc>
                      <a:txBody>
                        <a:bodyPr/>
                        <a:lstStyle/>
                        <a:p>
                          <a:r>
                            <a:rPr lang="en-US" dirty="0" smtClean="0"/>
                            <a:t>….</a:t>
                          </a:r>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31791108"/>
                  </p:ext>
                </p:extLst>
              </p:nvPr>
            </p:nvGraphicFramePr>
            <p:xfrm>
              <a:off x="1857829" y="2831495"/>
              <a:ext cx="4342190" cy="2225040"/>
            </p:xfrm>
            <a:graphic>
              <a:graphicData uri="http://schemas.openxmlformats.org/drawingml/2006/table">
                <a:tbl>
                  <a:tblPr firstRow="1" bandRow="1">
                    <a:tableStyleId>{5C22544A-7EE6-4342-B048-85BDC9FD1C3A}</a:tableStyleId>
                  </a:tblPr>
                  <a:tblGrid>
                    <a:gridCol w="2171095"/>
                    <a:gridCol w="2171095"/>
                  </a:tblGrid>
                  <a:tr h="370840">
                    <a:tc>
                      <a:txBody>
                        <a:bodyPr/>
                        <a:lstStyle/>
                        <a:p>
                          <a:endParaRPr lang="en-US"/>
                        </a:p>
                      </a:txBody>
                      <a:tcPr>
                        <a:blipFill rotWithShape="0">
                          <a:blip r:embed="rId5"/>
                          <a:stretch>
                            <a:fillRect l="-280" t="-1639" r="-101120" b="-524590"/>
                          </a:stretch>
                        </a:blipFill>
                      </a:tcPr>
                    </a:tc>
                    <a:tc>
                      <a:txBody>
                        <a:bodyPr/>
                        <a:lstStyle/>
                        <a:p>
                          <a:endParaRPr lang="en-US"/>
                        </a:p>
                      </a:txBody>
                      <a:tcPr>
                        <a:blipFill rotWithShape="0">
                          <a:blip r:embed="rId5"/>
                          <a:stretch>
                            <a:fillRect l="-100280" t="-1639" r="-1120" b="-524590"/>
                          </a:stretch>
                        </a:blipFill>
                      </a:tcPr>
                    </a:tc>
                  </a:tr>
                  <a:tr h="370840">
                    <a:tc>
                      <a:txBody>
                        <a:bodyPr/>
                        <a:lstStyle/>
                        <a:p>
                          <a:endParaRPr lang="en-US"/>
                        </a:p>
                      </a:txBody>
                      <a:tcPr>
                        <a:blipFill rotWithShape="0">
                          <a:blip r:embed="rId5"/>
                          <a:stretch>
                            <a:fillRect l="-280" t="-101639" r="-101120" b="-424590"/>
                          </a:stretch>
                        </a:blipFill>
                      </a:tcPr>
                    </a:tc>
                    <a:tc>
                      <a:txBody>
                        <a:bodyPr/>
                        <a:lstStyle/>
                        <a:p>
                          <a:r>
                            <a:rPr lang="en-US" dirty="0" smtClean="0"/>
                            <a:t>0.76484</a:t>
                          </a:r>
                          <a:endParaRPr lang="en-US" dirty="0"/>
                        </a:p>
                      </a:txBody>
                      <a:tcPr/>
                    </a:tc>
                  </a:tr>
                  <a:tr h="370840">
                    <a:tc>
                      <a:txBody>
                        <a:bodyPr/>
                        <a:lstStyle/>
                        <a:p>
                          <a:endParaRPr lang="en-US"/>
                        </a:p>
                      </a:txBody>
                      <a:tcPr>
                        <a:blipFill rotWithShape="0">
                          <a:blip r:embed="rId5"/>
                          <a:stretch>
                            <a:fillRect l="-280" t="-201639" r="-101120" b="-324590"/>
                          </a:stretch>
                        </a:blipFill>
                      </a:tcPr>
                    </a:tc>
                    <a:tc>
                      <a:txBody>
                        <a:bodyPr/>
                        <a:lstStyle/>
                        <a:p>
                          <a:r>
                            <a:rPr lang="en-US" dirty="0" smtClean="0"/>
                            <a:t>0.72149</a:t>
                          </a:r>
                          <a:endParaRPr lang="en-US" dirty="0"/>
                        </a:p>
                      </a:txBody>
                      <a:tcPr/>
                    </a:tc>
                  </a:tr>
                  <a:tr h="370840">
                    <a:tc>
                      <a:txBody>
                        <a:bodyPr/>
                        <a:lstStyle/>
                        <a:p>
                          <a:endParaRPr lang="en-US"/>
                        </a:p>
                      </a:txBody>
                      <a:tcPr>
                        <a:blipFill rotWithShape="0">
                          <a:blip r:embed="rId5"/>
                          <a:stretch>
                            <a:fillRect l="-280" t="-301639" r="-101120" b="-224590"/>
                          </a:stretch>
                        </a:blipFill>
                      </a:tcPr>
                    </a:tc>
                    <a:tc>
                      <a:txBody>
                        <a:bodyPr/>
                        <a:lstStyle/>
                        <a:p>
                          <a:r>
                            <a:rPr lang="en-US" dirty="0" smtClean="0"/>
                            <a:t>0.75082</a:t>
                          </a:r>
                          <a:endParaRPr lang="en-US" dirty="0"/>
                        </a:p>
                      </a:txBody>
                      <a:tcPr/>
                    </a:tc>
                  </a:tr>
                  <a:tr h="370840">
                    <a:tc>
                      <a:txBody>
                        <a:bodyPr/>
                        <a:lstStyle/>
                        <a:p>
                          <a:endParaRPr lang="en-US"/>
                        </a:p>
                      </a:txBody>
                      <a:tcPr>
                        <a:blipFill rotWithShape="0">
                          <a:blip r:embed="rId5"/>
                          <a:stretch>
                            <a:fillRect l="-280" t="-401639" r="-101120" b="-124590"/>
                          </a:stretch>
                        </a:blipFill>
                      </a:tcPr>
                    </a:tc>
                    <a:tc>
                      <a:txBody>
                        <a:bodyPr/>
                        <a:lstStyle/>
                        <a:p>
                          <a:r>
                            <a:rPr lang="en-US" dirty="0" smtClean="0"/>
                            <a:t>0.73112</a:t>
                          </a:r>
                          <a:endParaRPr lang="en-US" dirty="0"/>
                        </a:p>
                      </a:txBody>
                      <a:tcPr/>
                    </a:tc>
                  </a:tr>
                  <a:tr h="370840">
                    <a:tc>
                      <a:txBody>
                        <a:bodyPr/>
                        <a:lstStyle/>
                        <a:p>
                          <a:endParaRPr lang="en-US"/>
                        </a:p>
                      </a:txBody>
                      <a:tcPr>
                        <a:blipFill rotWithShape="0">
                          <a:blip r:embed="rId5"/>
                          <a:stretch>
                            <a:fillRect l="-280" t="-501639" r="-101120" b="-24590"/>
                          </a:stretch>
                        </a:blipFill>
                      </a:tcPr>
                    </a:tc>
                    <a:tc>
                      <a:txBody>
                        <a:bodyPr/>
                        <a:lstStyle/>
                        <a:p>
                          <a:r>
                            <a:rPr lang="en-US" dirty="0" smtClean="0"/>
                            <a:t>….</a:t>
                          </a:r>
                          <a:endParaRPr lang="en-US" dirty="0"/>
                        </a:p>
                      </a:txBody>
                      <a:tcPr/>
                    </a:tc>
                  </a:tr>
                </a:tbl>
              </a:graphicData>
            </a:graphic>
          </p:graphicFrame>
        </mc:Fallback>
      </mc:AlternateContent>
    </p:spTree>
    <p:extLst>
      <p:ext uri="{BB962C8B-B14F-4D97-AF65-F5344CB8AC3E}">
        <p14:creationId xmlns:p14="http://schemas.microsoft.com/office/powerpoint/2010/main" val="815775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6886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688667" cy="461665"/>
              </a:xfrm>
              <a:prstGeom prst="rect">
                <a:avLst/>
              </a:prstGeom>
              <a:blipFill rotWithShape="0">
                <a:blip r:embed="rId3"/>
                <a:stretch>
                  <a:fillRect r="-36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cos</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2"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66745213"/>
                  </p:ext>
                </p:extLst>
              </p:nvPr>
            </p:nvGraphicFramePr>
            <p:xfrm>
              <a:off x="1857829" y="2831495"/>
              <a:ext cx="6513285" cy="2225040"/>
            </p:xfrm>
            <a:graphic>
              <a:graphicData uri="http://schemas.openxmlformats.org/drawingml/2006/table">
                <a:tbl>
                  <a:tblPr firstRow="1" bandRow="1">
                    <a:tableStyleId>{5C22544A-7EE6-4342-B048-85BDC9FD1C3A}</a:tableStyleId>
                  </a:tblPr>
                  <a:tblGrid>
                    <a:gridCol w="2171095">
                      <a:extLst>
                        <a:ext uri="{9D8B030D-6E8A-4147-A177-3AD203B41FA5}">
                          <a16:colId xmlns="" xmlns:a16="http://schemas.microsoft.com/office/drawing/2014/main" val="20000"/>
                        </a:ext>
                      </a:extLst>
                    </a:gridCol>
                    <a:gridCol w="2171095">
                      <a:extLst>
                        <a:ext uri="{9D8B030D-6E8A-4147-A177-3AD203B41FA5}">
                          <a16:colId xmlns="" xmlns:a16="http://schemas.microsoft.com/office/drawing/2014/main" val="20001"/>
                        </a:ext>
                      </a:extLst>
                    </a:gridCol>
                    <a:gridCol w="2171095">
                      <a:extLst>
                        <a:ext uri="{9D8B030D-6E8A-4147-A177-3AD203B41FA5}">
                          <a16:colId xmlns="" xmlns:a16="http://schemas.microsoft.com/office/drawing/2014/main" val="2000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tc>
                      <a:txBody>
                        <a:bodyPr/>
                        <a:lstStyle/>
                        <a:p>
                          <a:r>
                            <a:rPr lang="en-US" dirty="0" smtClean="0"/>
                            <a:t>Estimated Error</a:t>
                          </a:r>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0.7</a:t>
                          </a:r>
                          <a:endParaRPr lang="en-US" dirty="0"/>
                        </a:p>
                      </a:txBody>
                      <a:tcPr/>
                    </a:tc>
                    <a:tc>
                      <a:txBody>
                        <a:bodyPr/>
                        <a:lstStyle/>
                        <a:p>
                          <a:r>
                            <a:rPr lang="en-US" dirty="0" smtClean="0"/>
                            <a:t>0.76484</a:t>
                          </a:r>
                          <a:endParaRPr lang="en-US" dirty="0"/>
                        </a:p>
                      </a:txBody>
                      <a:tcPr/>
                    </a:tc>
                    <a:tc>
                      <a:txBody>
                        <a:bodyPr/>
                        <a:lstStyle/>
                        <a:p>
                          <a:r>
                            <a:rPr lang="en-US" dirty="0" smtClean="0"/>
                            <a:t>N.A.</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0.76484</a:t>
                          </a:r>
                        </a:p>
                      </a:txBody>
                      <a:tcPr/>
                    </a:tc>
                    <a:tc>
                      <a:txBody>
                        <a:bodyPr/>
                        <a:lstStyle/>
                        <a:p>
                          <a:r>
                            <a:rPr lang="en-US" dirty="0" smtClean="0"/>
                            <a:t>0.72149</a:t>
                          </a:r>
                          <a:endParaRPr lang="en-US" dirty="0"/>
                        </a:p>
                      </a:txBody>
                      <a:tcPr/>
                    </a:tc>
                    <a:tc>
                      <a:txBody>
                        <a:bodyPr/>
                        <a:lstStyle/>
                        <a:p>
                          <a:r>
                            <a:rPr lang="en-US" dirty="0" smtClean="0"/>
                            <a:t>0.06</a:t>
                          </a:r>
                          <a:endParaRPr lang="en-US" dirty="0"/>
                        </a:p>
                      </a:txBody>
                      <a:tcPr/>
                    </a:tc>
                    <a:extLst>
                      <a:ext uri="{0D108BD9-81ED-4DB2-BD59-A6C34878D82A}">
                        <a16:rowId xmlns="" xmlns:a16="http://schemas.microsoft.com/office/drawing/2014/main" val="10002"/>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smtClean="0"/>
                            <a:t> = 0.72149</a:t>
                          </a:r>
                          <a:endParaRPr lang="en-US" dirty="0"/>
                        </a:p>
                      </a:txBody>
                      <a:tcPr/>
                    </a:tc>
                    <a:tc>
                      <a:txBody>
                        <a:bodyPr/>
                        <a:lstStyle/>
                        <a:p>
                          <a:r>
                            <a:rPr lang="en-US" dirty="0" smtClean="0"/>
                            <a:t>0.75082</a:t>
                          </a:r>
                          <a:endParaRPr lang="en-US" dirty="0"/>
                        </a:p>
                      </a:txBody>
                      <a:tcPr/>
                    </a:tc>
                    <a:tc>
                      <a:txBody>
                        <a:bodyPr/>
                        <a:lstStyle/>
                        <a:p>
                          <a:r>
                            <a:rPr lang="en-US" dirty="0" smtClean="0"/>
                            <a:t>0.04</a:t>
                          </a:r>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smtClean="0"/>
                            <a:t> = 0.75082</a:t>
                          </a:r>
                        </a:p>
                      </a:txBody>
                      <a:tcPr/>
                    </a:tc>
                    <a:tc>
                      <a:txBody>
                        <a:bodyPr/>
                        <a:lstStyle/>
                        <a:p>
                          <a:r>
                            <a:rPr lang="en-US" dirty="0" smtClean="0"/>
                            <a:t>0.73112</a:t>
                          </a:r>
                          <a:endParaRPr lang="en-US" dirty="0"/>
                        </a:p>
                      </a:txBody>
                      <a:tcPr/>
                    </a:tc>
                    <a:tc>
                      <a:txBody>
                        <a:bodyPr/>
                        <a:lstStyle/>
                        <a:p>
                          <a:r>
                            <a:rPr lang="en-US" dirty="0" smtClean="0"/>
                            <a:t>0.03</a:t>
                          </a:r>
                          <a:endParaRPr lang="en-US" dirty="0"/>
                        </a:p>
                      </a:txBody>
                      <a:tcPr/>
                    </a:tc>
                    <a:extLst>
                      <a:ext uri="{0D108BD9-81ED-4DB2-BD59-A6C34878D82A}">
                        <a16:rowId xmlns="" xmlns:a16="http://schemas.microsoft.com/office/drawing/2014/main" val="10004"/>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smtClean="0"/>
                            <a:t> = 0.73112</a:t>
                          </a:r>
                          <a:endParaRPr lang="en-US" dirty="0"/>
                        </a:p>
                      </a:txBody>
                      <a:tcPr/>
                    </a:tc>
                    <a:tc>
                      <a:txBody>
                        <a:bodyPr/>
                        <a:lstStyle/>
                        <a:p>
                          <a:r>
                            <a:rPr lang="en-US" dirty="0" smtClean="0"/>
                            <a:t>….</a:t>
                          </a:r>
                          <a:endParaRPr lang="en-US" dirty="0"/>
                        </a:p>
                      </a:txBody>
                      <a:tcPr/>
                    </a:tc>
                    <a:tc>
                      <a:txBody>
                        <a:bodyPr/>
                        <a:lstStyle/>
                        <a:p>
                          <a:r>
                            <a:rPr lang="en-US" dirty="0" smtClean="0"/>
                            <a:t>0.02</a:t>
                          </a:r>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66745213"/>
                  </p:ext>
                </p:extLst>
              </p:nvPr>
            </p:nvGraphicFramePr>
            <p:xfrm>
              <a:off x="1857829" y="2831495"/>
              <a:ext cx="6513285" cy="2225040"/>
            </p:xfrm>
            <a:graphic>
              <a:graphicData uri="http://schemas.openxmlformats.org/drawingml/2006/table">
                <a:tbl>
                  <a:tblPr firstRow="1" bandRow="1">
                    <a:tableStyleId>{5C22544A-7EE6-4342-B048-85BDC9FD1C3A}</a:tableStyleId>
                  </a:tblPr>
                  <a:tblGrid>
                    <a:gridCol w="2171095">
                      <a:extLst>
                        <a:ext uri="{9D8B030D-6E8A-4147-A177-3AD203B41FA5}">
                          <a16:colId xmlns:a16="http://schemas.microsoft.com/office/drawing/2014/main" val="20000"/>
                        </a:ext>
                      </a:extLst>
                    </a:gridCol>
                    <a:gridCol w="2171095">
                      <a:extLst>
                        <a:ext uri="{9D8B030D-6E8A-4147-A177-3AD203B41FA5}">
                          <a16:colId xmlns:a16="http://schemas.microsoft.com/office/drawing/2014/main" val="20001"/>
                        </a:ext>
                      </a:extLst>
                    </a:gridCol>
                    <a:gridCol w="2171095">
                      <a:extLst>
                        <a:ext uri="{9D8B030D-6E8A-4147-A177-3AD203B41FA5}">
                          <a16:colId xmlns:a16="http://schemas.microsoft.com/office/drawing/2014/main" val="20002"/>
                        </a:ext>
                      </a:extLst>
                    </a:gridCol>
                  </a:tblGrid>
                  <a:tr h="370840">
                    <a:tc>
                      <a:txBody>
                        <a:bodyPr/>
                        <a:lstStyle/>
                        <a:p>
                          <a:endParaRPr lang="en-US"/>
                        </a:p>
                      </a:txBody>
                      <a:tcPr>
                        <a:blipFill>
                          <a:blip r:embed="rId5"/>
                          <a:stretch>
                            <a:fillRect l="-280" t="-8197" r="-200840" b="-524590"/>
                          </a:stretch>
                        </a:blipFill>
                      </a:tcPr>
                    </a:tc>
                    <a:tc>
                      <a:txBody>
                        <a:bodyPr/>
                        <a:lstStyle/>
                        <a:p>
                          <a:endParaRPr lang="en-US"/>
                        </a:p>
                      </a:txBody>
                      <a:tcPr>
                        <a:blipFill>
                          <a:blip r:embed="rId5"/>
                          <a:stretch>
                            <a:fillRect l="-100562" t="-8197" r="-101404" b="-524590"/>
                          </a:stretch>
                        </a:blipFill>
                      </a:tcPr>
                    </a:tc>
                    <a:tc>
                      <a:txBody>
                        <a:bodyPr/>
                        <a:lstStyle/>
                        <a:p>
                          <a:r>
                            <a:rPr lang="en-US" dirty="0" smtClean="0"/>
                            <a:t>Estimated Error</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5"/>
                          <a:stretch>
                            <a:fillRect l="-280" t="-108197" r="-200840" b="-424590"/>
                          </a:stretch>
                        </a:blipFill>
                      </a:tcPr>
                    </a:tc>
                    <a:tc>
                      <a:txBody>
                        <a:bodyPr/>
                        <a:lstStyle/>
                        <a:p>
                          <a:r>
                            <a:rPr lang="en-US" dirty="0" smtClean="0"/>
                            <a:t>0.76484</a:t>
                          </a:r>
                          <a:endParaRPr lang="en-US" dirty="0"/>
                        </a:p>
                      </a:txBody>
                      <a:tcPr/>
                    </a:tc>
                    <a:tc>
                      <a:txBody>
                        <a:bodyPr/>
                        <a:lstStyle/>
                        <a:p>
                          <a:r>
                            <a:rPr lang="en-US" dirty="0" smtClean="0"/>
                            <a:t>N.A.</a:t>
                          </a:r>
                          <a:endParaRPr lang="en-US" dirty="0"/>
                        </a:p>
                      </a:txBody>
                      <a:tcPr/>
                    </a:tc>
                    <a:extLst>
                      <a:ext uri="{0D108BD9-81ED-4DB2-BD59-A6C34878D82A}">
                        <a16:rowId xmlns:a16="http://schemas.microsoft.com/office/drawing/2014/main" val="10001"/>
                      </a:ext>
                    </a:extLst>
                  </a:tr>
                  <a:tr h="370840">
                    <a:tc>
                      <a:txBody>
                        <a:bodyPr/>
                        <a:lstStyle/>
                        <a:p>
                          <a:endParaRPr lang="en-US"/>
                        </a:p>
                      </a:txBody>
                      <a:tcPr>
                        <a:blipFill>
                          <a:blip r:embed="rId5"/>
                          <a:stretch>
                            <a:fillRect l="-280" t="-208197" r="-200840" b="-324590"/>
                          </a:stretch>
                        </a:blipFill>
                      </a:tcPr>
                    </a:tc>
                    <a:tc>
                      <a:txBody>
                        <a:bodyPr/>
                        <a:lstStyle/>
                        <a:p>
                          <a:r>
                            <a:rPr lang="en-US" dirty="0" smtClean="0"/>
                            <a:t>0.72149</a:t>
                          </a:r>
                          <a:endParaRPr lang="en-US" dirty="0"/>
                        </a:p>
                      </a:txBody>
                      <a:tcPr/>
                    </a:tc>
                    <a:tc>
                      <a:txBody>
                        <a:bodyPr/>
                        <a:lstStyle/>
                        <a:p>
                          <a:r>
                            <a:rPr lang="en-US" dirty="0" smtClean="0"/>
                            <a:t>0.06</a:t>
                          </a:r>
                          <a:endParaRPr lang="en-US" dirty="0"/>
                        </a:p>
                      </a:txBody>
                      <a:tcPr/>
                    </a:tc>
                    <a:extLst>
                      <a:ext uri="{0D108BD9-81ED-4DB2-BD59-A6C34878D82A}">
                        <a16:rowId xmlns:a16="http://schemas.microsoft.com/office/drawing/2014/main" val="10002"/>
                      </a:ext>
                    </a:extLst>
                  </a:tr>
                  <a:tr h="370840">
                    <a:tc>
                      <a:txBody>
                        <a:bodyPr/>
                        <a:lstStyle/>
                        <a:p>
                          <a:endParaRPr lang="en-US"/>
                        </a:p>
                      </a:txBody>
                      <a:tcPr>
                        <a:blipFill>
                          <a:blip r:embed="rId5"/>
                          <a:stretch>
                            <a:fillRect l="-280" t="-308197" r="-200840" b="-224590"/>
                          </a:stretch>
                        </a:blipFill>
                      </a:tcPr>
                    </a:tc>
                    <a:tc>
                      <a:txBody>
                        <a:bodyPr/>
                        <a:lstStyle/>
                        <a:p>
                          <a:r>
                            <a:rPr lang="en-US" dirty="0" smtClean="0"/>
                            <a:t>0.75082</a:t>
                          </a:r>
                          <a:endParaRPr lang="en-US" dirty="0"/>
                        </a:p>
                      </a:txBody>
                      <a:tcPr/>
                    </a:tc>
                    <a:tc>
                      <a:txBody>
                        <a:bodyPr/>
                        <a:lstStyle/>
                        <a:p>
                          <a:r>
                            <a:rPr lang="en-US" dirty="0" smtClean="0"/>
                            <a:t>0.04</a:t>
                          </a:r>
                          <a:endParaRPr lang="en-US" dirty="0"/>
                        </a:p>
                      </a:txBody>
                      <a:tcPr/>
                    </a:tc>
                    <a:extLst>
                      <a:ext uri="{0D108BD9-81ED-4DB2-BD59-A6C34878D82A}">
                        <a16:rowId xmlns:a16="http://schemas.microsoft.com/office/drawing/2014/main" val="10003"/>
                      </a:ext>
                    </a:extLst>
                  </a:tr>
                  <a:tr h="370840">
                    <a:tc>
                      <a:txBody>
                        <a:bodyPr/>
                        <a:lstStyle/>
                        <a:p>
                          <a:endParaRPr lang="en-US"/>
                        </a:p>
                      </a:txBody>
                      <a:tcPr>
                        <a:blipFill>
                          <a:blip r:embed="rId5"/>
                          <a:stretch>
                            <a:fillRect l="-280" t="-408197" r="-200840" b="-124590"/>
                          </a:stretch>
                        </a:blipFill>
                      </a:tcPr>
                    </a:tc>
                    <a:tc>
                      <a:txBody>
                        <a:bodyPr/>
                        <a:lstStyle/>
                        <a:p>
                          <a:r>
                            <a:rPr lang="en-US" dirty="0" smtClean="0"/>
                            <a:t>0.73112</a:t>
                          </a:r>
                          <a:endParaRPr lang="en-US" dirty="0"/>
                        </a:p>
                      </a:txBody>
                      <a:tcPr/>
                    </a:tc>
                    <a:tc>
                      <a:txBody>
                        <a:bodyPr/>
                        <a:lstStyle/>
                        <a:p>
                          <a:r>
                            <a:rPr lang="en-US" dirty="0" smtClean="0"/>
                            <a:t>0.03</a:t>
                          </a:r>
                          <a:endParaRPr lang="en-US" dirty="0"/>
                        </a:p>
                      </a:txBody>
                      <a:tcPr/>
                    </a:tc>
                    <a:extLst>
                      <a:ext uri="{0D108BD9-81ED-4DB2-BD59-A6C34878D82A}">
                        <a16:rowId xmlns:a16="http://schemas.microsoft.com/office/drawing/2014/main" val="10004"/>
                      </a:ext>
                    </a:extLst>
                  </a:tr>
                  <a:tr h="370840">
                    <a:tc>
                      <a:txBody>
                        <a:bodyPr/>
                        <a:lstStyle/>
                        <a:p>
                          <a:endParaRPr lang="en-US"/>
                        </a:p>
                      </a:txBody>
                      <a:tcPr>
                        <a:blipFill>
                          <a:blip r:embed="rId5"/>
                          <a:stretch>
                            <a:fillRect l="-280" t="-508197" r="-200840" b="-24590"/>
                          </a:stretch>
                        </a:blipFill>
                      </a:tcPr>
                    </a:tc>
                    <a:tc>
                      <a:txBody>
                        <a:bodyPr/>
                        <a:lstStyle/>
                        <a:p>
                          <a:r>
                            <a:rPr lang="en-US" dirty="0" smtClean="0"/>
                            <a:t>….</a:t>
                          </a:r>
                          <a:endParaRPr lang="en-US" dirty="0"/>
                        </a:p>
                      </a:txBody>
                      <a:tcPr/>
                    </a:tc>
                    <a:tc>
                      <a:txBody>
                        <a:bodyPr/>
                        <a:lstStyle/>
                        <a:p>
                          <a:r>
                            <a:rPr lang="en-US" dirty="0" smtClean="0"/>
                            <a:t>0.02</a:t>
                          </a:r>
                          <a:endParaRPr lang="en-US" dirty="0"/>
                        </a:p>
                      </a:txBody>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p:cNvSpPr/>
              <p:nvPr/>
            </p:nvSpPr>
            <p:spPr>
              <a:xfrm>
                <a:off x="3882787" y="5504844"/>
                <a:ext cx="24633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=0.73</m:t>
                      </m:r>
                      <m:r>
                        <a:rPr lang="en-US" sz="2400" b="0" i="1" smtClean="0">
                          <a:latin typeface="Cambria Math" panose="02040503050406030204" pitchFamily="18" charset="0"/>
                          <a:ea typeface="Cambria Math" panose="02040503050406030204" pitchFamily="18" charset="0"/>
                        </a:rPr>
                        <m:t>±0.02</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882787" y="5504844"/>
                <a:ext cx="2463367" cy="461665"/>
              </a:xfrm>
              <a:prstGeom prst="rect">
                <a:avLst/>
              </a:prstGeom>
              <a:blipFill rotWithShape="0">
                <a:blip r:embed="rId6"/>
                <a:stretch>
                  <a:fillRect b="-2632"/>
                </a:stretch>
              </a:blipFill>
            </p:spPr>
            <p:txBody>
              <a:bodyPr/>
              <a:lstStyle/>
              <a:p>
                <a:r>
                  <a:rPr lang="en-US">
                    <a:noFill/>
                  </a:rPr>
                  <a:t> </a:t>
                </a:r>
              </a:p>
            </p:txBody>
          </p:sp>
        </mc:Fallback>
      </mc:AlternateContent>
    </p:spTree>
    <p:extLst>
      <p:ext uri="{BB962C8B-B14F-4D97-AF65-F5344CB8AC3E}">
        <p14:creationId xmlns:p14="http://schemas.microsoft.com/office/powerpoint/2010/main" val="178363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counter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6453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645387" cy="461665"/>
              </a:xfrm>
              <a:prstGeom prst="rect">
                <a:avLst/>
              </a:prstGeom>
              <a:blipFill rotWithShape="0">
                <a:blip r:embed="rId3"/>
                <a:stretch>
                  <a:fillRect r="-74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110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1109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055460348"/>
                  </p:ext>
                </p:extLst>
              </p:nvPr>
            </p:nvGraphicFramePr>
            <p:xfrm>
              <a:off x="1587500" y="2843591"/>
              <a:ext cx="4519386" cy="2225040"/>
            </p:xfrm>
            <a:graphic>
              <a:graphicData uri="http://schemas.openxmlformats.org/drawingml/2006/table">
                <a:tbl>
                  <a:tblPr firstRow="1" bandRow="1">
                    <a:tableStyleId>{5C22544A-7EE6-4342-B048-85BDC9FD1C3A}</a:tableStyleId>
                  </a:tblPr>
                  <a:tblGrid>
                    <a:gridCol w="2259693">
                      <a:extLst>
                        <a:ext uri="{9D8B030D-6E8A-4147-A177-3AD203B41FA5}">
                          <a16:colId xmlns="" xmlns:a16="http://schemas.microsoft.com/office/drawing/2014/main" val="20000"/>
                        </a:ext>
                      </a:extLst>
                    </a:gridCol>
                    <a:gridCol w="2259693">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sin</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oMath>
                            </m:oMathPara>
                          </a14:m>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0.25</a:t>
                          </a:r>
                          <a:endParaRPr lang="en-US" dirty="0"/>
                        </a:p>
                      </a:txBody>
                      <a:tcPr/>
                    </a:tc>
                    <a:tc>
                      <a:txBody>
                        <a:bodyPr/>
                        <a:lstStyle/>
                        <a:p>
                          <a:r>
                            <a:rPr lang="en-US" dirty="0" smtClean="0"/>
                            <a:t>0.24740</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0.24740</a:t>
                          </a:r>
                          <a:endParaRPr lang="en-US" dirty="0"/>
                        </a:p>
                      </a:txBody>
                      <a:tcPr/>
                    </a:tc>
                    <a:tc>
                      <a:txBody>
                        <a:bodyPr/>
                        <a:lstStyle/>
                        <a:p>
                          <a:r>
                            <a:rPr lang="en-US" dirty="0" smtClean="0"/>
                            <a:t>0.24488</a:t>
                          </a:r>
                          <a:endParaRPr lang="en-US"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smtClean="0"/>
                            <a:t> = 0.24488</a:t>
                          </a:r>
                          <a:endParaRPr lang="en-US" dirty="0"/>
                        </a:p>
                      </a:txBody>
                      <a:tcPr/>
                    </a:tc>
                    <a:tc>
                      <a:txBody>
                        <a:bodyPr/>
                        <a:lstStyle/>
                        <a:p>
                          <a:r>
                            <a:rPr lang="en-US" dirty="0" smtClean="0"/>
                            <a:t>0.24243</a:t>
                          </a:r>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smtClean="0"/>
                            <a:t> = 0.24243</a:t>
                          </a:r>
                        </a:p>
                      </a:txBody>
                      <a:tcPr/>
                    </a:tc>
                    <a:tc>
                      <a:txBody>
                        <a:bodyPr/>
                        <a:lstStyle/>
                        <a:p>
                          <a:r>
                            <a:rPr lang="en-US" dirty="0" smtClean="0"/>
                            <a:t>0.24006</a:t>
                          </a:r>
                          <a:endParaRPr lang="en-US" dirty="0"/>
                        </a:p>
                      </a:txBody>
                      <a:tcPr/>
                    </a:tc>
                    <a:extLst>
                      <a:ext uri="{0D108BD9-81ED-4DB2-BD59-A6C34878D82A}">
                        <a16:rowId xmlns=""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smtClean="0"/>
                            <a:t> = 0.24006</a:t>
                          </a:r>
                        </a:p>
                      </a:txBody>
                      <a:tcPr/>
                    </a:tc>
                    <a:tc>
                      <a:txBody>
                        <a:bodyPr/>
                        <a:lstStyle/>
                        <a:p>
                          <a:r>
                            <a:rPr lang="en-US" dirty="0" smtClean="0"/>
                            <a:t>….</a:t>
                          </a:r>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055460348"/>
                  </p:ext>
                </p:extLst>
              </p:nvPr>
            </p:nvGraphicFramePr>
            <p:xfrm>
              <a:off x="1587500" y="2843591"/>
              <a:ext cx="4519386" cy="2225040"/>
            </p:xfrm>
            <a:graphic>
              <a:graphicData uri="http://schemas.openxmlformats.org/drawingml/2006/table">
                <a:tbl>
                  <a:tblPr firstRow="1" bandRow="1">
                    <a:tableStyleId>{5C22544A-7EE6-4342-B048-85BDC9FD1C3A}</a:tableStyleId>
                  </a:tblPr>
                  <a:tblGrid>
                    <a:gridCol w="2259693"/>
                    <a:gridCol w="2259693"/>
                  </a:tblGrid>
                  <a:tr h="370840">
                    <a:tc>
                      <a:txBody>
                        <a:bodyPr/>
                        <a:lstStyle/>
                        <a:p>
                          <a:endParaRPr lang="en-US"/>
                        </a:p>
                      </a:txBody>
                      <a:tcPr>
                        <a:blipFill rotWithShape="0">
                          <a:blip r:embed="rId5"/>
                          <a:stretch>
                            <a:fillRect l="-270" t="-1639" r="-101078" b="-524590"/>
                          </a:stretch>
                        </a:blipFill>
                      </a:tcPr>
                    </a:tc>
                    <a:tc>
                      <a:txBody>
                        <a:bodyPr/>
                        <a:lstStyle/>
                        <a:p>
                          <a:endParaRPr lang="en-US"/>
                        </a:p>
                      </a:txBody>
                      <a:tcPr>
                        <a:blipFill rotWithShape="0">
                          <a:blip r:embed="rId5"/>
                          <a:stretch>
                            <a:fillRect l="-100270" t="-1639" r="-1078" b="-524590"/>
                          </a:stretch>
                        </a:blipFill>
                      </a:tcPr>
                    </a:tc>
                  </a:tr>
                  <a:tr h="370840">
                    <a:tc>
                      <a:txBody>
                        <a:bodyPr/>
                        <a:lstStyle/>
                        <a:p>
                          <a:endParaRPr lang="en-US"/>
                        </a:p>
                      </a:txBody>
                      <a:tcPr>
                        <a:blipFill rotWithShape="0">
                          <a:blip r:embed="rId5"/>
                          <a:stretch>
                            <a:fillRect l="-270" t="-101639" r="-101078" b="-424590"/>
                          </a:stretch>
                        </a:blipFill>
                      </a:tcPr>
                    </a:tc>
                    <a:tc>
                      <a:txBody>
                        <a:bodyPr/>
                        <a:lstStyle/>
                        <a:p>
                          <a:r>
                            <a:rPr lang="en-US" dirty="0" smtClean="0"/>
                            <a:t>0.24740</a:t>
                          </a:r>
                          <a:endParaRPr lang="en-US" dirty="0"/>
                        </a:p>
                      </a:txBody>
                      <a:tcPr/>
                    </a:tc>
                  </a:tr>
                  <a:tr h="370840">
                    <a:tc>
                      <a:txBody>
                        <a:bodyPr/>
                        <a:lstStyle/>
                        <a:p>
                          <a:endParaRPr lang="en-US"/>
                        </a:p>
                      </a:txBody>
                      <a:tcPr>
                        <a:blipFill rotWithShape="0">
                          <a:blip r:embed="rId5"/>
                          <a:stretch>
                            <a:fillRect l="-270" t="-201639" r="-101078" b="-324590"/>
                          </a:stretch>
                        </a:blipFill>
                      </a:tcPr>
                    </a:tc>
                    <a:tc>
                      <a:txBody>
                        <a:bodyPr/>
                        <a:lstStyle/>
                        <a:p>
                          <a:r>
                            <a:rPr lang="en-US" dirty="0" smtClean="0"/>
                            <a:t>0.24488</a:t>
                          </a:r>
                          <a:endParaRPr lang="en-US" dirty="0"/>
                        </a:p>
                      </a:txBody>
                      <a:tcPr/>
                    </a:tc>
                  </a:tr>
                  <a:tr h="370840">
                    <a:tc>
                      <a:txBody>
                        <a:bodyPr/>
                        <a:lstStyle/>
                        <a:p>
                          <a:endParaRPr lang="en-US"/>
                        </a:p>
                      </a:txBody>
                      <a:tcPr>
                        <a:blipFill rotWithShape="0">
                          <a:blip r:embed="rId5"/>
                          <a:stretch>
                            <a:fillRect l="-270" t="-301639" r="-101078" b="-224590"/>
                          </a:stretch>
                        </a:blipFill>
                      </a:tcPr>
                    </a:tc>
                    <a:tc>
                      <a:txBody>
                        <a:bodyPr/>
                        <a:lstStyle/>
                        <a:p>
                          <a:r>
                            <a:rPr lang="en-US" dirty="0" smtClean="0"/>
                            <a:t>0.24243</a:t>
                          </a:r>
                          <a:endParaRPr lang="en-US" dirty="0"/>
                        </a:p>
                      </a:txBody>
                      <a:tcPr/>
                    </a:tc>
                  </a:tr>
                  <a:tr h="370840">
                    <a:tc>
                      <a:txBody>
                        <a:bodyPr/>
                        <a:lstStyle/>
                        <a:p>
                          <a:endParaRPr lang="en-US"/>
                        </a:p>
                      </a:txBody>
                      <a:tcPr>
                        <a:blipFill rotWithShape="0">
                          <a:blip r:embed="rId5"/>
                          <a:stretch>
                            <a:fillRect l="-270" t="-401639" r="-101078" b="-124590"/>
                          </a:stretch>
                        </a:blipFill>
                      </a:tcPr>
                    </a:tc>
                    <a:tc>
                      <a:txBody>
                        <a:bodyPr/>
                        <a:lstStyle/>
                        <a:p>
                          <a:r>
                            <a:rPr lang="en-US" dirty="0" smtClean="0"/>
                            <a:t>0.24006</a:t>
                          </a:r>
                          <a:endParaRPr lang="en-US" dirty="0"/>
                        </a:p>
                      </a:txBody>
                      <a:tcPr/>
                    </a:tc>
                  </a:tr>
                  <a:tr h="370840">
                    <a:tc>
                      <a:txBody>
                        <a:bodyPr/>
                        <a:lstStyle/>
                        <a:p>
                          <a:endParaRPr lang="en-US"/>
                        </a:p>
                      </a:txBody>
                      <a:tcPr>
                        <a:blipFill rotWithShape="0">
                          <a:blip r:embed="rId5"/>
                          <a:stretch>
                            <a:fillRect l="-270" t="-501639" r="-101078" b="-24590"/>
                          </a:stretch>
                        </a:blipFill>
                      </a:tcPr>
                    </a:tc>
                    <a:tc>
                      <a:txBody>
                        <a:bodyPr/>
                        <a:lstStyle/>
                        <a:p>
                          <a:r>
                            <a:rPr lang="en-US" dirty="0" smtClean="0"/>
                            <a:t>….</a:t>
                          </a:r>
                          <a:endParaRPr lang="en-US" dirty="0"/>
                        </a:p>
                      </a:txBody>
                      <a:tcPr/>
                    </a:tc>
                  </a:tr>
                </a:tbl>
              </a:graphicData>
            </a:graphic>
          </p:graphicFrame>
        </mc:Fallback>
      </mc:AlternateContent>
    </p:spTree>
    <p:extLst>
      <p:ext uri="{BB962C8B-B14F-4D97-AF65-F5344CB8AC3E}">
        <p14:creationId xmlns:p14="http://schemas.microsoft.com/office/powerpoint/2010/main" val="63459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EC0985-10F7-4F8C-B0A8-5854B2B93D67}"/>
              </a:ext>
            </a:extLst>
          </p:cNvPr>
          <p:cNvSpPr>
            <a:spLocks noGrp="1"/>
          </p:cNvSpPr>
          <p:nvPr>
            <p:ph type="title"/>
          </p:nvPr>
        </p:nvSpPr>
        <p:spPr/>
        <p:txBody>
          <a:bodyPr/>
          <a:lstStyle/>
          <a:p>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A955F27-95E2-4029-AB76-82A3C38D19BA}"/>
                  </a:ext>
                </a:extLst>
              </p:cNvPr>
              <p:cNvSpPr>
                <a:spLocks noGrp="1"/>
              </p:cNvSpPr>
              <p:nvPr>
                <p:ph idx="1"/>
              </p:nvPr>
            </p:nvSpPr>
            <p:spPr/>
            <p:txBody>
              <a:bodyPr>
                <a:normAutofit/>
              </a:bodyPr>
              <a:lstStyle/>
              <a:p>
                <a:pPr>
                  <a:lnSpc>
                    <a:spcPct val="150000"/>
                  </a:lnSpc>
                </a:pPr>
                <a:r>
                  <a:rPr lang="en-US" dirty="0" smtClean="0"/>
                  <a:t>The fixed point iteration method </a:t>
                </a:r>
                <a:r>
                  <a:rPr lang="en-US" dirty="0"/>
                  <a:t>is a numerical method to solve equations of the form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b="0" dirty="0" smtClean="0"/>
              </a:p>
              <a:p>
                <a:pPr>
                  <a:lnSpc>
                    <a:spcPct val="150000"/>
                  </a:lnSpc>
                </a:pPr>
                <a:r>
                  <a:rPr lang="en-US" dirty="0"/>
                  <a:t>The aim is to find an approximation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m:t>
                        </m:r>
                      </m:sub>
                    </m:sSub>
                  </m:oMath>
                </a14:m>
                <a:r>
                  <a:rPr lang="en-US" dirty="0"/>
                  <a:t> of </a:t>
                </a:r>
                <a:r>
                  <a:rPr lang="en-US" dirty="0" smtClean="0"/>
                  <a:t>the equation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b="0" dirty="0" smtClean="0"/>
              </a:p>
              <a:p>
                <a:pPr>
                  <a:lnSpc>
                    <a:spcPct val="150000"/>
                  </a:lnSpc>
                </a:pPr>
                <a:r>
                  <a:rPr lang="en-US" b="0" dirty="0" smtClean="0"/>
                  <a:t>The method does not necessarily converge</a:t>
                </a:r>
              </a:p>
            </p:txBody>
          </p:sp>
        </mc:Choice>
        <mc:Fallback xmlns="">
          <p:sp>
            <p:nvSpPr>
              <p:cNvPr id="3" name="Content Placeholder 2">
                <a:extLst>
                  <a:ext uri="{FF2B5EF4-FFF2-40B4-BE49-F238E27FC236}">
                    <a16:creationId xmlns:a16="http://schemas.microsoft.com/office/drawing/2014/main" xmlns:a14="http://schemas.microsoft.com/office/drawing/2010/main" xmlns="" id="{3A955F27-95E2-4029-AB76-82A3C38D19BA}"/>
                  </a:ext>
                </a:extLst>
              </p:cNvPr>
              <p:cNvSpPr>
                <a:spLocks noGrp="1" noRot="1" noChangeAspect="1" noMove="1" noResize="1" noEditPoints="1" noAdjustHandles="1" noChangeArrowheads="1" noChangeShapeType="1" noTextEdit="1"/>
              </p:cNvSpPr>
              <p:nvPr>
                <p:ph idx="1"/>
              </p:nvPr>
            </p:nvSpPr>
            <p:spPr>
              <a:blipFill rotWithShape="0">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14045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counter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6453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645387" cy="461665"/>
              </a:xfrm>
              <a:prstGeom prst="rect">
                <a:avLst/>
              </a:prstGeom>
              <a:blipFill rotWithShape="0">
                <a:blip r:embed="rId3"/>
                <a:stretch>
                  <a:fillRect r="-74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110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1109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132164114"/>
                  </p:ext>
                </p:extLst>
              </p:nvPr>
            </p:nvGraphicFramePr>
            <p:xfrm>
              <a:off x="1587500" y="2842381"/>
              <a:ext cx="9017000" cy="2225040"/>
            </p:xfrm>
            <a:graphic>
              <a:graphicData uri="http://schemas.openxmlformats.org/drawingml/2006/table">
                <a:tbl>
                  <a:tblPr firstRow="1" bandRow="1">
                    <a:tableStyleId>{5C22544A-7EE6-4342-B048-85BDC9FD1C3A}</a:tableStyleId>
                  </a:tblPr>
                  <a:tblGrid>
                    <a:gridCol w="2254250">
                      <a:extLst>
                        <a:ext uri="{9D8B030D-6E8A-4147-A177-3AD203B41FA5}">
                          <a16:colId xmlns="" xmlns:a16="http://schemas.microsoft.com/office/drawing/2014/main" val="20000"/>
                        </a:ext>
                      </a:extLst>
                    </a:gridCol>
                    <a:gridCol w="2254250">
                      <a:extLst>
                        <a:ext uri="{9D8B030D-6E8A-4147-A177-3AD203B41FA5}">
                          <a16:colId xmlns="" xmlns:a16="http://schemas.microsoft.com/office/drawing/2014/main" val="20001"/>
                        </a:ext>
                      </a:extLst>
                    </a:gridCol>
                    <a:gridCol w="2254250">
                      <a:extLst>
                        <a:ext uri="{9D8B030D-6E8A-4147-A177-3AD203B41FA5}">
                          <a16:colId xmlns="" xmlns:a16="http://schemas.microsoft.com/office/drawing/2014/main" val="20002"/>
                        </a:ext>
                      </a:extLst>
                    </a:gridCol>
                    <a:gridCol w="2254250">
                      <a:extLst>
                        <a:ext uri="{9D8B030D-6E8A-4147-A177-3AD203B41FA5}">
                          <a16:colId xmlns="" xmlns:a16="http://schemas.microsoft.com/office/drawing/2014/main" val="200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sin</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oMath>
                            </m:oMathPara>
                          </a14:m>
                          <a:endParaRPr lang="en-US" dirty="0"/>
                        </a:p>
                      </a:txBody>
                      <a:tcPr/>
                    </a:tc>
                    <a:tc>
                      <a:txBody>
                        <a:bodyPr/>
                        <a:lstStyle/>
                        <a:p>
                          <a:r>
                            <a:rPr lang="en-US" dirty="0" smtClean="0"/>
                            <a:t>Estimated</a:t>
                          </a:r>
                          <a:r>
                            <a:rPr lang="en-US" baseline="0" dirty="0" smtClean="0"/>
                            <a:t> Error</a:t>
                          </a:r>
                          <a:endParaRPr lang="en-US" dirty="0"/>
                        </a:p>
                      </a:txBody>
                      <a:tcPr/>
                    </a:tc>
                    <a:tc>
                      <a:txBody>
                        <a:bodyPr/>
                        <a:lstStyle/>
                        <a:p>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0.25</a:t>
                          </a:r>
                          <a:endParaRPr lang="en-US" dirty="0"/>
                        </a:p>
                      </a:txBody>
                      <a:tcPr/>
                    </a:tc>
                    <a:tc>
                      <a:txBody>
                        <a:bodyPr/>
                        <a:lstStyle/>
                        <a:p>
                          <a:r>
                            <a:rPr lang="en-US" dirty="0" smtClean="0"/>
                            <a:t>0.24740</a:t>
                          </a:r>
                          <a:endParaRPr lang="en-US" dirty="0"/>
                        </a:p>
                      </a:txBody>
                      <a:tcPr/>
                    </a:tc>
                    <a:tc>
                      <a:txBody>
                        <a:bodyPr/>
                        <a:lstStyle/>
                        <a:p>
                          <a:r>
                            <a:rPr lang="en-US" dirty="0" smtClean="0"/>
                            <a:t>N.A.</a:t>
                          </a:r>
                          <a:endParaRPr lang="en-US" dirty="0"/>
                        </a:p>
                      </a:txBody>
                      <a:tcPr/>
                    </a:tc>
                    <a:tc>
                      <a:txBody>
                        <a:bodyPr/>
                        <a:lstStyle/>
                        <a:p>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0.24740</a:t>
                          </a:r>
                          <a:endParaRPr lang="en-US" dirty="0"/>
                        </a:p>
                      </a:txBody>
                      <a:tcPr/>
                    </a:tc>
                    <a:tc>
                      <a:txBody>
                        <a:bodyPr/>
                        <a:lstStyle/>
                        <a:p>
                          <a:r>
                            <a:rPr lang="en-US" dirty="0" smtClean="0"/>
                            <a:t>0.24488</a:t>
                          </a:r>
                          <a:endParaRPr lang="en-US" dirty="0"/>
                        </a:p>
                      </a:txBody>
                      <a:tcPr/>
                    </a:tc>
                    <a:tc>
                      <a:txBody>
                        <a:bodyPr/>
                        <a:lstStyle/>
                        <a:p>
                          <a:r>
                            <a:rPr lang="en-US" dirty="0" smtClean="0"/>
                            <a:t>0.01</a:t>
                          </a:r>
                          <a:endParaRPr lang="en-US" dirty="0"/>
                        </a:p>
                      </a:txBody>
                      <a:tcPr/>
                    </a:tc>
                    <a:tc>
                      <a:txBody>
                        <a:bodyPr/>
                        <a:lstStyle/>
                        <a:p>
                          <a:endParaRPr lang="en-US"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smtClean="0"/>
                            <a:t> = 0.24488</a:t>
                          </a:r>
                          <a:endParaRPr lang="en-US" dirty="0"/>
                        </a:p>
                      </a:txBody>
                      <a:tcPr/>
                    </a:tc>
                    <a:tc>
                      <a:txBody>
                        <a:bodyPr/>
                        <a:lstStyle/>
                        <a:p>
                          <a:r>
                            <a:rPr lang="en-US" dirty="0" smtClean="0"/>
                            <a:t>0.24243</a:t>
                          </a:r>
                          <a:endParaRPr lang="en-US" dirty="0"/>
                        </a:p>
                      </a:txBody>
                      <a:tcPr/>
                    </a:tc>
                    <a:tc>
                      <a:txBody>
                        <a:bodyPr/>
                        <a:lstStyle/>
                        <a:p>
                          <a:r>
                            <a:rPr lang="en-US" dirty="0" smtClean="0"/>
                            <a:t>0.003</a:t>
                          </a:r>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smtClean="0"/>
                            <a:t> = 0.24243</a:t>
                          </a:r>
                        </a:p>
                      </a:txBody>
                      <a:tcPr/>
                    </a:tc>
                    <a:tc>
                      <a:txBody>
                        <a:bodyPr/>
                        <a:lstStyle/>
                        <a:p>
                          <a:r>
                            <a:rPr lang="en-US" dirty="0" smtClean="0"/>
                            <a:t>0.24006</a:t>
                          </a:r>
                          <a:endParaRPr lang="en-US" dirty="0"/>
                        </a:p>
                      </a:txBody>
                      <a:tcPr/>
                    </a:tc>
                    <a:tc>
                      <a:txBody>
                        <a:bodyPr/>
                        <a:lstStyle/>
                        <a:p>
                          <a:r>
                            <a:rPr lang="en-US" dirty="0" smtClean="0"/>
                            <a:t>0.002</a:t>
                          </a:r>
                          <a:endParaRPr lang="en-US" dirty="0"/>
                        </a:p>
                      </a:txBody>
                      <a:tcPr/>
                    </a:tc>
                    <a:tc>
                      <a:txBody>
                        <a:bodyPr/>
                        <a:lstStyle/>
                        <a:p>
                          <a:endParaRPr lang="en-US" dirty="0"/>
                        </a:p>
                      </a:txBody>
                      <a:tcPr/>
                    </a:tc>
                    <a:extLst>
                      <a:ext uri="{0D108BD9-81ED-4DB2-BD59-A6C34878D82A}">
                        <a16:rowId xmlns=""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smtClean="0"/>
                            <a:t> = 0.24006</a:t>
                          </a:r>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132164114"/>
                  </p:ext>
                </p:extLst>
              </p:nvPr>
            </p:nvGraphicFramePr>
            <p:xfrm>
              <a:off x="1587500" y="2842381"/>
              <a:ext cx="9017000" cy="222504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xmlns:a14="http://schemas.microsoft.com/office/drawing/2010/main" xmlns="" val="20000"/>
                        </a:ext>
                      </a:extLst>
                    </a:gridCol>
                    <a:gridCol w="2254250">
                      <a:extLst>
                        <a:ext uri="{9D8B030D-6E8A-4147-A177-3AD203B41FA5}">
                          <a16:colId xmlns:a16="http://schemas.microsoft.com/office/drawing/2014/main" xmlns:a14="http://schemas.microsoft.com/office/drawing/2010/main" xmlns="" val="20001"/>
                        </a:ext>
                      </a:extLst>
                    </a:gridCol>
                    <a:gridCol w="2254250">
                      <a:extLst>
                        <a:ext uri="{9D8B030D-6E8A-4147-A177-3AD203B41FA5}">
                          <a16:colId xmlns:a16="http://schemas.microsoft.com/office/drawing/2014/main" xmlns:a14="http://schemas.microsoft.com/office/drawing/2010/main" xmlns="" val="20002"/>
                        </a:ext>
                      </a:extLst>
                    </a:gridCol>
                    <a:gridCol w="2254250">
                      <a:extLst>
                        <a:ext uri="{9D8B030D-6E8A-4147-A177-3AD203B41FA5}">
                          <a16:colId xmlns:a16="http://schemas.microsoft.com/office/drawing/2014/main" xmlns:a14="http://schemas.microsoft.com/office/drawing/2010/main" xmlns="" val="20003"/>
                        </a:ext>
                      </a:extLst>
                    </a:gridCol>
                  </a:tblGrid>
                  <a:tr h="370840">
                    <a:tc>
                      <a:txBody>
                        <a:bodyPr/>
                        <a:lstStyle/>
                        <a:p>
                          <a:endParaRPr lang="en-US"/>
                        </a:p>
                      </a:txBody>
                      <a:tcPr>
                        <a:blipFill rotWithShape="0">
                          <a:blip r:embed="rId5"/>
                          <a:stretch>
                            <a:fillRect l="-270" t="-8197" r="-301081" b="-522951"/>
                          </a:stretch>
                        </a:blipFill>
                      </a:tcPr>
                    </a:tc>
                    <a:tc>
                      <a:txBody>
                        <a:bodyPr/>
                        <a:lstStyle/>
                        <a:p>
                          <a:endParaRPr lang="en-US"/>
                        </a:p>
                      </a:txBody>
                      <a:tcPr>
                        <a:blipFill rotWithShape="0">
                          <a:blip r:embed="rId5"/>
                          <a:stretch>
                            <a:fillRect l="-100270" t="-8197" r="-201081" b="-522951"/>
                          </a:stretch>
                        </a:blipFill>
                      </a:tcPr>
                    </a:tc>
                    <a:tc>
                      <a:txBody>
                        <a:bodyPr/>
                        <a:lstStyle/>
                        <a:p>
                          <a:r>
                            <a:rPr lang="en-US" dirty="0" smtClean="0"/>
                            <a:t>Estimated</a:t>
                          </a:r>
                          <a:r>
                            <a:rPr lang="en-US" baseline="0" dirty="0" smtClean="0"/>
                            <a:t> Error</a:t>
                          </a:r>
                          <a:endParaRPr lang="en-US" dirty="0"/>
                        </a:p>
                      </a:txBody>
                      <a:tcPr/>
                    </a:tc>
                    <a:tc>
                      <a:txBody>
                        <a:bodyPr/>
                        <a:lstStyle/>
                        <a:p>
                          <a:endParaRPr lang="en-US" dirty="0"/>
                        </a:p>
                      </a:txBody>
                      <a:tcPr/>
                    </a:tc>
                    <a:extLst>
                      <a:ext uri="{0D108BD9-81ED-4DB2-BD59-A6C34878D82A}">
                        <a16:rowId xmlns:a16="http://schemas.microsoft.com/office/drawing/2014/main" xmlns:a14="http://schemas.microsoft.com/office/drawing/2010/main" xmlns="" val="10000"/>
                      </a:ext>
                    </a:extLst>
                  </a:tr>
                  <a:tr h="370840">
                    <a:tc>
                      <a:txBody>
                        <a:bodyPr/>
                        <a:lstStyle/>
                        <a:p>
                          <a:endParaRPr lang="en-US"/>
                        </a:p>
                      </a:txBody>
                      <a:tcPr>
                        <a:blipFill rotWithShape="0">
                          <a:blip r:embed="rId5"/>
                          <a:stretch>
                            <a:fillRect l="-270" t="-108197" r="-301081" b="-422951"/>
                          </a:stretch>
                        </a:blipFill>
                      </a:tcPr>
                    </a:tc>
                    <a:tc>
                      <a:txBody>
                        <a:bodyPr/>
                        <a:lstStyle/>
                        <a:p>
                          <a:r>
                            <a:rPr lang="en-US" dirty="0" smtClean="0"/>
                            <a:t>0.24740</a:t>
                          </a:r>
                          <a:endParaRPr lang="en-US" dirty="0"/>
                        </a:p>
                      </a:txBody>
                      <a:tcPr/>
                    </a:tc>
                    <a:tc>
                      <a:txBody>
                        <a:bodyPr/>
                        <a:lstStyle/>
                        <a:p>
                          <a:r>
                            <a:rPr lang="en-US" dirty="0" smtClean="0"/>
                            <a:t>N.A.</a:t>
                          </a:r>
                          <a:endParaRPr lang="en-US" dirty="0"/>
                        </a:p>
                      </a:txBody>
                      <a:tcPr/>
                    </a:tc>
                    <a:tc>
                      <a:txBody>
                        <a:bodyPr/>
                        <a:lstStyle/>
                        <a:p>
                          <a:endParaRPr lang="en-US" dirty="0"/>
                        </a:p>
                      </a:txBody>
                      <a:tcPr/>
                    </a:tc>
                    <a:extLst>
                      <a:ext uri="{0D108BD9-81ED-4DB2-BD59-A6C34878D82A}">
                        <a16:rowId xmlns:a16="http://schemas.microsoft.com/office/drawing/2014/main" xmlns:a14="http://schemas.microsoft.com/office/drawing/2010/main" xmlns="" val="10001"/>
                      </a:ext>
                    </a:extLst>
                  </a:tr>
                  <a:tr h="370840">
                    <a:tc>
                      <a:txBody>
                        <a:bodyPr/>
                        <a:lstStyle/>
                        <a:p>
                          <a:endParaRPr lang="en-US"/>
                        </a:p>
                      </a:txBody>
                      <a:tcPr>
                        <a:blipFill rotWithShape="0">
                          <a:blip r:embed="rId5"/>
                          <a:stretch>
                            <a:fillRect l="-270" t="-208197" r="-301081" b="-322951"/>
                          </a:stretch>
                        </a:blipFill>
                      </a:tcPr>
                    </a:tc>
                    <a:tc>
                      <a:txBody>
                        <a:bodyPr/>
                        <a:lstStyle/>
                        <a:p>
                          <a:r>
                            <a:rPr lang="en-US" dirty="0" smtClean="0"/>
                            <a:t>0.24488</a:t>
                          </a:r>
                          <a:endParaRPr lang="en-US" dirty="0"/>
                        </a:p>
                      </a:txBody>
                      <a:tcPr/>
                    </a:tc>
                    <a:tc>
                      <a:txBody>
                        <a:bodyPr/>
                        <a:lstStyle/>
                        <a:p>
                          <a:r>
                            <a:rPr lang="en-US" dirty="0" smtClean="0"/>
                            <a:t>0.01</a:t>
                          </a:r>
                          <a:endParaRPr lang="en-US" dirty="0"/>
                        </a:p>
                      </a:txBody>
                      <a:tcPr/>
                    </a:tc>
                    <a:tc>
                      <a:txBody>
                        <a:bodyPr/>
                        <a:lstStyle/>
                        <a:p>
                          <a:endParaRPr lang="en-US" dirty="0"/>
                        </a:p>
                      </a:txBody>
                      <a:tcPr/>
                    </a:tc>
                    <a:extLst>
                      <a:ext uri="{0D108BD9-81ED-4DB2-BD59-A6C34878D82A}">
                        <a16:rowId xmlns:a16="http://schemas.microsoft.com/office/drawing/2014/main" xmlns:a14="http://schemas.microsoft.com/office/drawing/2010/main" xmlns="" val="10002"/>
                      </a:ext>
                    </a:extLst>
                  </a:tr>
                  <a:tr h="370840">
                    <a:tc>
                      <a:txBody>
                        <a:bodyPr/>
                        <a:lstStyle/>
                        <a:p>
                          <a:endParaRPr lang="en-US"/>
                        </a:p>
                      </a:txBody>
                      <a:tcPr>
                        <a:blipFill rotWithShape="0">
                          <a:blip r:embed="rId5"/>
                          <a:stretch>
                            <a:fillRect l="-270" t="-308197" r="-301081" b="-222951"/>
                          </a:stretch>
                        </a:blipFill>
                      </a:tcPr>
                    </a:tc>
                    <a:tc>
                      <a:txBody>
                        <a:bodyPr/>
                        <a:lstStyle/>
                        <a:p>
                          <a:r>
                            <a:rPr lang="en-US" dirty="0" smtClean="0"/>
                            <a:t>0.24243</a:t>
                          </a:r>
                          <a:endParaRPr lang="en-US" dirty="0"/>
                        </a:p>
                      </a:txBody>
                      <a:tcPr/>
                    </a:tc>
                    <a:tc>
                      <a:txBody>
                        <a:bodyPr/>
                        <a:lstStyle/>
                        <a:p>
                          <a:r>
                            <a:rPr lang="en-US" dirty="0" smtClean="0"/>
                            <a:t>0.003</a:t>
                          </a:r>
                          <a:endParaRPr lang="en-US" dirty="0"/>
                        </a:p>
                      </a:txBody>
                      <a:tcPr/>
                    </a:tc>
                    <a:tc>
                      <a:txBody>
                        <a:bodyPr/>
                        <a:lstStyle/>
                        <a:p>
                          <a:endParaRPr lang="en-US" dirty="0"/>
                        </a:p>
                      </a:txBody>
                      <a:tcPr/>
                    </a:tc>
                    <a:extLst>
                      <a:ext uri="{0D108BD9-81ED-4DB2-BD59-A6C34878D82A}">
                        <a16:rowId xmlns:a16="http://schemas.microsoft.com/office/drawing/2014/main" xmlns:a14="http://schemas.microsoft.com/office/drawing/2010/main" xmlns="" val="10003"/>
                      </a:ext>
                    </a:extLst>
                  </a:tr>
                  <a:tr h="370840">
                    <a:tc>
                      <a:txBody>
                        <a:bodyPr/>
                        <a:lstStyle/>
                        <a:p>
                          <a:endParaRPr lang="en-US"/>
                        </a:p>
                      </a:txBody>
                      <a:tcPr>
                        <a:blipFill rotWithShape="0">
                          <a:blip r:embed="rId5"/>
                          <a:stretch>
                            <a:fillRect l="-270" t="-408197" r="-301081" b="-122951"/>
                          </a:stretch>
                        </a:blipFill>
                      </a:tcPr>
                    </a:tc>
                    <a:tc>
                      <a:txBody>
                        <a:bodyPr/>
                        <a:lstStyle/>
                        <a:p>
                          <a:r>
                            <a:rPr lang="en-US" dirty="0" smtClean="0"/>
                            <a:t>0.24006</a:t>
                          </a:r>
                          <a:endParaRPr lang="en-US" dirty="0"/>
                        </a:p>
                      </a:txBody>
                      <a:tcPr/>
                    </a:tc>
                    <a:tc>
                      <a:txBody>
                        <a:bodyPr/>
                        <a:lstStyle/>
                        <a:p>
                          <a:r>
                            <a:rPr lang="en-US" dirty="0" smtClean="0"/>
                            <a:t>0.002</a:t>
                          </a:r>
                          <a:endParaRPr lang="en-US" dirty="0"/>
                        </a:p>
                      </a:txBody>
                      <a:tcPr/>
                    </a:tc>
                    <a:tc>
                      <a:txBody>
                        <a:bodyPr/>
                        <a:lstStyle/>
                        <a:p>
                          <a:endParaRPr lang="en-US" dirty="0"/>
                        </a:p>
                      </a:txBody>
                      <a:tcPr/>
                    </a:tc>
                    <a:extLst>
                      <a:ext uri="{0D108BD9-81ED-4DB2-BD59-A6C34878D82A}">
                        <a16:rowId xmlns:a16="http://schemas.microsoft.com/office/drawing/2014/main" xmlns:a14="http://schemas.microsoft.com/office/drawing/2010/main" xmlns="" val="10004"/>
                      </a:ext>
                    </a:extLst>
                  </a:tr>
                  <a:tr h="370840">
                    <a:tc>
                      <a:txBody>
                        <a:bodyPr/>
                        <a:lstStyle/>
                        <a:p>
                          <a:endParaRPr lang="en-US"/>
                        </a:p>
                      </a:txBody>
                      <a:tcPr>
                        <a:blipFill rotWithShape="0">
                          <a:blip r:embed="rId5"/>
                          <a:stretch>
                            <a:fillRect l="-270" t="-508197" r="-301081" b="-22951"/>
                          </a:stretch>
                        </a:blipFil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xmlns:a14="http://schemas.microsoft.com/office/drawing/2010/main" xmlns="" val="10005"/>
                      </a:ext>
                    </a:extLst>
                  </a:tr>
                </a:tbl>
              </a:graphicData>
            </a:graphic>
          </p:graphicFrame>
        </mc:Fallback>
      </mc:AlternateContent>
    </p:spTree>
    <p:extLst>
      <p:ext uri="{BB962C8B-B14F-4D97-AF65-F5344CB8AC3E}">
        <p14:creationId xmlns:p14="http://schemas.microsoft.com/office/powerpoint/2010/main" val="887316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counter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6453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645387" cy="461665"/>
              </a:xfrm>
              <a:prstGeom prst="rect">
                <a:avLst/>
              </a:prstGeom>
              <a:blipFill rotWithShape="0">
                <a:blip r:embed="rId3"/>
                <a:stretch>
                  <a:fillRect r="-74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110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1109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16664843"/>
                  </p:ext>
                </p:extLst>
              </p:nvPr>
            </p:nvGraphicFramePr>
            <p:xfrm>
              <a:off x="1587500" y="2842381"/>
              <a:ext cx="9017000" cy="2225040"/>
            </p:xfrm>
            <a:graphic>
              <a:graphicData uri="http://schemas.openxmlformats.org/drawingml/2006/table">
                <a:tbl>
                  <a:tblPr firstRow="1" bandRow="1">
                    <a:tableStyleId>{5C22544A-7EE6-4342-B048-85BDC9FD1C3A}</a:tableStyleId>
                  </a:tblPr>
                  <a:tblGrid>
                    <a:gridCol w="2254250">
                      <a:extLst>
                        <a:ext uri="{9D8B030D-6E8A-4147-A177-3AD203B41FA5}">
                          <a16:colId xmlns="" xmlns:a16="http://schemas.microsoft.com/office/drawing/2014/main" val="20000"/>
                        </a:ext>
                      </a:extLst>
                    </a:gridCol>
                    <a:gridCol w="2254250">
                      <a:extLst>
                        <a:ext uri="{9D8B030D-6E8A-4147-A177-3AD203B41FA5}">
                          <a16:colId xmlns="" xmlns:a16="http://schemas.microsoft.com/office/drawing/2014/main" val="20001"/>
                        </a:ext>
                      </a:extLst>
                    </a:gridCol>
                    <a:gridCol w="2254250">
                      <a:extLst>
                        <a:ext uri="{9D8B030D-6E8A-4147-A177-3AD203B41FA5}">
                          <a16:colId xmlns="" xmlns:a16="http://schemas.microsoft.com/office/drawing/2014/main" val="20002"/>
                        </a:ext>
                      </a:extLst>
                    </a:gridCol>
                    <a:gridCol w="2254250">
                      <a:extLst>
                        <a:ext uri="{9D8B030D-6E8A-4147-A177-3AD203B41FA5}">
                          <a16:colId xmlns="" xmlns:a16="http://schemas.microsoft.com/office/drawing/2014/main" val="200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sin</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oMath>
                            </m:oMathPara>
                          </a14:m>
                          <a:endParaRPr lang="en-US" dirty="0"/>
                        </a:p>
                      </a:txBody>
                      <a:tcPr/>
                    </a:tc>
                    <a:tc>
                      <a:txBody>
                        <a:bodyPr/>
                        <a:lstStyle/>
                        <a:p>
                          <a:r>
                            <a:rPr lang="en-US" dirty="0" smtClean="0"/>
                            <a:t>Estimated</a:t>
                          </a:r>
                          <a:r>
                            <a:rPr lang="en-US" baseline="0" dirty="0" smtClean="0"/>
                            <a:t> Error</a:t>
                          </a:r>
                          <a:endParaRPr lang="en-US" dirty="0"/>
                        </a:p>
                      </a:txBody>
                      <a:tcPr/>
                    </a:tc>
                    <a:tc>
                      <a:txBody>
                        <a:bodyPr/>
                        <a:lstStyle/>
                        <a:p>
                          <a:r>
                            <a:rPr lang="en-US" dirty="0" smtClean="0"/>
                            <a:t>True Error</a:t>
                          </a:r>
                          <a:endParaRPr lang="en-US" dirty="0"/>
                        </a:p>
                      </a:txBody>
                      <a:tcPr/>
                    </a:tc>
                    <a:extLst>
                      <a:ext uri="{0D108BD9-81ED-4DB2-BD59-A6C34878D82A}">
                        <a16:rowId xmlns=""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smtClean="0"/>
                            <a:t> = 0.25</a:t>
                          </a:r>
                          <a:endParaRPr lang="en-US" dirty="0"/>
                        </a:p>
                      </a:txBody>
                      <a:tcPr/>
                    </a:tc>
                    <a:tc>
                      <a:txBody>
                        <a:bodyPr/>
                        <a:lstStyle/>
                        <a:p>
                          <a:r>
                            <a:rPr lang="en-US" dirty="0" smtClean="0"/>
                            <a:t>0.24740</a:t>
                          </a:r>
                          <a:endParaRPr lang="en-US" dirty="0"/>
                        </a:p>
                      </a:txBody>
                      <a:tcPr/>
                    </a:tc>
                    <a:tc>
                      <a:txBody>
                        <a:bodyPr/>
                        <a:lstStyle/>
                        <a:p>
                          <a:r>
                            <a:rPr lang="en-US" dirty="0" smtClean="0"/>
                            <a:t>N.A.</a:t>
                          </a:r>
                          <a:endParaRPr lang="en-US" dirty="0"/>
                        </a:p>
                      </a:txBody>
                      <a:tcPr/>
                    </a:tc>
                    <a:tc>
                      <a:txBody>
                        <a:bodyPr/>
                        <a:lstStyle/>
                        <a:p>
                          <a:r>
                            <a:rPr lang="en-US" dirty="0" smtClean="0"/>
                            <a:t>0.25</a:t>
                          </a:r>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smtClean="0"/>
                            <a:t> = 0.24740</a:t>
                          </a:r>
                          <a:endParaRPr lang="en-US" dirty="0"/>
                        </a:p>
                      </a:txBody>
                      <a:tcPr/>
                    </a:tc>
                    <a:tc>
                      <a:txBody>
                        <a:bodyPr/>
                        <a:lstStyle/>
                        <a:p>
                          <a:r>
                            <a:rPr lang="en-US" dirty="0" smtClean="0"/>
                            <a:t>0.24488</a:t>
                          </a:r>
                          <a:endParaRPr lang="en-US" dirty="0"/>
                        </a:p>
                      </a:txBody>
                      <a:tcPr/>
                    </a:tc>
                    <a:tc>
                      <a:txBody>
                        <a:bodyPr/>
                        <a:lstStyle/>
                        <a:p>
                          <a:r>
                            <a:rPr lang="en-US" dirty="0" smtClean="0"/>
                            <a:t>0.01</a:t>
                          </a:r>
                          <a:endParaRPr lang="en-US" dirty="0"/>
                        </a:p>
                      </a:txBody>
                      <a:tcPr/>
                    </a:tc>
                    <a:tc>
                      <a:txBody>
                        <a:bodyPr/>
                        <a:lstStyle/>
                        <a:p>
                          <a:r>
                            <a:rPr lang="en-US" dirty="0" smtClean="0"/>
                            <a:t>0.25</a:t>
                          </a:r>
                          <a:endParaRPr lang="en-US"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smtClean="0"/>
                            <a:t> = 0.24488</a:t>
                          </a:r>
                          <a:endParaRPr lang="en-US" dirty="0"/>
                        </a:p>
                      </a:txBody>
                      <a:tcPr/>
                    </a:tc>
                    <a:tc>
                      <a:txBody>
                        <a:bodyPr/>
                        <a:lstStyle/>
                        <a:p>
                          <a:r>
                            <a:rPr lang="en-US" dirty="0" smtClean="0"/>
                            <a:t>0.24243</a:t>
                          </a:r>
                          <a:endParaRPr lang="en-US" dirty="0"/>
                        </a:p>
                      </a:txBody>
                      <a:tcPr/>
                    </a:tc>
                    <a:tc>
                      <a:txBody>
                        <a:bodyPr/>
                        <a:lstStyle/>
                        <a:p>
                          <a:r>
                            <a:rPr lang="en-US" dirty="0" smtClean="0"/>
                            <a:t>0.003</a:t>
                          </a:r>
                          <a:endParaRPr lang="en-US" dirty="0"/>
                        </a:p>
                      </a:txBody>
                      <a:tcPr/>
                    </a:tc>
                    <a:tc>
                      <a:txBody>
                        <a:bodyPr/>
                        <a:lstStyle/>
                        <a:p>
                          <a:r>
                            <a:rPr lang="en-US" dirty="0" smtClean="0"/>
                            <a:t>0.24</a:t>
                          </a:r>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smtClean="0"/>
                            <a:t> = 0.24243</a:t>
                          </a:r>
                        </a:p>
                      </a:txBody>
                      <a:tcPr/>
                    </a:tc>
                    <a:tc>
                      <a:txBody>
                        <a:bodyPr/>
                        <a:lstStyle/>
                        <a:p>
                          <a:r>
                            <a:rPr lang="en-US" dirty="0" smtClean="0"/>
                            <a:t>0.24006</a:t>
                          </a:r>
                          <a:endParaRPr lang="en-US" dirty="0"/>
                        </a:p>
                      </a:txBody>
                      <a:tcPr/>
                    </a:tc>
                    <a:tc>
                      <a:txBody>
                        <a:bodyPr/>
                        <a:lstStyle/>
                        <a:p>
                          <a:r>
                            <a:rPr lang="en-US" dirty="0" smtClean="0"/>
                            <a:t>0.002</a:t>
                          </a:r>
                          <a:endParaRPr lang="en-US" dirty="0"/>
                        </a:p>
                      </a:txBody>
                      <a:tcPr/>
                    </a:tc>
                    <a:tc>
                      <a:txBody>
                        <a:bodyPr/>
                        <a:lstStyle/>
                        <a:p>
                          <a:r>
                            <a:rPr lang="en-US" dirty="0" smtClean="0"/>
                            <a:t>0.24</a:t>
                          </a:r>
                          <a:endParaRPr lang="en-US" dirty="0"/>
                        </a:p>
                      </a:txBody>
                      <a:tcPr/>
                    </a:tc>
                    <a:extLst>
                      <a:ext uri="{0D108BD9-81ED-4DB2-BD59-A6C34878D82A}">
                        <a16:rowId xmlns=""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smtClean="0"/>
                            <a:t> = 0.24006</a:t>
                          </a:r>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16664843"/>
                  </p:ext>
                </p:extLst>
              </p:nvPr>
            </p:nvGraphicFramePr>
            <p:xfrm>
              <a:off x="1587500" y="2842381"/>
              <a:ext cx="9017000" cy="2225040"/>
            </p:xfrm>
            <a:graphic>
              <a:graphicData uri="http://schemas.openxmlformats.org/drawingml/2006/table">
                <a:tbl>
                  <a:tblPr firstRow="1" bandRow="1">
                    <a:tableStyleId>{5C22544A-7EE6-4342-B048-85BDC9FD1C3A}</a:tableStyleId>
                  </a:tblPr>
                  <a:tblGrid>
                    <a:gridCol w="2254250"/>
                    <a:gridCol w="2254250"/>
                    <a:gridCol w="2254250"/>
                    <a:gridCol w="2254250"/>
                  </a:tblGrid>
                  <a:tr h="370840">
                    <a:tc>
                      <a:txBody>
                        <a:bodyPr/>
                        <a:lstStyle/>
                        <a:p>
                          <a:endParaRPr lang="en-US"/>
                        </a:p>
                      </a:txBody>
                      <a:tcPr>
                        <a:blipFill rotWithShape="0">
                          <a:blip r:embed="rId5"/>
                          <a:stretch>
                            <a:fillRect l="-270" t="-8197" r="-301081" b="-522951"/>
                          </a:stretch>
                        </a:blipFill>
                      </a:tcPr>
                    </a:tc>
                    <a:tc>
                      <a:txBody>
                        <a:bodyPr/>
                        <a:lstStyle/>
                        <a:p>
                          <a:endParaRPr lang="en-US"/>
                        </a:p>
                      </a:txBody>
                      <a:tcPr>
                        <a:blipFill rotWithShape="0">
                          <a:blip r:embed="rId5"/>
                          <a:stretch>
                            <a:fillRect l="-100270" t="-8197" r="-201081" b="-522951"/>
                          </a:stretch>
                        </a:blipFill>
                      </a:tcPr>
                    </a:tc>
                    <a:tc>
                      <a:txBody>
                        <a:bodyPr/>
                        <a:lstStyle/>
                        <a:p>
                          <a:pPr/>
                          <a:r>
                            <a:rPr lang="en-US" dirty="0" smtClean="0"/>
                            <a:t>Estimated</a:t>
                          </a:r>
                          <a:r>
                            <a:rPr lang="en-US" baseline="0" dirty="0" smtClean="0"/>
                            <a:t> Error</a:t>
                          </a:r>
                          <a:endParaRPr lang="en-US" dirty="0"/>
                        </a:p>
                      </a:txBody>
                      <a:tcPr/>
                    </a:tc>
                    <a:tc>
                      <a:txBody>
                        <a:bodyPr/>
                        <a:lstStyle/>
                        <a:p>
                          <a:pPr/>
                          <a:r>
                            <a:rPr lang="en-US" dirty="0" smtClean="0"/>
                            <a:t>True Error</a:t>
                          </a:r>
                          <a:endParaRPr lang="en-US" dirty="0"/>
                        </a:p>
                      </a:txBody>
                      <a:tcPr/>
                    </a:tc>
                  </a:tr>
                  <a:tr h="370840">
                    <a:tc>
                      <a:txBody>
                        <a:bodyPr/>
                        <a:lstStyle/>
                        <a:p>
                          <a:endParaRPr lang="en-US"/>
                        </a:p>
                      </a:txBody>
                      <a:tcPr>
                        <a:blipFill rotWithShape="0">
                          <a:blip r:embed="rId5"/>
                          <a:stretch>
                            <a:fillRect l="-270" t="-108197" r="-301081" b="-422951"/>
                          </a:stretch>
                        </a:blipFill>
                      </a:tcPr>
                    </a:tc>
                    <a:tc>
                      <a:txBody>
                        <a:bodyPr/>
                        <a:lstStyle/>
                        <a:p>
                          <a:r>
                            <a:rPr lang="en-US" dirty="0" smtClean="0"/>
                            <a:t>0.24740</a:t>
                          </a:r>
                          <a:endParaRPr lang="en-US" dirty="0"/>
                        </a:p>
                      </a:txBody>
                      <a:tcPr/>
                    </a:tc>
                    <a:tc>
                      <a:txBody>
                        <a:bodyPr/>
                        <a:lstStyle/>
                        <a:p>
                          <a:r>
                            <a:rPr lang="en-US" dirty="0" smtClean="0"/>
                            <a:t>N.A.</a:t>
                          </a:r>
                          <a:endParaRPr lang="en-US" dirty="0"/>
                        </a:p>
                      </a:txBody>
                      <a:tcPr/>
                    </a:tc>
                    <a:tc>
                      <a:txBody>
                        <a:bodyPr/>
                        <a:lstStyle/>
                        <a:p>
                          <a:r>
                            <a:rPr lang="en-US" dirty="0" smtClean="0"/>
                            <a:t>0.25</a:t>
                          </a:r>
                          <a:endParaRPr lang="en-US" dirty="0"/>
                        </a:p>
                      </a:txBody>
                      <a:tcPr/>
                    </a:tc>
                  </a:tr>
                  <a:tr h="370840">
                    <a:tc>
                      <a:txBody>
                        <a:bodyPr/>
                        <a:lstStyle/>
                        <a:p>
                          <a:endParaRPr lang="en-US"/>
                        </a:p>
                      </a:txBody>
                      <a:tcPr>
                        <a:blipFill rotWithShape="0">
                          <a:blip r:embed="rId5"/>
                          <a:stretch>
                            <a:fillRect l="-270" t="-208197" r="-301081" b="-322951"/>
                          </a:stretch>
                        </a:blipFill>
                      </a:tcPr>
                    </a:tc>
                    <a:tc>
                      <a:txBody>
                        <a:bodyPr/>
                        <a:lstStyle/>
                        <a:p>
                          <a:r>
                            <a:rPr lang="en-US" dirty="0" smtClean="0"/>
                            <a:t>0.24488</a:t>
                          </a:r>
                          <a:endParaRPr lang="en-US" dirty="0"/>
                        </a:p>
                      </a:txBody>
                      <a:tcPr/>
                    </a:tc>
                    <a:tc>
                      <a:txBody>
                        <a:bodyPr/>
                        <a:lstStyle/>
                        <a:p>
                          <a:r>
                            <a:rPr lang="en-US" dirty="0" smtClean="0"/>
                            <a:t>0.01</a:t>
                          </a:r>
                          <a:endParaRPr lang="en-US" dirty="0"/>
                        </a:p>
                      </a:txBody>
                      <a:tcPr/>
                    </a:tc>
                    <a:tc>
                      <a:txBody>
                        <a:bodyPr/>
                        <a:lstStyle/>
                        <a:p>
                          <a:r>
                            <a:rPr lang="en-US" dirty="0" smtClean="0"/>
                            <a:t>0.25</a:t>
                          </a:r>
                          <a:endParaRPr lang="en-US" dirty="0"/>
                        </a:p>
                      </a:txBody>
                      <a:tcPr/>
                    </a:tc>
                  </a:tr>
                  <a:tr h="370840">
                    <a:tc>
                      <a:txBody>
                        <a:bodyPr/>
                        <a:lstStyle/>
                        <a:p>
                          <a:endParaRPr lang="en-US"/>
                        </a:p>
                      </a:txBody>
                      <a:tcPr>
                        <a:blipFill rotWithShape="0">
                          <a:blip r:embed="rId5"/>
                          <a:stretch>
                            <a:fillRect l="-270" t="-308197" r="-301081" b="-222951"/>
                          </a:stretch>
                        </a:blipFill>
                      </a:tcPr>
                    </a:tc>
                    <a:tc>
                      <a:txBody>
                        <a:bodyPr/>
                        <a:lstStyle/>
                        <a:p>
                          <a:r>
                            <a:rPr lang="en-US" dirty="0" smtClean="0"/>
                            <a:t>0.24243</a:t>
                          </a:r>
                          <a:endParaRPr lang="en-US" dirty="0"/>
                        </a:p>
                      </a:txBody>
                      <a:tcPr/>
                    </a:tc>
                    <a:tc>
                      <a:txBody>
                        <a:bodyPr/>
                        <a:lstStyle/>
                        <a:p>
                          <a:r>
                            <a:rPr lang="en-US" dirty="0" smtClean="0"/>
                            <a:t>0.003</a:t>
                          </a:r>
                          <a:endParaRPr lang="en-US" dirty="0"/>
                        </a:p>
                      </a:txBody>
                      <a:tcPr/>
                    </a:tc>
                    <a:tc>
                      <a:txBody>
                        <a:bodyPr/>
                        <a:lstStyle/>
                        <a:p>
                          <a:r>
                            <a:rPr lang="en-US" dirty="0" smtClean="0"/>
                            <a:t>0.24</a:t>
                          </a:r>
                          <a:endParaRPr lang="en-US" dirty="0"/>
                        </a:p>
                      </a:txBody>
                      <a:tcPr/>
                    </a:tc>
                  </a:tr>
                  <a:tr h="370840">
                    <a:tc>
                      <a:txBody>
                        <a:bodyPr/>
                        <a:lstStyle/>
                        <a:p>
                          <a:endParaRPr lang="en-US"/>
                        </a:p>
                      </a:txBody>
                      <a:tcPr>
                        <a:blipFill rotWithShape="0">
                          <a:blip r:embed="rId5"/>
                          <a:stretch>
                            <a:fillRect l="-270" t="-408197" r="-301081" b="-122951"/>
                          </a:stretch>
                        </a:blipFill>
                      </a:tcPr>
                    </a:tc>
                    <a:tc>
                      <a:txBody>
                        <a:bodyPr/>
                        <a:lstStyle/>
                        <a:p>
                          <a:r>
                            <a:rPr lang="en-US" dirty="0" smtClean="0"/>
                            <a:t>0.24006</a:t>
                          </a:r>
                          <a:endParaRPr lang="en-US" dirty="0"/>
                        </a:p>
                      </a:txBody>
                      <a:tcPr/>
                    </a:tc>
                    <a:tc>
                      <a:txBody>
                        <a:bodyPr/>
                        <a:lstStyle/>
                        <a:p>
                          <a:r>
                            <a:rPr lang="en-US" dirty="0" smtClean="0"/>
                            <a:t>0.002</a:t>
                          </a:r>
                          <a:endParaRPr lang="en-US" dirty="0"/>
                        </a:p>
                      </a:txBody>
                      <a:tcPr/>
                    </a:tc>
                    <a:tc>
                      <a:txBody>
                        <a:bodyPr/>
                        <a:lstStyle/>
                        <a:p>
                          <a:r>
                            <a:rPr lang="en-US" dirty="0" smtClean="0"/>
                            <a:t>0.24</a:t>
                          </a:r>
                          <a:endParaRPr lang="en-US" dirty="0"/>
                        </a:p>
                      </a:txBody>
                      <a:tcPr/>
                    </a:tc>
                  </a:tr>
                  <a:tr h="370840">
                    <a:tc>
                      <a:txBody>
                        <a:bodyPr/>
                        <a:lstStyle/>
                        <a:p>
                          <a:endParaRPr lang="en-US"/>
                        </a:p>
                      </a:txBody>
                      <a:tcPr>
                        <a:blipFill rotWithShape="0">
                          <a:blip r:embed="rId5"/>
                          <a:stretch>
                            <a:fillRect l="-270" t="-508197" r="-301081" b="-22951"/>
                          </a:stretch>
                        </a:blipFil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mc:Fallback>
      </mc:AlternateContent>
      <p:sp>
        <p:nvSpPr>
          <p:cNvPr id="7" name="Oval 6"/>
          <p:cNvSpPr/>
          <p:nvPr/>
        </p:nvSpPr>
        <p:spPr>
          <a:xfrm>
            <a:off x="5573486" y="2365587"/>
            <a:ext cx="4408713" cy="317862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ghtning Bolt 7"/>
          <p:cNvSpPr/>
          <p:nvPr/>
        </p:nvSpPr>
        <p:spPr>
          <a:xfrm>
            <a:off x="7404100" y="3385457"/>
            <a:ext cx="564243" cy="1447800"/>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33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50000"/>
                  </a:lnSpc>
                </a:pPr>
                <a:r>
                  <a:rPr lang="en-US" dirty="0" smtClean="0"/>
                  <a:t>The fixed point iteration algorithm is an open method that estimates the solution of an equation of the form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𝑥</m:t>
                    </m:r>
                  </m:oMath>
                </a14:m>
                <a:endParaRPr lang="en-US" dirty="0"/>
              </a:p>
              <a:p>
                <a:r>
                  <a:rPr lang="en-US" dirty="0" smtClean="0"/>
                  <a:t>The iteration scheme writes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oMath>
                </a14:m>
                <a:endParaRPr lang="en-US" dirty="0" smtClean="0"/>
              </a:p>
              <a:p>
                <a:r>
                  <a:rPr lang="en-US" dirty="0" smtClean="0"/>
                  <a:t>The algorithm converges only under the right conditions</a:t>
                </a:r>
              </a:p>
              <a:p>
                <a:r>
                  <a:rPr lang="en-US" dirty="0" smtClean="0"/>
                  <a:t>To estimate the absolute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oMath>
                </a14:m>
                <a:r>
                  <a:rPr lang="en-US" dirty="0" smtClean="0"/>
                  <a:t> in iteration number </a:t>
                </a:r>
                <a:r>
                  <a:rPr lang="en-US" dirty="0" err="1" smtClean="0"/>
                  <a:t>i</a:t>
                </a:r>
                <a:r>
                  <a:rPr lang="en-US" dirty="0" smtClean="0"/>
                  <a:t>, </a:t>
                </a:r>
                <a:br>
                  <a:rPr lang="en-US" dirty="0" smtClean="0"/>
                </a:br>
                <a:r>
                  <a:rPr lang="en-US" dirty="0" smtClean="0"/>
                  <a:t>we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8983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algorithm needs to be provided with an initial guess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oMath>
                </a14:m>
                <a:endParaRPr lang="en-US" b="0" dirty="0" smtClean="0"/>
              </a:p>
              <a:p>
                <a:r>
                  <a:rPr lang="en-US" dirty="0" smtClean="0"/>
                  <a:t> The algorithm computes then successive approximations of the solution of the equations according the rule:</a:t>
                </a:r>
                <a:endParaRPr lang="en-US" b="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224213" y="3561456"/>
                <a:ext cx="2887650" cy="584775"/>
              </a:xfrm>
              <a:prstGeom prst="rect">
                <a:avLst/>
              </a:prstGeom>
              <a:ln w="25400">
                <a:solidFill>
                  <a:srgbClr val="48A6AD"/>
                </a:solidFill>
              </a:ln>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𝑔</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r>
                                <a:rPr lang="en-US" sz="3200" b="0" i="1" smtClean="0">
                                  <a:latin typeface="Cambria Math" panose="02040503050406030204" pitchFamily="18" charset="0"/>
                                </a:rPr>
                                <m:t>+1</m:t>
                              </m:r>
                            </m:sub>
                          </m:sSub>
                        </m:e>
                      </m:d>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4224213" y="3561456"/>
                <a:ext cx="2887650" cy="584775"/>
              </a:xfrm>
              <a:prstGeom prst="rect">
                <a:avLst/>
              </a:prstGeom>
              <a:blipFill rotWithShape="0">
                <a:blip r:embed="rId4"/>
                <a:stretch>
                  <a:fillRect/>
                </a:stretch>
              </a:blipFill>
              <a:ln w="25400">
                <a:solidFill>
                  <a:srgbClr val="48A6AD"/>
                </a:solidFill>
              </a:ln>
            </p:spPr>
            <p:txBody>
              <a:bodyPr/>
              <a:lstStyle/>
              <a:p>
                <a:r>
                  <a:rPr lang="en-US">
                    <a:noFill/>
                  </a:rPr>
                  <a:t> </a:t>
                </a:r>
              </a:p>
            </p:txBody>
          </p:sp>
        </mc:Fallback>
      </mc:AlternateContent>
    </p:spTree>
    <p:extLst>
      <p:ext uri="{BB962C8B-B14F-4D97-AF65-F5344CB8AC3E}">
        <p14:creationId xmlns:p14="http://schemas.microsoft.com/office/powerpoint/2010/main" val="53962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a:off x="5825848" y="3850136"/>
            <a:ext cx="0" cy="1439493"/>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5440" y="3445156"/>
            <a:ext cx="0" cy="1844473"/>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Cobweb diagram</a:t>
            </a:r>
            <a:endParaRPr lang="en-US" dirty="0"/>
          </a:p>
        </p:txBody>
      </p:sp>
      <p:cxnSp>
        <p:nvCxnSpPr>
          <p:cNvPr id="4" name="Straight Arrow Connector 3"/>
          <p:cNvCxnSpPr/>
          <p:nvPr/>
        </p:nvCxnSpPr>
        <p:spPr>
          <a:xfrm>
            <a:off x="4236335" y="5289630"/>
            <a:ext cx="4236334"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388735" y="1956121"/>
            <a:ext cx="21220" cy="3485909"/>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576953" y="2027411"/>
            <a:ext cx="4502552" cy="1822726"/>
            <a:chOff x="880051" y="2293629"/>
            <a:chExt cx="4502552" cy="1822726"/>
          </a:xfrm>
        </p:grpSpPr>
        <p:cxnSp>
          <p:nvCxnSpPr>
            <p:cNvPr id="12" name="Straight Connector 11"/>
            <p:cNvCxnSpPr/>
            <p:nvPr/>
          </p:nvCxnSpPr>
          <p:spPr>
            <a:xfrm rot="-2700000">
              <a:off x="880051" y="4116355"/>
              <a:ext cx="4502552"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3565002" y="2293629"/>
                  <a:ext cx="10033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565002" y="2293629"/>
                  <a:ext cx="1003352" cy="461665"/>
                </a:xfrm>
                <a:prstGeom prst="rect">
                  <a:avLst/>
                </a:prstGeom>
                <a:blipFill rotWithShape="0">
                  <a:blip r:embed="rId3"/>
                  <a:stretch>
                    <a:fillRect b="-10667"/>
                  </a:stretch>
                </a:blipFill>
              </p:spPr>
              <p:txBody>
                <a:bodyPr/>
                <a:lstStyle/>
                <a:p>
                  <a:r>
                    <a:rPr lang="en-US">
                      <a:noFill/>
                    </a:rPr>
                    <a:t> </a:t>
                  </a:r>
                </a:p>
              </p:txBody>
            </p:sp>
          </mc:Fallback>
        </mc:AlternateContent>
      </p:grpSp>
      <p:grpSp>
        <p:nvGrpSpPr>
          <p:cNvPr id="17" name="Group 16"/>
          <p:cNvGrpSpPr/>
          <p:nvPr/>
        </p:nvGrpSpPr>
        <p:grpSpPr>
          <a:xfrm>
            <a:off x="4051140" y="1944546"/>
            <a:ext cx="5600386" cy="2569580"/>
            <a:chOff x="1354238" y="2210764"/>
            <a:chExt cx="5600386" cy="2569580"/>
          </a:xfrm>
        </p:grpSpPr>
        <p:sp>
          <p:nvSpPr>
            <p:cNvPr id="13" name="Freeform 12"/>
            <p:cNvSpPr/>
            <p:nvPr/>
          </p:nvSpPr>
          <p:spPr>
            <a:xfrm>
              <a:off x="1354238" y="2720051"/>
              <a:ext cx="4421529" cy="2060293"/>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p:cNvSpPr/>
                <p:nvPr/>
              </p:nvSpPr>
              <p:spPr>
                <a:xfrm>
                  <a:off x="5501982" y="2210764"/>
                  <a:ext cx="1452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𝑔</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5501982" y="2210764"/>
                  <a:ext cx="1452642" cy="461665"/>
                </a:xfrm>
                <a:prstGeom prst="rect">
                  <a:avLst/>
                </a:prstGeom>
                <a:blipFill rotWithShape="0">
                  <a:blip r:embed="rId4"/>
                  <a:stretch>
                    <a:fillRect r="-840"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Rectangle 18"/>
              <p:cNvSpPr/>
              <p:nvPr/>
            </p:nvSpPr>
            <p:spPr>
              <a:xfrm>
                <a:off x="7833071" y="528963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7833071" y="5289630"/>
                <a:ext cx="426399"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930539" y="195612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3930539" y="1956121"/>
                <a:ext cx="426399" cy="461665"/>
              </a:xfrm>
              <a:prstGeom prst="rect">
                <a:avLst/>
              </a:prstGeom>
              <a:blipFill rotWithShape="0">
                <a:blip r:embed="rId6"/>
                <a:stretch>
                  <a:fillRect b="-9211"/>
                </a:stretch>
              </a:blipFill>
            </p:spPr>
            <p:txBody>
              <a:bodyPr/>
              <a:lstStyle/>
              <a:p>
                <a:r>
                  <a:rPr lang="en-US">
                    <a:noFill/>
                  </a:rPr>
                  <a:t> </a:t>
                </a:r>
              </a:p>
            </p:txBody>
          </p:sp>
        </mc:Fallback>
      </mc:AlternateContent>
      <p:grpSp>
        <p:nvGrpSpPr>
          <p:cNvPr id="26" name="Group 25"/>
          <p:cNvGrpSpPr/>
          <p:nvPr/>
        </p:nvGrpSpPr>
        <p:grpSpPr>
          <a:xfrm>
            <a:off x="5159407" y="4002537"/>
            <a:ext cx="439860" cy="1439493"/>
            <a:chOff x="2462505" y="4268755"/>
            <a:chExt cx="439860" cy="1439493"/>
          </a:xfrm>
        </p:grpSpPr>
        <p:cxnSp>
          <p:nvCxnSpPr>
            <p:cNvPr id="23" name="Straight Connector 22"/>
            <p:cNvCxnSpPr/>
            <p:nvPr/>
          </p:nvCxnSpPr>
          <p:spPr>
            <a:xfrm>
              <a:off x="2847371" y="4268755"/>
              <a:ext cx="0" cy="1439493"/>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792376" y="5504129"/>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p:cNvSpPr/>
                <p:nvPr/>
              </p:nvSpPr>
              <p:spPr>
                <a:xfrm>
                  <a:off x="2462505" y="5131167"/>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𝑟</m:t>
                        </m:r>
                      </m:oMath>
                    </m:oMathPara>
                  </a14:m>
                  <a:endParaRPr lang="en-US" sz="2400" dirty="0">
                    <a:solidFill>
                      <a:srgbClr val="48A6AD"/>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2462505" y="5131167"/>
                  <a:ext cx="406201" cy="461665"/>
                </a:xfrm>
                <a:prstGeom prst="rect">
                  <a:avLst/>
                </a:prstGeom>
                <a:blipFill rotWithShape="0">
                  <a:blip r:embed="rId7"/>
                  <a:stretch>
                    <a:fillRect/>
                  </a:stretch>
                </a:blipFill>
              </p:spPr>
              <p:txBody>
                <a:bodyPr/>
                <a:lstStyle/>
                <a:p>
                  <a:r>
                    <a:rPr lang="en-US">
                      <a:noFill/>
                    </a:rPr>
                    <a:t> </a:t>
                  </a:r>
                </a:p>
              </p:txBody>
            </p:sp>
          </mc:Fallback>
        </mc:AlternateContent>
      </p:grpSp>
      <p:cxnSp>
        <p:nvCxnSpPr>
          <p:cNvPr id="27" name="Straight Connector 26"/>
          <p:cNvCxnSpPr/>
          <p:nvPr/>
        </p:nvCxnSpPr>
        <p:spPr>
          <a:xfrm>
            <a:off x="7062486" y="3426106"/>
            <a:ext cx="0" cy="1863524"/>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235440" y="3445156"/>
            <a:ext cx="827046" cy="1"/>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235440" y="3426106"/>
            <a:ext cx="0" cy="424031"/>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28229" y="3850137"/>
            <a:ext cx="407211"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828229" y="3856287"/>
            <a:ext cx="0" cy="168508"/>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6850082" y="5211198"/>
                <a:ext cx="56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𝑜</m:t>
                          </m:r>
                        </m:sub>
                      </m:sSub>
                    </m:oMath>
                  </m:oMathPara>
                </a14:m>
                <a:endParaRPr lang="en-US" sz="2400" dirty="0">
                  <a:solidFill>
                    <a:srgbClr val="48A6AD"/>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6850082" y="5211198"/>
                <a:ext cx="564834" cy="46166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017422" y="5211198"/>
                <a:ext cx="56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1</m:t>
                          </m:r>
                        </m:sub>
                      </m:sSub>
                    </m:oMath>
                  </m:oMathPara>
                </a14:m>
                <a:endParaRPr lang="en-US" sz="2400" dirty="0">
                  <a:solidFill>
                    <a:srgbClr val="48A6AD"/>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017422" y="5211198"/>
                <a:ext cx="564834" cy="461665"/>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2071" y="5211198"/>
                <a:ext cx="56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2</m:t>
                          </m:r>
                        </m:sub>
                      </m:sSub>
                    </m:oMath>
                  </m:oMathPara>
                </a14:m>
                <a:endParaRPr lang="en-US" sz="2400" dirty="0">
                  <a:solidFill>
                    <a:srgbClr val="48A6AD"/>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5592071" y="5211198"/>
                <a:ext cx="564834" cy="46166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925003" y="2125398"/>
                <a:ext cx="1871218" cy="584775"/>
              </a:xfrm>
              <a:prstGeom prst="rect">
                <a:avLst/>
              </a:prstGeom>
              <a:ln>
                <a:solidFill>
                  <a:srgbClr val="48A6AD"/>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48A6AD"/>
                          </a:solidFill>
                          <a:latin typeface="Cambria Math" panose="02040503050406030204" pitchFamily="18" charset="0"/>
                        </a:rPr>
                        <m:t>𝑥</m:t>
                      </m:r>
                      <m:r>
                        <a:rPr lang="en-US" sz="3200" b="0" i="1" smtClean="0">
                          <a:solidFill>
                            <a:srgbClr val="48A6AD"/>
                          </a:solidFill>
                          <a:latin typeface="Cambria Math" panose="02040503050406030204" pitchFamily="18" charset="0"/>
                        </a:rPr>
                        <m:t>=</m:t>
                      </m:r>
                      <m:r>
                        <a:rPr lang="en-US" sz="3200" b="0" i="1" smtClean="0">
                          <a:solidFill>
                            <a:srgbClr val="48A6AD"/>
                          </a:solidFill>
                          <a:latin typeface="Cambria Math" panose="02040503050406030204" pitchFamily="18" charset="0"/>
                        </a:rPr>
                        <m:t>𝑔</m:t>
                      </m:r>
                      <m:r>
                        <a:rPr lang="en-US" sz="3200" b="0" i="1" smtClean="0">
                          <a:solidFill>
                            <a:srgbClr val="48A6AD"/>
                          </a:solidFill>
                          <a:latin typeface="Cambria Math" panose="02040503050406030204" pitchFamily="18" charset="0"/>
                        </a:rPr>
                        <m:t>(</m:t>
                      </m:r>
                      <m:r>
                        <a:rPr lang="en-US" sz="3200" b="0" i="1" smtClean="0">
                          <a:solidFill>
                            <a:srgbClr val="48A6AD"/>
                          </a:solidFill>
                          <a:latin typeface="Cambria Math" panose="02040503050406030204" pitchFamily="18" charset="0"/>
                        </a:rPr>
                        <m:t>𝑥</m:t>
                      </m:r>
                      <m:r>
                        <a:rPr lang="en-US" sz="3200" b="0" i="1" smtClean="0">
                          <a:solidFill>
                            <a:srgbClr val="48A6AD"/>
                          </a:solidFill>
                          <a:latin typeface="Cambria Math" panose="02040503050406030204" pitchFamily="18" charset="0"/>
                        </a:rPr>
                        <m:t>)</m:t>
                      </m:r>
                    </m:oMath>
                  </m:oMathPara>
                </a14:m>
                <a:endParaRPr lang="en-US" sz="3200" dirty="0">
                  <a:solidFill>
                    <a:srgbClr val="48A6AD"/>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925003" y="2125398"/>
                <a:ext cx="1871218" cy="584775"/>
              </a:xfrm>
              <a:prstGeom prst="rect">
                <a:avLst/>
              </a:prstGeom>
              <a:blipFill rotWithShape="0">
                <a:blip r:embed="rId11"/>
                <a:stretch>
                  <a:fillRect/>
                </a:stretch>
              </a:blipFill>
              <a:ln>
                <a:solidFill>
                  <a:srgbClr val="48A6AD"/>
                </a:solidFill>
              </a:ln>
            </p:spPr>
            <p:txBody>
              <a:bodyPr/>
              <a:lstStyle/>
              <a:p>
                <a:r>
                  <a:rPr lang="en-US">
                    <a:noFill/>
                  </a:rPr>
                  <a:t> </a:t>
                </a:r>
              </a:p>
            </p:txBody>
          </p:sp>
        </mc:Fallback>
      </mc:AlternateContent>
      <p:cxnSp>
        <p:nvCxnSpPr>
          <p:cNvPr id="47" name="Straight Connector 46"/>
          <p:cNvCxnSpPr/>
          <p:nvPr/>
        </p:nvCxnSpPr>
        <p:spPr>
          <a:xfrm flipH="1">
            <a:off x="4305300" y="3445156"/>
            <a:ext cx="2757186" cy="0"/>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49"/>
              <p:cNvSpPr/>
              <p:nvPr/>
            </p:nvSpPr>
            <p:spPr>
              <a:xfrm>
                <a:off x="3040227" y="3241440"/>
                <a:ext cx="13326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1</m:t>
                          </m:r>
                        </m:sub>
                      </m:sSub>
                      <m:r>
                        <a:rPr lang="en-US" b="0"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𝑔</m:t>
                      </m:r>
                      <m:d>
                        <m:dPr>
                          <m:ctrlPr>
                            <a:rPr lang="en-US" b="0" i="1" smtClean="0">
                              <a:solidFill>
                                <a:srgbClr val="48A6AD"/>
                              </a:solidFill>
                              <a:latin typeface="Cambria Math" panose="02040503050406030204" pitchFamily="18" charset="0"/>
                            </a:rPr>
                          </m:ctrlPr>
                        </m:dPr>
                        <m:e>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𝑜</m:t>
                              </m:r>
                            </m:sub>
                          </m:sSub>
                        </m:e>
                      </m:d>
                    </m:oMath>
                  </m:oMathPara>
                </a14:m>
                <a:endParaRPr lang="en-US" dirty="0">
                  <a:solidFill>
                    <a:srgbClr val="48A6AD"/>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3040227" y="3241440"/>
                <a:ext cx="1332609" cy="369332"/>
              </a:xfrm>
              <a:prstGeom prst="rect">
                <a:avLst/>
              </a:prstGeom>
              <a:blipFill rotWithShape="0">
                <a:blip r:embed="rId12"/>
                <a:stretch>
                  <a:fillRect b="-6667"/>
                </a:stretch>
              </a:blipFill>
            </p:spPr>
            <p:txBody>
              <a:bodyPr/>
              <a:lstStyle/>
              <a:p>
                <a:r>
                  <a:rPr lang="en-US">
                    <a:noFill/>
                  </a:rPr>
                  <a:t> </a:t>
                </a:r>
              </a:p>
            </p:txBody>
          </p:sp>
        </mc:Fallback>
      </mc:AlternateContent>
      <p:cxnSp>
        <p:nvCxnSpPr>
          <p:cNvPr id="51" name="Straight Connector 50"/>
          <p:cNvCxnSpPr/>
          <p:nvPr/>
        </p:nvCxnSpPr>
        <p:spPr>
          <a:xfrm flipH="1">
            <a:off x="4305300" y="3850136"/>
            <a:ext cx="1956604" cy="0"/>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3057810" y="3631184"/>
                <a:ext cx="13379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2</m:t>
                          </m:r>
                        </m:sub>
                      </m:sSub>
                      <m:r>
                        <a:rPr lang="en-US" b="0"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𝑔</m:t>
                      </m:r>
                      <m:d>
                        <m:dPr>
                          <m:ctrlPr>
                            <a:rPr lang="en-US" b="0" i="1" smtClean="0">
                              <a:solidFill>
                                <a:srgbClr val="48A6AD"/>
                              </a:solidFill>
                              <a:latin typeface="Cambria Math" panose="02040503050406030204" pitchFamily="18" charset="0"/>
                            </a:rPr>
                          </m:ctrlPr>
                        </m:dPr>
                        <m:e>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1</m:t>
                              </m:r>
                            </m:sub>
                          </m:sSub>
                        </m:e>
                      </m:d>
                    </m:oMath>
                  </m:oMathPara>
                </a14:m>
                <a:endParaRPr lang="en-US" dirty="0">
                  <a:solidFill>
                    <a:srgbClr val="48A6AD"/>
                  </a:solidFill>
                </a:endParaRPr>
              </a:p>
            </p:txBody>
          </p:sp>
        </mc:Choice>
        <mc:Fallback xmlns="">
          <p:sp>
            <p:nvSpPr>
              <p:cNvPr id="54" name="Rectangle 53"/>
              <p:cNvSpPr>
                <a:spLocks noRot="1" noChangeAspect="1" noMove="1" noResize="1" noEditPoints="1" noAdjustHandles="1" noChangeArrowheads="1" noChangeShapeType="1" noTextEdit="1"/>
              </p:cNvSpPr>
              <p:nvPr/>
            </p:nvSpPr>
            <p:spPr>
              <a:xfrm>
                <a:off x="3057810" y="3631184"/>
                <a:ext cx="1337930" cy="369332"/>
              </a:xfrm>
              <a:prstGeom prst="rect">
                <a:avLst/>
              </a:prstGeom>
              <a:blipFill rotWithShape="0">
                <a:blip r:embed="rId13"/>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8042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8"/>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nodeType="afterEffect">
                                  <p:stCondLst>
                                    <p:cond delay="500"/>
                                  </p:stCondLst>
                                  <p:childTnLst>
                                    <p:set>
                                      <p:cBhvr>
                                        <p:cTn id="70" dur="1" fill="hold">
                                          <p:stCondLst>
                                            <p:cond delay="0"/>
                                          </p:stCondLst>
                                        </p:cTn>
                                        <p:tgtEl>
                                          <p:spTgt spid="33"/>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nodeType="afterEffect">
                                  <p:stCondLst>
                                    <p:cond delay="500"/>
                                  </p:stCondLst>
                                  <p:childTnLst>
                                    <p:set>
                                      <p:cBhvr>
                                        <p:cTn id="73" dur="1" fill="hold">
                                          <p:stCondLst>
                                            <p:cond delay="0"/>
                                          </p:stCondLst>
                                        </p:cTn>
                                        <p:tgtEl>
                                          <p:spTgt spid="36"/>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nodeType="afterEffect">
                                  <p:stCondLst>
                                    <p:cond delay="50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50"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1741979" y="2652582"/>
            <a:ext cx="3387222"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863833" y="405533"/>
            <a:ext cx="16967" cy="234977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8900000">
            <a:off x="1214761" y="1682250"/>
            <a:ext cx="360008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3269512" y="466671"/>
                <a:ext cx="73321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269512" y="466671"/>
                <a:ext cx="733214" cy="338554"/>
              </a:xfrm>
              <a:prstGeom prst="rect">
                <a:avLst/>
              </a:prstGeom>
              <a:blipFill rotWithShape="0">
                <a:blip r:embed="rId3"/>
                <a:stretch>
                  <a:fillRect b="-3636"/>
                </a:stretch>
              </a:blipFill>
            </p:spPr>
            <p:txBody>
              <a:bodyPr/>
              <a:lstStyle/>
              <a:p>
                <a:r>
                  <a:rPr lang="en-US">
                    <a:noFill/>
                  </a:rPr>
                  <a:t> </a:t>
                </a:r>
              </a:p>
            </p:txBody>
          </p:sp>
        </mc:Fallback>
      </mc:AlternateContent>
      <p:sp>
        <p:nvSpPr>
          <p:cNvPr id="13" name="Freeform 12"/>
          <p:cNvSpPr/>
          <p:nvPr/>
        </p:nvSpPr>
        <p:spPr>
          <a:xfrm>
            <a:off x="1593904" y="741030"/>
            <a:ext cx="3535297" cy="1388800"/>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16" name="Rectangle 15"/>
              <p:cNvSpPr/>
              <p:nvPr/>
            </p:nvSpPr>
            <p:spPr>
              <a:xfrm>
                <a:off x="4686082" y="412400"/>
                <a:ext cx="10316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𝑔</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r>
                        <a:rPr lang="en-US" sz="1600" b="0" i="1" smtClean="0">
                          <a:solidFill>
                            <a:srgbClr val="48A6AD"/>
                          </a:solidFill>
                          <a:latin typeface="Cambria Math" panose="02040503050406030204" pitchFamily="18" charset="0"/>
                        </a:rPr>
                        <m:t>)</m:t>
                      </m:r>
                    </m:oMath>
                  </m:oMathPara>
                </a14:m>
                <a:endParaRPr lang="en-US" sz="1600" dirty="0">
                  <a:solidFill>
                    <a:srgbClr val="48A6AD"/>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686082" y="412400"/>
                <a:ext cx="1031693" cy="338554"/>
              </a:xfrm>
              <a:prstGeom prst="rect">
                <a:avLst/>
              </a:prstGeom>
              <a:blipFill rotWithShape="0">
                <a:blip r:embed="rId4"/>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617802" y="2652582"/>
                <a:ext cx="3463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4617802" y="2652582"/>
                <a:ext cx="346377" cy="33855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497476" y="405533"/>
                <a:ext cx="35009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oMath>
                  </m:oMathPara>
                </a14:m>
                <a:endParaRPr lang="en-US" sz="1600" dirty="0">
                  <a:solidFill>
                    <a:srgbClr val="48A6AD"/>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497476" y="405533"/>
                <a:ext cx="350096" cy="338554"/>
              </a:xfrm>
              <a:prstGeom prst="rect">
                <a:avLst/>
              </a:prstGeom>
              <a:blipFill rotWithShape="0">
                <a:blip r:embed="rId6"/>
                <a:stretch>
                  <a:fillRect b="-3636"/>
                </a:stretch>
              </a:blipFill>
            </p:spPr>
            <p:txBody>
              <a:bodyPr/>
              <a:lstStyle/>
              <a:p>
                <a:r>
                  <a:rPr lang="en-US">
                    <a:noFill/>
                  </a:rPr>
                  <a:t> </a:t>
                </a:r>
              </a:p>
            </p:txBody>
          </p:sp>
        </mc:Fallback>
      </mc:AlternateContent>
      <p:cxnSp>
        <p:nvCxnSpPr>
          <p:cNvPr id="23" name="Straight Connector 22"/>
          <p:cNvCxnSpPr/>
          <p:nvPr/>
        </p:nvCxnSpPr>
        <p:spPr>
          <a:xfrm>
            <a:off x="2868726" y="1784979"/>
            <a:ext cx="0" cy="970332"/>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824754" y="2617719"/>
            <a:ext cx="87943" cy="74141"/>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25" name="Rectangle 24"/>
              <p:cNvSpPr/>
              <p:nvPr/>
            </p:nvSpPr>
            <p:spPr>
              <a:xfrm>
                <a:off x="2561001" y="2366314"/>
                <a:ext cx="33342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𝑟</m:t>
                      </m:r>
                    </m:oMath>
                  </m:oMathPara>
                </a14:m>
                <a:endParaRPr lang="en-US" sz="1600" dirty="0">
                  <a:solidFill>
                    <a:srgbClr val="48A6AD"/>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2561001" y="2366314"/>
                <a:ext cx="333425" cy="338554"/>
              </a:xfrm>
              <a:prstGeom prst="rect">
                <a:avLst/>
              </a:prstGeom>
              <a:blipFill rotWithShape="0">
                <a:blip r:embed="rId7"/>
                <a:stretch>
                  <a:fillRect/>
                </a:stretch>
              </a:blipFill>
            </p:spPr>
            <p:txBody>
              <a:bodyPr/>
              <a:lstStyle/>
              <a:p>
                <a:r>
                  <a:rPr lang="en-US">
                    <a:noFill/>
                  </a:rPr>
                  <a:t> </a:t>
                </a:r>
              </a:p>
            </p:txBody>
          </p:sp>
        </mc:Fallback>
      </mc:AlternateContent>
      <p:cxnSp>
        <p:nvCxnSpPr>
          <p:cNvPr id="27" name="Straight Connector 26"/>
          <p:cNvCxnSpPr/>
          <p:nvPr/>
        </p:nvCxnSpPr>
        <p:spPr>
          <a:xfrm>
            <a:off x="4125494" y="1335441"/>
            <a:ext cx="0" cy="1317141"/>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61552" y="1335441"/>
            <a:ext cx="763942"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361552" y="1335441"/>
            <a:ext cx="0" cy="32803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35961" y="1663471"/>
            <a:ext cx="325591"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041236" y="1687475"/>
            <a:ext cx="0" cy="113588"/>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3946026" y="2606058"/>
                <a:ext cx="4381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48A6AD"/>
                              </a:solidFill>
                              <a:latin typeface="Cambria Math" panose="02040503050406030204" pitchFamily="18" charset="0"/>
                            </a:rPr>
                          </m:ctrlPr>
                        </m:sSubPr>
                        <m:e>
                          <m:r>
                            <a:rPr lang="en-US" sz="1600" b="0" i="1" smtClean="0">
                              <a:solidFill>
                                <a:srgbClr val="48A6AD"/>
                              </a:solidFill>
                              <a:latin typeface="Cambria Math" panose="02040503050406030204" pitchFamily="18" charset="0"/>
                            </a:rPr>
                            <m:t>𝑥</m:t>
                          </m:r>
                        </m:e>
                        <m:sub>
                          <m:r>
                            <a:rPr lang="en-US" sz="1600" b="0" i="1" smtClean="0">
                              <a:solidFill>
                                <a:srgbClr val="48A6AD"/>
                              </a:solidFill>
                              <a:latin typeface="Cambria Math" panose="02040503050406030204" pitchFamily="18" charset="0"/>
                            </a:rPr>
                            <m:t>𝑜</m:t>
                          </m:r>
                        </m:sub>
                      </m:sSub>
                    </m:oMath>
                  </m:oMathPara>
                </a14:m>
                <a:endParaRPr lang="en-US" sz="1600" dirty="0">
                  <a:solidFill>
                    <a:srgbClr val="48A6AD"/>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3946026" y="2606058"/>
                <a:ext cx="438133" cy="338554"/>
              </a:xfrm>
              <a:prstGeom prst="rect">
                <a:avLst/>
              </a:prstGeom>
              <a:blipFill rotWithShape="0">
                <a:blip r:embed="rId8"/>
                <a:stretch>
                  <a:fillRect/>
                </a:stretch>
              </a:blipFill>
            </p:spPr>
            <p:txBody>
              <a:bodyPr/>
              <a:lstStyle/>
              <a:p>
                <a:r>
                  <a:rPr lang="en-US">
                    <a:noFill/>
                  </a:rPr>
                  <a:t> </a:t>
                </a:r>
              </a:p>
            </p:txBody>
          </p:sp>
        </mc:Fallback>
      </mc:AlternateContent>
      <p:cxnSp>
        <p:nvCxnSpPr>
          <p:cNvPr id="44" name="Straight Arrow Connector 43"/>
          <p:cNvCxnSpPr/>
          <p:nvPr/>
        </p:nvCxnSpPr>
        <p:spPr>
          <a:xfrm>
            <a:off x="6799572" y="2652582"/>
            <a:ext cx="3387222"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921426" y="405533"/>
            <a:ext cx="16967" cy="234977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8900000">
            <a:off x="6272354" y="1682250"/>
            <a:ext cx="360008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8383674" y="444020"/>
                <a:ext cx="73321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8383674" y="444020"/>
                <a:ext cx="733214" cy="338554"/>
              </a:xfrm>
              <a:prstGeom prst="rect">
                <a:avLst/>
              </a:prstGeom>
              <a:blipFill rotWithShape="0">
                <a:blip r:embed="rId9"/>
                <a:stretch>
                  <a:fillRect b="-3636"/>
                </a:stretch>
              </a:blipFill>
            </p:spPr>
            <p:txBody>
              <a:bodyPr/>
              <a:lstStyle/>
              <a:p>
                <a:r>
                  <a:rPr lang="en-US">
                    <a:noFill/>
                  </a:rPr>
                  <a:t> </a:t>
                </a:r>
              </a:p>
            </p:txBody>
          </p:sp>
        </mc:Fallback>
      </mc:AlternateContent>
      <p:sp>
        <p:nvSpPr>
          <p:cNvPr id="52" name="Freeform 51"/>
          <p:cNvSpPr/>
          <p:nvPr/>
        </p:nvSpPr>
        <p:spPr>
          <a:xfrm flipH="1">
            <a:off x="6713634" y="799378"/>
            <a:ext cx="3535297" cy="1388800"/>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53" name="Rectangle 52"/>
              <p:cNvSpPr/>
              <p:nvPr/>
            </p:nvSpPr>
            <p:spPr>
              <a:xfrm>
                <a:off x="7141424" y="794824"/>
                <a:ext cx="10316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𝑔</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r>
                        <a:rPr lang="en-US" sz="1600" b="0" i="1" smtClean="0">
                          <a:solidFill>
                            <a:srgbClr val="48A6AD"/>
                          </a:solidFill>
                          <a:latin typeface="Cambria Math" panose="02040503050406030204" pitchFamily="18" charset="0"/>
                        </a:rPr>
                        <m:t>)</m:t>
                      </m:r>
                    </m:oMath>
                  </m:oMathPara>
                </a14:m>
                <a:endParaRPr lang="en-US" sz="1600" dirty="0">
                  <a:solidFill>
                    <a:srgbClr val="48A6AD"/>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7141424" y="794824"/>
                <a:ext cx="1031693" cy="338554"/>
              </a:xfrm>
              <a:prstGeom prst="rect">
                <a:avLst/>
              </a:prstGeom>
              <a:blipFill rotWithShape="0">
                <a:blip r:embed="rId10"/>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9675395" y="2652582"/>
                <a:ext cx="3463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55" name="Rectangle 54"/>
              <p:cNvSpPr>
                <a:spLocks noRot="1" noChangeAspect="1" noMove="1" noResize="1" noEditPoints="1" noAdjustHandles="1" noChangeArrowheads="1" noChangeShapeType="1" noTextEdit="1"/>
              </p:cNvSpPr>
              <p:nvPr/>
            </p:nvSpPr>
            <p:spPr>
              <a:xfrm>
                <a:off x="9675395" y="2652582"/>
                <a:ext cx="346377" cy="33855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6555069" y="405533"/>
                <a:ext cx="35009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oMath>
                  </m:oMathPara>
                </a14:m>
                <a:endParaRPr lang="en-US" sz="1600" dirty="0">
                  <a:solidFill>
                    <a:srgbClr val="48A6AD"/>
                  </a:solidFill>
                </a:endParaRPr>
              </a:p>
            </p:txBody>
          </p:sp>
        </mc:Choice>
        <mc:Fallback xmlns="">
          <p:sp>
            <p:nvSpPr>
              <p:cNvPr id="56" name="Rectangle 55"/>
              <p:cNvSpPr>
                <a:spLocks noRot="1" noChangeAspect="1" noMove="1" noResize="1" noEditPoints="1" noAdjustHandles="1" noChangeArrowheads="1" noChangeShapeType="1" noTextEdit="1"/>
              </p:cNvSpPr>
              <p:nvPr/>
            </p:nvSpPr>
            <p:spPr>
              <a:xfrm>
                <a:off x="6555069" y="405533"/>
                <a:ext cx="350096" cy="338554"/>
              </a:xfrm>
              <a:prstGeom prst="rect">
                <a:avLst/>
              </a:prstGeom>
              <a:blipFill rotWithShape="0">
                <a:blip r:embed="rId12"/>
                <a:stretch>
                  <a:fillRect b="-3636"/>
                </a:stretch>
              </a:blipFill>
            </p:spPr>
            <p:txBody>
              <a:bodyPr/>
              <a:lstStyle/>
              <a:p>
                <a:r>
                  <a:rPr lang="en-US">
                    <a:noFill/>
                  </a:rPr>
                  <a:t> </a:t>
                </a:r>
              </a:p>
            </p:txBody>
          </p:sp>
        </mc:Fallback>
      </mc:AlternateContent>
      <p:cxnSp>
        <p:nvCxnSpPr>
          <p:cNvPr id="57" name="Straight Connector 56"/>
          <p:cNvCxnSpPr/>
          <p:nvPr/>
        </p:nvCxnSpPr>
        <p:spPr>
          <a:xfrm>
            <a:off x="8137728" y="1600831"/>
            <a:ext cx="0" cy="1164005"/>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093756" y="2627244"/>
            <a:ext cx="87943" cy="74141"/>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59" name="Rectangle 58"/>
              <p:cNvSpPr/>
              <p:nvPr/>
            </p:nvSpPr>
            <p:spPr>
              <a:xfrm>
                <a:off x="7830003" y="2375839"/>
                <a:ext cx="33342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𝑟</m:t>
                      </m:r>
                    </m:oMath>
                  </m:oMathPara>
                </a14:m>
                <a:endParaRPr lang="en-US" sz="1600" dirty="0">
                  <a:solidFill>
                    <a:srgbClr val="48A6AD"/>
                  </a:solidFill>
                </a:endParaRPr>
              </a:p>
            </p:txBody>
          </p:sp>
        </mc:Choice>
        <mc:Fallback xmlns="">
          <p:sp>
            <p:nvSpPr>
              <p:cNvPr id="59" name="Rectangle 58"/>
              <p:cNvSpPr>
                <a:spLocks noRot="1" noChangeAspect="1" noMove="1" noResize="1" noEditPoints="1" noAdjustHandles="1" noChangeArrowheads="1" noChangeShapeType="1" noTextEdit="1"/>
              </p:cNvSpPr>
              <p:nvPr/>
            </p:nvSpPr>
            <p:spPr>
              <a:xfrm>
                <a:off x="7830003" y="2375839"/>
                <a:ext cx="333425" cy="338554"/>
              </a:xfrm>
              <a:prstGeom prst="rect">
                <a:avLst/>
              </a:prstGeom>
              <a:blipFill rotWithShape="0">
                <a:blip r:embed="rId13"/>
                <a:stretch>
                  <a:fillRect/>
                </a:stretch>
              </a:blipFill>
            </p:spPr>
            <p:txBody>
              <a:bodyPr/>
              <a:lstStyle/>
              <a:p>
                <a:r>
                  <a:rPr lang="en-US">
                    <a:noFill/>
                  </a:rPr>
                  <a:t> </a:t>
                </a:r>
              </a:p>
            </p:txBody>
          </p:sp>
        </mc:Fallback>
      </mc:AlternateContent>
      <p:cxnSp>
        <p:nvCxnSpPr>
          <p:cNvPr id="60" name="Straight Connector 59"/>
          <p:cNvCxnSpPr/>
          <p:nvPr/>
        </p:nvCxnSpPr>
        <p:spPr>
          <a:xfrm flipH="1">
            <a:off x="9059262" y="1935212"/>
            <a:ext cx="7159" cy="717370"/>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824151" y="1935212"/>
            <a:ext cx="1235110"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824151" y="1456579"/>
            <a:ext cx="0" cy="478587"/>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7824151" y="1456579"/>
            <a:ext cx="487897"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8303822" y="1456578"/>
            <a:ext cx="0" cy="219869"/>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Rectangle 64"/>
              <p:cNvSpPr/>
              <p:nvPr/>
            </p:nvSpPr>
            <p:spPr>
              <a:xfrm>
                <a:off x="8889432" y="2599713"/>
                <a:ext cx="4381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48A6AD"/>
                              </a:solidFill>
                              <a:latin typeface="Cambria Math" panose="02040503050406030204" pitchFamily="18" charset="0"/>
                            </a:rPr>
                          </m:ctrlPr>
                        </m:sSubPr>
                        <m:e>
                          <m:r>
                            <a:rPr lang="en-US" sz="1600" b="0" i="1" smtClean="0">
                              <a:solidFill>
                                <a:srgbClr val="48A6AD"/>
                              </a:solidFill>
                              <a:latin typeface="Cambria Math" panose="02040503050406030204" pitchFamily="18" charset="0"/>
                            </a:rPr>
                            <m:t>𝑥</m:t>
                          </m:r>
                        </m:e>
                        <m:sub>
                          <m:r>
                            <a:rPr lang="en-US" sz="1600" b="0" i="1" smtClean="0">
                              <a:solidFill>
                                <a:srgbClr val="48A6AD"/>
                              </a:solidFill>
                              <a:latin typeface="Cambria Math" panose="02040503050406030204" pitchFamily="18" charset="0"/>
                            </a:rPr>
                            <m:t>𝑜</m:t>
                          </m:r>
                        </m:sub>
                      </m:sSub>
                    </m:oMath>
                  </m:oMathPara>
                </a14:m>
                <a:endParaRPr lang="en-US" sz="1600" dirty="0">
                  <a:solidFill>
                    <a:srgbClr val="48A6AD"/>
                  </a:solidFill>
                </a:endParaRPr>
              </a:p>
            </p:txBody>
          </p:sp>
        </mc:Choice>
        <mc:Fallback xmlns="">
          <p:sp>
            <p:nvSpPr>
              <p:cNvPr id="65" name="Rectangle 64"/>
              <p:cNvSpPr>
                <a:spLocks noRot="1" noChangeAspect="1" noMove="1" noResize="1" noEditPoints="1" noAdjustHandles="1" noChangeArrowheads="1" noChangeShapeType="1" noTextEdit="1"/>
              </p:cNvSpPr>
              <p:nvPr/>
            </p:nvSpPr>
            <p:spPr>
              <a:xfrm>
                <a:off x="8889432" y="2599713"/>
                <a:ext cx="438133" cy="338554"/>
              </a:xfrm>
              <a:prstGeom prst="rect">
                <a:avLst/>
              </a:prstGeom>
              <a:blipFill rotWithShape="0">
                <a:blip r:embed="rId14"/>
                <a:stretch>
                  <a:fillRect/>
                </a:stretch>
              </a:blipFill>
            </p:spPr>
            <p:txBody>
              <a:bodyPr/>
              <a:lstStyle/>
              <a:p>
                <a:r>
                  <a:rPr lang="en-US">
                    <a:noFill/>
                  </a:rPr>
                  <a:t> </a:t>
                </a:r>
              </a:p>
            </p:txBody>
          </p:sp>
        </mc:Fallback>
      </mc:AlternateContent>
      <p:cxnSp>
        <p:nvCxnSpPr>
          <p:cNvPr id="84" name="Straight Connector 83"/>
          <p:cNvCxnSpPr/>
          <p:nvPr/>
        </p:nvCxnSpPr>
        <p:spPr>
          <a:xfrm>
            <a:off x="3107513" y="4531863"/>
            <a:ext cx="0" cy="404813"/>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503613" y="3660366"/>
            <a:ext cx="15119" cy="874769"/>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3107514" y="4539006"/>
            <a:ext cx="402430"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900664" y="4943819"/>
            <a:ext cx="206849" cy="4845"/>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711560" y="5324573"/>
            <a:ext cx="0" cy="777260"/>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741979" y="5999104"/>
            <a:ext cx="3387222"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1863833" y="3752055"/>
            <a:ext cx="16967" cy="234977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8900000">
            <a:off x="1214761" y="5028772"/>
            <a:ext cx="360008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Rectangle 73"/>
              <p:cNvSpPr/>
              <p:nvPr/>
            </p:nvSpPr>
            <p:spPr>
              <a:xfrm>
                <a:off x="3953766" y="3931159"/>
                <a:ext cx="73321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a:off x="3953766" y="3931159"/>
                <a:ext cx="733214" cy="338554"/>
              </a:xfrm>
              <a:prstGeom prst="rect">
                <a:avLst/>
              </a:prstGeom>
              <a:blipFill rotWithShape="0">
                <a:blip r:embed="rId15"/>
                <a:stretch>
                  <a:fillRect b="-3636"/>
                </a:stretch>
              </a:blipFill>
            </p:spPr>
            <p:txBody>
              <a:bodyPr/>
              <a:lstStyle/>
              <a:p>
                <a:r>
                  <a:rPr lang="en-US">
                    <a:noFill/>
                  </a:rPr>
                  <a:t> </a:t>
                </a:r>
              </a:p>
            </p:txBody>
          </p:sp>
        </mc:Fallback>
      </mc:AlternateContent>
      <p:sp>
        <p:nvSpPr>
          <p:cNvPr id="75" name="Freeform 74"/>
          <p:cNvSpPr/>
          <p:nvPr/>
        </p:nvSpPr>
        <p:spPr>
          <a:xfrm>
            <a:off x="1878953" y="3788949"/>
            <a:ext cx="1502806" cy="2465783"/>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76" name="Rectangle 75"/>
              <p:cNvSpPr/>
              <p:nvPr/>
            </p:nvSpPr>
            <p:spPr>
              <a:xfrm>
                <a:off x="2305652" y="3877980"/>
                <a:ext cx="10316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𝑔</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r>
                        <a:rPr lang="en-US" sz="1600" b="0" i="1" smtClean="0">
                          <a:solidFill>
                            <a:srgbClr val="48A6AD"/>
                          </a:solidFill>
                          <a:latin typeface="Cambria Math" panose="02040503050406030204" pitchFamily="18" charset="0"/>
                        </a:rPr>
                        <m:t>)</m:t>
                      </m:r>
                    </m:oMath>
                  </m:oMathPara>
                </a14:m>
                <a:endParaRPr lang="en-US" sz="1600" dirty="0">
                  <a:solidFill>
                    <a:srgbClr val="48A6AD"/>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a:off x="2305652" y="3877980"/>
                <a:ext cx="1031693" cy="338554"/>
              </a:xfrm>
              <a:prstGeom prst="rect">
                <a:avLst/>
              </a:prstGeom>
              <a:blipFill rotWithShape="0">
                <a:blip r:embed="rId16"/>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4617802" y="5999104"/>
                <a:ext cx="3463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4617802" y="5999104"/>
                <a:ext cx="3463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1497476" y="3752055"/>
                <a:ext cx="35009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oMath>
                  </m:oMathPara>
                </a14:m>
                <a:endParaRPr lang="en-US" sz="1600" dirty="0">
                  <a:solidFill>
                    <a:srgbClr val="48A6AD"/>
                  </a:solidFill>
                </a:endParaRPr>
              </a:p>
            </p:txBody>
          </p:sp>
        </mc:Choice>
        <mc:Fallback xmlns="">
          <p:sp>
            <p:nvSpPr>
              <p:cNvPr id="78" name="Rectangle 77"/>
              <p:cNvSpPr>
                <a:spLocks noRot="1" noChangeAspect="1" noMove="1" noResize="1" noEditPoints="1" noAdjustHandles="1" noChangeArrowheads="1" noChangeShapeType="1" noTextEdit="1"/>
              </p:cNvSpPr>
              <p:nvPr/>
            </p:nvSpPr>
            <p:spPr>
              <a:xfrm>
                <a:off x="1497476" y="3752055"/>
                <a:ext cx="350096" cy="338554"/>
              </a:xfrm>
              <a:prstGeom prst="rect">
                <a:avLst/>
              </a:prstGeom>
              <a:blipFill rotWithShape="0">
                <a:blip r:embed="rId18"/>
                <a:stretch>
                  <a:fillRect b="-3571"/>
                </a:stretch>
              </a:blipFill>
            </p:spPr>
            <p:txBody>
              <a:bodyPr/>
              <a:lstStyle/>
              <a:p>
                <a:r>
                  <a:rPr lang="en-US">
                    <a:noFill/>
                  </a:rPr>
                  <a:t> </a:t>
                </a:r>
              </a:p>
            </p:txBody>
          </p:sp>
        </mc:Fallback>
      </mc:AlternateContent>
      <p:sp>
        <p:nvSpPr>
          <p:cNvPr id="80" name="Oval 79"/>
          <p:cNvSpPr/>
          <p:nvPr/>
        </p:nvSpPr>
        <p:spPr>
          <a:xfrm>
            <a:off x="2667588" y="5964241"/>
            <a:ext cx="87943" cy="74141"/>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81" name="Rectangle 80"/>
              <p:cNvSpPr/>
              <p:nvPr/>
            </p:nvSpPr>
            <p:spPr>
              <a:xfrm>
                <a:off x="2403835" y="5712836"/>
                <a:ext cx="33342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𝑟</m:t>
                      </m:r>
                    </m:oMath>
                  </m:oMathPara>
                </a14:m>
                <a:endParaRPr lang="en-US" sz="1600" dirty="0">
                  <a:solidFill>
                    <a:srgbClr val="48A6AD"/>
                  </a:solidFill>
                </a:endParaRPr>
              </a:p>
            </p:txBody>
          </p:sp>
        </mc:Choice>
        <mc:Fallback xmlns="">
          <p:sp>
            <p:nvSpPr>
              <p:cNvPr id="81" name="Rectangle 80"/>
              <p:cNvSpPr>
                <a:spLocks noRot="1" noChangeAspect="1" noMove="1" noResize="1" noEditPoints="1" noAdjustHandles="1" noChangeArrowheads="1" noChangeShapeType="1" noTextEdit="1"/>
              </p:cNvSpPr>
              <p:nvPr/>
            </p:nvSpPr>
            <p:spPr>
              <a:xfrm>
                <a:off x="2403835" y="5712836"/>
                <a:ext cx="333425" cy="338554"/>
              </a:xfrm>
              <a:prstGeom prst="rect">
                <a:avLst/>
              </a:prstGeom>
              <a:blipFill rotWithShape="0">
                <a:blip r:embed="rId19"/>
                <a:stretch>
                  <a:fillRect/>
                </a:stretch>
              </a:blipFill>
            </p:spPr>
            <p:txBody>
              <a:bodyPr/>
              <a:lstStyle/>
              <a:p>
                <a:r>
                  <a:rPr lang="en-US">
                    <a:noFill/>
                  </a:rPr>
                  <a:t> </a:t>
                </a:r>
              </a:p>
            </p:txBody>
          </p:sp>
        </mc:Fallback>
      </mc:AlternateContent>
      <p:cxnSp>
        <p:nvCxnSpPr>
          <p:cNvPr id="82" name="Straight Connector 81"/>
          <p:cNvCxnSpPr/>
          <p:nvPr/>
        </p:nvCxnSpPr>
        <p:spPr>
          <a:xfrm>
            <a:off x="2906251" y="4975902"/>
            <a:ext cx="0" cy="1036043"/>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Rectangle 86"/>
              <p:cNvSpPr/>
              <p:nvPr/>
            </p:nvSpPr>
            <p:spPr>
              <a:xfrm>
                <a:off x="2741800" y="5954998"/>
                <a:ext cx="4381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48A6AD"/>
                              </a:solidFill>
                              <a:latin typeface="Cambria Math" panose="02040503050406030204" pitchFamily="18" charset="0"/>
                            </a:rPr>
                          </m:ctrlPr>
                        </m:sSubPr>
                        <m:e>
                          <m:r>
                            <a:rPr lang="en-US" sz="1600" b="0" i="1" smtClean="0">
                              <a:solidFill>
                                <a:srgbClr val="48A6AD"/>
                              </a:solidFill>
                              <a:latin typeface="Cambria Math" panose="02040503050406030204" pitchFamily="18" charset="0"/>
                            </a:rPr>
                            <m:t>𝑥</m:t>
                          </m:r>
                        </m:e>
                        <m:sub>
                          <m:r>
                            <a:rPr lang="en-US" sz="1600" b="0" i="1" smtClean="0">
                              <a:solidFill>
                                <a:srgbClr val="48A6AD"/>
                              </a:solidFill>
                              <a:latin typeface="Cambria Math" panose="02040503050406030204" pitchFamily="18" charset="0"/>
                            </a:rPr>
                            <m:t>𝑜</m:t>
                          </m:r>
                        </m:sub>
                      </m:sSub>
                    </m:oMath>
                  </m:oMathPara>
                </a14:m>
                <a:endParaRPr lang="en-US" sz="1600" dirty="0">
                  <a:solidFill>
                    <a:srgbClr val="48A6AD"/>
                  </a:solidFill>
                </a:endParaRPr>
              </a:p>
            </p:txBody>
          </p:sp>
        </mc:Choice>
        <mc:Fallback xmlns="">
          <p:sp>
            <p:nvSpPr>
              <p:cNvPr id="87" name="Rectangle 86"/>
              <p:cNvSpPr>
                <a:spLocks noRot="1" noChangeAspect="1" noMove="1" noResize="1" noEditPoints="1" noAdjustHandles="1" noChangeArrowheads="1" noChangeShapeType="1" noTextEdit="1"/>
              </p:cNvSpPr>
              <p:nvPr/>
            </p:nvSpPr>
            <p:spPr>
              <a:xfrm>
                <a:off x="2741800" y="5954998"/>
                <a:ext cx="438133" cy="338554"/>
              </a:xfrm>
              <a:prstGeom prst="rect">
                <a:avLst/>
              </a:prstGeom>
              <a:blipFill rotWithShape="0">
                <a:blip r:embed="rId20"/>
                <a:stretch>
                  <a:fillRect/>
                </a:stretch>
              </a:blipFill>
            </p:spPr>
            <p:txBody>
              <a:bodyPr/>
              <a:lstStyle/>
              <a:p>
                <a:r>
                  <a:rPr lang="en-US">
                    <a:noFill/>
                  </a:rPr>
                  <a:t> </a:t>
                </a:r>
              </a:p>
            </p:txBody>
          </p:sp>
        </mc:Fallback>
      </mc:AlternateContent>
      <p:cxnSp>
        <p:nvCxnSpPr>
          <p:cNvPr id="130" name="Straight Connector 129"/>
          <p:cNvCxnSpPr/>
          <p:nvPr/>
        </p:nvCxnSpPr>
        <p:spPr>
          <a:xfrm flipV="1">
            <a:off x="8558236" y="4605058"/>
            <a:ext cx="0" cy="1008268"/>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7881889" y="4591189"/>
            <a:ext cx="11938" cy="69075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875261" y="5283887"/>
            <a:ext cx="402430"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7900456" y="4596034"/>
            <a:ext cx="651262"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140690" y="5019602"/>
            <a:ext cx="0" cy="1074953"/>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6861709" y="5999104"/>
            <a:ext cx="3387222"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6983563" y="3752055"/>
            <a:ext cx="16967" cy="234977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18900000">
            <a:off x="6334491" y="5028772"/>
            <a:ext cx="360008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Rectangle 137"/>
              <p:cNvSpPr/>
              <p:nvPr/>
            </p:nvSpPr>
            <p:spPr>
              <a:xfrm>
                <a:off x="9073496" y="3931159"/>
                <a:ext cx="73321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138" name="Rectangle 137"/>
              <p:cNvSpPr>
                <a:spLocks noRot="1" noChangeAspect="1" noMove="1" noResize="1" noEditPoints="1" noAdjustHandles="1" noChangeArrowheads="1" noChangeShapeType="1" noTextEdit="1"/>
              </p:cNvSpPr>
              <p:nvPr/>
            </p:nvSpPr>
            <p:spPr>
              <a:xfrm>
                <a:off x="9073496" y="3931159"/>
                <a:ext cx="733214" cy="338554"/>
              </a:xfrm>
              <a:prstGeom prst="rect">
                <a:avLst/>
              </a:prstGeom>
              <a:blipFill rotWithShape="0">
                <a:blip r:embed="rId21"/>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Rectangle 139"/>
              <p:cNvSpPr/>
              <p:nvPr/>
            </p:nvSpPr>
            <p:spPr>
              <a:xfrm>
                <a:off x="7520025" y="3762480"/>
                <a:ext cx="10316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𝑔</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r>
                        <a:rPr lang="en-US" sz="1600" b="0" i="1" smtClean="0">
                          <a:solidFill>
                            <a:srgbClr val="48A6AD"/>
                          </a:solidFill>
                          <a:latin typeface="Cambria Math" panose="02040503050406030204" pitchFamily="18" charset="0"/>
                        </a:rPr>
                        <m:t>)</m:t>
                      </m:r>
                    </m:oMath>
                  </m:oMathPara>
                </a14:m>
                <a:endParaRPr lang="en-US" sz="1600" dirty="0">
                  <a:solidFill>
                    <a:srgbClr val="48A6AD"/>
                  </a:solidFill>
                </a:endParaRPr>
              </a:p>
            </p:txBody>
          </p:sp>
        </mc:Choice>
        <mc:Fallback xmlns="">
          <p:sp>
            <p:nvSpPr>
              <p:cNvPr id="140" name="Rectangle 139"/>
              <p:cNvSpPr>
                <a:spLocks noRot="1" noChangeAspect="1" noMove="1" noResize="1" noEditPoints="1" noAdjustHandles="1" noChangeArrowheads="1" noChangeShapeType="1" noTextEdit="1"/>
              </p:cNvSpPr>
              <p:nvPr/>
            </p:nvSpPr>
            <p:spPr>
              <a:xfrm>
                <a:off x="7520025" y="3762480"/>
                <a:ext cx="1031693" cy="338554"/>
              </a:xfrm>
              <a:prstGeom prst="rect">
                <a:avLst/>
              </a:prstGeom>
              <a:blipFill rotWithShape="0">
                <a:blip r:embed="rId2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p:cNvSpPr/>
              <p:nvPr/>
            </p:nvSpPr>
            <p:spPr>
              <a:xfrm>
                <a:off x="9737532" y="5999104"/>
                <a:ext cx="3463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141" name="Rectangle 140"/>
              <p:cNvSpPr>
                <a:spLocks noRot="1" noChangeAspect="1" noMove="1" noResize="1" noEditPoints="1" noAdjustHandles="1" noChangeArrowheads="1" noChangeShapeType="1" noTextEdit="1"/>
              </p:cNvSpPr>
              <p:nvPr/>
            </p:nvSpPr>
            <p:spPr>
              <a:xfrm>
                <a:off x="9737532" y="5999104"/>
                <a:ext cx="346377"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Rectangle 141"/>
              <p:cNvSpPr/>
              <p:nvPr/>
            </p:nvSpPr>
            <p:spPr>
              <a:xfrm>
                <a:off x="6617206" y="3752055"/>
                <a:ext cx="35009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oMath>
                  </m:oMathPara>
                </a14:m>
                <a:endParaRPr lang="en-US" sz="1600" dirty="0">
                  <a:solidFill>
                    <a:srgbClr val="48A6AD"/>
                  </a:solidFill>
                </a:endParaRPr>
              </a:p>
            </p:txBody>
          </p:sp>
        </mc:Choice>
        <mc:Fallback xmlns="">
          <p:sp>
            <p:nvSpPr>
              <p:cNvPr id="142" name="Rectangle 141"/>
              <p:cNvSpPr>
                <a:spLocks noRot="1" noChangeAspect="1" noMove="1" noResize="1" noEditPoints="1" noAdjustHandles="1" noChangeArrowheads="1" noChangeShapeType="1" noTextEdit="1"/>
              </p:cNvSpPr>
              <p:nvPr/>
            </p:nvSpPr>
            <p:spPr>
              <a:xfrm>
                <a:off x="6617206" y="3752055"/>
                <a:ext cx="350096" cy="338554"/>
              </a:xfrm>
              <a:prstGeom prst="rect">
                <a:avLst/>
              </a:prstGeom>
              <a:blipFill rotWithShape="0">
                <a:blip r:embed="rId24"/>
                <a:stretch>
                  <a:fillRect b="-3571"/>
                </a:stretch>
              </a:blipFill>
            </p:spPr>
            <p:txBody>
              <a:bodyPr/>
              <a:lstStyle/>
              <a:p>
                <a:r>
                  <a:rPr lang="en-US">
                    <a:noFill/>
                  </a:rPr>
                  <a:t> </a:t>
                </a:r>
              </a:p>
            </p:txBody>
          </p:sp>
        </mc:Fallback>
      </mc:AlternateContent>
      <p:sp>
        <p:nvSpPr>
          <p:cNvPr id="143" name="Oval 142"/>
          <p:cNvSpPr/>
          <p:nvPr/>
        </p:nvSpPr>
        <p:spPr>
          <a:xfrm>
            <a:off x="8096718" y="5956963"/>
            <a:ext cx="87943" cy="74141"/>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144" name="Rectangle 143"/>
              <p:cNvSpPr/>
              <p:nvPr/>
            </p:nvSpPr>
            <p:spPr>
              <a:xfrm>
                <a:off x="7832965" y="5705558"/>
                <a:ext cx="33342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𝑟</m:t>
                      </m:r>
                    </m:oMath>
                  </m:oMathPara>
                </a14:m>
                <a:endParaRPr lang="en-US" sz="1600" dirty="0">
                  <a:solidFill>
                    <a:srgbClr val="48A6AD"/>
                  </a:solidFill>
                </a:endParaRPr>
              </a:p>
            </p:txBody>
          </p:sp>
        </mc:Choice>
        <mc:Fallback xmlns="">
          <p:sp>
            <p:nvSpPr>
              <p:cNvPr id="144" name="Rectangle 143"/>
              <p:cNvSpPr>
                <a:spLocks noRot="1" noChangeAspect="1" noMove="1" noResize="1" noEditPoints="1" noAdjustHandles="1" noChangeArrowheads="1" noChangeShapeType="1" noTextEdit="1"/>
              </p:cNvSpPr>
              <p:nvPr/>
            </p:nvSpPr>
            <p:spPr>
              <a:xfrm>
                <a:off x="7832965" y="5705558"/>
                <a:ext cx="333425" cy="338554"/>
              </a:xfrm>
              <a:prstGeom prst="rect">
                <a:avLst/>
              </a:prstGeom>
              <a:blipFill rotWithShape="0">
                <a:blip r:embed="rId25"/>
                <a:stretch>
                  <a:fillRect/>
                </a:stretch>
              </a:blipFill>
            </p:spPr>
            <p:txBody>
              <a:bodyPr/>
              <a:lstStyle/>
              <a:p>
                <a:r>
                  <a:rPr lang="en-US">
                    <a:noFill/>
                  </a:rPr>
                  <a:t> </a:t>
                </a:r>
              </a:p>
            </p:txBody>
          </p:sp>
        </mc:Fallback>
      </mc:AlternateContent>
      <p:cxnSp>
        <p:nvCxnSpPr>
          <p:cNvPr id="145" name="Straight Connector 144"/>
          <p:cNvCxnSpPr/>
          <p:nvPr/>
        </p:nvCxnSpPr>
        <p:spPr>
          <a:xfrm>
            <a:off x="8278055" y="5283887"/>
            <a:ext cx="0" cy="715217"/>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Rectangle 145"/>
              <p:cNvSpPr/>
              <p:nvPr/>
            </p:nvSpPr>
            <p:spPr>
              <a:xfrm>
                <a:off x="8158206" y="5969543"/>
                <a:ext cx="4381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48A6AD"/>
                              </a:solidFill>
                              <a:latin typeface="Cambria Math" panose="02040503050406030204" pitchFamily="18" charset="0"/>
                            </a:rPr>
                          </m:ctrlPr>
                        </m:sSubPr>
                        <m:e>
                          <m:r>
                            <a:rPr lang="en-US" sz="1600" b="0" i="1" smtClean="0">
                              <a:solidFill>
                                <a:srgbClr val="48A6AD"/>
                              </a:solidFill>
                              <a:latin typeface="Cambria Math" panose="02040503050406030204" pitchFamily="18" charset="0"/>
                            </a:rPr>
                            <m:t>𝑥</m:t>
                          </m:r>
                        </m:e>
                        <m:sub>
                          <m:r>
                            <a:rPr lang="en-US" sz="1600" b="0" i="1" smtClean="0">
                              <a:solidFill>
                                <a:srgbClr val="48A6AD"/>
                              </a:solidFill>
                              <a:latin typeface="Cambria Math" panose="02040503050406030204" pitchFamily="18" charset="0"/>
                            </a:rPr>
                            <m:t>𝑜</m:t>
                          </m:r>
                        </m:sub>
                      </m:sSub>
                    </m:oMath>
                  </m:oMathPara>
                </a14:m>
                <a:endParaRPr lang="en-US" sz="1600" dirty="0">
                  <a:solidFill>
                    <a:srgbClr val="48A6AD"/>
                  </a:solidFill>
                </a:endParaRPr>
              </a:p>
            </p:txBody>
          </p:sp>
        </mc:Choice>
        <mc:Fallback xmlns="">
          <p:sp>
            <p:nvSpPr>
              <p:cNvPr id="146" name="Rectangle 145"/>
              <p:cNvSpPr>
                <a:spLocks noRot="1" noChangeAspect="1" noMove="1" noResize="1" noEditPoints="1" noAdjustHandles="1" noChangeArrowheads="1" noChangeShapeType="1" noTextEdit="1"/>
              </p:cNvSpPr>
              <p:nvPr/>
            </p:nvSpPr>
            <p:spPr>
              <a:xfrm>
                <a:off x="8158206" y="5969543"/>
                <a:ext cx="438133" cy="338554"/>
              </a:xfrm>
              <a:prstGeom prst="rect">
                <a:avLst/>
              </a:prstGeom>
              <a:blipFill rotWithShape="0">
                <a:blip r:embed="rId26"/>
                <a:stretch>
                  <a:fillRect/>
                </a:stretch>
              </a:blipFill>
            </p:spPr>
            <p:txBody>
              <a:bodyPr/>
              <a:lstStyle/>
              <a:p>
                <a:r>
                  <a:rPr lang="en-US">
                    <a:noFill/>
                  </a:rPr>
                  <a:t> </a:t>
                </a:r>
              </a:p>
            </p:txBody>
          </p:sp>
        </mc:Fallback>
      </mc:AlternateContent>
      <p:sp>
        <p:nvSpPr>
          <p:cNvPr id="139" name="Freeform 138"/>
          <p:cNvSpPr/>
          <p:nvPr/>
        </p:nvSpPr>
        <p:spPr>
          <a:xfrm flipV="1">
            <a:off x="7153144" y="3793853"/>
            <a:ext cx="1502806" cy="2465783"/>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TextBox 153"/>
          <p:cNvSpPr txBox="1"/>
          <p:nvPr/>
        </p:nvSpPr>
        <p:spPr>
          <a:xfrm>
            <a:off x="3092865" y="2994131"/>
            <a:ext cx="436338" cy="369332"/>
          </a:xfrm>
          <a:prstGeom prst="rect">
            <a:avLst/>
          </a:prstGeom>
          <a:noFill/>
        </p:spPr>
        <p:txBody>
          <a:bodyPr wrap="none" rtlCol="0">
            <a:spAutoFit/>
          </a:bodyPr>
          <a:lstStyle/>
          <a:p>
            <a:r>
              <a:rPr lang="en-US" dirty="0" smtClean="0">
                <a:solidFill>
                  <a:srgbClr val="48A6AD"/>
                </a:solidFill>
              </a:rPr>
              <a:t>(a)</a:t>
            </a:r>
            <a:endParaRPr lang="en-US" dirty="0">
              <a:solidFill>
                <a:srgbClr val="48A6AD"/>
              </a:solidFill>
            </a:endParaRPr>
          </a:p>
        </p:txBody>
      </p:sp>
      <p:sp>
        <p:nvSpPr>
          <p:cNvPr id="155" name="TextBox 154"/>
          <p:cNvSpPr txBox="1"/>
          <p:nvPr/>
        </p:nvSpPr>
        <p:spPr>
          <a:xfrm>
            <a:off x="7952613" y="2994131"/>
            <a:ext cx="447558" cy="369332"/>
          </a:xfrm>
          <a:prstGeom prst="rect">
            <a:avLst/>
          </a:prstGeom>
          <a:noFill/>
        </p:spPr>
        <p:txBody>
          <a:bodyPr wrap="none" rtlCol="0">
            <a:spAutoFit/>
          </a:bodyPr>
          <a:lstStyle/>
          <a:p>
            <a:r>
              <a:rPr lang="en-US" dirty="0" smtClean="0">
                <a:solidFill>
                  <a:srgbClr val="48A6AD"/>
                </a:solidFill>
              </a:rPr>
              <a:t>(b)</a:t>
            </a:r>
            <a:endParaRPr lang="en-US" dirty="0">
              <a:solidFill>
                <a:srgbClr val="48A6AD"/>
              </a:solidFill>
            </a:endParaRPr>
          </a:p>
        </p:txBody>
      </p:sp>
      <p:sp>
        <p:nvSpPr>
          <p:cNvPr id="156" name="TextBox 155"/>
          <p:cNvSpPr txBox="1"/>
          <p:nvPr/>
        </p:nvSpPr>
        <p:spPr>
          <a:xfrm>
            <a:off x="3092865" y="6351048"/>
            <a:ext cx="436338" cy="369332"/>
          </a:xfrm>
          <a:prstGeom prst="rect">
            <a:avLst/>
          </a:prstGeom>
          <a:noFill/>
        </p:spPr>
        <p:txBody>
          <a:bodyPr wrap="none" rtlCol="0">
            <a:spAutoFit/>
          </a:bodyPr>
          <a:lstStyle/>
          <a:p>
            <a:r>
              <a:rPr lang="en-US" dirty="0" smtClean="0">
                <a:solidFill>
                  <a:srgbClr val="48A6AD"/>
                </a:solidFill>
              </a:rPr>
              <a:t>(c)</a:t>
            </a:r>
            <a:endParaRPr lang="en-US" dirty="0">
              <a:solidFill>
                <a:srgbClr val="48A6AD"/>
              </a:solidFill>
            </a:endParaRPr>
          </a:p>
        </p:txBody>
      </p:sp>
      <p:sp>
        <p:nvSpPr>
          <p:cNvPr id="157" name="TextBox 156"/>
          <p:cNvSpPr txBox="1"/>
          <p:nvPr/>
        </p:nvSpPr>
        <p:spPr>
          <a:xfrm>
            <a:off x="7952613" y="6351048"/>
            <a:ext cx="447558" cy="369332"/>
          </a:xfrm>
          <a:prstGeom prst="rect">
            <a:avLst/>
          </a:prstGeom>
          <a:noFill/>
        </p:spPr>
        <p:txBody>
          <a:bodyPr wrap="none" rtlCol="0">
            <a:spAutoFit/>
          </a:bodyPr>
          <a:lstStyle/>
          <a:p>
            <a:r>
              <a:rPr lang="en-US" dirty="0" smtClean="0">
                <a:solidFill>
                  <a:srgbClr val="48A6AD"/>
                </a:solidFill>
              </a:rPr>
              <a:t>(d)</a:t>
            </a:r>
            <a:endParaRPr lang="en-US" dirty="0">
              <a:solidFill>
                <a:srgbClr val="48A6AD"/>
              </a:solidFill>
            </a:endParaRPr>
          </a:p>
        </p:txBody>
      </p:sp>
    </p:spTree>
    <p:extLst>
      <p:ext uri="{BB962C8B-B14F-4D97-AF65-F5344CB8AC3E}">
        <p14:creationId xmlns:p14="http://schemas.microsoft.com/office/powerpoint/2010/main" val="117052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500"/>
                                  </p:stCondLst>
                                  <p:childTnLst>
                                    <p:set>
                                      <p:cBhvr>
                                        <p:cTn id="21" dur="1" fill="hold">
                                          <p:stCondLst>
                                            <p:cond delay="0"/>
                                          </p:stCondLst>
                                        </p:cTn>
                                        <p:tgtEl>
                                          <p:spTgt spid="36"/>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50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6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4"/>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61"/>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62"/>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nodeType="afterEffect">
                                  <p:stCondLst>
                                    <p:cond delay="500"/>
                                  </p:stCondLst>
                                  <p:childTnLst>
                                    <p:set>
                                      <p:cBhvr>
                                        <p:cTn id="43" dur="1" fill="hold">
                                          <p:stCondLst>
                                            <p:cond delay="0"/>
                                          </p:stCondLst>
                                        </p:cTn>
                                        <p:tgtEl>
                                          <p:spTgt spid="63"/>
                                        </p:tgtEl>
                                        <p:attrNameLst>
                                          <p:attrName>style.visibility</p:attrName>
                                        </p:attrNameLst>
                                      </p:cBhvr>
                                      <p:to>
                                        <p:strVal val="visible"/>
                                      </p:to>
                                    </p:set>
                                  </p:childTnLst>
                                </p:cTn>
                              </p:par>
                            </p:childTnLst>
                          </p:cTn>
                        </p:par>
                        <p:par>
                          <p:cTn id="44" fill="hold">
                            <p:stCondLst>
                              <p:cond delay="1500"/>
                            </p:stCondLst>
                            <p:childTnLst>
                              <p:par>
                                <p:cTn id="45" presetID="1" presetClass="entr" presetSubtype="0" fill="hold" nodeType="afterEffect">
                                  <p:stCondLst>
                                    <p:cond delay="50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8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86"/>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500"/>
                                  </p:stCondLst>
                                  <p:childTnLst>
                                    <p:set>
                                      <p:cBhvr>
                                        <p:cTn id="59" dur="1" fill="hold">
                                          <p:stCondLst>
                                            <p:cond delay="0"/>
                                          </p:stCondLst>
                                        </p:cTn>
                                        <p:tgtEl>
                                          <p:spTgt spid="83"/>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500"/>
                                  </p:stCondLst>
                                  <p:childTnLst>
                                    <p:set>
                                      <p:cBhvr>
                                        <p:cTn id="62" dur="1" fill="hold">
                                          <p:stCondLst>
                                            <p:cond delay="0"/>
                                          </p:stCondLst>
                                        </p:cTn>
                                        <p:tgtEl>
                                          <p:spTgt spid="84"/>
                                        </p:tgtEl>
                                        <p:attrNameLst>
                                          <p:attrName>style.visibility</p:attrName>
                                        </p:attrNameLst>
                                      </p:cBhvr>
                                      <p:to>
                                        <p:strVal val="visible"/>
                                      </p:to>
                                    </p:set>
                                  </p:childTnLst>
                                </p:cTn>
                              </p:par>
                            </p:childTnLst>
                          </p:cTn>
                        </p:par>
                        <p:par>
                          <p:cTn id="63" fill="hold">
                            <p:stCondLst>
                              <p:cond delay="1000"/>
                            </p:stCondLst>
                            <p:childTnLst>
                              <p:par>
                                <p:cTn id="64" presetID="1" presetClass="entr" presetSubtype="0" fill="hold" nodeType="afterEffect">
                                  <p:stCondLst>
                                    <p:cond delay="500"/>
                                  </p:stCondLst>
                                  <p:childTnLst>
                                    <p:set>
                                      <p:cBhvr>
                                        <p:cTn id="65" dur="1" fill="hold">
                                          <p:stCondLst>
                                            <p:cond delay="0"/>
                                          </p:stCondLst>
                                        </p:cTn>
                                        <p:tgtEl>
                                          <p:spTgt spid="85"/>
                                        </p:tgtEl>
                                        <p:attrNameLst>
                                          <p:attrName>style.visibility</p:attrName>
                                        </p:attrNameLst>
                                      </p:cBhvr>
                                      <p:to>
                                        <p:strVal val="visible"/>
                                      </p:to>
                                    </p:set>
                                  </p:childTnLst>
                                </p:cTn>
                              </p:par>
                            </p:childTnLst>
                          </p:cTn>
                        </p:par>
                        <p:par>
                          <p:cTn id="66" fill="hold">
                            <p:stCondLst>
                              <p:cond delay="1500"/>
                            </p:stCondLst>
                            <p:childTnLst>
                              <p:par>
                                <p:cTn id="67" presetID="1" presetClass="entr" presetSubtype="0" fill="hold" nodeType="afterEffect">
                                  <p:stCondLst>
                                    <p:cond delay="500"/>
                                  </p:stCondLst>
                                  <p:childTnLst>
                                    <p:set>
                                      <p:cBhvr>
                                        <p:cTn id="68" dur="1" fill="hold">
                                          <p:stCondLst>
                                            <p:cond delay="0"/>
                                          </p:stCondLst>
                                        </p:cTn>
                                        <p:tgtEl>
                                          <p:spTgt spid="8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32"/>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31"/>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3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30"/>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nodeType="afterEffect">
                                  <p:stCondLst>
                                    <p:cond delay="500"/>
                                  </p:stCondLst>
                                  <p:childTnLst>
                                    <p:set>
                                      <p:cBhvr>
                                        <p:cTn id="81" dur="1" fill="hold">
                                          <p:stCondLst>
                                            <p:cond delay="0"/>
                                          </p:stCondLst>
                                        </p:cTn>
                                        <p:tgtEl>
                                          <p:spTgt spid="132"/>
                                        </p:tgtEl>
                                        <p:attrNameLst>
                                          <p:attrName>style.visibility</p:attrName>
                                        </p:attrNameLst>
                                      </p:cBhvr>
                                      <p:to>
                                        <p:strVal val="visible"/>
                                      </p:to>
                                    </p:set>
                                  </p:childTnLst>
                                </p:cTn>
                              </p:par>
                            </p:childTnLst>
                          </p:cTn>
                        </p:par>
                        <p:par>
                          <p:cTn id="82" fill="hold">
                            <p:stCondLst>
                              <p:cond delay="500"/>
                            </p:stCondLst>
                            <p:childTnLst>
                              <p:par>
                                <p:cTn id="83" presetID="1" presetClass="entr" presetSubtype="0" fill="hold" nodeType="afterEffect">
                                  <p:stCondLst>
                                    <p:cond delay="500"/>
                                  </p:stCondLst>
                                  <p:childTnLst>
                                    <p:set>
                                      <p:cBhvr>
                                        <p:cTn id="84" dur="1" fill="hold">
                                          <p:stCondLst>
                                            <p:cond delay="0"/>
                                          </p:stCondLst>
                                        </p:cTn>
                                        <p:tgtEl>
                                          <p:spTgt spid="131"/>
                                        </p:tgtEl>
                                        <p:attrNameLst>
                                          <p:attrName>style.visibility</p:attrName>
                                        </p:attrNameLst>
                                      </p:cBhvr>
                                      <p:to>
                                        <p:strVal val="visible"/>
                                      </p:to>
                                    </p:set>
                                  </p:childTnLst>
                                </p:cTn>
                              </p:par>
                            </p:childTnLst>
                          </p:cTn>
                        </p:par>
                        <p:par>
                          <p:cTn id="85" fill="hold">
                            <p:stCondLst>
                              <p:cond delay="1000"/>
                            </p:stCondLst>
                            <p:childTnLst>
                              <p:par>
                                <p:cTn id="86" presetID="1" presetClass="entr" presetSubtype="0" fill="hold" nodeType="afterEffect">
                                  <p:stCondLst>
                                    <p:cond delay="500"/>
                                  </p:stCondLst>
                                  <p:childTnLst>
                                    <p:set>
                                      <p:cBhvr>
                                        <p:cTn id="87" dur="1" fill="hold">
                                          <p:stCondLst>
                                            <p:cond delay="0"/>
                                          </p:stCondLst>
                                        </p:cTn>
                                        <p:tgtEl>
                                          <p:spTgt spid="133"/>
                                        </p:tgtEl>
                                        <p:attrNameLst>
                                          <p:attrName>style.visibility</p:attrName>
                                        </p:attrNameLst>
                                      </p:cBhvr>
                                      <p:to>
                                        <p:strVal val="visibl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 theorem for fixed point iteration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657804"/>
              </a:xfrm>
              <a:ln w="25400">
                <a:solidFill>
                  <a:srgbClr val="48A6AD"/>
                </a:solidFill>
              </a:ln>
            </p:spPr>
            <p:txBody>
              <a:bodyPr/>
              <a:lstStyle/>
              <a:p>
                <a:pPr marL="0" indent="0">
                  <a:buNone/>
                </a:pPr>
                <a:r>
                  <a:rPr lang="en-US" dirty="0" smtClean="0"/>
                  <a:t>For a continuously differentiable function </a:t>
                </a:r>
                <a14:m>
                  <m:oMath xmlns:m="http://schemas.openxmlformats.org/officeDocument/2006/math">
                    <m:r>
                      <a:rPr lang="en-US" b="0" i="1" smtClean="0">
                        <a:latin typeface="Cambria Math" panose="02040503050406030204" pitchFamily="18" charset="0"/>
                      </a:rPr>
                      <m:t>𝑔</m:t>
                    </m:r>
                  </m:oMath>
                </a14:m>
                <a:r>
                  <a:rPr lang="en-US" dirty="0" smtClean="0"/>
                  <a:t> and a fixed point </a:t>
                </a:r>
                <a14:m>
                  <m:oMath xmlns:m="http://schemas.openxmlformats.org/officeDocument/2006/math">
                    <m:r>
                      <a:rPr lang="en-US" b="0" i="1" smtClean="0">
                        <a:latin typeface="Cambria Math" panose="02040503050406030204" pitchFamily="18" charset="0"/>
                      </a:rPr>
                      <m:t>𝑟</m:t>
                    </m:r>
                  </m:oMath>
                </a14:m>
                <a:r>
                  <a:rPr lang="en-US" dirty="0" smtClean="0"/>
                  <a:t> of it (</a:t>
                </a:r>
                <a:r>
                  <a:rPr lang="en-US" dirty="0" err="1" smtClean="0"/>
                  <a:t>i.e</a:t>
                </a:r>
                <a:r>
                  <a:rPr lang="en-US" dirty="0" smtClean="0"/>
                  <a:t>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smtClean="0"/>
                  <a:t>), the fix point iteration algorithm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oMath>
                </a14:m>
                <a:r>
                  <a:rPr lang="en-US" dirty="0" smtClean="0"/>
                  <a:t> will converge to the fixed point </a:t>
                </a:r>
                <a14:m>
                  <m:oMath xmlns:m="http://schemas.openxmlformats.org/officeDocument/2006/math">
                    <m:r>
                      <a:rPr lang="en-US" b="0" i="1" smtClean="0">
                        <a:latin typeface="Cambria Math" panose="02040503050406030204" pitchFamily="18" charset="0"/>
                      </a:rPr>
                      <m:t>𝑟</m:t>
                    </m:r>
                  </m:oMath>
                </a14:m>
                <a:r>
                  <a:rPr lang="en-US" dirty="0" smtClean="0"/>
                  <a:t> if the initial guess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oMath>
                </a14:m>
                <a:r>
                  <a:rPr lang="en-US" dirty="0" smtClean="0"/>
                  <a:t> is sufficiently close to </a:t>
                </a:r>
                <a14:m>
                  <m:oMath xmlns:m="http://schemas.openxmlformats.org/officeDocument/2006/math">
                    <m:r>
                      <a:rPr lang="en-US" b="0" i="1" smtClean="0">
                        <a:latin typeface="Cambria Math" panose="02040503050406030204" pitchFamily="18" charset="0"/>
                      </a:rPr>
                      <m:t>𝑟</m:t>
                    </m:r>
                  </m:oMath>
                </a14:m>
                <a:r>
                  <a:rPr lang="en-US" dirty="0" smtClean="0"/>
                  <a:t> and if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e>
                    </m:d>
                    <m:r>
                      <a:rPr lang="en-US" b="0" i="1" smtClean="0">
                        <a:latin typeface="Cambria Math" panose="02040503050406030204" pitchFamily="18" charset="0"/>
                      </a:rPr>
                      <m:t>&lt;1</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657804"/>
              </a:xfrm>
              <a:blipFill rotWithShape="0">
                <a:blip r:embed="rId3"/>
                <a:stretch>
                  <a:fillRect l="-1099" t="-5072" b="-7971"/>
                </a:stretch>
              </a:blipFill>
              <a:ln w="25400">
                <a:solidFill>
                  <a:srgbClr val="48A6AD"/>
                </a:solidFill>
              </a:ln>
            </p:spPr>
            <p:txBody>
              <a:bodyPr/>
              <a:lstStyle/>
              <a:p>
                <a:r>
                  <a:rPr lang="en-US">
                    <a:noFill/>
                  </a:rPr>
                  <a:t> </a:t>
                </a:r>
              </a:p>
            </p:txBody>
          </p:sp>
        </mc:Fallback>
      </mc:AlternateContent>
    </p:spTree>
    <p:extLst>
      <p:ext uri="{BB962C8B-B14F-4D97-AF65-F5344CB8AC3E}">
        <p14:creationId xmlns:p14="http://schemas.microsoft.com/office/powerpoint/2010/main" val="3980309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0758" y="2549525"/>
            <a:ext cx="2960688"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1508" y="3716338"/>
            <a:ext cx="344805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2358" y="4630738"/>
            <a:ext cx="3273425"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Line 7"/>
          <p:cNvSpPr>
            <a:spLocks noChangeShapeType="1"/>
          </p:cNvSpPr>
          <p:nvPr/>
        </p:nvSpPr>
        <p:spPr bwMode="auto">
          <a:xfrm flipH="1">
            <a:off x="3909558" y="1959769"/>
            <a:ext cx="1981200" cy="665956"/>
          </a:xfrm>
          <a:prstGeom prst="line">
            <a:avLst/>
          </a:prstGeom>
          <a:noFill/>
          <a:ln w="25400">
            <a:solidFill>
              <a:srgbClr val="48A6AD"/>
            </a:solidFill>
            <a:round/>
            <a:headEnd/>
            <a:tailEnd type="arrow" w="med"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endParaRPr lang="en-US"/>
          </a:p>
        </p:txBody>
      </p:sp>
      <p:sp>
        <p:nvSpPr>
          <p:cNvPr id="8" name="Line 8"/>
          <p:cNvSpPr>
            <a:spLocks noChangeShapeType="1"/>
          </p:cNvSpPr>
          <p:nvPr/>
        </p:nvSpPr>
        <p:spPr bwMode="auto">
          <a:xfrm>
            <a:off x="5890758" y="1939925"/>
            <a:ext cx="76200" cy="1676400"/>
          </a:xfrm>
          <a:prstGeom prst="line">
            <a:avLst/>
          </a:prstGeom>
          <a:noFill/>
          <a:ln w="25400">
            <a:solidFill>
              <a:srgbClr val="48A6AD"/>
            </a:solidFill>
            <a:round/>
            <a:headEnd/>
            <a:tailEnd type="arrow" w="med"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endParaRPr lang="en-US"/>
          </a:p>
        </p:txBody>
      </p:sp>
      <p:sp>
        <p:nvSpPr>
          <p:cNvPr id="9" name="Line 9"/>
          <p:cNvSpPr>
            <a:spLocks noChangeShapeType="1"/>
          </p:cNvSpPr>
          <p:nvPr/>
        </p:nvSpPr>
        <p:spPr bwMode="auto">
          <a:xfrm>
            <a:off x="5890758" y="1939925"/>
            <a:ext cx="2743200" cy="2590800"/>
          </a:xfrm>
          <a:prstGeom prst="line">
            <a:avLst/>
          </a:prstGeom>
          <a:noFill/>
          <a:ln w="25400">
            <a:solidFill>
              <a:srgbClr val="48A6AD"/>
            </a:solidFill>
            <a:round/>
            <a:headEnd/>
            <a:tailEnd type="arrow" w="med"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endParaRPr lang="en-US"/>
          </a:p>
        </p:txBody>
      </p:sp>
      <p:pic>
        <p:nvPicPr>
          <p:cNvPr id="10"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2533" y="1372790"/>
            <a:ext cx="2228850" cy="557213"/>
          </a:xfrm>
          <a:prstGeom prst="rect">
            <a:avLst/>
          </a:prstGeom>
          <a:noFill/>
          <a:ln w="25400">
            <a:solidFill>
              <a:srgbClr val="48A6AD"/>
            </a:solidFill>
            <a:miter lim="800000"/>
            <a:headEnd/>
            <a:tailEnd/>
          </a:ln>
          <a:effectLst/>
          <a:extLst/>
        </p:spPr>
      </p:pic>
    </p:spTree>
    <p:extLst>
      <p:ext uri="{BB962C8B-B14F-4D97-AF65-F5344CB8AC3E}">
        <p14:creationId xmlns:p14="http://schemas.microsoft.com/office/powerpoint/2010/main" val="113033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483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4834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𝑥</m:t>
                          </m:r>
                        </m:e>
                      </m:func>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483483"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543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cos</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5437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542682801"/>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e>
                                </m:func>
                              </m:oMath>
                            </m:oMathPara>
                          </a14:m>
                          <a:endParaRPr lang="en-US" dirty="0"/>
                        </a:p>
                      </a:txBody>
                      <a:tcPr/>
                    </a:tc>
                    <a:extLst>
                      <a:ext uri="{0D108BD9-81ED-4DB2-BD59-A6C34878D82A}">
                        <a16:rowId xmlns="" xmlns:a16="http://schemas.microsoft.com/office/drawing/2014/main" val="10000"/>
                      </a:ext>
                    </a:extLst>
                  </a:tr>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542682801"/>
                  </p:ext>
                </p:extLst>
              </p:nvPr>
            </p:nvGraphicFramePr>
            <p:xfrm>
              <a:off x="1857829" y="2831495"/>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a:p>
                      </a:txBody>
                      <a:tcPr>
                        <a:blipFill rotWithShape="0">
                          <a:blip r:embed="rId5"/>
                          <a:stretch>
                            <a:fillRect l="-150" t="-1639" r="-100449" b="-503279"/>
                          </a:stretch>
                        </a:blipFill>
                      </a:tcPr>
                    </a:tc>
                    <a:tc>
                      <a:txBody>
                        <a:bodyPr/>
                        <a:lstStyle/>
                        <a:p>
                          <a:endParaRPr lang="en-US"/>
                        </a:p>
                      </a:txBody>
                      <a:tcPr>
                        <a:blipFill rotWithShape="0">
                          <a:blip r:embed="rId5"/>
                          <a:stretch>
                            <a:fillRect l="-100300" t="-1639" r="-600" b="-503279"/>
                          </a:stretch>
                        </a:blipFill>
                      </a:tcPr>
                    </a:tc>
                  </a:tr>
                  <a:tr h="370840">
                    <a:tc>
                      <a:txBody>
                        <a:bodyPr/>
                        <a:lstStyle/>
                        <a:p>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bl>
              </a:graphicData>
            </a:graphic>
          </p:graphicFrame>
        </mc:Fallback>
      </mc:AlternateContent>
    </p:spTree>
    <p:extLst>
      <p:ext uri="{BB962C8B-B14F-4D97-AF65-F5344CB8AC3E}">
        <p14:creationId xmlns:p14="http://schemas.microsoft.com/office/powerpoint/2010/main" val="415464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rdia-Powerpoint-template-2016-16x9">
  <a:themeElements>
    <a:clrScheme name="CONCORDIA UNIVERSITY">
      <a:dk1>
        <a:srgbClr val="000000"/>
      </a:dk1>
      <a:lt1>
        <a:srgbClr val="FFFFFF"/>
      </a:lt1>
      <a:dk2>
        <a:srgbClr val="000000"/>
      </a:dk2>
      <a:lt2>
        <a:srgbClr val="BCBCBC"/>
      </a:lt2>
      <a:accent1>
        <a:srgbClr val="801329"/>
      </a:accent1>
      <a:accent2>
        <a:srgbClr val="E83F21"/>
      </a:accent2>
      <a:accent3>
        <a:srgbClr val="00776F"/>
      </a:accent3>
      <a:accent4>
        <a:srgbClr val="E90065"/>
      </a:accent4>
      <a:accent5>
        <a:srgbClr val="1598D6"/>
      </a:accent5>
      <a:accent6>
        <a:srgbClr val="7BC224"/>
      </a:accent6>
      <a:hlink>
        <a:srgbClr val="801329"/>
      </a:hlink>
      <a:folHlink>
        <a:srgbClr val="0E317B"/>
      </a:folHlink>
    </a:clrScheme>
    <a:fontScheme name="Concordia-PPT">
      <a:majorFont>
        <a:latin typeface="GillSans Bold"/>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lnDef>
  </a:objectDefaults>
  <a:extraClrSchemeLst>
    <a:extraClrScheme>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ordia-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ordia-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ordia-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ordia-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ordia-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ordia-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ordia-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ordia-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ordia-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ordia-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ordia-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FF8A2ABA-9281-9A46-8BAD-02A0341547E6}" vid="{5ACE252A-21B2-1E42-9C60-7523A00A5E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2448</Words>
  <Application>Microsoft Office PowerPoint</Application>
  <PresentationFormat>Widescreen</PresentationFormat>
  <Paragraphs>452</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ＭＳ Ｐゴシック</vt:lpstr>
      <vt:lpstr>Arial</vt:lpstr>
      <vt:lpstr>Arial Bold</vt:lpstr>
      <vt:lpstr>Calibri</vt:lpstr>
      <vt:lpstr>Calibri Light</vt:lpstr>
      <vt:lpstr>Cambria Math</vt:lpstr>
      <vt:lpstr>GillSans Bold</vt:lpstr>
      <vt:lpstr>Times New Roman</vt:lpstr>
      <vt:lpstr>Wingdings</vt:lpstr>
      <vt:lpstr>Office Theme</vt:lpstr>
      <vt:lpstr>Concordia-Powerpoint-template-2016-16x9</vt:lpstr>
      <vt:lpstr>Fixed point iteration</vt:lpstr>
      <vt:lpstr>PowerPoint Presentation</vt:lpstr>
      <vt:lpstr>PowerPoint Presentation</vt:lpstr>
      <vt:lpstr>Cobweb diagram</vt:lpstr>
      <vt:lpstr>PowerPoint Presentation</vt:lpstr>
      <vt:lpstr>Convergence theorem for fixed point iteration</vt:lpstr>
      <vt:lpstr>PowerPoint Presentation</vt:lpstr>
      <vt:lpstr>PowerPoint Presentation</vt:lpstr>
      <vt:lpstr>An example</vt:lpstr>
      <vt:lpstr>An example</vt:lpstr>
      <vt:lpstr>An example</vt:lpstr>
      <vt:lpstr>An example</vt:lpstr>
      <vt:lpstr>An example</vt:lpstr>
      <vt:lpstr>An example</vt:lpstr>
      <vt:lpstr>An example</vt:lpstr>
      <vt:lpstr>How to estimate the error?</vt:lpstr>
      <vt:lpstr>An example</vt:lpstr>
      <vt:lpstr>An example</vt:lpstr>
      <vt:lpstr>A counter example</vt:lpstr>
      <vt:lpstr>A counter example</vt:lpstr>
      <vt:lpstr>A counter example</vt:lpstr>
      <vt:lpstr>Summary</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Rolf Wuthrich</dc:creator>
  <cp:lastModifiedBy>Rolf Wuthrich</cp:lastModifiedBy>
  <cp:revision>170</cp:revision>
  <dcterms:created xsi:type="dcterms:W3CDTF">2019-11-28T16:19:42Z</dcterms:created>
  <dcterms:modified xsi:type="dcterms:W3CDTF">2020-01-30T20:55:48Z</dcterms:modified>
</cp:coreProperties>
</file>