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5"/>
  </p:notesMasterIdLst>
  <p:sldIdLst>
    <p:sldId id="269" r:id="rId3"/>
    <p:sldId id="259" r:id="rId4"/>
    <p:sldId id="257" r:id="rId5"/>
    <p:sldId id="260" r:id="rId6"/>
    <p:sldId id="261" r:id="rId7"/>
    <p:sldId id="262" r:id="rId8"/>
    <p:sldId id="263" r:id="rId9"/>
    <p:sldId id="264" r:id="rId10"/>
    <p:sldId id="265" r:id="rId11"/>
    <p:sldId id="267" r:id="rId12"/>
    <p:sldId id="268"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A6A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2813" autoAdjust="0"/>
  </p:normalViewPr>
  <p:slideViewPr>
    <p:cSldViewPr snapToGrid="0">
      <p:cViewPr varScale="1">
        <p:scale>
          <a:sx n="52" d="100"/>
          <a:sy n="52" d="100"/>
        </p:scale>
        <p:origin x="1032" y="2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518356-BEB0-4C88-A083-60674F41BDEA}" type="datetimeFigureOut">
              <a:rPr lang="en-US" smtClean="0"/>
              <a:t>5/10/2020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A0A985-893D-4A02-91E4-189F1DCD6E25}" type="slidenum">
              <a:rPr lang="en-US" smtClean="0"/>
              <a:t>‹#›</a:t>
            </a:fld>
            <a:endParaRPr lang="en-US"/>
          </a:p>
        </p:txBody>
      </p:sp>
    </p:spTree>
    <p:extLst>
      <p:ext uri="{BB962C8B-B14F-4D97-AF65-F5344CB8AC3E}">
        <p14:creationId xmlns:p14="http://schemas.microsoft.com/office/powerpoint/2010/main" val="28416435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543ACF8-3F51-854F-91E9-AD86E324A5D8}" type="slidenum">
              <a:rPr lang="en-US">
                <a:solidFill>
                  <a:srgbClr val="000000"/>
                </a:solidFill>
              </a:rPr>
              <a:pPr>
                <a:defRPr/>
              </a:pPr>
              <a:t>1</a:t>
            </a:fld>
            <a:endParaRPr lang="en-US" dirty="0">
              <a:solidFill>
                <a:srgbClr val="000000"/>
              </a:solidFill>
            </a:endParaRPr>
          </a:p>
        </p:txBody>
      </p:sp>
    </p:spTree>
    <p:extLst>
      <p:ext uri="{BB962C8B-B14F-4D97-AF65-F5344CB8AC3E}">
        <p14:creationId xmlns:p14="http://schemas.microsoft.com/office/powerpoint/2010/main" val="7761692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First we can calculate the</a:t>
                </a:r>
                <a:r>
                  <a:rPr lang="en-US" baseline="0" dirty="0" smtClean="0"/>
                  <a:t> backward error. We find about 0.002.</a:t>
                </a:r>
              </a:p>
              <a:p>
                <a:endParaRPr lang="en-US" baseline="0" dirty="0" smtClean="0"/>
              </a:p>
              <a:p>
                <a:r>
                  <a:rPr lang="en-US" baseline="0" dirty="0" smtClean="0"/>
                  <a:t>The backward error in itself doesn’t tell us how far away we are from the true root. For this we must use our theory and divide the backward error by the slope of f(x) in the approximation </a:t>
                </a:r>
                <a:r>
                  <a:rPr lang="en-US" baseline="0" dirty="0" err="1" smtClean="0"/>
                  <a:t>xr</a:t>
                </a:r>
                <a:r>
                  <a:rPr lang="en-US" baseline="0" dirty="0" smtClean="0"/>
                  <a:t>.</a:t>
                </a:r>
              </a:p>
              <a:p>
                <a:r>
                  <a:rPr lang="en-US" baseline="0" dirty="0" smtClean="0"/>
                  <a:t>In this example we get about 0.00002.</a:t>
                </a:r>
              </a:p>
              <a:p>
                <a:endParaRPr lang="en-US" baseline="0" dirty="0" smtClean="0"/>
              </a:p>
              <a:p>
                <a:r>
                  <a:rPr lang="en-US" baseline="0" dirty="0" smtClean="0"/>
                  <a:t>We can conclude that the root of f(x) is </a:t>
                </a:r>
                <a14:m>
                  <m:oMath xmlns:m="http://schemas.openxmlformats.org/officeDocument/2006/math">
                    <m:r>
                      <a:rPr lang="en-CA" i="1" smtClean="0">
                        <a:latin typeface="Cambria Math" panose="02040503050406030204" pitchFamily="18" charset="0"/>
                      </a:rPr>
                      <m:t>2.23604</m:t>
                    </m:r>
                    <m:r>
                      <a:rPr lang="en-CA"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0.0000</m:t>
                    </m:r>
                    <m:r>
                      <a:rPr lang="en-US" b="0" i="1" smtClean="0">
                        <a:latin typeface="Cambria Math" panose="02040503050406030204" pitchFamily="18" charset="0"/>
                        <a:ea typeface="Cambria Math" panose="02040503050406030204" pitchFamily="18" charset="0"/>
                      </a:rPr>
                      <m:t>2</m:t>
                    </m:r>
                  </m:oMath>
                </a14:m>
                <a:endParaRPr lang="en-US" b="0" dirty="0" smtClean="0">
                  <a:ea typeface="Cambria Math" panose="02040503050406030204" pitchFamily="18" charset="0"/>
                </a:endParaRPr>
              </a:p>
              <a:p>
                <a:endParaRPr lang="en-US" dirty="0" smtClean="0"/>
              </a:p>
              <a:p>
                <a:r>
                  <a:rPr lang="en-US" dirty="0" smtClean="0"/>
                  <a:t>Note how you can estimate the error of an approximation totally independently of the used algorithm.</a:t>
                </a:r>
                <a:endParaRPr lang="en-US" dirty="0"/>
              </a:p>
            </p:txBody>
          </p:sp>
        </mc:Choice>
        <mc:Fallback xmlns="">
          <p:sp>
            <p:nvSpPr>
              <p:cNvPr id="3" name="Notes Placeholder 2"/>
              <p:cNvSpPr>
                <a:spLocks noGrp="1"/>
              </p:cNvSpPr>
              <p:nvPr>
                <p:ph type="body" idx="1"/>
              </p:nvPr>
            </p:nvSpPr>
            <p:spPr/>
            <p:txBody>
              <a:bodyPr/>
              <a:lstStyle/>
              <a:p>
                <a:r>
                  <a:rPr lang="en-US" dirty="0" smtClean="0"/>
                  <a:t>First we can calculate the</a:t>
                </a:r>
                <a:r>
                  <a:rPr lang="en-US" baseline="0" dirty="0" smtClean="0"/>
                  <a:t> backward error. We find about 0.002.</a:t>
                </a:r>
              </a:p>
              <a:p>
                <a:endParaRPr lang="en-US" baseline="0" dirty="0" smtClean="0"/>
              </a:p>
              <a:p>
                <a:r>
                  <a:rPr lang="en-US" baseline="0" dirty="0" smtClean="0"/>
                  <a:t>The backward error in itself doesn’t tell us how far away we are from the true root. For this we must use our theory and divide the backward error by the slope of f(x) in the approximation </a:t>
                </a:r>
                <a:r>
                  <a:rPr lang="en-US" baseline="0" dirty="0" err="1" smtClean="0"/>
                  <a:t>xr</a:t>
                </a:r>
                <a:r>
                  <a:rPr lang="en-US" baseline="0" dirty="0" smtClean="0"/>
                  <a:t>.</a:t>
                </a:r>
              </a:p>
              <a:p>
                <a:r>
                  <a:rPr lang="en-US" baseline="0" dirty="0" smtClean="0"/>
                  <a:t>In this example we get about 0.00002.</a:t>
                </a:r>
              </a:p>
              <a:p>
                <a:endParaRPr lang="en-US" baseline="0" dirty="0" smtClean="0"/>
              </a:p>
              <a:p>
                <a:r>
                  <a:rPr lang="en-US" baseline="0" dirty="0" smtClean="0"/>
                  <a:t>We can conclude that the root of f(x) is </a:t>
                </a:r>
                <a:r>
                  <a:rPr lang="en-CA" i="0" smtClean="0">
                    <a:latin typeface="Cambria Math" panose="02040503050406030204" pitchFamily="18" charset="0"/>
                  </a:rPr>
                  <a:t>2.23604</a:t>
                </a:r>
                <a:r>
                  <a:rPr lang="en-CA" i="0" smtClean="0">
                    <a:latin typeface="Cambria Math" panose="02040503050406030204" pitchFamily="18" charset="0"/>
                    <a:ea typeface="Cambria Math" panose="02040503050406030204" pitchFamily="18" charset="0"/>
                  </a:rPr>
                  <a:t>±</a:t>
                </a:r>
                <a:r>
                  <a:rPr lang="en-US" i="0">
                    <a:latin typeface="Cambria Math" panose="02040503050406030204" pitchFamily="18" charset="0"/>
                    <a:ea typeface="Cambria Math" panose="02040503050406030204" pitchFamily="18" charset="0"/>
                  </a:rPr>
                  <a:t>0.0000</a:t>
                </a:r>
                <a:r>
                  <a:rPr lang="en-US" b="0" i="0" smtClean="0">
                    <a:latin typeface="Cambria Math" panose="02040503050406030204" pitchFamily="18" charset="0"/>
                    <a:ea typeface="Cambria Math" panose="02040503050406030204" pitchFamily="18" charset="0"/>
                  </a:rPr>
                  <a:t>2</a:t>
                </a:r>
                <a:endParaRPr lang="en-US" b="0" dirty="0" smtClean="0">
                  <a:ea typeface="Cambria Math" panose="02040503050406030204" pitchFamily="18" charset="0"/>
                </a:endParaRPr>
              </a:p>
              <a:p>
                <a:endParaRPr lang="en-US" dirty="0" smtClean="0"/>
              </a:p>
              <a:p>
                <a:r>
                  <a:rPr lang="en-US" dirty="0" smtClean="0"/>
                  <a:t>Note how you can estimate the error of an approximation totally independently of the used algorithm.</a:t>
                </a:r>
                <a:endParaRPr lang="en-US" dirty="0"/>
              </a:p>
            </p:txBody>
          </p:sp>
        </mc:Fallback>
      </mc:AlternateContent>
      <p:sp>
        <p:nvSpPr>
          <p:cNvPr id="4" name="Slide Number Placeholder 3"/>
          <p:cNvSpPr>
            <a:spLocks noGrp="1"/>
          </p:cNvSpPr>
          <p:nvPr>
            <p:ph type="sldNum" sz="quarter" idx="10"/>
          </p:nvPr>
        </p:nvSpPr>
        <p:spPr/>
        <p:txBody>
          <a:bodyPr/>
          <a:lstStyle/>
          <a:p>
            <a:fld id="{C3A0A985-893D-4A02-91E4-189F1DCD6E25}" type="slidenum">
              <a:rPr lang="en-US" smtClean="0"/>
              <a:t>10</a:t>
            </a:fld>
            <a:endParaRPr lang="en-US"/>
          </a:p>
        </p:txBody>
      </p:sp>
    </p:spTree>
    <p:extLst>
      <p:ext uri="{BB962C8B-B14F-4D97-AF65-F5344CB8AC3E}">
        <p14:creationId xmlns:p14="http://schemas.microsoft.com/office/powerpoint/2010/main" val="9003078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Let</a:t>
                </a:r>
                <a:r>
                  <a:rPr lang="en-US" baseline="0" dirty="0" smtClean="0"/>
                  <a:t> us try a second example. For this we use the problem we started with the lecture.</a:t>
                </a:r>
              </a:p>
              <a:p>
                <a:r>
                  <a:rPr lang="en-US" baseline="0" dirty="0" smtClean="0"/>
                  <a:t>We had the equation sin(x)=x and the approximation </a:t>
                </a:r>
                <a14:m>
                  <m:oMath xmlns:m="http://schemas.openxmlformats.org/officeDocument/2006/math">
                    <m:sSub>
                      <m:sSubPr>
                        <m:ctrlPr>
                          <a:rPr lang="en-CA" i="1" smtClean="0">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𝑟</m:t>
                        </m:r>
                      </m:sub>
                    </m:sSub>
                    <m:r>
                      <a:rPr lang="en-CA" i="1">
                        <a:latin typeface="Cambria Math" panose="02040503050406030204" pitchFamily="18" charset="0"/>
                      </a:rPr>
                      <m:t>=</m:t>
                    </m:r>
                    <m:r>
                      <m:rPr>
                        <m:nor/>
                      </m:rPr>
                      <a:rPr lang="en-US" dirty="0"/>
                      <m:t>0.24006</m:t>
                    </m:r>
                  </m:oMath>
                </a14:m>
                <a:r>
                  <a:rPr lang="en-US" dirty="0" smtClean="0"/>
                  <a:t>.</a:t>
                </a:r>
              </a:p>
              <a:p>
                <a:endParaRPr lang="en-US" dirty="0" smtClean="0"/>
              </a:p>
              <a:p>
                <a:r>
                  <a:rPr lang="en-US" dirty="0" smtClean="0"/>
                  <a:t>With</a:t>
                </a:r>
                <a:r>
                  <a:rPr lang="en-US" baseline="0" dirty="0" smtClean="0"/>
                  <a:t> the method we learned so far to estimate the errors, we found a way too small error estimation of about 0.002.</a:t>
                </a:r>
              </a:p>
              <a:p>
                <a:endParaRPr lang="en-US" baseline="0" dirty="0" smtClean="0"/>
              </a:p>
              <a:p>
                <a:r>
                  <a:rPr lang="en-US" baseline="0" dirty="0" smtClean="0"/>
                  <a:t>In fact in this case we know that the true error is about 0.24.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Will our new theory work better and give a better estimation of the error?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have that f(x)=sin(x)-x</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Consequently the forward error can be estimated as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𝑟</m:t>
                                </m:r>
                              </m:sub>
                            </m:sSub>
                          </m:e>
                        </m:d>
                      </m:e>
                    </m:func>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𝑟</m:t>
                        </m:r>
                      </m:sub>
                    </m:sSub>
                  </m:oMath>
                </a14:m>
                <a:r>
                  <a:rPr lang="en-US" baseline="0" dirty="0" smtClean="0"/>
                  <a:t> divided by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cos</m:t>
                        </m:r>
                      </m:fName>
                      <m:e>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𝑟</m:t>
                                </m:r>
                              </m:sub>
                            </m:sSub>
                          </m:e>
                        </m:d>
                      </m:e>
                    </m:func>
                    <m:r>
                      <a:rPr lang="en-US" b="0" i="1" smtClean="0">
                        <a:latin typeface="Cambria Math" panose="02040503050406030204" pitchFamily="18" charset="0"/>
                      </a:rPr>
                      <m:t>−1</m:t>
                    </m:r>
                  </m:oMath>
                </a14:m>
                <a:r>
                  <a:rPr lang="en-US" baseline="0" dirty="0" smtClean="0"/>
                  <a:t>. For the approximation </a:t>
                </a:r>
                <a:r>
                  <a:rPr lang="en-US" baseline="0" dirty="0" err="1" smtClean="0"/>
                  <a:t>xr</a:t>
                </a:r>
                <a:r>
                  <a:rPr lang="en-US" baseline="0" dirty="0" smtClean="0"/>
                  <a:t> of 0.24006 we look at, we get a forward error of about 0.1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error estimation is already better than previously, but still there is room for improvement. The estimation is still too optimistic.</a:t>
                </a:r>
              </a:p>
              <a:p>
                <a:endParaRPr lang="en-US" dirty="0" smtClean="0"/>
              </a:p>
              <a:p>
                <a:r>
                  <a:rPr lang="en-US" dirty="0" smtClean="0"/>
                  <a:t>In next lecture we are going to learn the reason why this equation seems so tricky to solve numerically. We are as well going to learn how we can get a better estimation of the error.</a:t>
                </a:r>
              </a:p>
            </p:txBody>
          </p:sp>
        </mc:Choice>
        <mc:Fallback xmlns="">
          <p:sp>
            <p:nvSpPr>
              <p:cNvPr id="3" name="Notes Placeholder 2"/>
              <p:cNvSpPr>
                <a:spLocks noGrp="1"/>
              </p:cNvSpPr>
              <p:nvPr>
                <p:ph type="body" idx="1"/>
              </p:nvPr>
            </p:nvSpPr>
            <p:spPr/>
            <p:txBody>
              <a:bodyPr/>
              <a:lstStyle/>
              <a:p>
                <a:r>
                  <a:rPr lang="en-US" dirty="0" smtClean="0"/>
                  <a:t>Let</a:t>
                </a:r>
                <a:r>
                  <a:rPr lang="en-US" baseline="0" dirty="0" smtClean="0"/>
                  <a:t> us try a second example. For this we use the problem we started with the lecture.</a:t>
                </a:r>
              </a:p>
              <a:p>
                <a:r>
                  <a:rPr lang="en-US" baseline="0" dirty="0" smtClean="0"/>
                  <a:t>We had the equation sin(x)=x and the approximation </a:t>
                </a:r>
                <a:r>
                  <a:rPr lang="en-US" i="0">
                    <a:latin typeface="Cambria Math" panose="02040503050406030204" pitchFamily="18" charset="0"/>
                  </a:rPr>
                  <a:t>𝑥</a:t>
                </a:r>
                <a:r>
                  <a:rPr lang="en-CA" i="0" smtClean="0">
                    <a:latin typeface="Cambria Math" panose="02040503050406030204" pitchFamily="18" charset="0"/>
                  </a:rPr>
                  <a:t>_</a:t>
                </a:r>
                <a:r>
                  <a:rPr lang="en-US" i="0">
                    <a:latin typeface="Cambria Math" panose="02040503050406030204" pitchFamily="18" charset="0"/>
                  </a:rPr>
                  <a:t>𝑟</a:t>
                </a:r>
                <a:r>
                  <a:rPr lang="en-CA" i="0">
                    <a:latin typeface="Cambria Math" panose="02040503050406030204" pitchFamily="18" charset="0"/>
                  </a:rPr>
                  <a:t>=</a:t>
                </a:r>
                <a:r>
                  <a:rPr lang="en-US" i="0" dirty="0">
                    <a:latin typeface="Cambria Math" panose="02040503050406030204" pitchFamily="18" charset="0"/>
                  </a:rPr>
                  <a:t>"0.24006</a:t>
                </a:r>
                <a:r>
                  <a:rPr lang="en-US" i="0" dirty="0"/>
                  <a:t>"</a:t>
                </a:r>
                <a:r>
                  <a:rPr lang="en-US" dirty="0" smtClean="0"/>
                  <a:t>.</a:t>
                </a:r>
              </a:p>
              <a:p>
                <a:endParaRPr lang="en-US" dirty="0" smtClean="0"/>
              </a:p>
              <a:p>
                <a:r>
                  <a:rPr lang="en-US" dirty="0" smtClean="0"/>
                  <a:t>With</a:t>
                </a:r>
                <a:r>
                  <a:rPr lang="en-US" baseline="0" dirty="0" smtClean="0"/>
                  <a:t> the method we learned so far to estimate the errors, we found a way too small estimation of about 0.002.</a:t>
                </a:r>
              </a:p>
              <a:p>
                <a:endParaRPr lang="en-US" baseline="0" dirty="0" smtClean="0"/>
              </a:p>
              <a:p>
                <a:r>
                  <a:rPr lang="en-US" baseline="0" dirty="0" smtClean="0"/>
                  <a:t>In fact in this case we know that the true error is about 0.24.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Will our new theory work better and give a better estimation of the error?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have that f(x)=sin(x)-x</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Consequently the forward error can be estimated as </a:t>
                </a:r>
                <a:r>
                  <a:rPr lang="en-US" b="0" i="0" smtClean="0">
                    <a:latin typeface="Cambria Math" panose="02040503050406030204" pitchFamily="18" charset="0"/>
                  </a:rPr>
                  <a:t>sin</a:t>
                </a:r>
                <a:r>
                  <a:rPr lang="en-US" b="0" i="0" smtClean="0">
                    <a:latin typeface="Cambria Math" panose="02040503050406030204" pitchFamily="18" charset="0"/>
                  </a:rPr>
                  <a:t>⁡(</a:t>
                </a:r>
                <a:r>
                  <a:rPr lang="en-US" i="0">
                    <a:latin typeface="Cambria Math" panose="02040503050406030204" pitchFamily="18" charset="0"/>
                  </a:rPr>
                  <a:t>𝑥_𝑟 )</a:t>
                </a:r>
                <a:r>
                  <a:rPr lang="en-US" b="0" i="0" smtClean="0">
                    <a:latin typeface="Cambria Math" panose="02040503050406030204" pitchFamily="18" charset="0"/>
                  </a:rPr>
                  <a:t>−</a:t>
                </a:r>
                <a:r>
                  <a:rPr lang="en-US" i="0">
                    <a:latin typeface="Cambria Math" panose="02040503050406030204" pitchFamily="18" charset="0"/>
                  </a:rPr>
                  <a:t>𝑥_𝑟</a:t>
                </a:r>
                <a:r>
                  <a:rPr lang="en-US" baseline="0" dirty="0" smtClean="0"/>
                  <a:t> divided by </a:t>
                </a:r>
                <a:r>
                  <a:rPr lang="en-US" b="0" i="0" smtClean="0">
                    <a:latin typeface="Cambria Math" panose="02040503050406030204" pitchFamily="18" charset="0"/>
                  </a:rPr>
                  <a:t>cos</a:t>
                </a:r>
                <a:r>
                  <a:rPr lang="en-US" b="0" i="0" smtClean="0">
                    <a:latin typeface="Cambria Math" panose="02040503050406030204" pitchFamily="18" charset="0"/>
                  </a:rPr>
                  <a:t>⁡(</a:t>
                </a:r>
                <a:r>
                  <a:rPr lang="en-US" i="0">
                    <a:latin typeface="Cambria Math" panose="02040503050406030204" pitchFamily="18" charset="0"/>
                  </a:rPr>
                  <a:t>𝑥_𝑟 )</a:t>
                </a:r>
                <a:r>
                  <a:rPr lang="en-US" b="0" i="0" smtClean="0">
                    <a:latin typeface="Cambria Math" panose="02040503050406030204" pitchFamily="18" charset="0"/>
                  </a:rPr>
                  <a:t>−1</a:t>
                </a:r>
                <a:r>
                  <a:rPr lang="en-US" baseline="0" dirty="0" smtClean="0"/>
                  <a:t>. For the approximation </a:t>
                </a:r>
                <a:r>
                  <a:rPr lang="en-US" baseline="0" dirty="0" err="1" smtClean="0"/>
                  <a:t>xr</a:t>
                </a:r>
                <a:r>
                  <a:rPr lang="en-US" baseline="0" dirty="0" smtClean="0"/>
                  <a:t> we look at we get a forward error of about 0.1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error estimation is already better than previously, but still there is room for improvement. The estimation is still too optimistic.</a:t>
                </a:r>
              </a:p>
              <a:p>
                <a:endParaRPr lang="en-US" dirty="0" smtClean="0"/>
              </a:p>
            </p:txBody>
          </p:sp>
        </mc:Fallback>
      </mc:AlternateContent>
      <p:sp>
        <p:nvSpPr>
          <p:cNvPr id="4" name="Slide Number Placeholder 3"/>
          <p:cNvSpPr>
            <a:spLocks noGrp="1"/>
          </p:cNvSpPr>
          <p:nvPr>
            <p:ph type="sldNum" sz="quarter" idx="10"/>
          </p:nvPr>
        </p:nvSpPr>
        <p:spPr/>
        <p:txBody>
          <a:bodyPr/>
          <a:lstStyle/>
          <a:p>
            <a:fld id="{C3A0A985-893D-4A02-91E4-189F1DCD6E25}" type="slidenum">
              <a:rPr lang="en-US" smtClean="0"/>
              <a:t>11</a:t>
            </a:fld>
            <a:endParaRPr lang="en-US"/>
          </a:p>
        </p:txBody>
      </p:sp>
    </p:spTree>
    <p:extLst>
      <p:ext uri="{BB962C8B-B14F-4D97-AF65-F5344CB8AC3E}">
        <p14:creationId xmlns:p14="http://schemas.microsoft.com/office/powerpoint/2010/main" val="6379259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Let us summarize</a:t>
                </a:r>
                <a:r>
                  <a:rPr lang="en-US" baseline="0" dirty="0" smtClean="0"/>
                  <a:t> the key findings</a:t>
                </a:r>
              </a:p>
              <a:p>
                <a:endParaRPr lang="en-US" baseline="0" dirty="0" smtClean="0"/>
              </a:p>
              <a:p>
                <a:r>
                  <a:rPr lang="en-CA" dirty="0" smtClean="0"/>
                  <a:t>Once </a:t>
                </a:r>
                <a:r>
                  <a:rPr lang="en-CA" dirty="0"/>
                  <a:t>an approximation </a:t>
                </a:r>
                <a14:m>
                  <m:oMath xmlns:m="http://schemas.openxmlformats.org/officeDocument/2006/math">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𝑥</m:t>
                        </m:r>
                      </m:e>
                      <m:sub>
                        <m:r>
                          <a:rPr lang="fr-FR" i="1">
                            <a:latin typeface="Cambria Math" panose="02040503050406030204" pitchFamily="18" charset="0"/>
                            <a:ea typeface="Cambria Math" panose="02040503050406030204" pitchFamily="18" charset="0"/>
                          </a:rPr>
                          <m:t>𝑟</m:t>
                        </m:r>
                      </m:sub>
                    </m:sSub>
                  </m:oMath>
                </a14:m>
                <a:r>
                  <a:rPr lang="en-CA" dirty="0"/>
                  <a:t> has been calculated by an algorithm, only the backward error</a:t>
                </a:r>
                <a:r>
                  <a:rPr lang="fr-FR" dirty="0">
                    <a:ea typeface="Cambria Math" panose="02040503050406030204" pitchFamily="18" charset="0"/>
                  </a:rPr>
                  <a:t> </a:t>
                </a:r>
                <a14:m>
                  <m:oMath xmlns:m="http://schemas.openxmlformats.org/officeDocument/2006/math">
                    <m:d>
                      <m:dPr>
                        <m:begChr m:val="|"/>
                        <m:endChr m:val="|"/>
                        <m:ctrlPr>
                          <a:rPr lang="fr-FR" i="1">
                            <a:latin typeface="Cambria Math" panose="02040503050406030204" pitchFamily="18" charset="0"/>
                            <a:ea typeface="Cambria Math" panose="02040503050406030204" pitchFamily="18" charset="0"/>
                          </a:rPr>
                        </m:ctrlPr>
                      </m:dPr>
                      <m:e>
                        <m:r>
                          <a:rPr lang="fr-FR" i="1">
                            <a:latin typeface="Cambria Math" panose="02040503050406030204" pitchFamily="18" charset="0"/>
                            <a:ea typeface="Cambria Math" panose="02040503050406030204" pitchFamily="18" charset="0"/>
                          </a:rPr>
                          <m:t>𝑓</m:t>
                        </m:r>
                        <m:d>
                          <m:dPr>
                            <m:ctrlPr>
                              <a:rPr lang="fr-FR" i="1">
                                <a:latin typeface="Cambria Math" panose="02040503050406030204" pitchFamily="18" charset="0"/>
                                <a:ea typeface="Cambria Math" panose="02040503050406030204" pitchFamily="18" charset="0"/>
                              </a:rPr>
                            </m:ctrlPr>
                          </m:dPr>
                          <m:e>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𝑥</m:t>
                                </m:r>
                              </m:e>
                              <m:sub>
                                <m:r>
                                  <a:rPr lang="fr-FR" i="1">
                                    <a:latin typeface="Cambria Math" panose="02040503050406030204" pitchFamily="18" charset="0"/>
                                    <a:ea typeface="Cambria Math" panose="02040503050406030204" pitchFamily="18" charset="0"/>
                                  </a:rPr>
                                  <m:t>𝑟</m:t>
                                </m:r>
                              </m:sub>
                            </m:sSub>
                          </m:e>
                        </m:d>
                      </m:e>
                    </m:d>
                  </m:oMath>
                </a14:m>
                <a:r>
                  <a:rPr lang="en-CA" dirty="0"/>
                  <a:t> can be </a:t>
                </a:r>
                <a:r>
                  <a:rPr lang="en-CA" dirty="0" smtClean="0"/>
                  <a:t>determined</a:t>
                </a:r>
              </a:p>
              <a:p>
                <a:endParaRPr lang="en-CA" dirty="0" smtClean="0"/>
              </a:p>
              <a:p>
                <a:r>
                  <a:rPr lang="en-US" dirty="0" smtClean="0"/>
                  <a:t>The knowledge of the value of </a:t>
                </a:r>
                <a:r>
                  <a:rPr lang="en-CA" dirty="0"/>
                  <a:t>the backward error</a:t>
                </a:r>
                <a:r>
                  <a:rPr lang="fr-FR" dirty="0">
                    <a:ea typeface="Cambria Math" panose="02040503050406030204" pitchFamily="18" charset="0"/>
                  </a:rPr>
                  <a:t> </a:t>
                </a:r>
                <a14:m>
                  <m:oMath xmlns:m="http://schemas.openxmlformats.org/officeDocument/2006/math">
                    <m:d>
                      <m:dPr>
                        <m:begChr m:val="|"/>
                        <m:endChr m:val="|"/>
                        <m:ctrlPr>
                          <a:rPr lang="fr-FR" i="1">
                            <a:latin typeface="Cambria Math" panose="02040503050406030204" pitchFamily="18" charset="0"/>
                            <a:ea typeface="Cambria Math" panose="02040503050406030204" pitchFamily="18" charset="0"/>
                          </a:rPr>
                        </m:ctrlPr>
                      </m:dPr>
                      <m:e>
                        <m:r>
                          <a:rPr lang="fr-FR" i="1">
                            <a:latin typeface="Cambria Math" panose="02040503050406030204" pitchFamily="18" charset="0"/>
                            <a:ea typeface="Cambria Math" panose="02040503050406030204" pitchFamily="18" charset="0"/>
                          </a:rPr>
                          <m:t>𝑓</m:t>
                        </m:r>
                        <m:d>
                          <m:dPr>
                            <m:ctrlPr>
                              <a:rPr lang="fr-FR" i="1">
                                <a:latin typeface="Cambria Math" panose="02040503050406030204" pitchFamily="18" charset="0"/>
                                <a:ea typeface="Cambria Math" panose="02040503050406030204" pitchFamily="18" charset="0"/>
                              </a:rPr>
                            </m:ctrlPr>
                          </m:dPr>
                          <m:e>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𝑥</m:t>
                                </m:r>
                              </m:e>
                              <m:sub>
                                <m:r>
                                  <a:rPr lang="fr-FR" i="1">
                                    <a:latin typeface="Cambria Math" panose="02040503050406030204" pitchFamily="18" charset="0"/>
                                    <a:ea typeface="Cambria Math" panose="02040503050406030204" pitchFamily="18" charset="0"/>
                                  </a:rPr>
                                  <m:t>𝑟</m:t>
                                </m:r>
                              </m:sub>
                            </m:sSub>
                          </m:e>
                        </m:d>
                      </m:e>
                    </m:d>
                  </m:oMath>
                </a14:m>
                <a:r>
                  <a:rPr lang="en-CA" dirty="0"/>
                  <a:t> is not enough to determine if the approximation </a:t>
                </a:r>
                <a14:m>
                  <m:oMath xmlns:m="http://schemas.openxmlformats.org/officeDocument/2006/math">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𝑥</m:t>
                        </m:r>
                      </m:e>
                      <m:sub>
                        <m:r>
                          <a:rPr lang="fr-FR" i="1">
                            <a:latin typeface="Cambria Math" panose="02040503050406030204" pitchFamily="18" charset="0"/>
                            <a:ea typeface="Cambria Math" panose="02040503050406030204" pitchFamily="18" charset="0"/>
                          </a:rPr>
                          <m:t>𝑟</m:t>
                        </m:r>
                      </m:sub>
                    </m:sSub>
                  </m:oMath>
                </a14:m>
                <a:r>
                  <a:rPr lang="en-CA" dirty="0" smtClean="0"/>
                  <a:t> is close enough or not of the true root </a:t>
                </a:r>
                <a14:m>
                  <m:oMath xmlns:m="http://schemas.openxmlformats.org/officeDocument/2006/math">
                    <m:r>
                      <a:rPr lang="en-US" b="0" i="1" smtClean="0">
                        <a:latin typeface="Cambria Math" panose="02040503050406030204" pitchFamily="18" charset="0"/>
                        <a:ea typeface="Cambria Math" panose="02040503050406030204" pitchFamily="18" charset="0"/>
                      </a:rPr>
                      <m:t>𝑟</m:t>
                    </m:r>
                  </m:oMath>
                </a14:m>
                <a:endParaRPr lang="en-CA" dirty="0" smtClean="0"/>
              </a:p>
              <a:p>
                <a:endParaRPr lang="en-CA" dirty="0"/>
              </a:p>
              <a:p>
                <a:r>
                  <a:rPr lang="en-CA" dirty="0"/>
                  <a:t>The forward error </a:t>
                </a:r>
                <a14:m>
                  <m:oMath xmlns:m="http://schemas.openxmlformats.org/officeDocument/2006/math">
                    <m:d>
                      <m:dPr>
                        <m:begChr m:val="|"/>
                        <m:endChr m:val="|"/>
                        <m:ctrlPr>
                          <a:rPr lang="fr-FR" i="1">
                            <a:latin typeface="Cambria Math" panose="02040503050406030204" pitchFamily="18" charset="0"/>
                          </a:rPr>
                        </m:ctrlPr>
                      </m:dPr>
                      <m:e>
                        <m:r>
                          <a:rPr lang="fr-FR" i="1">
                            <a:latin typeface="Cambria Math" panose="02040503050406030204" pitchFamily="18" charset="0"/>
                          </a:rPr>
                          <m:t>𝑟</m:t>
                        </m:r>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𝑟</m:t>
                            </m:r>
                          </m:sub>
                        </m:sSub>
                      </m:e>
                    </m:d>
                  </m:oMath>
                </a14:m>
                <a:r>
                  <a:rPr lang="en-CA" dirty="0"/>
                  <a:t>, which is the error one is interested in </a:t>
                </a:r>
                <a:r>
                  <a:rPr lang="en-CA" dirty="0" smtClean="0"/>
                  <a:t>determining, </a:t>
                </a:r>
                <a:r>
                  <a:rPr lang="en-CA" dirty="0"/>
                  <a:t>can only be </a:t>
                </a:r>
                <a:r>
                  <a:rPr lang="en-CA" dirty="0" smtClean="0"/>
                  <a:t>estimated</a:t>
                </a:r>
              </a:p>
              <a:p>
                <a:endParaRPr lang="en-CA" dirty="0"/>
              </a:p>
              <a:p>
                <a:r>
                  <a:rPr lang="en-CA" dirty="0"/>
                  <a:t>The estimation </a:t>
                </a:r>
                <a:r>
                  <a:rPr lang="en-CA" dirty="0" smtClean="0"/>
                  <a:t>is</a:t>
                </a:r>
                <a14:m>
                  <m:oMath xmlns:m="http://schemas.openxmlformats.org/officeDocument/2006/math">
                    <m:r>
                      <a:rPr lang="en-US" b="0" i="0" smtClean="0">
                        <a:latin typeface="Cambria Math" panose="02040503050406030204" pitchFamily="18" charset="0"/>
                      </a:rPr>
                      <m:t>  </m:t>
                    </m:r>
                    <m:f>
                      <m:fPr>
                        <m:ctrlPr>
                          <a:rPr lang="fr-FR" i="1">
                            <a:latin typeface="Cambria Math" panose="02040503050406030204" pitchFamily="18" charset="0"/>
                            <a:ea typeface="Cambria Math" panose="02040503050406030204" pitchFamily="18" charset="0"/>
                          </a:rPr>
                        </m:ctrlPr>
                      </m:fPr>
                      <m:num>
                        <m:d>
                          <m:dPr>
                            <m:begChr m:val="|"/>
                            <m:endChr m:val="|"/>
                            <m:ctrlPr>
                              <a:rPr lang="fr-FR" i="1">
                                <a:latin typeface="Cambria Math" panose="02040503050406030204" pitchFamily="18" charset="0"/>
                                <a:ea typeface="Cambria Math" panose="02040503050406030204" pitchFamily="18" charset="0"/>
                              </a:rPr>
                            </m:ctrlPr>
                          </m:dPr>
                          <m:e>
                            <m:r>
                              <a:rPr lang="fr-FR" i="1">
                                <a:latin typeface="Cambria Math" panose="02040503050406030204" pitchFamily="18" charset="0"/>
                                <a:ea typeface="Cambria Math" panose="02040503050406030204" pitchFamily="18" charset="0"/>
                              </a:rPr>
                              <m:t>𝑓</m:t>
                            </m:r>
                            <m:d>
                              <m:dPr>
                                <m:ctrlPr>
                                  <a:rPr lang="fr-FR" i="1">
                                    <a:latin typeface="Cambria Math" panose="02040503050406030204" pitchFamily="18" charset="0"/>
                                    <a:ea typeface="Cambria Math" panose="02040503050406030204" pitchFamily="18" charset="0"/>
                                  </a:rPr>
                                </m:ctrlPr>
                              </m:dPr>
                              <m:e>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𝑥</m:t>
                                    </m:r>
                                  </m:e>
                                  <m:sub>
                                    <m:r>
                                      <a:rPr lang="fr-FR" i="1">
                                        <a:latin typeface="Cambria Math" panose="02040503050406030204" pitchFamily="18" charset="0"/>
                                        <a:ea typeface="Cambria Math" panose="02040503050406030204" pitchFamily="18" charset="0"/>
                                      </a:rPr>
                                      <m:t>𝑟</m:t>
                                    </m:r>
                                  </m:sub>
                                </m:sSub>
                              </m:e>
                            </m:d>
                          </m:e>
                        </m:d>
                      </m:num>
                      <m:den>
                        <m:d>
                          <m:dPr>
                            <m:begChr m:val="|"/>
                            <m:endChr m:val="|"/>
                            <m:ctrlPr>
                              <a:rPr lang="fr-FR" i="1">
                                <a:latin typeface="Cambria Math" panose="02040503050406030204" pitchFamily="18" charset="0"/>
                                <a:ea typeface="Cambria Math" panose="02040503050406030204" pitchFamily="18" charset="0"/>
                              </a:rPr>
                            </m:ctrlPr>
                          </m:dPr>
                          <m:e>
                            <m:r>
                              <a:rPr lang="fr-FR" i="1">
                                <a:latin typeface="Cambria Math" panose="02040503050406030204" pitchFamily="18" charset="0"/>
                                <a:ea typeface="Cambria Math" panose="02040503050406030204" pitchFamily="18" charset="0"/>
                              </a:rPr>
                              <m:t>𝑓</m:t>
                            </m:r>
                            <m:r>
                              <a:rPr lang="fr-FR" i="1">
                                <a:latin typeface="Cambria Math" panose="02040503050406030204" pitchFamily="18" charset="0"/>
                                <a:ea typeface="Cambria Math" panose="02040503050406030204" pitchFamily="18" charset="0"/>
                              </a:rPr>
                              <m:t>′</m:t>
                            </m:r>
                            <m:d>
                              <m:dPr>
                                <m:ctrlPr>
                                  <a:rPr lang="fr-FR" i="1">
                                    <a:latin typeface="Cambria Math" panose="02040503050406030204" pitchFamily="18" charset="0"/>
                                    <a:ea typeface="Cambria Math" panose="02040503050406030204" pitchFamily="18" charset="0"/>
                                  </a:rPr>
                                </m:ctrlPr>
                              </m:dPr>
                              <m:e>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𝑥</m:t>
                                    </m:r>
                                  </m:e>
                                  <m:sub>
                                    <m:r>
                                      <a:rPr lang="fr-FR" i="1">
                                        <a:latin typeface="Cambria Math" panose="02040503050406030204" pitchFamily="18" charset="0"/>
                                        <a:ea typeface="Cambria Math" panose="02040503050406030204" pitchFamily="18" charset="0"/>
                                      </a:rPr>
                                      <m:t>𝑟</m:t>
                                    </m:r>
                                  </m:sub>
                                </m:sSub>
                              </m:e>
                            </m:d>
                          </m:e>
                        </m:d>
                      </m:den>
                    </m:f>
                  </m:oMath>
                </a14:m>
                <a:endParaRPr lang="en-US" dirty="0"/>
              </a:p>
            </p:txBody>
          </p:sp>
        </mc:Choice>
        <mc:Fallback xmlns="">
          <p:sp>
            <p:nvSpPr>
              <p:cNvPr id="3" name="Notes Placeholder 2"/>
              <p:cNvSpPr>
                <a:spLocks noGrp="1"/>
              </p:cNvSpPr>
              <p:nvPr>
                <p:ph type="body" idx="1"/>
              </p:nvPr>
            </p:nvSpPr>
            <p:spPr/>
            <p:txBody>
              <a:bodyPr/>
              <a:lstStyle/>
              <a:p>
                <a:r>
                  <a:rPr lang="en-US" dirty="0" smtClean="0"/>
                  <a:t>Let us summarize</a:t>
                </a:r>
                <a:r>
                  <a:rPr lang="en-US" baseline="0" dirty="0" smtClean="0"/>
                  <a:t> the key findings</a:t>
                </a:r>
              </a:p>
              <a:p>
                <a:endParaRPr lang="en-US" baseline="0" dirty="0" smtClean="0"/>
              </a:p>
              <a:p>
                <a:r>
                  <a:rPr lang="en-CA" dirty="0" smtClean="0"/>
                  <a:t>Once </a:t>
                </a:r>
                <a:r>
                  <a:rPr lang="en-CA" dirty="0"/>
                  <a:t>an approximation </a:t>
                </a:r>
                <a:r>
                  <a:rPr lang="fr-FR" i="0">
                    <a:latin typeface="Cambria Math" panose="02040503050406030204" pitchFamily="18" charset="0"/>
                    <a:ea typeface="Cambria Math" panose="02040503050406030204" pitchFamily="18" charset="0"/>
                  </a:rPr>
                  <a:t>𝑥_𝑟</a:t>
                </a:r>
                <a:r>
                  <a:rPr lang="en-CA" dirty="0"/>
                  <a:t> has been calculated by an algorithm, only the backward error</a:t>
                </a:r>
                <a:r>
                  <a:rPr lang="fr-FR" dirty="0">
                    <a:ea typeface="Cambria Math" panose="02040503050406030204" pitchFamily="18" charset="0"/>
                  </a:rPr>
                  <a:t> </a:t>
                </a:r>
                <a:r>
                  <a:rPr lang="fr-FR" i="0">
                    <a:latin typeface="Cambria Math" panose="02040503050406030204" pitchFamily="18" charset="0"/>
                    <a:ea typeface="Cambria Math" panose="02040503050406030204" pitchFamily="18" charset="0"/>
                  </a:rPr>
                  <a:t>|𝑓(𝑥_𝑟 )|</a:t>
                </a:r>
                <a:r>
                  <a:rPr lang="en-CA" dirty="0"/>
                  <a:t> can be </a:t>
                </a:r>
                <a:r>
                  <a:rPr lang="en-CA" dirty="0" smtClean="0"/>
                  <a:t>determined</a:t>
                </a:r>
              </a:p>
              <a:p>
                <a:endParaRPr lang="en-CA" dirty="0" smtClean="0"/>
              </a:p>
              <a:p>
                <a:r>
                  <a:rPr lang="en-US" dirty="0" smtClean="0"/>
                  <a:t>The knowledge of the value of </a:t>
                </a:r>
                <a:r>
                  <a:rPr lang="en-CA" dirty="0"/>
                  <a:t>the backward error</a:t>
                </a:r>
                <a:r>
                  <a:rPr lang="fr-FR" dirty="0">
                    <a:ea typeface="Cambria Math" panose="02040503050406030204" pitchFamily="18" charset="0"/>
                  </a:rPr>
                  <a:t> </a:t>
                </a:r>
                <a:r>
                  <a:rPr lang="fr-FR" i="0">
                    <a:latin typeface="Cambria Math" panose="02040503050406030204" pitchFamily="18" charset="0"/>
                    <a:ea typeface="Cambria Math" panose="02040503050406030204" pitchFamily="18" charset="0"/>
                  </a:rPr>
                  <a:t>|𝑓(𝑥_𝑟 )|</a:t>
                </a:r>
                <a:r>
                  <a:rPr lang="en-CA" dirty="0"/>
                  <a:t> is not enough to determine if the approximation </a:t>
                </a:r>
                <a:r>
                  <a:rPr lang="fr-FR" i="0">
                    <a:latin typeface="Cambria Math" panose="02040503050406030204" pitchFamily="18" charset="0"/>
                    <a:ea typeface="Cambria Math" panose="02040503050406030204" pitchFamily="18" charset="0"/>
                  </a:rPr>
                  <a:t>𝑥_𝑟</a:t>
                </a:r>
                <a:r>
                  <a:rPr lang="en-CA" dirty="0" smtClean="0"/>
                  <a:t> is close enough or not of the true root </a:t>
                </a:r>
                <a:r>
                  <a:rPr lang="en-US" b="0" i="0" smtClean="0">
                    <a:latin typeface="Cambria Math" panose="02040503050406030204" pitchFamily="18" charset="0"/>
                    <a:ea typeface="Cambria Math" panose="02040503050406030204" pitchFamily="18" charset="0"/>
                  </a:rPr>
                  <a:t>𝑟</a:t>
                </a:r>
                <a:endParaRPr lang="en-CA" dirty="0" smtClean="0"/>
              </a:p>
              <a:p>
                <a:endParaRPr lang="en-CA" dirty="0"/>
              </a:p>
              <a:p>
                <a:r>
                  <a:rPr lang="en-CA" dirty="0"/>
                  <a:t>The forward error </a:t>
                </a:r>
                <a:r>
                  <a:rPr lang="fr-FR" i="0">
                    <a:latin typeface="Cambria Math" panose="02040503050406030204" pitchFamily="18" charset="0"/>
                  </a:rPr>
                  <a:t>|𝑟−𝑥_𝑟 |</a:t>
                </a:r>
                <a:r>
                  <a:rPr lang="en-CA" dirty="0"/>
                  <a:t>, which is the error one is interested in </a:t>
                </a:r>
                <a:r>
                  <a:rPr lang="en-CA" dirty="0" smtClean="0"/>
                  <a:t>determining, </a:t>
                </a:r>
                <a:r>
                  <a:rPr lang="en-CA" dirty="0"/>
                  <a:t>can only be </a:t>
                </a:r>
                <a:r>
                  <a:rPr lang="en-CA" dirty="0" smtClean="0"/>
                  <a:t>estimated</a:t>
                </a:r>
              </a:p>
              <a:p>
                <a:endParaRPr lang="en-CA" dirty="0"/>
              </a:p>
              <a:p>
                <a:r>
                  <a:rPr lang="en-CA" dirty="0"/>
                  <a:t>The estimation </a:t>
                </a:r>
                <a:r>
                  <a:rPr lang="en-CA" dirty="0" smtClean="0"/>
                  <a:t>is</a:t>
                </a:r>
                <a:r>
                  <a:rPr lang="en-US" b="0" i="0" smtClean="0">
                    <a:latin typeface="Cambria Math" panose="02040503050406030204" pitchFamily="18" charset="0"/>
                  </a:rPr>
                  <a:t>  </a:t>
                </a:r>
                <a:r>
                  <a:rPr lang="fr-FR" i="0">
                    <a:latin typeface="Cambria Math" panose="02040503050406030204" pitchFamily="18" charset="0"/>
                    <a:ea typeface="Cambria Math" panose="02040503050406030204" pitchFamily="18" charset="0"/>
                  </a:rPr>
                  <a:t> |𝑓(𝑥_𝑟 )|/|𝑓′(𝑥_𝑟 )| </a:t>
                </a:r>
                <a:endParaRPr lang="en-US" dirty="0"/>
              </a:p>
            </p:txBody>
          </p:sp>
        </mc:Fallback>
      </mc:AlternateContent>
      <p:sp>
        <p:nvSpPr>
          <p:cNvPr id="4" name="Slide Number Placeholder 3"/>
          <p:cNvSpPr>
            <a:spLocks noGrp="1"/>
          </p:cNvSpPr>
          <p:nvPr>
            <p:ph type="sldNum" sz="quarter" idx="10"/>
          </p:nvPr>
        </p:nvSpPr>
        <p:spPr/>
        <p:txBody>
          <a:bodyPr/>
          <a:lstStyle/>
          <a:p>
            <a:fld id="{C3A0A985-893D-4A02-91E4-189F1DCD6E25}" type="slidenum">
              <a:rPr lang="en-US" smtClean="0"/>
              <a:t>12</a:t>
            </a:fld>
            <a:endParaRPr lang="en-US"/>
          </a:p>
        </p:txBody>
      </p:sp>
    </p:spTree>
    <p:extLst>
      <p:ext uri="{BB962C8B-B14F-4D97-AF65-F5344CB8AC3E}">
        <p14:creationId xmlns:p14="http://schemas.microsoft.com/office/powerpoint/2010/main" val="35944877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a:t>
            </a:r>
            <a:r>
              <a:rPr lang="en-US" dirty="0"/>
              <a:t>far we learned various methods to solve numerically an equation.</a:t>
            </a:r>
          </a:p>
          <a:p>
            <a:endParaRPr lang="en-US" dirty="0"/>
          </a:p>
          <a:p>
            <a:r>
              <a:rPr lang="en-US" dirty="0"/>
              <a:t>These methods produce successive approximations</a:t>
            </a:r>
            <a:r>
              <a:rPr lang="en-US" baseline="0" dirty="0"/>
              <a:t> xi of the solution of the equation f(x)=0.</a:t>
            </a:r>
          </a:p>
          <a:p>
            <a:endParaRPr lang="en-US" dirty="0"/>
          </a:p>
          <a:p>
            <a:r>
              <a:rPr lang="en-US" dirty="0"/>
              <a:t>We learned how to estimate the errors and how</a:t>
            </a:r>
            <a:r>
              <a:rPr lang="en-US" baseline="0" dirty="0"/>
              <a:t> we </a:t>
            </a:r>
            <a:r>
              <a:rPr lang="en-US" baseline="0" dirty="0" smtClean="0"/>
              <a:t>can decide if we </a:t>
            </a:r>
            <a:r>
              <a:rPr lang="en-US" baseline="0" dirty="0"/>
              <a:t>reached the desired tolerance.</a:t>
            </a:r>
          </a:p>
          <a:p>
            <a:endParaRPr lang="en-US" baseline="0" dirty="0"/>
          </a:p>
          <a:p>
            <a:r>
              <a:rPr lang="en-US" baseline="0" dirty="0"/>
              <a:t>This allowed us to give the numerical solution </a:t>
            </a:r>
            <a:r>
              <a:rPr lang="en-US" baseline="0" dirty="0" err="1"/>
              <a:t>xr</a:t>
            </a:r>
            <a:r>
              <a:rPr lang="en-US" baseline="0" dirty="0"/>
              <a:t> which approximates the true solution r of the equation with an error below the desired tolerance.</a:t>
            </a:r>
          </a:p>
          <a:p>
            <a:endParaRPr lang="en-US" baseline="0" dirty="0"/>
          </a:p>
          <a:p>
            <a:r>
              <a:rPr lang="en-US" baseline="0" dirty="0"/>
              <a:t>However, as an engineer you want to be able to check your answer.</a:t>
            </a:r>
          </a:p>
          <a:p>
            <a:endParaRPr lang="en-US" baseline="0" dirty="0"/>
          </a:p>
          <a:p>
            <a:r>
              <a:rPr lang="en-US" baseline="0" dirty="0"/>
              <a:t>You would like to be able to have </a:t>
            </a:r>
            <a:r>
              <a:rPr lang="en-US" baseline="0" dirty="0" smtClean="0"/>
              <a:t>a </a:t>
            </a:r>
            <a:r>
              <a:rPr lang="en-US" baseline="0" dirty="0"/>
              <a:t>method independent of the used algorithm to verify that </a:t>
            </a:r>
            <a:r>
              <a:rPr lang="en-US" baseline="0" dirty="0" err="1"/>
              <a:t>xr</a:t>
            </a:r>
            <a:r>
              <a:rPr lang="en-US" baseline="0" dirty="0"/>
              <a:t> is indeed the solution of your equation.</a:t>
            </a:r>
          </a:p>
          <a:p>
            <a:endParaRPr lang="en-US" baseline="0" dirty="0"/>
          </a:p>
          <a:p>
            <a:r>
              <a:rPr lang="en-US" baseline="0" dirty="0"/>
              <a:t>Why is this important ?</a:t>
            </a:r>
          </a:p>
        </p:txBody>
      </p:sp>
      <p:sp>
        <p:nvSpPr>
          <p:cNvPr id="4" name="Slide Number Placeholder 3"/>
          <p:cNvSpPr>
            <a:spLocks noGrp="1"/>
          </p:cNvSpPr>
          <p:nvPr>
            <p:ph type="sldNum" sz="quarter" idx="10"/>
          </p:nvPr>
        </p:nvSpPr>
        <p:spPr/>
        <p:txBody>
          <a:bodyPr/>
          <a:lstStyle/>
          <a:p>
            <a:fld id="{68F6AEC7-26F5-4ABC-8CA1-F436AFABD786}" type="slidenum">
              <a:rPr lang="en-US" smtClean="0"/>
              <a:t>2</a:t>
            </a:fld>
            <a:endParaRPr lang="en-US"/>
          </a:p>
        </p:txBody>
      </p:sp>
    </p:spTree>
    <p:extLst>
      <p:ext uri="{BB962C8B-B14F-4D97-AF65-F5344CB8AC3E}">
        <p14:creationId xmlns:p14="http://schemas.microsoft.com/office/powerpoint/2010/main" val="268736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Recall the example of the equation sin(x)=x we solved numerically using the fixed point </a:t>
            </a:r>
            <a:r>
              <a:rPr lang="en-US" dirty="0" smtClean="0"/>
              <a:t>method</a:t>
            </a:r>
            <a:r>
              <a:rPr lang="en-US" baseline="0" dirty="0" smtClean="0"/>
              <a:t>.</a:t>
            </a:r>
            <a:endParaRPr lang="en-US" dirty="0"/>
          </a:p>
          <a:p>
            <a:endParaRPr lang="en-US" dirty="0"/>
          </a:p>
          <a:p>
            <a:r>
              <a:rPr lang="en-US" dirty="0"/>
              <a:t>Even</a:t>
            </a:r>
            <a:r>
              <a:rPr lang="en-US" baseline="0" dirty="0"/>
              <a:t> when applying perfectly correctly the algorithm and the method to estimate the error we still get a wrong answer.</a:t>
            </a:r>
          </a:p>
          <a:p>
            <a:endParaRPr lang="en-US" baseline="0" dirty="0"/>
          </a:p>
          <a:p>
            <a:r>
              <a:rPr lang="en-US" baseline="0" dirty="0"/>
              <a:t>Indeed, the values we get from the algorithm and their error estimations are wrong.</a:t>
            </a:r>
          </a:p>
          <a:p>
            <a:endParaRPr lang="en-US" baseline="0" dirty="0"/>
          </a:p>
          <a:p>
            <a:r>
              <a:rPr lang="en-US" baseline="0" dirty="0"/>
              <a:t>We largely underestimate the error in this example.</a:t>
            </a:r>
          </a:p>
          <a:p>
            <a:endParaRPr lang="en-US" baseline="0" dirty="0"/>
          </a:p>
          <a:p>
            <a:r>
              <a:rPr lang="en-US" baseline="0" dirty="0"/>
              <a:t>Without the knowledge of the true solution, we wouldn’t be able to know that we estimate wrongly the solution and the associated error</a:t>
            </a:r>
            <a:r>
              <a:rPr lang="en-US" baseline="0" dirty="0" smtClean="0"/>
              <a:t>.</a:t>
            </a:r>
          </a:p>
          <a:p>
            <a:endParaRPr lang="en-US" baseline="0" dirty="0" smtClean="0"/>
          </a:p>
        </p:txBody>
      </p:sp>
      <p:sp>
        <p:nvSpPr>
          <p:cNvPr id="4" name="Slide Number Placeholder 3"/>
          <p:cNvSpPr>
            <a:spLocks noGrp="1"/>
          </p:cNvSpPr>
          <p:nvPr>
            <p:ph type="sldNum" sz="quarter" idx="10"/>
          </p:nvPr>
        </p:nvSpPr>
        <p:spPr/>
        <p:txBody>
          <a:bodyPr/>
          <a:lstStyle/>
          <a:p>
            <a:fld id="{BC5B11F4-C4C3-4908-BB68-63022C7F77DA}" type="slidenum">
              <a:rPr lang="en-US" smtClean="0"/>
              <a:t>3</a:t>
            </a:fld>
            <a:endParaRPr lang="en-US"/>
          </a:p>
        </p:txBody>
      </p:sp>
    </p:spTree>
    <p:extLst>
      <p:ext uri="{BB962C8B-B14F-4D97-AF65-F5344CB8AC3E}">
        <p14:creationId xmlns:p14="http://schemas.microsoft.com/office/powerpoint/2010/main" val="13424276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how can we check</a:t>
            </a:r>
            <a:r>
              <a:rPr lang="en-US" baseline="0" dirty="0" smtClean="0"/>
              <a:t> if an approximation is acceptable or not?</a:t>
            </a:r>
          </a:p>
          <a:p>
            <a:endParaRPr lang="en-US" baseline="0" dirty="0" smtClean="0"/>
          </a:p>
          <a:p>
            <a:r>
              <a:rPr lang="en-US" dirty="0" smtClean="0"/>
              <a:t>What we have at hand are two things. On one side</a:t>
            </a:r>
            <a:r>
              <a:rPr lang="en-US" baseline="0" dirty="0" smtClean="0"/>
              <a:t> we have the equation f(x)=0 that we want to solve.</a:t>
            </a:r>
          </a:p>
          <a:p>
            <a:r>
              <a:rPr lang="en-US" baseline="0" dirty="0" smtClean="0"/>
              <a:t>On the other side we have the approximation </a:t>
            </a:r>
            <a:r>
              <a:rPr lang="en-US" baseline="0" dirty="0" err="1" smtClean="0"/>
              <a:t>xr</a:t>
            </a:r>
            <a:r>
              <a:rPr lang="en-US" baseline="0" dirty="0" smtClean="0"/>
              <a:t> produced by the algorithm</a:t>
            </a:r>
          </a:p>
          <a:p>
            <a:r>
              <a:rPr lang="en-US" baseline="0" dirty="0" smtClean="0"/>
              <a:t>How do we check if </a:t>
            </a:r>
            <a:r>
              <a:rPr lang="en-US" baseline="0" dirty="0" err="1" smtClean="0"/>
              <a:t>xr</a:t>
            </a:r>
            <a:r>
              <a:rPr lang="en-US" baseline="0" dirty="0" smtClean="0"/>
              <a:t> is a root of f(x)?</a:t>
            </a:r>
          </a:p>
          <a:p>
            <a:endParaRPr lang="en-US" baseline="0" dirty="0" smtClean="0"/>
          </a:p>
          <a:p>
            <a:r>
              <a:rPr lang="en-US" baseline="0" dirty="0" smtClean="0"/>
              <a:t>So far in mathematics you have learned : to check if </a:t>
            </a:r>
            <a:r>
              <a:rPr lang="en-US" baseline="0" dirty="0" err="1" smtClean="0"/>
              <a:t>xr</a:t>
            </a:r>
            <a:r>
              <a:rPr lang="en-US" baseline="0" dirty="0" smtClean="0"/>
              <a:t> is a root of f(x) simply compute f(</a:t>
            </a:r>
            <a:r>
              <a:rPr lang="en-US" baseline="0" dirty="0" err="1" smtClean="0"/>
              <a:t>xr</a:t>
            </a:r>
            <a:r>
              <a:rPr lang="en-US" baseline="0" dirty="0" smtClean="0"/>
              <a:t>). If you get zero, </a:t>
            </a:r>
            <a:r>
              <a:rPr lang="en-US" baseline="0" dirty="0" err="1" smtClean="0"/>
              <a:t>xr</a:t>
            </a:r>
            <a:r>
              <a:rPr lang="en-US" baseline="0" dirty="0" smtClean="0"/>
              <a:t> is indeed a root.</a:t>
            </a:r>
          </a:p>
          <a:p>
            <a:endParaRPr lang="en-US" baseline="0" dirty="0" smtClean="0"/>
          </a:p>
          <a:p>
            <a:r>
              <a:rPr lang="en-US" baseline="0" dirty="0" smtClean="0"/>
              <a:t>Numerically this approach has two major issues</a:t>
            </a:r>
          </a:p>
          <a:p>
            <a:endParaRPr lang="en-US" baseline="0" dirty="0" smtClean="0"/>
          </a:p>
          <a:p>
            <a:r>
              <a:rPr lang="en-US" baseline="0" dirty="0" smtClean="0"/>
              <a:t>First, as </a:t>
            </a:r>
            <a:r>
              <a:rPr lang="en-US" baseline="0" dirty="0" err="1" smtClean="0"/>
              <a:t>xr</a:t>
            </a:r>
            <a:r>
              <a:rPr lang="en-US" baseline="0" dirty="0" smtClean="0"/>
              <a:t> is only an approximation of the root r you will not find that f(</a:t>
            </a:r>
            <a:r>
              <a:rPr lang="en-US" baseline="0" dirty="0" err="1" smtClean="0"/>
              <a:t>xr</a:t>
            </a:r>
            <a:r>
              <a:rPr lang="en-US" baseline="0" dirty="0" smtClean="0"/>
              <a:t>)=0. You will find some value. Maybe the value is close to zero, but independently on how much you find for f(</a:t>
            </a:r>
            <a:r>
              <a:rPr lang="en-US" baseline="0" dirty="0" err="1" smtClean="0"/>
              <a:t>xr</a:t>
            </a:r>
            <a:r>
              <a:rPr lang="en-US" baseline="0" dirty="0" smtClean="0"/>
              <a:t>), this doesn’t really tell you how far away you are from the root.</a:t>
            </a:r>
          </a:p>
          <a:p>
            <a:endParaRPr lang="en-US" baseline="0" dirty="0" smtClean="0"/>
          </a:p>
          <a:p>
            <a:r>
              <a:rPr lang="en-US" baseline="0" dirty="0" smtClean="0"/>
              <a:t>And second, as we will see in next lecture, even if f(</a:t>
            </a:r>
            <a:r>
              <a:rPr lang="en-US" baseline="0" dirty="0" err="1" smtClean="0"/>
              <a:t>xr</a:t>
            </a:r>
            <a:r>
              <a:rPr lang="en-US" baseline="0" dirty="0" smtClean="0"/>
              <a:t>)=0, this does not mean that </a:t>
            </a:r>
            <a:r>
              <a:rPr lang="en-US" baseline="0" dirty="0" err="1" smtClean="0"/>
              <a:t>xr</a:t>
            </a:r>
            <a:r>
              <a:rPr lang="en-US" baseline="0" dirty="0" smtClean="0"/>
              <a:t> is a root. This sounds very surprising and against all you have learned so far in mathematics. </a:t>
            </a:r>
          </a:p>
          <a:p>
            <a:r>
              <a:rPr lang="en-US" baseline="0" dirty="0" smtClean="0"/>
              <a:t>But as we will see this statement is unfortunately true. The reason of it will become clear in next lecture.</a:t>
            </a:r>
          </a:p>
          <a:p>
            <a:endParaRPr lang="en-US" dirty="0"/>
          </a:p>
        </p:txBody>
      </p:sp>
      <p:sp>
        <p:nvSpPr>
          <p:cNvPr id="4" name="Slide Number Placeholder 3"/>
          <p:cNvSpPr>
            <a:spLocks noGrp="1"/>
          </p:cNvSpPr>
          <p:nvPr>
            <p:ph type="sldNum" sz="quarter" idx="10"/>
          </p:nvPr>
        </p:nvSpPr>
        <p:spPr/>
        <p:txBody>
          <a:bodyPr/>
          <a:lstStyle/>
          <a:p>
            <a:fld id="{C3A0A985-893D-4A02-91E4-189F1DCD6E25}" type="slidenum">
              <a:rPr lang="en-US" smtClean="0"/>
              <a:t>4</a:t>
            </a:fld>
            <a:endParaRPr lang="en-US"/>
          </a:p>
        </p:txBody>
      </p:sp>
    </p:spTree>
    <p:extLst>
      <p:ext uri="{BB962C8B-B14F-4D97-AF65-F5344CB8AC3E}">
        <p14:creationId xmlns:p14="http://schemas.microsoft.com/office/powerpoint/2010/main" val="2388212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 us have a closer look to the situation</a:t>
            </a:r>
            <a:r>
              <a:rPr lang="en-US" baseline="0" dirty="0" smtClean="0"/>
              <a:t> at hand.</a:t>
            </a:r>
          </a:p>
          <a:p>
            <a:endParaRPr lang="en-US" baseline="0" dirty="0" smtClean="0"/>
          </a:p>
          <a:p>
            <a:r>
              <a:rPr lang="en-US" baseline="0" dirty="0" smtClean="0"/>
              <a:t>We have a function y=f(x)</a:t>
            </a:r>
          </a:p>
          <a:p>
            <a:endParaRPr lang="en-US" baseline="0" dirty="0" smtClean="0"/>
          </a:p>
          <a:p>
            <a:r>
              <a:rPr lang="en-US" baseline="0" dirty="0" smtClean="0"/>
              <a:t>This function has a root in x=r.</a:t>
            </a:r>
          </a:p>
          <a:p>
            <a:endParaRPr lang="en-US" baseline="0" dirty="0" smtClean="0"/>
          </a:p>
          <a:p>
            <a:r>
              <a:rPr lang="en-US" baseline="0" dirty="0" smtClean="0"/>
              <a:t>Further we have the approximation </a:t>
            </a:r>
            <a:r>
              <a:rPr lang="en-US" baseline="0" dirty="0" err="1" smtClean="0"/>
              <a:t>xr</a:t>
            </a:r>
            <a:r>
              <a:rPr lang="en-US" baseline="0" dirty="0" smtClean="0"/>
              <a:t> of this root</a:t>
            </a:r>
          </a:p>
          <a:p>
            <a:endParaRPr lang="en-US" baseline="0" dirty="0" smtClean="0"/>
          </a:p>
          <a:p>
            <a:r>
              <a:rPr lang="en-US" baseline="0" dirty="0" smtClean="0"/>
              <a:t>By trying to check if </a:t>
            </a:r>
            <a:r>
              <a:rPr lang="en-US" baseline="0" dirty="0" err="1" smtClean="0"/>
              <a:t>xr</a:t>
            </a:r>
            <a:r>
              <a:rPr lang="en-US" baseline="0" dirty="0" smtClean="0"/>
              <a:t> is root by evaluation f(</a:t>
            </a:r>
            <a:r>
              <a:rPr lang="en-US" baseline="0" dirty="0" err="1" smtClean="0"/>
              <a:t>xr</a:t>
            </a:r>
            <a:r>
              <a:rPr lang="en-US" baseline="0" dirty="0" smtClean="0"/>
              <a:t>), the only element we find is how much is f(</a:t>
            </a:r>
            <a:r>
              <a:rPr lang="en-US" baseline="0" dirty="0" err="1" smtClean="0"/>
              <a:t>xr</a:t>
            </a:r>
            <a:r>
              <a:rPr lang="en-US" baseline="0" dirty="0" smtClean="0"/>
              <a:t>). </a:t>
            </a:r>
          </a:p>
          <a:p>
            <a:r>
              <a:rPr lang="en-US" baseline="0" dirty="0" smtClean="0"/>
              <a:t>In numerical analysis this quantity is called the backward error.</a:t>
            </a:r>
          </a:p>
          <a:p>
            <a:r>
              <a:rPr lang="en-US" baseline="0" dirty="0" smtClean="0"/>
              <a:t>The backward error is the error you get when you plug back your approximation into the original problem. </a:t>
            </a:r>
          </a:p>
          <a:p>
            <a:r>
              <a:rPr lang="en-US" baseline="0" dirty="0" smtClean="0"/>
              <a:t>If </a:t>
            </a:r>
            <a:r>
              <a:rPr lang="en-US" baseline="0" dirty="0" err="1" smtClean="0"/>
              <a:t>xr</a:t>
            </a:r>
            <a:r>
              <a:rPr lang="en-US" baseline="0" dirty="0" smtClean="0"/>
              <a:t> would be the root f(</a:t>
            </a:r>
            <a:r>
              <a:rPr lang="en-US" baseline="0" dirty="0" err="1" smtClean="0"/>
              <a:t>xr</a:t>
            </a:r>
            <a:r>
              <a:rPr lang="en-US" baseline="0" dirty="0" smtClean="0"/>
              <a:t>) would be equal to zero. </a:t>
            </a:r>
          </a:p>
          <a:p>
            <a:r>
              <a:rPr lang="en-US" baseline="0" dirty="0" smtClean="0"/>
              <a:t>We do not get zero. The difference of f(</a:t>
            </a:r>
            <a:r>
              <a:rPr lang="en-US" baseline="0" dirty="0" err="1" smtClean="0"/>
              <a:t>xr</a:t>
            </a:r>
            <a:r>
              <a:rPr lang="en-US" baseline="0" dirty="0" smtClean="0"/>
              <a:t>) with the value we should get is called the backward error.</a:t>
            </a:r>
          </a:p>
          <a:p>
            <a:endParaRPr lang="en-US" baseline="0" dirty="0" smtClean="0"/>
          </a:p>
          <a:p>
            <a:r>
              <a:rPr lang="en-US" baseline="0" dirty="0" smtClean="0"/>
              <a:t>But the knowledge of the backward error doesn’t tell us how far </a:t>
            </a:r>
            <a:r>
              <a:rPr lang="en-US" baseline="0" dirty="0" err="1" smtClean="0"/>
              <a:t>xr</a:t>
            </a:r>
            <a:r>
              <a:rPr lang="en-US" baseline="0" dirty="0" smtClean="0"/>
              <a:t> is from r.</a:t>
            </a:r>
          </a:p>
          <a:p>
            <a:r>
              <a:rPr lang="en-US" baseline="0" dirty="0" smtClean="0"/>
              <a:t>We are interested in how much is the difference between the root r and the approximation </a:t>
            </a:r>
            <a:r>
              <a:rPr lang="en-US" baseline="0" dirty="0" err="1" smtClean="0"/>
              <a:t>xr</a:t>
            </a:r>
            <a:r>
              <a:rPr lang="en-US" baseline="0" dirty="0" smtClean="0"/>
              <a:t>.</a:t>
            </a:r>
          </a:p>
          <a:p>
            <a:r>
              <a:rPr lang="en-US" baseline="0" dirty="0" smtClean="0"/>
              <a:t>This difference is called the forward error.</a:t>
            </a:r>
          </a:p>
          <a:p>
            <a:endParaRPr lang="en-US" baseline="0" dirty="0" smtClean="0"/>
          </a:p>
          <a:p>
            <a:r>
              <a:rPr lang="en-US" baseline="0" dirty="0" smtClean="0"/>
              <a:t>Backward errors and forward errors are two very important concepts in numerical analysis. And they should not be mixed up</a:t>
            </a:r>
          </a:p>
          <a:p>
            <a:endParaRPr lang="en-US" baseline="0" dirty="0" smtClean="0"/>
          </a:p>
          <a:p>
            <a:r>
              <a:rPr lang="en-US" baseline="0" dirty="0" smtClean="0"/>
              <a:t>The backward error is always accessible as we can always calculate it</a:t>
            </a:r>
          </a:p>
          <a:p>
            <a:r>
              <a:rPr lang="en-US" baseline="0" dirty="0" smtClean="0"/>
              <a:t>However the forward error is unknown.</a:t>
            </a:r>
          </a:p>
          <a:p>
            <a:endParaRPr lang="en-US" baseline="0" dirty="0" smtClean="0"/>
          </a:p>
          <a:p>
            <a:r>
              <a:rPr lang="en-US" baseline="0" dirty="0" smtClean="0"/>
              <a:t>But we would like to estimate this forward error.</a:t>
            </a:r>
          </a:p>
          <a:p>
            <a:endParaRPr lang="en-US" baseline="0" dirty="0" smtClean="0"/>
          </a:p>
          <a:p>
            <a:r>
              <a:rPr lang="en-US" baseline="0" dirty="0" smtClean="0"/>
              <a:t>In the example of out figure, forward error and backward error are about the same magnitude.</a:t>
            </a:r>
          </a:p>
          <a:p>
            <a:r>
              <a:rPr lang="en-US" baseline="0" dirty="0" smtClean="0"/>
              <a:t>But this is not always the case.</a:t>
            </a:r>
          </a:p>
          <a:p>
            <a:endParaRPr lang="en-CA" dirty="0"/>
          </a:p>
        </p:txBody>
      </p:sp>
      <p:sp>
        <p:nvSpPr>
          <p:cNvPr id="4" name="Slide Number Placeholder 3"/>
          <p:cNvSpPr>
            <a:spLocks noGrp="1"/>
          </p:cNvSpPr>
          <p:nvPr>
            <p:ph type="sldNum" sz="quarter" idx="10"/>
          </p:nvPr>
        </p:nvSpPr>
        <p:spPr/>
        <p:txBody>
          <a:bodyPr/>
          <a:lstStyle/>
          <a:p>
            <a:fld id="{C3A0A985-893D-4A02-91E4-189F1DCD6E25}" type="slidenum">
              <a:rPr lang="en-US" smtClean="0"/>
              <a:t>5</a:t>
            </a:fld>
            <a:endParaRPr lang="en-US"/>
          </a:p>
        </p:txBody>
      </p:sp>
    </p:spTree>
    <p:extLst>
      <p:ext uri="{BB962C8B-B14F-4D97-AF65-F5344CB8AC3E}">
        <p14:creationId xmlns:p14="http://schemas.microsoft.com/office/powerpoint/2010/main" val="36200153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show two other cases</a:t>
            </a:r>
          </a:p>
          <a:p>
            <a:endParaRPr lang="en-US" dirty="0" smtClean="0"/>
          </a:p>
          <a:p>
            <a:r>
              <a:rPr lang="en-US" dirty="0" smtClean="0"/>
              <a:t>On the first one, on the left figure, the forward error is smaller than the backward error</a:t>
            </a:r>
          </a:p>
          <a:p>
            <a:endParaRPr lang="en-US" dirty="0" smtClean="0"/>
          </a:p>
          <a:p>
            <a:r>
              <a:rPr lang="en-US" dirty="0" smtClean="0"/>
              <a:t>On the other hand, for the right figure exactly the opposite situation happens. The forward</a:t>
            </a:r>
            <a:r>
              <a:rPr lang="en-US" baseline="0" dirty="0" smtClean="0"/>
              <a:t> error is larger than the backward error.</a:t>
            </a:r>
            <a:endParaRPr lang="en-CA" dirty="0"/>
          </a:p>
        </p:txBody>
      </p:sp>
      <p:sp>
        <p:nvSpPr>
          <p:cNvPr id="4" name="Slide Number Placeholder 3"/>
          <p:cNvSpPr>
            <a:spLocks noGrp="1"/>
          </p:cNvSpPr>
          <p:nvPr>
            <p:ph type="sldNum" sz="quarter" idx="10"/>
          </p:nvPr>
        </p:nvSpPr>
        <p:spPr/>
        <p:txBody>
          <a:bodyPr/>
          <a:lstStyle/>
          <a:p>
            <a:fld id="{C3A0A985-893D-4A02-91E4-189F1DCD6E25}" type="slidenum">
              <a:rPr lang="en-US" smtClean="0"/>
              <a:t>6</a:t>
            </a:fld>
            <a:endParaRPr lang="en-US"/>
          </a:p>
        </p:txBody>
      </p:sp>
    </p:spTree>
    <p:extLst>
      <p:ext uri="{BB962C8B-B14F-4D97-AF65-F5344CB8AC3E}">
        <p14:creationId xmlns:p14="http://schemas.microsoft.com/office/powerpoint/2010/main" val="23233143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forward error and backward errors can relate very differently,</a:t>
            </a:r>
            <a:r>
              <a:rPr lang="en-US" baseline="0" dirty="0" smtClean="0"/>
              <a:t> one likes to introduce the error magnification factor.</a:t>
            </a:r>
          </a:p>
          <a:p>
            <a:endParaRPr lang="en-US" baseline="0" dirty="0" smtClean="0"/>
          </a:p>
          <a:p>
            <a:r>
              <a:rPr lang="en-US" dirty="0" smtClean="0"/>
              <a:t>The error magnification factor M is the ratio between forward and backward</a:t>
            </a:r>
            <a:r>
              <a:rPr lang="en-US" baseline="0" dirty="0" smtClean="0"/>
              <a:t> error.</a:t>
            </a:r>
          </a:p>
          <a:p>
            <a:r>
              <a:rPr lang="en-US" baseline="0" dirty="0" smtClean="0"/>
              <a:t>The larger M is, the larger the forward error is compared to the backward error.</a:t>
            </a:r>
            <a:endParaRPr lang="en-CA" dirty="0"/>
          </a:p>
        </p:txBody>
      </p:sp>
      <p:sp>
        <p:nvSpPr>
          <p:cNvPr id="4" name="Slide Number Placeholder 3"/>
          <p:cNvSpPr>
            <a:spLocks noGrp="1"/>
          </p:cNvSpPr>
          <p:nvPr>
            <p:ph type="sldNum" sz="quarter" idx="10"/>
          </p:nvPr>
        </p:nvSpPr>
        <p:spPr/>
        <p:txBody>
          <a:bodyPr/>
          <a:lstStyle/>
          <a:p>
            <a:fld id="{C3A0A985-893D-4A02-91E4-189F1DCD6E25}" type="slidenum">
              <a:rPr lang="en-US" smtClean="0"/>
              <a:t>7</a:t>
            </a:fld>
            <a:endParaRPr lang="en-US"/>
          </a:p>
        </p:txBody>
      </p:sp>
    </p:spTree>
    <p:extLst>
      <p:ext uri="{BB962C8B-B14F-4D97-AF65-F5344CB8AC3E}">
        <p14:creationId xmlns:p14="http://schemas.microsoft.com/office/powerpoint/2010/main" val="17583102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value</a:t>
            </a:r>
            <a:r>
              <a:rPr lang="en-US" baseline="0" dirty="0" smtClean="0"/>
              <a:t> M of the error magnification factor will depend on the shape of the function.</a:t>
            </a:r>
          </a:p>
          <a:p>
            <a:r>
              <a:rPr lang="en-US" baseline="0" dirty="0" smtClean="0"/>
              <a:t>Let me stress out that this value M does not depend on the particular algorithm that was used to find the approximation </a:t>
            </a:r>
            <a:r>
              <a:rPr lang="en-US" baseline="0" dirty="0" err="1" smtClean="0"/>
              <a:t>xr</a:t>
            </a:r>
            <a:r>
              <a:rPr lang="en-US" baseline="0" dirty="0" smtClean="0"/>
              <a:t>.</a:t>
            </a:r>
          </a:p>
          <a:p>
            <a:r>
              <a:rPr lang="en-US" baseline="0" dirty="0" smtClean="0"/>
              <a:t>The error magnification factor M depends only on the shape of the function we want to find the root from.</a:t>
            </a:r>
          </a:p>
          <a:p>
            <a:endParaRPr lang="en-US" baseline="0" dirty="0" smtClean="0"/>
          </a:p>
          <a:p>
            <a:r>
              <a:rPr lang="en-US" baseline="0" dirty="0" smtClean="0"/>
              <a:t>From the figure one can immediately conclude that M is about the inverse of the slope of f(x) in </a:t>
            </a:r>
            <a:r>
              <a:rPr lang="en-US" baseline="0" dirty="0" err="1" smtClean="0"/>
              <a:t>xr</a:t>
            </a:r>
            <a:r>
              <a:rPr lang="en-US" baseline="0" dirty="0" smtClean="0"/>
              <a:t>.</a:t>
            </a:r>
          </a:p>
          <a:p>
            <a:r>
              <a:rPr lang="en-US" baseline="0" dirty="0" smtClean="0"/>
              <a:t>Indeed, the slope of the function in </a:t>
            </a:r>
            <a:r>
              <a:rPr lang="en-US" baseline="0" dirty="0" err="1" smtClean="0"/>
              <a:t>xr</a:t>
            </a:r>
            <a:r>
              <a:rPr lang="en-US" baseline="0" dirty="0" smtClean="0"/>
              <a:t>, is approximatively the backward error divided by the forward error.</a:t>
            </a:r>
          </a:p>
          <a:p>
            <a:endParaRPr lang="en-US" baseline="0" dirty="0" smtClean="0"/>
          </a:p>
          <a:p>
            <a:r>
              <a:rPr lang="en-CA" dirty="0" smtClean="0"/>
              <a:t>Alternatively you can write that the forward error is approximatively f(</a:t>
            </a:r>
            <a:r>
              <a:rPr lang="en-CA" dirty="0" err="1" smtClean="0"/>
              <a:t>xr</a:t>
            </a:r>
            <a:r>
              <a:rPr lang="en-CA" dirty="0" smtClean="0"/>
              <a:t>) divided by f’(</a:t>
            </a:r>
            <a:r>
              <a:rPr lang="en-CA" dirty="0" err="1" smtClean="0"/>
              <a:t>xr</a:t>
            </a:r>
            <a:r>
              <a:rPr lang="en-CA" dirty="0" smtClean="0"/>
              <a:t>).</a:t>
            </a:r>
          </a:p>
          <a:p>
            <a:r>
              <a:rPr lang="en-CA" dirty="0" smtClean="0"/>
              <a:t>This formula is very useful to estimate the forward error for a given approximation</a:t>
            </a:r>
            <a:r>
              <a:rPr lang="en-CA" baseline="0" dirty="0" smtClean="0"/>
              <a:t> </a:t>
            </a:r>
            <a:r>
              <a:rPr lang="en-CA" baseline="0" dirty="0" err="1" smtClean="0"/>
              <a:t>xr</a:t>
            </a:r>
            <a:r>
              <a:rPr lang="en-CA" baseline="0" dirty="0" smtClean="0"/>
              <a:t>.</a:t>
            </a:r>
          </a:p>
          <a:p>
            <a:endParaRPr lang="en-CA" baseline="0" dirty="0" smtClean="0"/>
          </a:p>
          <a:p>
            <a:endParaRPr lang="en-CA" dirty="0"/>
          </a:p>
        </p:txBody>
      </p:sp>
      <p:sp>
        <p:nvSpPr>
          <p:cNvPr id="4" name="Slide Number Placeholder 3"/>
          <p:cNvSpPr>
            <a:spLocks noGrp="1"/>
          </p:cNvSpPr>
          <p:nvPr>
            <p:ph type="sldNum" sz="quarter" idx="10"/>
          </p:nvPr>
        </p:nvSpPr>
        <p:spPr/>
        <p:txBody>
          <a:bodyPr/>
          <a:lstStyle/>
          <a:p>
            <a:fld id="{C3A0A985-893D-4A02-91E4-189F1DCD6E25}" type="slidenum">
              <a:rPr lang="en-US" smtClean="0"/>
              <a:t>8</a:t>
            </a:fld>
            <a:endParaRPr lang="en-US"/>
          </a:p>
        </p:txBody>
      </p:sp>
    </p:spTree>
    <p:extLst>
      <p:ext uri="{BB962C8B-B14F-4D97-AF65-F5344CB8AC3E}">
        <p14:creationId xmlns:p14="http://schemas.microsoft.com/office/powerpoint/2010/main" val="11408558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Let</a:t>
                </a:r>
                <a:r>
                  <a:rPr lang="en-US" baseline="0" dirty="0" smtClean="0"/>
                  <a:t> us do an application</a:t>
                </a:r>
              </a:p>
              <a:p>
                <a:endParaRPr lang="en-US" baseline="0" dirty="0" smtClean="0"/>
              </a:p>
              <a:p>
                <a:r>
                  <a:rPr lang="en-US" baseline="0" dirty="0" smtClean="0"/>
                  <a:t>Consider the displayed polynomial equation in power five.</a:t>
                </a:r>
              </a:p>
              <a:p>
                <a:endParaRPr lang="en-US" baseline="0" dirty="0" smtClean="0"/>
              </a:p>
              <a:p>
                <a:r>
                  <a:rPr lang="en-US" dirty="0" smtClean="0"/>
                  <a:t>Imagine you did run an algorithm and that the generated</a:t>
                </a:r>
                <a:r>
                  <a:rPr lang="en-US" baseline="0" dirty="0" smtClean="0"/>
                  <a:t> </a:t>
                </a:r>
                <a:r>
                  <a:rPr lang="en-US" dirty="0" smtClean="0"/>
                  <a:t>approximation</a:t>
                </a:r>
                <a:r>
                  <a:rPr lang="en-US" baseline="0" dirty="0" smtClean="0"/>
                  <a:t> </a:t>
                </a:r>
                <a:r>
                  <a:rPr lang="en-US" baseline="0" dirty="0" err="1" smtClean="0"/>
                  <a:t>xr</a:t>
                </a:r>
                <a:r>
                  <a:rPr lang="en-US" baseline="0" dirty="0" smtClean="0"/>
                  <a:t> is </a:t>
                </a:r>
                <a14:m>
                  <m:oMath xmlns:m="http://schemas.openxmlformats.org/officeDocument/2006/math">
                    <m:r>
                      <a:rPr lang="en-CA" i="1">
                        <a:latin typeface="Cambria Math" panose="02040503050406030204" pitchFamily="18" charset="0"/>
                      </a:rPr>
                      <m:t>2.23604</m:t>
                    </m:r>
                    <m:r>
                      <a:rPr lang="en-US" b="0" i="1" smtClean="0">
                        <a:latin typeface="Cambria Math" panose="02040503050406030204" pitchFamily="18" charset="0"/>
                      </a:rPr>
                      <m:t>78.</m:t>
                    </m:r>
                  </m:oMath>
                </a14:m>
                <a:endParaRPr lang="en-US" b="0" dirty="0" smtClean="0"/>
              </a:p>
              <a:p>
                <a:endParaRPr lang="en-US" dirty="0" smtClean="0"/>
              </a:p>
              <a:p>
                <a:r>
                  <a:rPr lang="en-US" dirty="0" smtClean="0"/>
                  <a:t>Can we based on these two information estimate how much would be the forward error?</a:t>
                </a:r>
              </a:p>
              <a:p>
                <a:endParaRPr lang="en-US" dirty="0" smtClean="0"/>
              </a:p>
              <a:p>
                <a:r>
                  <a:rPr lang="en-US" dirty="0" smtClean="0"/>
                  <a:t>Or in other words: how much is approximatively the error of this approximation?</a:t>
                </a:r>
              </a:p>
              <a:p>
                <a:endParaRPr lang="en-US" dirty="0" smtClean="0"/>
              </a:p>
              <a:p>
                <a:r>
                  <a:rPr lang="en-US" dirty="0" smtClean="0"/>
                  <a:t>With the theory we developed so far it</a:t>
                </a:r>
                <a:r>
                  <a:rPr lang="en-US" baseline="0" dirty="0" smtClean="0"/>
                  <a:t> is possible to do this task.</a:t>
                </a:r>
                <a:endParaRPr lang="en-US" dirty="0" smtClean="0"/>
              </a:p>
              <a:p>
                <a:endParaRPr lang="en-US" dirty="0" smtClean="0"/>
              </a:p>
              <a:p>
                <a:endParaRPr lang="en-US" dirty="0"/>
              </a:p>
            </p:txBody>
          </p:sp>
        </mc:Choice>
        <mc:Fallback xmlns="">
          <p:sp>
            <p:nvSpPr>
              <p:cNvPr id="3" name="Notes Placeholder 2"/>
              <p:cNvSpPr>
                <a:spLocks noGrp="1"/>
              </p:cNvSpPr>
              <p:nvPr>
                <p:ph type="body" idx="1"/>
              </p:nvPr>
            </p:nvSpPr>
            <p:spPr/>
            <p:txBody>
              <a:bodyPr/>
              <a:lstStyle/>
              <a:p>
                <a:r>
                  <a:rPr lang="en-US" dirty="0" smtClean="0"/>
                  <a:t>Let</a:t>
                </a:r>
                <a:r>
                  <a:rPr lang="en-US" baseline="0" dirty="0" smtClean="0"/>
                  <a:t> us do an application</a:t>
                </a:r>
              </a:p>
              <a:p>
                <a:endParaRPr lang="en-US" baseline="0" dirty="0" smtClean="0"/>
              </a:p>
              <a:p>
                <a:r>
                  <a:rPr lang="en-US" baseline="0" dirty="0" smtClean="0"/>
                  <a:t>Consider the displayed polynomial equation in power five.</a:t>
                </a:r>
              </a:p>
              <a:p>
                <a:endParaRPr lang="en-US" baseline="0" dirty="0" smtClean="0"/>
              </a:p>
              <a:p>
                <a:r>
                  <a:rPr lang="en-US" dirty="0" smtClean="0"/>
                  <a:t>Imagine you did run an algorithm and that the generated</a:t>
                </a:r>
                <a:r>
                  <a:rPr lang="en-US" baseline="0" dirty="0" smtClean="0"/>
                  <a:t> </a:t>
                </a:r>
                <a:r>
                  <a:rPr lang="en-US" dirty="0" smtClean="0"/>
                  <a:t>approximation</a:t>
                </a:r>
                <a:r>
                  <a:rPr lang="en-US" baseline="0" dirty="0" smtClean="0"/>
                  <a:t> </a:t>
                </a:r>
                <a:r>
                  <a:rPr lang="en-US" baseline="0" dirty="0" err="1" smtClean="0"/>
                  <a:t>xr</a:t>
                </a:r>
                <a:r>
                  <a:rPr lang="en-US" baseline="0" dirty="0" smtClean="0"/>
                  <a:t> is </a:t>
                </a:r>
                <a:r>
                  <a:rPr lang="en-CA" i="0">
                    <a:latin typeface="Cambria Math" panose="02040503050406030204" pitchFamily="18" charset="0"/>
                  </a:rPr>
                  <a:t>2.23604</a:t>
                </a:r>
                <a:r>
                  <a:rPr lang="en-US" b="0" i="0" smtClean="0">
                    <a:latin typeface="Cambria Math" panose="02040503050406030204" pitchFamily="18" charset="0"/>
                  </a:rPr>
                  <a:t>78</a:t>
                </a:r>
                <a:r>
                  <a:rPr lang="en-US" b="0" i="0" smtClean="0">
                    <a:latin typeface="Cambria Math" panose="02040503050406030204" pitchFamily="18" charset="0"/>
                  </a:rPr>
                  <a:t>.</a:t>
                </a:r>
                <a:endParaRPr lang="en-US" b="0" dirty="0" smtClean="0"/>
              </a:p>
              <a:p>
                <a:endParaRPr lang="en-US" dirty="0" smtClean="0"/>
              </a:p>
              <a:p>
                <a:r>
                  <a:rPr lang="en-US" dirty="0" smtClean="0"/>
                  <a:t>Can we based on these two information estimate how much would be the forward error?</a:t>
                </a:r>
              </a:p>
              <a:p>
                <a:endParaRPr lang="en-US" dirty="0" smtClean="0"/>
              </a:p>
              <a:p>
                <a:r>
                  <a:rPr lang="en-US" dirty="0" smtClean="0"/>
                  <a:t>Or in other words: how much is approximatively the error of this approximation?</a:t>
                </a:r>
              </a:p>
              <a:p>
                <a:endParaRPr lang="en-US" dirty="0" smtClean="0"/>
              </a:p>
              <a:p>
                <a:r>
                  <a:rPr lang="en-US" dirty="0" smtClean="0"/>
                  <a:t>With the </a:t>
                </a:r>
                <a:r>
                  <a:rPr lang="en-US" dirty="0" err="1" smtClean="0"/>
                  <a:t>tgeory</a:t>
                </a:r>
                <a:r>
                  <a:rPr lang="en-US" dirty="0" smtClean="0"/>
                  <a:t> we developed so far it</a:t>
                </a:r>
                <a:r>
                  <a:rPr lang="en-US" baseline="0" dirty="0" smtClean="0"/>
                  <a:t> is possible to do this task.</a:t>
                </a:r>
                <a:endParaRPr lang="en-US" dirty="0" smtClean="0"/>
              </a:p>
              <a:p>
                <a:endParaRPr lang="en-US" dirty="0" smtClean="0"/>
              </a:p>
              <a:p>
                <a:endParaRPr lang="en-US" dirty="0"/>
              </a:p>
            </p:txBody>
          </p:sp>
        </mc:Fallback>
      </mc:AlternateContent>
      <p:sp>
        <p:nvSpPr>
          <p:cNvPr id="4" name="Slide Number Placeholder 3"/>
          <p:cNvSpPr>
            <a:spLocks noGrp="1"/>
          </p:cNvSpPr>
          <p:nvPr>
            <p:ph type="sldNum" sz="quarter" idx="10"/>
          </p:nvPr>
        </p:nvSpPr>
        <p:spPr/>
        <p:txBody>
          <a:bodyPr/>
          <a:lstStyle/>
          <a:p>
            <a:fld id="{C3A0A985-893D-4A02-91E4-189F1DCD6E25}" type="slidenum">
              <a:rPr lang="en-US" smtClean="0"/>
              <a:t>9</a:t>
            </a:fld>
            <a:endParaRPr lang="en-US"/>
          </a:p>
        </p:txBody>
      </p:sp>
    </p:spTree>
    <p:extLst>
      <p:ext uri="{BB962C8B-B14F-4D97-AF65-F5344CB8AC3E}">
        <p14:creationId xmlns:p14="http://schemas.microsoft.com/office/powerpoint/2010/main" val="621845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0BCC98A-D838-479A-81F1-DCF843D74FCF}" type="datetimeFigureOut">
              <a:rPr lang="en-US" smtClean="0"/>
              <a:t>5/10/2020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66C82E-ED74-4D01-85A3-B47459FA5283}" type="slidenum">
              <a:rPr lang="en-US" smtClean="0"/>
              <a:t>‹#›</a:t>
            </a:fld>
            <a:endParaRPr lang="en-US"/>
          </a:p>
        </p:txBody>
      </p:sp>
    </p:spTree>
    <p:extLst>
      <p:ext uri="{BB962C8B-B14F-4D97-AF65-F5344CB8AC3E}">
        <p14:creationId xmlns:p14="http://schemas.microsoft.com/office/powerpoint/2010/main" val="3567413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BCC98A-D838-479A-81F1-DCF843D74FCF}" type="datetimeFigureOut">
              <a:rPr lang="en-US" smtClean="0"/>
              <a:t>5/10/2020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66C82E-ED74-4D01-85A3-B47459FA5283}" type="slidenum">
              <a:rPr lang="en-US" smtClean="0"/>
              <a:t>‹#›</a:t>
            </a:fld>
            <a:endParaRPr lang="en-US"/>
          </a:p>
        </p:txBody>
      </p:sp>
    </p:spTree>
    <p:extLst>
      <p:ext uri="{BB962C8B-B14F-4D97-AF65-F5344CB8AC3E}">
        <p14:creationId xmlns:p14="http://schemas.microsoft.com/office/powerpoint/2010/main" val="2583801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BCC98A-D838-479A-81F1-DCF843D74FCF}" type="datetimeFigureOut">
              <a:rPr lang="en-US" smtClean="0"/>
              <a:t>5/10/2020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66C82E-ED74-4D01-85A3-B47459FA5283}" type="slidenum">
              <a:rPr lang="en-US" smtClean="0"/>
              <a:t>‹#›</a:t>
            </a:fld>
            <a:endParaRPr lang="en-US"/>
          </a:p>
        </p:txBody>
      </p:sp>
    </p:spTree>
    <p:extLst>
      <p:ext uri="{BB962C8B-B14F-4D97-AF65-F5344CB8AC3E}">
        <p14:creationId xmlns:p14="http://schemas.microsoft.com/office/powerpoint/2010/main" val="41440330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199456" y="2852936"/>
            <a:ext cx="9313035" cy="1224136"/>
          </a:xfrm>
        </p:spPr>
        <p:txBody>
          <a:bodyPr anchor="ctr"/>
          <a:lstStyle>
            <a:lvl1pPr algn="l">
              <a:defRPr sz="2800"/>
            </a:lvl1pPr>
          </a:lstStyle>
          <a:p>
            <a:r>
              <a:rPr lang="en-US" smtClean="0"/>
              <a:t>Click to edit Master title style</a:t>
            </a:r>
            <a:endParaRPr lang="en-US"/>
          </a:p>
        </p:txBody>
      </p:sp>
      <p:sp>
        <p:nvSpPr>
          <p:cNvPr id="3075" name="Rectangle 3"/>
          <p:cNvSpPr>
            <a:spLocks noGrp="1" noChangeArrowheads="1"/>
          </p:cNvSpPr>
          <p:nvPr>
            <p:ph type="subTitle" idx="1"/>
          </p:nvPr>
        </p:nvSpPr>
        <p:spPr>
          <a:xfrm>
            <a:off x="1199456" y="4293096"/>
            <a:ext cx="9313035" cy="766936"/>
          </a:xfrm>
        </p:spPr>
        <p:txBody>
          <a:bodyPr/>
          <a:lstStyle>
            <a:lvl1pPr marL="0" indent="0">
              <a:buFontTx/>
              <a:buNone/>
              <a:defRPr sz="1800"/>
            </a:lvl1pPr>
          </a:lstStyle>
          <a:p>
            <a:r>
              <a:rPr lang="en-US" smtClean="0"/>
              <a:t>Click to edit Master subtitle style</a:t>
            </a:r>
            <a:endParaRPr lang="en-US"/>
          </a:p>
        </p:txBody>
      </p:sp>
    </p:spTree>
    <p:extLst>
      <p:ext uri="{BB962C8B-B14F-4D97-AF65-F5344CB8AC3E}">
        <p14:creationId xmlns:p14="http://schemas.microsoft.com/office/powerpoint/2010/main" val="27736345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Content option 1">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682580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Content option 2">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01083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Content option 3">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634749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reak page option 2">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2276872"/>
            <a:ext cx="10363200" cy="1143000"/>
          </a:xfrm>
        </p:spPr>
        <p:txBody>
          <a:bodyPr/>
          <a:lstStyle>
            <a:lvl1pPr>
              <a:defRPr>
                <a:solidFill>
                  <a:schemeClr val="bg1"/>
                </a:solidFill>
              </a:defRPr>
            </a:lvl1pPr>
          </a:lstStyle>
          <a:p>
            <a:r>
              <a:rPr lang="en-US" smtClean="0"/>
              <a:t>Click to edit Master title style</a:t>
            </a:r>
            <a:endParaRPr lang="en-US"/>
          </a:p>
        </p:txBody>
      </p:sp>
    </p:spTree>
    <p:extLst>
      <p:ext uri="{BB962C8B-B14F-4D97-AF65-F5344CB8AC3E}">
        <p14:creationId xmlns:p14="http://schemas.microsoft.com/office/powerpoint/2010/main" val="1827757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reak page option 1">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2276872"/>
            <a:ext cx="10363200" cy="1143000"/>
          </a:xfrm>
        </p:spPr>
        <p:txBody>
          <a:bodyPr/>
          <a:lstStyle>
            <a:lvl1pPr>
              <a:defRPr>
                <a:solidFill>
                  <a:schemeClr val="accent1"/>
                </a:solidFill>
              </a:defRPr>
            </a:lvl1pPr>
          </a:lstStyle>
          <a:p>
            <a:r>
              <a:rPr lang="en-US" smtClean="0"/>
              <a:t>Click to edit Master title style</a:t>
            </a:r>
            <a:endParaRPr lang="en-US"/>
          </a:p>
        </p:txBody>
      </p:sp>
    </p:spTree>
    <p:extLst>
      <p:ext uri="{BB962C8B-B14F-4D97-AF65-F5344CB8AC3E}">
        <p14:creationId xmlns:p14="http://schemas.microsoft.com/office/powerpoint/2010/main" val="36517711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End Slide">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68279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BCC98A-D838-479A-81F1-DCF843D74FCF}" type="datetimeFigureOut">
              <a:rPr lang="en-US" smtClean="0"/>
              <a:t>5/10/2020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66C82E-ED74-4D01-85A3-B47459FA5283}" type="slidenum">
              <a:rPr lang="en-US" smtClean="0"/>
              <a:t>‹#›</a:t>
            </a:fld>
            <a:endParaRPr lang="en-US"/>
          </a:p>
        </p:txBody>
      </p:sp>
    </p:spTree>
    <p:extLst>
      <p:ext uri="{BB962C8B-B14F-4D97-AF65-F5344CB8AC3E}">
        <p14:creationId xmlns:p14="http://schemas.microsoft.com/office/powerpoint/2010/main" val="2368930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BCC98A-D838-479A-81F1-DCF843D74FCF}" type="datetimeFigureOut">
              <a:rPr lang="en-US" smtClean="0"/>
              <a:t>5/10/2020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66C82E-ED74-4D01-85A3-B47459FA5283}" type="slidenum">
              <a:rPr lang="en-US" smtClean="0"/>
              <a:t>‹#›</a:t>
            </a:fld>
            <a:endParaRPr lang="en-US"/>
          </a:p>
        </p:txBody>
      </p:sp>
    </p:spTree>
    <p:extLst>
      <p:ext uri="{BB962C8B-B14F-4D97-AF65-F5344CB8AC3E}">
        <p14:creationId xmlns:p14="http://schemas.microsoft.com/office/powerpoint/2010/main" val="4265609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0BCC98A-D838-479A-81F1-DCF843D74FCF}" type="datetimeFigureOut">
              <a:rPr lang="en-US" smtClean="0"/>
              <a:t>5/10/2020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66C82E-ED74-4D01-85A3-B47459FA5283}" type="slidenum">
              <a:rPr lang="en-US" smtClean="0"/>
              <a:t>‹#›</a:t>
            </a:fld>
            <a:endParaRPr lang="en-US"/>
          </a:p>
        </p:txBody>
      </p:sp>
    </p:spTree>
    <p:extLst>
      <p:ext uri="{BB962C8B-B14F-4D97-AF65-F5344CB8AC3E}">
        <p14:creationId xmlns:p14="http://schemas.microsoft.com/office/powerpoint/2010/main" val="546396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0BCC98A-D838-479A-81F1-DCF843D74FCF}" type="datetimeFigureOut">
              <a:rPr lang="en-US" smtClean="0"/>
              <a:t>5/10/2020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66C82E-ED74-4D01-85A3-B47459FA5283}" type="slidenum">
              <a:rPr lang="en-US" smtClean="0"/>
              <a:t>‹#›</a:t>
            </a:fld>
            <a:endParaRPr lang="en-US"/>
          </a:p>
        </p:txBody>
      </p:sp>
    </p:spTree>
    <p:extLst>
      <p:ext uri="{BB962C8B-B14F-4D97-AF65-F5344CB8AC3E}">
        <p14:creationId xmlns:p14="http://schemas.microsoft.com/office/powerpoint/2010/main" val="161555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0BCC98A-D838-479A-81F1-DCF843D74FCF}" type="datetimeFigureOut">
              <a:rPr lang="en-US" smtClean="0"/>
              <a:t>5/10/2020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66C82E-ED74-4D01-85A3-B47459FA5283}" type="slidenum">
              <a:rPr lang="en-US" smtClean="0"/>
              <a:t>‹#›</a:t>
            </a:fld>
            <a:endParaRPr lang="en-US"/>
          </a:p>
        </p:txBody>
      </p:sp>
    </p:spTree>
    <p:extLst>
      <p:ext uri="{BB962C8B-B14F-4D97-AF65-F5344CB8AC3E}">
        <p14:creationId xmlns:p14="http://schemas.microsoft.com/office/powerpoint/2010/main" val="3608489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BCC98A-D838-479A-81F1-DCF843D74FCF}" type="datetimeFigureOut">
              <a:rPr lang="en-US" smtClean="0"/>
              <a:t>5/10/2020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66C82E-ED74-4D01-85A3-B47459FA5283}" type="slidenum">
              <a:rPr lang="en-US" smtClean="0"/>
              <a:t>‹#›</a:t>
            </a:fld>
            <a:endParaRPr lang="en-US"/>
          </a:p>
        </p:txBody>
      </p:sp>
    </p:spTree>
    <p:extLst>
      <p:ext uri="{BB962C8B-B14F-4D97-AF65-F5344CB8AC3E}">
        <p14:creationId xmlns:p14="http://schemas.microsoft.com/office/powerpoint/2010/main" val="3359570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BCC98A-D838-479A-81F1-DCF843D74FCF}" type="datetimeFigureOut">
              <a:rPr lang="en-US" smtClean="0"/>
              <a:t>5/10/2020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66C82E-ED74-4D01-85A3-B47459FA5283}" type="slidenum">
              <a:rPr lang="en-US" smtClean="0"/>
              <a:t>‹#›</a:t>
            </a:fld>
            <a:endParaRPr lang="en-US"/>
          </a:p>
        </p:txBody>
      </p:sp>
    </p:spTree>
    <p:extLst>
      <p:ext uri="{BB962C8B-B14F-4D97-AF65-F5344CB8AC3E}">
        <p14:creationId xmlns:p14="http://schemas.microsoft.com/office/powerpoint/2010/main" val="667162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BCC98A-D838-479A-81F1-DCF843D74FCF}" type="datetimeFigureOut">
              <a:rPr lang="en-US" smtClean="0"/>
              <a:t>5/10/2020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66C82E-ED74-4D01-85A3-B47459FA5283}" type="slidenum">
              <a:rPr lang="en-US" smtClean="0"/>
              <a:t>‹#›</a:t>
            </a:fld>
            <a:endParaRPr lang="en-US"/>
          </a:p>
        </p:txBody>
      </p:sp>
    </p:spTree>
    <p:extLst>
      <p:ext uri="{BB962C8B-B14F-4D97-AF65-F5344CB8AC3E}">
        <p14:creationId xmlns:p14="http://schemas.microsoft.com/office/powerpoint/2010/main" val="2249275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9"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BCC98A-D838-479A-81F1-DCF843D74FCF}" type="datetimeFigureOut">
              <a:rPr lang="en-US" smtClean="0"/>
              <a:t>5/10/2020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66C82E-ED74-4D01-85A3-B47459FA5283}" type="slidenum">
              <a:rPr lang="en-US" smtClean="0"/>
              <a:t>‹#›</a:t>
            </a:fld>
            <a:endParaRPr lang="en-US"/>
          </a:p>
        </p:txBody>
      </p:sp>
    </p:spTree>
    <p:extLst>
      <p:ext uri="{BB962C8B-B14F-4D97-AF65-F5344CB8AC3E}">
        <p14:creationId xmlns:p14="http://schemas.microsoft.com/office/powerpoint/2010/main" val="30433602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9">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381000"/>
            <a:ext cx="10363200" cy="1143000"/>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a:p>
        </p:txBody>
      </p:sp>
      <p:sp>
        <p:nvSpPr>
          <p:cNvPr id="1027" name="Rectangle 3"/>
          <p:cNvSpPr>
            <a:spLocks noGrp="1" noChangeArrowheads="1"/>
          </p:cNvSpPr>
          <p:nvPr>
            <p:ph type="body" idx="1"/>
          </p:nvPr>
        </p:nvSpPr>
        <p:spPr bwMode="auto">
          <a:xfrm>
            <a:off x="914400" y="1752600"/>
            <a:ext cx="10363200" cy="4114800"/>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173083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hf hdr="0" ftr="0" dt="0"/>
  <p:txStyles>
    <p:titleStyle>
      <a:lvl1pPr algn="l" rtl="0" eaLnBrk="1" fontAlgn="base" hangingPunct="1">
        <a:spcBef>
          <a:spcPct val="0"/>
        </a:spcBef>
        <a:spcAft>
          <a:spcPct val="0"/>
        </a:spcAft>
        <a:defRPr sz="3600">
          <a:solidFill>
            <a:srgbClr val="782336"/>
          </a:solidFill>
          <a:latin typeface="Arial Bold"/>
          <a:ea typeface="ＭＳ Ｐゴシック" charset="0"/>
          <a:cs typeface="ＭＳ Ｐゴシック" charset="0"/>
        </a:defRPr>
      </a:lvl1pPr>
      <a:lvl2pPr algn="l" rtl="0" eaLnBrk="1" fontAlgn="base" hangingPunct="1">
        <a:spcBef>
          <a:spcPct val="0"/>
        </a:spcBef>
        <a:spcAft>
          <a:spcPct val="0"/>
        </a:spcAft>
        <a:defRPr sz="3600">
          <a:solidFill>
            <a:srgbClr val="782336"/>
          </a:solidFill>
          <a:latin typeface="Arial Bold" charset="0"/>
          <a:ea typeface="ＭＳ Ｐゴシック" charset="0"/>
          <a:cs typeface="ＭＳ Ｐゴシック" charset="0"/>
        </a:defRPr>
      </a:lvl2pPr>
      <a:lvl3pPr algn="l" rtl="0" eaLnBrk="1" fontAlgn="base" hangingPunct="1">
        <a:spcBef>
          <a:spcPct val="0"/>
        </a:spcBef>
        <a:spcAft>
          <a:spcPct val="0"/>
        </a:spcAft>
        <a:defRPr sz="3600">
          <a:solidFill>
            <a:srgbClr val="782336"/>
          </a:solidFill>
          <a:latin typeface="Arial Bold" charset="0"/>
          <a:ea typeface="ＭＳ Ｐゴシック" charset="0"/>
          <a:cs typeface="ＭＳ Ｐゴシック" charset="0"/>
        </a:defRPr>
      </a:lvl3pPr>
      <a:lvl4pPr algn="l" rtl="0" eaLnBrk="1" fontAlgn="base" hangingPunct="1">
        <a:spcBef>
          <a:spcPct val="0"/>
        </a:spcBef>
        <a:spcAft>
          <a:spcPct val="0"/>
        </a:spcAft>
        <a:defRPr sz="3600">
          <a:solidFill>
            <a:srgbClr val="782336"/>
          </a:solidFill>
          <a:latin typeface="Arial Bold" charset="0"/>
          <a:ea typeface="ＭＳ Ｐゴシック" charset="0"/>
          <a:cs typeface="ＭＳ Ｐゴシック" charset="0"/>
        </a:defRPr>
      </a:lvl4pPr>
      <a:lvl5pPr algn="l" rtl="0" eaLnBrk="1" fontAlgn="base" hangingPunct="1">
        <a:spcBef>
          <a:spcPct val="0"/>
        </a:spcBef>
        <a:spcAft>
          <a:spcPct val="0"/>
        </a:spcAft>
        <a:defRPr sz="3600">
          <a:solidFill>
            <a:srgbClr val="782336"/>
          </a:solidFill>
          <a:latin typeface="Arial Bold" charset="0"/>
          <a:ea typeface="ＭＳ Ｐゴシック" charset="0"/>
          <a:cs typeface="ＭＳ Ｐゴシック" charset="0"/>
        </a:defRPr>
      </a:lvl5pPr>
      <a:lvl6pPr marL="457200" algn="ctr" rtl="0" eaLnBrk="1" fontAlgn="base" hangingPunct="1">
        <a:spcBef>
          <a:spcPct val="0"/>
        </a:spcBef>
        <a:spcAft>
          <a:spcPct val="0"/>
        </a:spcAft>
        <a:defRPr sz="3600">
          <a:solidFill>
            <a:srgbClr val="782336"/>
          </a:solidFill>
          <a:latin typeface="GillSans Bold" pitchFamily="1" charset="0"/>
        </a:defRPr>
      </a:lvl6pPr>
      <a:lvl7pPr marL="914400" algn="ctr" rtl="0" eaLnBrk="1" fontAlgn="base" hangingPunct="1">
        <a:spcBef>
          <a:spcPct val="0"/>
        </a:spcBef>
        <a:spcAft>
          <a:spcPct val="0"/>
        </a:spcAft>
        <a:defRPr sz="3600">
          <a:solidFill>
            <a:srgbClr val="782336"/>
          </a:solidFill>
          <a:latin typeface="GillSans Bold" pitchFamily="1" charset="0"/>
        </a:defRPr>
      </a:lvl7pPr>
      <a:lvl8pPr marL="1371600" algn="ctr" rtl="0" eaLnBrk="1" fontAlgn="base" hangingPunct="1">
        <a:spcBef>
          <a:spcPct val="0"/>
        </a:spcBef>
        <a:spcAft>
          <a:spcPct val="0"/>
        </a:spcAft>
        <a:defRPr sz="3600">
          <a:solidFill>
            <a:srgbClr val="782336"/>
          </a:solidFill>
          <a:latin typeface="GillSans Bold" pitchFamily="1" charset="0"/>
        </a:defRPr>
      </a:lvl8pPr>
      <a:lvl9pPr marL="1828800" algn="ctr" rtl="0" eaLnBrk="1" fontAlgn="base" hangingPunct="1">
        <a:spcBef>
          <a:spcPct val="0"/>
        </a:spcBef>
        <a:spcAft>
          <a:spcPct val="0"/>
        </a:spcAft>
        <a:defRPr sz="3600">
          <a:solidFill>
            <a:srgbClr val="782336"/>
          </a:solidFill>
          <a:latin typeface="GillSans Bold" pitchFamily="1" charset="0"/>
        </a:defRPr>
      </a:lvl9pPr>
    </p:titleStyle>
    <p:bodyStyle>
      <a:lvl1pPr marL="342900" indent="-342900" algn="l" rtl="0" eaLnBrk="1" fontAlgn="base" hangingPunct="1">
        <a:spcBef>
          <a:spcPct val="20000"/>
        </a:spcBef>
        <a:spcAft>
          <a:spcPct val="0"/>
        </a:spcAft>
        <a:buFont typeface="Wingdings" charset="0"/>
        <a:buChar char="§"/>
        <a:defRPr sz="2400">
          <a:solidFill>
            <a:schemeClr val="tx1"/>
          </a:solidFill>
          <a:latin typeface="Arial"/>
          <a:ea typeface="ＭＳ Ｐゴシック" charset="0"/>
          <a:cs typeface="ＭＳ Ｐゴシック" charset="0"/>
        </a:defRPr>
      </a:lvl1pPr>
      <a:lvl2pPr marL="742950" indent="-285750" algn="l" rtl="0" eaLnBrk="1" fontAlgn="base" hangingPunct="1">
        <a:spcBef>
          <a:spcPct val="20000"/>
        </a:spcBef>
        <a:spcAft>
          <a:spcPct val="0"/>
        </a:spcAft>
        <a:buFont typeface="Wingdings" charset="0"/>
        <a:buChar char="§"/>
        <a:defRPr sz="2200">
          <a:solidFill>
            <a:schemeClr val="tx1"/>
          </a:solidFill>
          <a:latin typeface="Arial"/>
          <a:ea typeface="ＭＳ Ｐゴシック" pitchFamily="-32" charset="-128"/>
        </a:defRPr>
      </a:lvl2pPr>
      <a:lvl3pPr marL="1143000" indent="-228600" algn="l" rtl="0" eaLnBrk="1" fontAlgn="base" hangingPunct="1">
        <a:spcBef>
          <a:spcPct val="20000"/>
        </a:spcBef>
        <a:spcAft>
          <a:spcPct val="0"/>
        </a:spcAft>
        <a:buFont typeface="Wingdings" charset="0"/>
        <a:buChar char="§"/>
        <a:defRPr sz="2000">
          <a:solidFill>
            <a:schemeClr val="tx1"/>
          </a:solidFill>
          <a:latin typeface="Arial"/>
          <a:ea typeface="ＭＳ Ｐゴシック" pitchFamily="-32" charset="-128"/>
        </a:defRPr>
      </a:lvl3pPr>
      <a:lvl4pPr marL="1600200" indent="-228600" algn="l" rtl="0" eaLnBrk="1" fontAlgn="base" hangingPunct="1">
        <a:spcBef>
          <a:spcPct val="20000"/>
        </a:spcBef>
        <a:spcAft>
          <a:spcPct val="0"/>
        </a:spcAft>
        <a:buFont typeface="Wingdings" charset="0"/>
        <a:buChar char="§"/>
        <a:defRPr sz="2000">
          <a:solidFill>
            <a:schemeClr val="tx1"/>
          </a:solidFill>
          <a:latin typeface="Arial"/>
          <a:ea typeface="ＭＳ Ｐゴシック" pitchFamily="-32" charset="-128"/>
        </a:defRPr>
      </a:lvl4pPr>
      <a:lvl5pPr marL="2057400" indent="-228600" algn="l" rtl="0" eaLnBrk="1" fontAlgn="base" hangingPunct="1">
        <a:spcBef>
          <a:spcPct val="20000"/>
        </a:spcBef>
        <a:spcAft>
          <a:spcPct val="0"/>
        </a:spcAft>
        <a:buFont typeface="Wingdings" charset="0"/>
        <a:buChar char="§"/>
        <a:defRPr sz="2000">
          <a:solidFill>
            <a:schemeClr val="tx1"/>
          </a:solidFill>
          <a:latin typeface="Arial"/>
          <a:ea typeface="ＭＳ Ｐゴシック" pitchFamily="-32" charset="-128"/>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230.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0.png"/></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_rels/slide7.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8.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2.png"/><Relationship Id="rId11" Type="http://schemas.openxmlformats.org/officeDocument/2006/relationships/image" Target="../media/image37.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png"/></Relationships>
</file>

<file path=ppt/slides/_rels/slide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5"/>
          <p:cNvSpPr>
            <a:spLocks noGrp="1"/>
          </p:cNvSpPr>
          <p:nvPr>
            <p:ph type="ctrTitle"/>
          </p:nvPr>
        </p:nvSpPr>
        <p:spPr/>
        <p:txBody>
          <a:bodyPr/>
          <a:lstStyle/>
          <a:p>
            <a:r>
              <a:rPr lang="en-US" dirty="0" smtClean="0">
                <a:latin typeface="Arial Bold" charset="0"/>
              </a:rPr>
              <a:t>Forward and </a:t>
            </a:r>
            <a:r>
              <a:rPr lang="en-US" smtClean="0">
                <a:latin typeface="Arial Bold" charset="0"/>
              </a:rPr>
              <a:t>backward errors</a:t>
            </a:r>
            <a:endParaRPr lang="en-US" dirty="0">
              <a:latin typeface="Arial Bold" charset="0"/>
            </a:endParaRPr>
          </a:p>
        </p:txBody>
      </p:sp>
      <p:sp>
        <p:nvSpPr>
          <p:cNvPr id="7170" name="Subtitle 16"/>
          <p:cNvSpPr>
            <a:spLocks noGrp="1"/>
          </p:cNvSpPr>
          <p:nvPr>
            <p:ph type="subTitle" idx="1"/>
          </p:nvPr>
        </p:nvSpPr>
        <p:spPr/>
        <p:txBody>
          <a:bodyPr/>
          <a:lstStyle/>
          <a:p>
            <a:pPr eaLnBrk="1" hangingPunct="1"/>
            <a:endParaRPr lang="en-US">
              <a:latin typeface="Arial" charset="0"/>
            </a:endParaRPr>
          </a:p>
        </p:txBody>
      </p:sp>
    </p:spTree>
    <p:extLst>
      <p:ext uri="{BB962C8B-B14F-4D97-AF65-F5344CB8AC3E}">
        <p14:creationId xmlns:p14="http://schemas.microsoft.com/office/powerpoint/2010/main" val="12224955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1 - Solution</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dirty="0" smtClean="0"/>
                  <a:t>Step 1: compute the backward error:</a:t>
                </a:r>
              </a:p>
              <a:p>
                <a:endParaRPr lang="en-US" sz="1200" dirty="0" smtClean="0"/>
              </a:p>
              <a:p>
                <a:pPr marL="0" indent="0">
                  <a:buNone/>
                </a:pPr>
                <a14:m>
                  <m:oMathPara xmlns:m="http://schemas.openxmlformats.org/officeDocument/2006/math">
                    <m:oMathParaPr>
                      <m:jc m:val="centerGroup"/>
                    </m:oMathParaPr>
                    <m:oMath xmlns:m="http://schemas.openxmlformats.org/officeDocument/2006/math">
                      <m:d>
                        <m:dPr>
                          <m:begChr m:val="|"/>
                          <m:endChr m:val="|"/>
                          <m:ctrlPr>
                            <a:rPr lang="en-CA" i="1">
                              <a:latin typeface="Cambria Math" panose="02040503050406030204" pitchFamily="18" charset="0"/>
                            </a:rPr>
                          </m:ctrlPr>
                        </m:dPr>
                        <m:e>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𝑟</m:t>
                                  </m:r>
                                </m:sub>
                              </m:sSub>
                            </m:e>
                          </m:d>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𝑟</m:t>
                              </m:r>
                            </m:sub>
                            <m:sup>
                              <m:r>
                                <a:rPr lang="en-US" i="1">
                                  <a:latin typeface="Cambria Math" panose="02040503050406030204" pitchFamily="18" charset="0"/>
                                </a:rPr>
                                <m:t>5</m:t>
                              </m:r>
                            </m:sup>
                          </m:sSubSup>
                          <m:r>
                            <a:rPr lang="en-CA" i="1">
                              <a:latin typeface="Cambria Math" panose="02040503050406030204" pitchFamily="18" charset="0"/>
                            </a:rPr>
                            <m:t>+2</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𝑟</m:t>
                              </m:r>
                            </m:sub>
                            <m:sup>
                              <m:r>
                                <a:rPr lang="en-US" i="1">
                                  <a:latin typeface="Cambria Math" panose="02040503050406030204" pitchFamily="18" charset="0"/>
                                </a:rPr>
                                <m:t>4</m:t>
                              </m:r>
                            </m:sup>
                          </m:sSubSup>
                          <m:r>
                            <a:rPr lang="en-CA" i="1">
                              <a:latin typeface="Cambria Math" panose="02040503050406030204" pitchFamily="18" charset="0"/>
                            </a:rPr>
                            <m:t>−5</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𝑟</m:t>
                              </m:r>
                            </m:sub>
                            <m:sup>
                              <m:r>
                                <a:rPr lang="en-US" i="1">
                                  <a:latin typeface="Cambria Math" panose="02040503050406030204" pitchFamily="18" charset="0"/>
                                </a:rPr>
                                <m:t>3</m:t>
                              </m:r>
                            </m:sup>
                          </m:sSubSup>
                          <m:r>
                            <a:rPr lang="en-CA" i="1">
                              <a:latin typeface="Cambria Math" panose="02040503050406030204" pitchFamily="18" charset="0"/>
                            </a:rPr>
                            <m:t>−7</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𝑟</m:t>
                              </m:r>
                            </m:sub>
                            <m:sup>
                              <m:r>
                                <a:rPr lang="en-US" i="1">
                                  <a:latin typeface="Cambria Math" panose="02040503050406030204" pitchFamily="18" charset="0"/>
                                </a:rPr>
                                <m:t>2</m:t>
                              </m:r>
                            </m:sup>
                          </m:sSubSup>
                          <m:r>
                            <a:rPr lang="en-CA" i="1">
                              <a:latin typeface="Cambria Math" panose="02040503050406030204" pitchFamily="18" charset="0"/>
                            </a:rPr>
                            <m:t>−15</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0.002</m:t>
                      </m:r>
                    </m:oMath>
                  </m:oMathPara>
                </a14:m>
                <a:endParaRPr lang="en-CA" dirty="0" smtClean="0"/>
              </a:p>
              <a:p>
                <a:pPr marL="0" indent="0">
                  <a:buNone/>
                </a:pPr>
                <a:endParaRPr lang="en-CA" sz="1200" dirty="0" smtClean="0"/>
              </a:p>
              <a:p>
                <a:r>
                  <a:rPr lang="en-US" dirty="0" smtClean="0"/>
                  <a:t>Step 2: estimate the forward error:</a:t>
                </a:r>
              </a:p>
              <a:p>
                <a:pPr marL="0" indent="0">
                  <a:buNone/>
                </a:pPr>
                <a:endParaRPr lang="en-US" sz="1200" dirty="0" smtClean="0"/>
              </a:p>
              <a:p>
                <a:pPr marL="0" indent="0">
                  <a:buNone/>
                </a:pPr>
                <a14:m>
                  <m:oMathPara xmlns:m="http://schemas.openxmlformats.org/officeDocument/2006/math">
                    <m:oMathParaPr>
                      <m:jc m:val="centerGroup"/>
                    </m:oMathParaPr>
                    <m:oMath xmlns:m="http://schemas.openxmlformats.org/officeDocument/2006/math">
                      <m:d>
                        <m:dPr>
                          <m:begChr m:val="|"/>
                          <m:endChr m:val="|"/>
                          <m:ctrlPr>
                            <a:rPr lang="en-CA" i="1">
                              <a:latin typeface="Cambria Math" panose="02040503050406030204" pitchFamily="18" charset="0"/>
                            </a:rPr>
                          </m:ctrlPr>
                        </m:dPr>
                        <m:e>
                          <m:r>
                            <a:rPr lang="en-US" b="0" i="1" smtClean="0">
                              <a:latin typeface="Cambria Math" panose="02040503050406030204" pitchFamily="18" charset="0"/>
                            </a:rPr>
                            <m:t>𝑟</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𝑟</m:t>
                              </m:r>
                            </m:sub>
                          </m:sSub>
                        </m:e>
                      </m:d>
                      <m:r>
                        <a:rPr lang="en-US" i="1" smtClean="0">
                          <a:latin typeface="Cambria Math" panose="02040503050406030204" pitchFamily="18" charset="0"/>
                          <a:ea typeface="Cambria Math" panose="02040503050406030204" pitchFamily="18" charset="0"/>
                        </a:rPr>
                        <m:t>≅</m:t>
                      </m:r>
                      <m:f>
                        <m:fPr>
                          <m:ctrlPr>
                            <a:rPr lang="en-US" i="1" smtClean="0">
                              <a:latin typeface="Cambria Math" panose="02040503050406030204" pitchFamily="18" charset="0"/>
                              <a:ea typeface="Cambria Math" panose="02040503050406030204" pitchFamily="18" charset="0"/>
                            </a:rPr>
                          </m:ctrlPr>
                        </m:fPr>
                        <m:num>
                          <m:d>
                            <m:dPr>
                              <m:begChr m:val="|"/>
                              <m:endChr m:val="|"/>
                              <m:ctrlPr>
                                <a:rPr lang="en-US" i="1">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𝑟</m:t>
                                  </m:r>
                                </m:sub>
                                <m:sup>
                                  <m:r>
                                    <a:rPr lang="en-US" i="1">
                                      <a:latin typeface="Cambria Math" panose="02040503050406030204" pitchFamily="18" charset="0"/>
                                    </a:rPr>
                                    <m:t>5</m:t>
                                  </m:r>
                                </m:sup>
                              </m:sSubSup>
                              <m:r>
                                <a:rPr lang="en-CA" i="1">
                                  <a:latin typeface="Cambria Math" panose="02040503050406030204" pitchFamily="18" charset="0"/>
                                </a:rPr>
                                <m:t>+2</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𝑟</m:t>
                                  </m:r>
                                </m:sub>
                                <m:sup>
                                  <m:r>
                                    <a:rPr lang="en-US" i="1">
                                      <a:latin typeface="Cambria Math" panose="02040503050406030204" pitchFamily="18" charset="0"/>
                                    </a:rPr>
                                    <m:t>4</m:t>
                                  </m:r>
                                </m:sup>
                              </m:sSubSup>
                              <m:r>
                                <a:rPr lang="en-CA" i="1">
                                  <a:latin typeface="Cambria Math" panose="02040503050406030204" pitchFamily="18" charset="0"/>
                                </a:rPr>
                                <m:t>−5</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𝑟</m:t>
                                  </m:r>
                                </m:sub>
                                <m:sup>
                                  <m:r>
                                    <a:rPr lang="en-US" i="1">
                                      <a:latin typeface="Cambria Math" panose="02040503050406030204" pitchFamily="18" charset="0"/>
                                    </a:rPr>
                                    <m:t>3</m:t>
                                  </m:r>
                                </m:sup>
                              </m:sSubSup>
                              <m:r>
                                <a:rPr lang="en-CA" i="1">
                                  <a:latin typeface="Cambria Math" panose="02040503050406030204" pitchFamily="18" charset="0"/>
                                </a:rPr>
                                <m:t>−7</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𝑟</m:t>
                                  </m:r>
                                </m:sub>
                                <m:sup>
                                  <m:r>
                                    <a:rPr lang="en-US" i="1">
                                      <a:latin typeface="Cambria Math" panose="02040503050406030204" pitchFamily="18" charset="0"/>
                                    </a:rPr>
                                    <m:t>2</m:t>
                                  </m:r>
                                </m:sup>
                              </m:sSubSup>
                              <m:r>
                                <a:rPr lang="en-CA" i="1">
                                  <a:latin typeface="Cambria Math" panose="02040503050406030204" pitchFamily="18" charset="0"/>
                                </a:rPr>
                                <m:t>−15</m:t>
                              </m:r>
                            </m:e>
                          </m:d>
                        </m:num>
                        <m:den>
                          <m:d>
                            <m:dPr>
                              <m:begChr m:val="|"/>
                              <m:endChr m:val="|"/>
                              <m:ctrlPr>
                                <a:rPr lang="en-US" i="1">
                                  <a:latin typeface="Cambria Math" panose="02040503050406030204" pitchFamily="18" charset="0"/>
                                </a:rPr>
                              </m:ctrlPr>
                            </m:dPr>
                            <m:e>
                              <m:sSubSup>
                                <m:sSubSupPr>
                                  <m:ctrlPr>
                                    <a:rPr lang="en-US" i="1">
                                      <a:latin typeface="Cambria Math" panose="02040503050406030204" pitchFamily="18" charset="0"/>
                                    </a:rPr>
                                  </m:ctrlPr>
                                </m:sSubSupPr>
                                <m:e>
                                  <m:r>
                                    <a:rPr lang="en-US" b="0" i="1" smtClean="0">
                                      <a:latin typeface="Cambria Math" panose="02040503050406030204" pitchFamily="18" charset="0"/>
                                    </a:rPr>
                                    <m:t>5</m:t>
                                  </m:r>
                                  <m:r>
                                    <a:rPr lang="en-US" i="1">
                                      <a:latin typeface="Cambria Math" panose="02040503050406030204" pitchFamily="18" charset="0"/>
                                    </a:rPr>
                                    <m:t>𝑥</m:t>
                                  </m:r>
                                </m:e>
                                <m:sub>
                                  <m:r>
                                    <a:rPr lang="en-US" i="1">
                                      <a:latin typeface="Cambria Math" panose="02040503050406030204" pitchFamily="18" charset="0"/>
                                    </a:rPr>
                                    <m:t>𝑟</m:t>
                                  </m:r>
                                </m:sub>
                                <m:sup>
                                  <m:r>
                                    <a:rPr lang="en-US" b="0" i="1" smtClean="0">
                                      <a:latin typeface="Cambria Math" panose="02040503050406030204" pitchFamily="18" charset="0"/>
                                    </a:rPr>
                                    <m:t>4</m:t>
                                  </m:r>
                                </m:sup>
                              </m:sSubSup>
                              <m:r>
                                <a:rPr lang="en-CA" i="1">
                                  <a:latin typeface="Cambria Math" panose="02040503050406030204" pitchFamily="18" charset="0"/>
                                </a:rPr>
                                <m:t>+</m:t>
                              </m:r>
                              <m:r>
                                <a:rPr lang="en-US" b="0" i="1" smtClean="0">
                                  <a:latin typeface="Cambria Math" panose="02040503050406030204" pitchFamily="18" charset="0"/>
                                </a:rPr>
                                <m:t>8</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𝑟</m:t>
                                  </m:r>
                                </m:sub>
                                <m:sup>
                                  <m:r>
                                    <a:rPr lang="en-US" b="0" i="1" smtClean="0">
                                      <a:latin typeface="Cambria Math" panose="02040503050406030204" pitchFamily="18" charset="0"/>
                                    </a:rPr>
                                    <m:t>3</m:t>
                                  </m:r>
                                </m:sup>
                              </m:sSubSup>
                              <m:r>
                                <a:rPr lang="en-CA" i="1">
                                  <a:latin typeface="Cambria Math" panose="02040503050406030204" pitchFamily="18" charset="0"/>
                                </a:rPr>
                                <m:t>−</m:t>
                              </m:r>
                              <m:r>
                                <a:rPr lang="en-US" b="0" i="1" smtClean="0">
                                  <a:latin typeface="Cambria Math" panose="02040503050406030204" pitchFamily="18" charset="0"/>
                                </a:rPr>
                                <m:t>1</m:t>
                              </m:r>
                              <m:r>
                                <a:rPr lang="en-CA" i="1">
                                  <a:latin typeface="Cambria Math" panose="02040503050406030204" pitchFamily="18" charset="0"/>
                                </a:rPr>
                                <m:t>5</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𝑟</m:t>
                                  </m:r>
                                </m:sub>
                                <m:sup>
                                  <m:r>
                                    <a:rPr lang="en-US" b="0" i="1" smtClean="0">
                                      <a:latin typeface="Cambria Math" panose="02040503050406030204" pitchFamily="18" charset="0"/>
                                    </a:rPr>
                                    <m:t>2</m:t>
                                  </m:r>
                                </m:sup>
                              </m:sSubSup>
                              <m:r>
                                <a:rPr lang="en-CA" i="1">
                                  <a:latin typeface="Cambria Math" panose="02040503050406030204" pitchFamily="18" charset="0"/>
                                </a:rPr>
                                <m:t>−</m:t>
                              </m:r>
                              <m:r>
                                <a:rPr lang="en-US" b="0" i="1" smtClean="0">
                                  <a:latin typeface="Cambria Math" panose="02040503050406030204" pitchFamily="18" charset="0"/>
                                </a:rPr>
                                <m:t>14</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𝑟</m:t>
                                  </m:r>
                                </m:sub>
                                <m:sup/>
                              </m:sSubSup>
                            </m:e>
                          </m:d>
                        </m:den>
                      </m:f>
                      <m:r>
                        <a:rPr lang="en-US" i="1">
                          <a:latin typeface="Cambria Math" panose="02040503050406030204" pitchFamily="18" charset="0"/>
                          <a:ea typeface="Cambria Math" panose="02040503050406030204" pitchFamily="18" charset="0"/>
                        </a:rPr>
                        <m:t>≅0.0000</m:t>
                      </m:r>
                      <m:r>
                        <a:rPr lang="en-US" b="0" i="1" smtClean="0">
                          <a:latin typeface="Cambria Math" panose="02040503050406030204" pitchFamily="18" charset="0"/>
                          <a:ea typeface="Cambria Math" panose="02040503050406030204" pitchFamily="18" charset="0"/>
                        </a:rPr>
                        <m:t>2</m:t>
                      </m:r>
                    </m:oMath>
                  </m:oMathPara>
                </a14:m>
                <a:endParaRPr lang="en-US" b="0" dirty="0" smtClean="0">
                  <a:ea typeface="Cambria Math" panose="02040503050406030204" pitchFamily="18" charset="0"/>
                </a:endParaRPr>
              </a:p>
              <a:p>
                <a:pPr marL="0" indent="0">
                  <a:buNone/>
                </a:pPr>
                <a:endParaRPr lang="en-CA" sz="1300" dirty="0"/>
              </a:p>
              <a:p>
                <a:r>
                  <a:rPr lang="en-US" dirty="0" smtClean="0"/>
                  <a:t>Conclusion:</a:t>
                </a:r>
              </a:p>
              <a:p>
                <a:pPr marL="0" indent="0">
                  <a:buNone/>
                </a:pPr>
                <a14:m>
                  <m:oMathPara xmlns:m="http://schemas.openxmlformats.org/officeDocument/2006/math">
                    <m:oMathParaPr>
                      <m:jc m:val="centerGroup"/>
                    </m:oMathParaPr>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𝑟</m:t>
                          </m:r>
                        </m:sub>
                      </m:sSub>
                      <m:r>
                        <a:rPr lang="en-CA" i="1">
                          <a:latin typeface="Cambria Math" panose="02040503050406030204" pitchFamily="18" charset="0"/>
                        </a:rPr>
                        <m:t>=2.23604</m:t>
                      </m:r>
                      <m:r>
                        <a:rPr lang="en-CA"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0.0000</m:t>
                      </m:r>
                      <m:r>
                        <a:rPr lang="en-US" b="0" i="1" smtClean="0">
                          <a:latin typeface="Cambria Math" panose="02040503050406030204" pitchFamily="18" charset="0"/>
                          <a:ea typeface="Cambria Math" panose="02040503050406030204" pitchFamily="18" charset="0"/>
                        </a:rPr>
                        <m:t>2</m:t>
                      </m:r>
                    </m:oMath>
                  </m:oMathPara>
                </a14:m>
                <a:endParaRPr lang="en-US" dirty="0"/>
              </a:p>
              <a:p>
                <a:endParaRPr lang="en-US" dirty="0"/>
              </a:p>
              <a:p>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3081"/>
                </a:stretch>
              </a:blipFill>
            </p:spPr>
            <p:txBody>
              <a:bodyPr/>
              <a:lstStyle/>
              <a:p>
                <a:r>
                  <a:rPr lang="en-CA">
                    <a:noFill/>
                  </a:rPr>
                  <a:t> </a:t>
                </a:r>
              </a:p>
            </p:txBody>
          </p:sp>
        </mc:Fallback>
      </mc:AlternateContent>
    </p:spTree>
    <p:extLst>
      <p:ext uri="{BB962C8B-B14F-4D97-AF65-F5344CB8AC3E}">
        <p14:creationId xmlns:p14="http://schemas.microsoft.com/office/powerpoint/2010/main" val="2506469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2</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r>
                  <a:rPr lang="en-US" dirty="0" smtClean="0"/>
                  <a:t>Let us check our new findings on the equation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e>
                    </m:func>
                    <m:r>
                      <a:rPr lang="en-US" b="0" i="1" smtClean="0">
                        <a:latin typeface="Cambria Math" panose="02040503050406030204" pitchFamily="18" charset="0"/>
                      </a:rPr>
                      <m:t>=</m:t>
                    </m:r>
                    <m:r>
                      <a:rPr lang="en-US" b="0" i="1" smtClean="0">
                        <a:latin typeface="Cambria Math" panose="02040503050406030204" pitchFamily="18" charset="0"/>
                      </a:rPr>
                      <m:t>𝑥</m:t>
                    </m:r>
                  </m:oMath>
                </a14:m>
                <a:r>
                  <a:rPr lang="en-US" dirty="0" smtClean="0"/>
                  <a:t> and the approximation </a:t>
                </a:r>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𝑟</m:t>
                        </m:r>
                      </m:sub>
                    </m:sSub>
                    <m:r>
                      <a:rPr lang="en-CA" i="1">
                        <a:latin typeface="Cambria Math" panose="02040503050406030204" pitchFamily="18" charset="0"/>
                      </a:rPr>
                      <m:t>=</m:t>
                    </m:r>
                    <m:r>
                      <m:rPr>
                        <m:nor/>
                      </m:rPr>
                      <a:rPr lang="en-US" dirty="0"/>
                      <m:t>0.24006</m:t>
                    </m:r>
                  </m:oMath>
                </a14:m>
                <a:endParaRPr lang="en-US" dirty="0" smtClean="0"/>
              </a:p>
              <a:p>
                <a:r>
                  <a:rPr lang="en-US" dirty="0" smtClean="0"/>
                  <a:t>The true error is </a:t>
                </a:r>
                <a14:m>
                  <m:oMath xmlns:m="http://schemas.openxmlformats.org/officeDocument/2006/math">
                    <m:d>
                      <m:dPr>
                        <m:begChr m:val="|"/>
                        <m:endChr m:val="|"/>
                        <m:ctrlPr>
                          <a:rPr lang="en-CA" i="1">
                            <a:latin typeface="Cambria Math" panose="02040503050406030204" pitchFamily="18" charset="0"/>
                          </a:rPr>
                        </m:ctrlPr>
                      </m:dPr>
                      <m:e>
                        <m:r>
                          <a:rPr lang="en-US" i="1">
                            <a:latin typeface="Cambria Math" panose="02040503050406030204" pitchFamily="18" charset="0"/>
                          </a:rPr>
                          <m:t>𝑟</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𝑟</m:t>
                            </m:r>
                          </m:sub>
                        </m:sSub>
                      </m:e>
                    </m:d>
                    <m:r>
                      <a:rPr lang="en-CA" i="1">
                        <a:latin typeface="Cambria Math" panose="02040503050406030204" pitchFamily="18" charset="0"/>
                      </a:rPr>
                      <m:t>=</m:t>
                    </m:r>
                    <m:r>
                      <m:rPr>
                        <m:nor/>
                      </m:rPr>
                      <a:rPr lang="en-US" dirty="0"/>
                      <m:t>0.2</m:t>
                    </m:r>
                    <m:r>
                      <m:rPr>
                        <m:nor/>
                      </m:rPr>
                      <a:rPr lang="en-US" b="0" i="0" dirty="0" smtClean="0"/>
                      <m:t>4</m:t>
                    </m:r>
                  </m:oMath>
                </a14:m>
                <a:endParaRPr lang="en-US" dirty="0"/>
              </a:p>
              <a:p>
                <a:endParaRPr lang="en-US" sz="1300" dirty="0"/>
              </a:p>
              <a:p>
                <a:r>
                  <a:rPr lang="en-US" dirty="0" smtClean="0"/>
                  <a:t>Here we have </a:t>
                </a:r>
                <a14:m>
                  <m:oMath xmlns:m="http://schemas.openxmlformats.org/officeDocument/2006/math">
                    <m:func>
                      <m:funcPr>
                        <m:ctrlPr>
                          <a:rPr lang="en-US" i="1">
                            <a:latin typeface="Cambria Math" panose="02040503050406030204" pitchFamily="18" charset="0"/>
                          </a:rPr>
                        </m:ctrlPr>
                      </m:funcPr>
                      <m:fName>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m:rPr>
                            <m:sty m:val="p"/>
                          </m:rPr>
                          <a:rPr lang="en-US">
                            <a:latin typeface="Cambria Math" panose="02040503050406030204" pitchFamily="18" charset="0"/>
                          </a:rPr>
                          <m:t>sin</m:t>
                        </m:r>
                      </m:fName>
                      <m:e>
                        <m:d>
                          <m:dPr>
                            <m:ctrlPr>
                              <a:rPr lang="en-US" i="1">
                                <a:latin typeface="Cambria Math" panose="02040503050406030204" pitchFamily="18" charset="0"/>
                              </a:rPr>
                            </m:ctrlPr>
                          </m:dPr>
                          <m:e>
                            <m:r>
                              <a:rPr lang="en-US" i="1">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𝑥</m:t>
                        </m:r>
                      </m:e>
                    </m:func>
                  </m:oMath>
                </a14:m>
                <a:endParaRPr lang="en-CA" dirty="0" smtClean="0"/>
              </a:p>
              <a:p>
                <a:r>
                  <a:rPr lang="en-US" dirty="0" smtClean="0"/>
                  <a:t>Consequently</a:t>
                </a:r>
              </a:p>
              <a:p>
                <a:pPr marL="0" indent="0">
                  <a:buNone/>
                </a:pPr>
                <a14:m>
                  <m:oMathPara xmlns:m="http://schemas.openxmlformats.org/officeDocument/2006/math">
                    <m:oMathParaPr>
                      <m:jc m:val="centerGroup"/>
                    </m:oMathParaPr>
                    <m:oMath xmlns:m="http://schemas.openxmlformats.org/officeDocument/2006/math">
                      <m:d>
                        <m:dPr>
                          <m:begChr m:val="|"/>
                          <m:endChr m:val="|"/>
                          <m:ctrlPr>
                            <a:rPr lang="en-CA" i="1">
                              <a:latin typeface="Cambria Math" panose="02040503050406030204" pitchFamily="18" charset="0"/>
                            </a:rPr>
                          </m:ctrlPr>
                        </m:dPr>
                        <m:e>
                          <m:r>
                            <a:rPr lang="en-US" i="1">
                              <a:latin typeface="Cambria Math" panose="02040503050406030204" pitchFamily="18" charset="0"/>
                            </a:rPr>
                            <m:t>𝑟</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𝑟</m:t>
                              </m:r>
                            </m:sub>
                          </m:sSub>
                        </m:e>
                      </m:d>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d>
                            <m:dPr>
                              <m:begChr m:val="|"/>
                              <m:endChr m:val="|"/>
                              <m:ctrlPr>
                                <a:rPr lang="en-US" i="1">
                                  <a:latin typeface="Cambria Math" panose="02040503050406030204" pitchFamily="18" charset="0"/>
                                </a:rPr>
                              </m:ctrlPr>
                            </m:dPr>
                            <m:e>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𝑟</m:t>
                                          </m:r>
                                        </m:sub>
                                      </m:sSub>
                                    </m:e>
                                  </m:d>
                                </m:e>
                              </m:func>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𝑟</m:t>
                                  </m:r>
                                </m:sub>
                              </m:sSub>
                            </m:e>
                          </m:d>
                        </m:num>
                        <m:den>
                          <m:d>
                            <m:dPr>
                              <m:begChr m:val="|"/>
                              <m:endChr m:val="|"/>
                              <m:ctrlPr>
                                <a:rPr lang="en-US" i="1">
                                  <a:latin typeface="Cambria Math" panose="02040503050406030204" pitchFamily="18" charset="0"/>
                                </a:rPr>
                              </m:ctrlPr>
                            </m:dPr>
                            <m:e>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cos</m:t>
                                  </m:r>
                                </m:fName>
                                <m:e>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𝑟</m:t>
                                          </m:r>
                                        </m:sub>
                                      </m:sSub>
                                    </m:e>
                                  </m:d>
                                </m:e>
                              </m:func>
                              <m:r>
                                <a:rPr lang="en-US" b="0" i="1" smtClean="0">
                                  <a:latin typeface="Cambria Math" panose="02040503050406030204" pitchFamily="18" charset="0"/>
                                </a:rPr>
                                <m:t>−1</m:t>
                              </m:r>
                            </m:e>
                          </m:d>
                        </m:den>
                      </m:f>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0.1</m:t>
                      </m:r>
                    </m:oMath>
                  </m:oMathPara>
                </a14:m>
                <a:endParaRPr lang="en-US" dirty="0" smtClean="0">
                  <a:ea typeface="Cambria Math" panose="02040503050406030204" pitchFamily="18" charset="0"/>
                </a:endParaRPr>
              </a:p>
              <a:p>
                <a:pPr marL="0" indent="0">
                  <a:buNone/>
                </a:pPr>
                <a:endParaRPr lang="en-US" sz="1300" dirty="0">
                  <a:ea typeface="Cambria Math" panose="02040503050406030204" pitchFamily="18" charset="0"/>
                </a:endParaRPr>
              </a:p>
              <a:p>
                <a:r>
                  <a:rPr lang="en-US" dirty="0" smtClean="0"/>
                  <a:t>The estimation is already much better than previously. But still some improvement is required </a:t>
                </a:r>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928" t="-2801"/>
                </a:stretch>
              </a:blipFill>
            </p:spPr>
            <p:txBody>
              <a:bodyPr/>
              <a:lstStyle/>
              <a:p>
                <a:r>
                  <a:rPr lang="en-CA">
                    <a:noFill/>
                  </a:rPr>
                  <a:t> </a:t>
                </a:r>
              </a:p>
            </p:txBody>
          </p:sp>
        </mc:Fallback>
      </mc:AlternateContent>
    </p:spTree>
    <p:extLst>
      <p:ext uri="{BB962C8B-B14F-4D97-AF65-F5344CB8AC3E}">
        <p14:creationId xmlns:p14="http://schemas.microsoft.com/office/powerpoint/2010/main" val="462941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339D4-4529-44B7-9C40-89B0FDC79A8E}"/>
              </a:ext>
            </a:extLst>
          </p:cNvPr>
          <p:cNvSpPr>
            <a:spLocks noGrp="1"/>
          </p:cNvSpPr>
          <p:nvPr>
            <p:ph type="title"/>
          </p:nvPr>
        </p:nvSpPr>
        <p:spPr/>
        <p:txBody>
          <a:bodyPr/>
          <a:lstStyle/>
          <a:p>
            <a:r>
              <a:rPr lang="en-CA" dirty="0"/>
              <a:t>Summary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9B58158-7E1B-4A71-B3C2-68CB5C963578}"/>
                  </a:ext>
                </a:extLst>
              </p:cNvPr>
              <p:cNvSpPr>
                <a:spLocks noGrp="1"/>
              </p:cNvSpPr>
              <p:nvPr>
                <p:ph idx="1"/>
              </p:nvPr>
            </p:nvSpPr>
            <p:spPr/>
            <p:txBody>
              <a:bodyPr>
                <a:normAutofit lnSpcReduction="10000"/>
              </a:bodyPr>
              <a:lstStyle/>
              <a:p>
                <a:r>
                  <a:rPr lang="en-CA" dirty="0" smtClean="0"/>
                  <a:t>Once </a:t>
                </a:r>
                <a:r>
                  <a:rPr lang="en-CA" dirty="0"/>
                  <a:t>an approximation </a:t>
                </a:r>
                <a14:m>
                  <m:oMath xmlns:m="http://schemas.openxmlformats.org/officeDocument/2006/math">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𝑥</m:t>
                        </m:r>
                      </m:e>
                      <m:sub>
                        <m:r>
                          <a:rPr lang="fr-FR" i="1">
                            <a:latin typeface="Cambria Math" panose="02040503050406030204" pitchFamily="18" charset="0"/>
                            <a:ea typeface="Cambria Math" panose="02040503050406030204" pitchFamily="18" charset="0"/>
                          </a:rPr>
                          <m:t>𝑟</m:t>
                        </m:r>
                      </m:sub>
                    </m:sSub>
                  </m:oMath>
                </a14:m>
                <a:r>
                  <a:rPr lang="en-CA" dirty="0"/>
                  <a:t> has been calculated by an algorithm, only the backward error</a:t>
                </a:r>
                <a:r>
                  <a:rPr lang="fr-FR" dirty="0">
                    <a:ea typeface="Cambria Math" panose="02040503050406030204" pitchFamily="18" charset="0"/>
                  </a:rPr>
                  <a:t> </a:t>
                </a:r>
                <a14:m>
                  <m:oMath xmlns:m="http://schemas.openxmlformats.org/officeDocument/2006/math">
                    <m:d>
                      <m:dPr>
                        <m:begChr m:val="|"/>
                        <m:endChr m:val="|"/>
                        <m:ctrlPr>
                          <a:rPr lang="fr-FR" i="1">
                            <a:latin typeface="Cambria Math" panose="02040503050406030204" pitchFamily="18" charset="0"/>
                            <a:ea typeface="Cambria Math" panose="02040503050406030204" pitchFamily="18" charset="0"/>
                          </a:rPr>
                        </m:ctrlPr>
                      </m:dPr>
                      <m:e>
                        <m:r>
                          <a:rPr lang="fr-FR" i="1">
                            <a:latin typeface="Cambria Math" panose="02040503050406030204" pitchFamily="18" charset="0"/>
                            <a:ea typeface="Cambria Math" panose="02040503050406030204" pitchFamily="18" charset="0"/>
                          </a:rPr>
                          <m:t>𝑓</m:t>
                        </m:r>
                        <m:d>
                          <m:dPr>
                            <m:ctrlPr>
                              <a:rPr lang="fr-FR" i="1">
                                <a:latin typeface="Cambria Math" panose="02040503050406030204" pitchFamily="18" charset="0"/>
                                <a:ea typeface="Cambria Math" panose="02040503050406030204" pitchFamily="18" charset="0"/>
                              </a:rPr>
                            </m:ctrlPr>
                          </m:dPr>
                          <m:e>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𝑥</m:t>
                                </m:r>
                              </m:e>
                              <m:sub>
                                <m:r>
                                  <a:rPr lang="fr-FR" i="1">
                                    <a:latin typeface="Cambria Math" panose="02040503050406030204" pitchFamily="18" charset="0"/>
                                    <a:ea typeface="Cambria Math" panose="02040503050406030204" pitchFamily="18" charset="0"/>
                                  </a:rPr>
                                  <m:t>𝑟</m:t>
                                </m:r>
                              </m:sub>
                            </m:sSub>
                          </m:e>
                        </m:d>
                      </m:e>
                    </m:d>
                  </m:oMath>
                </a14:m>
                <a:r>
                  <a:rPr lang="en-CA" dirty="0"/>
                  <a:t> can be </a:t>
                </a:r>
                <a:r>
                  <a:rPr lang="en-CA" dirty="0" smtClean="0"/>
                  <a:t>determined</a:t>
                </a:r>
              </a:p>
              <a:p>
                <a:r>
                  <a:rPr lang="en-US" dirty="0" smtClean="0"/>
                  <a:t>The knowledge of the value of </a:t>
                </a:r>
                <a:r>
                  <a:rPr lang="en-CA" dirty="0"/>
                  <a:t>the backward error</a:t>
                </a:r>
                <a:r>
                  <a:rPr lang="fr-FR" dirty="0">
                    <a:ea typeface="Cambria Math" panose="02040503050406030204" pitchFamily="18" charset="0"/>
                  </a:rPr>
                  <a:t> </a:t>
                </a:r>
                <a14:m>
                  <m:oMath xmlns:m="http://schemas.openxmlformats.org/officeDocument/2006/math">
                    <m:d>
                      <m:dPr>
                        <m:begChr m:val="|"/>
                        <m:endChr m:val="|"/>
                        <m:ctrlPr>
                          <a:rPr lang="fr-FR" i="1">
                            <a:latin typeface="Cambria Math" panose="02040503050406030204" pitchFamily="18" charset="0"/>
                            <a:ea typeface="Cambria Math" panose="02040503050406030204" pitchFamily="18" charset="0"/>
                          </a:rPr>
                        </m:ctrlPr>
                      </m:dPr>
                      <m:e>
                        <m:r>
                          <a:rPr lang="fr-FR" i="1">
                            <a:latin typeface="Cambria Math" panose="02040503050406030204" pitchFamily="18" charset="0"/>
                            <a:ea typeface="Cambria Math" panose="02040503050406030204" pitchFamily="18" charset="0"/>
                          </a:rPr>
                          <m:t>𝑓</m:t>
                        </m:r>
                        <m:d>
                          <m:dPr>
                            <m:ctrlPr>
                              <a:rPr lang="fr-FR" i="1">
                                <a:latin typeface="Cambria Math" panose="02040503050406030204" pitchFamily="18" charset="0"/>
                                <a:ea typeface="Cambria Math" panose="02040503050406030204" pitchFamily="18" charset="0"/>
                              </a:rPr>
                            </m:ctrlPr>
                          </m:dPr>
                          <m:e>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𝑥</m:t>
                                </m:r>
                              </m:e>
                              <m:sub>
                                <m:r>
                                  <a:rPr lang="fr-FR" i="1">
                                    <a:latin typeface="Cambria Math" panose="02040503050406030204" pitchFamily="18" charset="0"/>
                                    <a:ea typeface="Cambria Math" panose="02040503050406030204" pitchFamily="18" charset="0"/>
                                  </a:rPr>
                                  <m:t>𝑟</m:t>
                                </m:r>
                              </m:sub>
                            </m:sSub>
                          </m:e>
                        </m:d>
                      </m:e>
                    </m:d>
                  </m:oMath>
                </a14:m>
                <a:r>
                  <a:rPr lang="en-CA" dirty="0"/>
                  <a:t> is not enough to determine if the approximation </a:t>
                </a:r>
                <a14:m>
                  <m:oMath xmlns:m="http://schemas.openxmlformats.org/officeDocument/2006/math">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𝑥</m:t>
                        </m:r>
                      </m:e>
                      <m:sub>
                        <m:r>
                          <a:rPr lang="fr-FR" i="1">
                            <a:latin typeface="Cambria Math" panose="02040503050406030204" pitchFamily="18" charset="0"/>
                            <a:ea typeface="Cambria Math" panose="02040503050406030204" pitchFamily="18" charset="0"/>
                          </a:rPr>
                          <m:t>𝑟</m:t>
                        </m:r>
                      </m:sub>
                    </m:sSub>
                  </m:oMath>
                </a14:m>
                <a:r>
                  <a:rPr lang="en-CA" dirty="0" smtClean="0"/>
                  <a:t> is close enough or not of the true root </a:t>
                </a:r>
                <a14:m>
                  <m:oMath xmlns:m="http://schemas.openxmlformats.org/officeDocument/2006/math">
                    <m:r>
                      <a:rPr lang="en-US" b="0" i="1" smtClean="0">
                        <a:latin typeface="Cambria Math" panose="02040503050406030204" pitchFamily="18" charset="0"/>
                        <a:ea typeface="Cambria Math" panose="02040503050406030204" pitchFamily="18" charset="0"/>
                      </a:rPr>
                      <m:t>𝑟</m:t>
                    </m:r>
                  </m:oMath>
                </a14:m>
                <a:endParaRPr lang="en-CA" dirty="0"/>
              </a:p>
              <a:p>
                <a:r>
                  <a:rPr lang="en-CA" dirty="0"/>
                  <a:t>The forward error </a:t>
                </a:r>
                <a14:m>
                  <m:oMath xmlns:m="http://schemas.openxmlformats.org/officeDocument/2006/math">
                    <m:d>
                      <m:dPr>
                        <m:begChr m:val="|"/>
                        <m:endChr m:val="|"/>
                        <m:ctrlPr>
                          <a:rPr lang="fr-FR" i="1">
                            <a:latin typeface="Cambria Math" panose="02040503050406030204" pitchFamily="18" charset="0"/>
                          </a:rPr>
                        </m:ctrlPr>
                      </m:dPr>
                      <m:e>
                        <m:r>
                          <a:rPr lang="fr-FR" i="1">
                            <a:latin typeface="Cambria Math" panose="02040503050406030204" pitchFamily="18" charset="0"/>
                          </a:rPr>
                          <m:t>𝑟</m:t>
                        </m:r>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𝑟</m:t>
                            </m:r>
                          </m:sub>
                        </m:sSub>
                      </m:e>
                    </m:d>
                  </m:oMath>
                </a14:m>
                <a:r>
                  <a:rPr lang="en-CA" dirty="0"/>
                  <a:t>, which is the error one is interested in </a:t>
                </a:r>
                <a:r>
                  <a:rPr lang="en-CA" dirty="0" smtClean="0"/>
                  <a:t>determining, </a:t>
                </a:r>
                <a:r>
                  <a:rPr lang="en-CA" dirty="0"/>
                  <a:t>can only be </a:t>
                </a:r>
                <a:r>
                  <a:rPr lang="en-CA" dirty="0" smtClean="0"/>
                  <a:t>estimated</a:t>
                </a:r>
                <a:endParaRPr lang="en-CA" dirty="0"/>
              </a:p>
              <a:p>
                <a:r>
                  <a:rPr lang="en-CA" dirty="0"/>
                  <a:t>The estimation is</a:t>
                </a:r>
                <a:endParaRPr lang="fr-FR" dirty="0"/>
              </a:p>
              <a:p>
                <a:pPr marL="0" indent="0">
                  <a:buNone/>
                </a:pPr>
                <a14:m>
                  <m:oMathPara xmlns:m="http://schemas.openxmlformats.org/officeDocument/2006/math">
                    <m:oMathParaPr>
                      <m:jc m:val="centerGroup"/>
                    </m:oMathParaPr>
                    <m:oMath xmlns:m="http://schemas.openxmlformats.org/officeDocument/2006/math">
                      <m:d>
                        <m:dPr>
                          <m:begChr m:val="|"/>
                          <m:endChr m:val="|"/>
                          <m:ctrlPr>
                            <a:rPr lang="fr-FR" i="1">
                              <a:latin typeface="Cambria Math" panose="02040503050406030204" pitchFamily="18" charset="0"/>
                            </a:rPr>
                          </m:ctrlPr>
                        </m:dPr>
                        <m:e>
                          <m:r>
                            <a:rPr lang="fr-FR" i="1">
                              <a:latin typeface="Cambria Math" panose="02040503050406030204" pitchFamily="18" charset="0"/>
                            </a:rPr>
                            <m:t>𝑟</m:t>
                          </m:r>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𝑟</m:t>
                              </m:r>
                            </m:sub>
                          </m:sSub>
                        </m:e>
                      </m:d>
                      <m:r>
                        <a:rPr lang="fr-FR" i="1">
                          <a:latin typeface="Cambria Math" panose="02040503050406030204" pitchFamily="18" charset="0"/>
                          <a:ea typeface="Cambria Math" panose="02040503050406030204" pitchFamily="18" charset="0"/>
                        </a:rPr>
                        <m:t>≅</m:t>
                      </m:r>
                      <m:f>
                        <m:fPr>
                          <m:ctrlPr>
                            <a:rPr lang="fr-FR" i="1">
                              <a:latin typeface="Cambria Math" panose="02040503050406030204" pitchFamily="18" charset="0"/>
                              <a:ea typeface="Cambria Math" panose="02040503050406030204" pitchFamily="18" charset="0"/>
                            </a:rPr>
                          </m:ctrlPr>
                        </m:fPr>
                        <m:num>
                          <m:d>
                            <m:dPr>
                              <m:begChr m:val="|"/>
                              <m:endChr m:val="|"/>
                              <m:ctrlPr>
                                <a:rPr lang="fr-FR" i="1">
                                  <a:latin typeface="Cambria Math" panose="02040503050406030204" pitchFamily="18" charset="0"/>
                                  <a:ea typeface="Cambria Math" panose="02040503050406030204" pitchFamily="18" charset="0"/>
                                </a:rPr>
                              </m:ctrlPr>
                            </m:dPr>
                            <m:e>
                              <m:r>
                                <a:rPr lang="fr-FR" i="1">
                                  <a:latin typeface="Cambria Math" panose="02040503050406030204" pitchFamily="18" charset="0"/>
                                  <a:ea typeface="Cambria Math" panose="02040503050406030204" pitchFamily="18" charset="0"/>
                                </a:rPr>
                                <m:t>𝑓</m:t>
                              </m:r>
                              <m:d>
                                <m:dPr>
                                  <m:ctrlPr>
                                    <a:rPr lang="fr-FR" i="1">
                                      <a:latin typeface="Cambria Math" panose="02040503050406030204" pitchFamily="18" charset="0"/>
                                      <a:ea typeface="Cambria Math" panose="02040503050406030204" pitchFamily="18" charset="0"/>
                                    </a:rPr>
                                  </m:ctrlPr>
                                </m:dPr>
                                <m:e>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𝑥</m:t>
                                      </m:r>
                                    </m:e>
                                    <m:sub>
                                      <m:r>
                                        <a:rPr lang="fr-FR" i="1">
                                          <a:latin typeface="Cambria Math" panose="02040503050406030204" pitchFamily="18" charset="0"/>
                                          <a:ea typeface="Cambria Math" panose="02040503050406030204" pitchFamily="18" charset="0"/>
                                        </a:rPr>
                                        <m:t>𝑟</m:t>
                                      </m:r>
                                    </m:sub>
                                  </m:sSub>
                                </m:e>
                              </m:d>
                            </m:e>
                          </m:d>
                        </m:num>
                        <m:den>
                          <m:d>
                            <m:dPr>
                              <m:begChr m:val="|"/>
                              <m:endChr m:val="|"/>
                              <m:ctrlPr>
                                <a:rPr lang="fr-FR" i="1">
                                  <a:latin typeface="Cambria Math" panose="02040503050406030204" pitchFamily="18" charset="0"/>
                                  <a:ea typeface="Cambria Math" panose="02040503050406030204" pitchFamily="18" charset="0"/>
                                </a:rPr>
                              </m:ctrlPr>
                            </m:dPr>
                            <m:e>
                              <m:r>
                                <a:rPr lang="fr-FR" i="1">
                                  <a:latin typeface="Cambria Math" panose="02040503050406030204" pitchFamily="18" charset="0"/>
                                  <a:ea typeface="Cambria Math" panose="02040503050406030204" pitchFamily="18" charset="0"/>
                                </a:rPr>
                                <m:t>𝑓</m:t>
                              </m:r>
                              <m:r>
                                <a:rPr lang="fr-FR" i="1">
                                  <a:latin typeface="Cambria Math" panose="02040503050406030204" pitchFamily="18" charset="0"/>
                                  <a:ea typeface="Cambria Math" panose="02040503050406030204" pitchFamily="18" charset="0"/>
                                </a:rPr>
                                <m:t>′</m:t>
                              </m:r>
                              <m:d>
                                <m:dPr>
                                  <m:ctrlPr>
                                    <a:rPr lang="fr-FR" i="1">
                                      <a:latin typeface="Cambria Math" panose="02040503050406030204" pitchFamily="18" charset="0"/>
                                      <a:ea typeface="Cambria Math" panose="02040503050406030204" pitchFamily="18" charset="0"/>
                                    </a:rPr>
                                  </m:ctrlPr>
                                </m:dPr>
                                <m:e>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𝑥</m:t>
                                      </m:r>
                                    </m:e>
                                    <m:sub>
                                      <m:r>
                                        <a:rPr lang="fr-FR" i="1">
                                          <a:latin typeface="Cambria Math" panose="02040503050406030204" pitchFamily="18" charset="0"/>
                                          <a:ea typeface="Cambria Math" panose="02040503050406030204" pitchFamily="18" charset="0"/>
                                        </a:rPr>
                                        <m:t>𝑟</m:t>
                                      </m:r>
                                    </m:sub>
                                  </m:sSub>
                                </m:e>
                              </m:d>
                            </m:e>
                          </m:d>
                        </m:den>
                      </m:f>
                    </m:oMath>
                  </m:oMathPara>
                </a14:m>
                <a:endParaRPr lang="en-CA" dirty="0"/>
              </a:p>
            </p:txBody>
          </p:sp>
        </mc:Choice>
        <mc:Fallback xmlns="">
          <p:sp>
            <p:nvSpPr>
              <p:cNvPr id="3" name="Content Placeholder 2">
                <a:extLst>
                  <a:ext uri="{FF2B5EF4-FFF2-40B4-BE49-F238E27FC236}">
                    <a16:creationId xmlns:a16="http://schemas.microsoft.com/office/drawing/2014/main" id="{A9B58158-7E1B-4A71-B3C2-68CB5C963578}"/>
                  </a:ext>
                </a:extLst>
              </p:cNvPr>
              <p:cNvSpPr>
                <a:spLocks noGrp="1" noRot="1" noChangeAspect="1" noMove="1" noResize="1" noEditPoints="1" noAdjustHandles="1" noChangeArrowheads="1" noChangeShapeType="1" noTextEdit="1"/>
              </p:cNvSpPr>
              <p:nvPr>
                <p:ph idx="1"/>
              </p:nvPr>
            </p:nvSpPr>
            <p:spPr>
              <a:blipFill>
                <a:blip r:embed="rId3"/>
                <a:stretch>
                  <a:fillRect l="-1043" t="-3081"/>
                </a:stretch>
              </a:blipFill>
            </p:spPr>
            <p:txBody>
              <a:bodyPr/>
              <a:lstStyle/>
              <a:p>
                <a:r>
                  <a:rPr lang="en-CA">
                    <a:noFill/>
                  </a:rPr>
                  <a:t> </a:t>
                </a:r>
              </a:p>
            </p:txBody>
          </p:sp>
        </mc:Fallback>
      </mc:AlternateContent>
      <p:sp>
        <p:nvSpPr>
          <p:cNvPr id="6" name="Rectangle 5">
            <a:extLst>
              <a:ext uri="{FF2B5EF4-FFF2-40B4-BE49-F238E27FC236}">
                <a16:creationId xmlns:a16="http://schemas.microsoft.com/office/drawing/2014/main" id="{FD3D8B6E-F702-49E6-B3F2-5FE8AA5FAD81}"/>
              </a:ext>
            </a:extLst>
          </p:cNvPr>
          <p:cNvSpPr/>
          <p:nvPr/>
        </p:nvSpPr>
        <p:spPr>
          <a:xfrm>
            <a:off x="4474563" y="4822780"/>
            <a:ext cx="3242873" cy="1185399"/>
          </a:xfrm>
          <a:prstGeom prst="rect">
            <a:avLst/>
          </a:prstGeom>
          <a:noFill/>
          <a:ln w="254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033580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a:t>Find an approximation </a:t>
            </a:r>
            <a:r>
              <a:rPr lang="en-US" i="1" dirty="0" err="1"/>
              <a:t>x</a:t>
            </a:r>
            <a:r>
              <a:rPr lang="en-US" i="1" baseline="-25000" dirty="0" err="1"/>
              <a:t>r</a:t>
            </a:r>
            <a:r>
              <a:rPr lang="en-US" dirty="0"/>
              <a:t> of f(x)=0 with an error below a given tolerance TOL</a:t>
            </a:r>
            <a:endParaRPr lang="en-CA" dirty="0"/>
          </a:p>
        </p:txBody>
      </p:sp>
      <p:grpSp>
        <p:nvGrpSpPr>
          <p:cNvPr id="23" name="Group 22"/>
          <p:cNvGrpSpPr/>
          <p:nvPr/>
        </p:nvGrpSpPr>
        <p:grpSpPr>
          <a:xfrm>
            <a:off x="7371066" y="2948912"/>
            <a:ext cx="1661609" cy="1834315"/>
            <a:chOff x="6520629" y="2534052"/>
            <a:chExt cx="1661609" cy="1834315"/>
          </a:xfrm>
        </p:grpSpPr>
        <p:sp>
          <p:nvSpPr>
            <p:cNvPr id="24" name="Oval 23">
              <a:extLst>
                <a:ext uri="{FF2B5EF4-FFF2-40B4-BE49-F238E27FC236}">
                  <a16:creationId xmlns:a16="http://schemas.microsoft.com/office/drawing/2014/main" id="{80DE05B4-D5DF-4AC3-83C4-5994928F675C}"/>
                </a:ext>
              </a:extLst>
            </p:cNvPr>
            <p:cNvSpPr/>
            <p:nvPr/>
          </p:nvSpPr>
          <p:spPr>
            <a:xfrm rot="19260000">
              <a:off x="6520629" y="2534052"/>
              <a:ext cx="1403293" cy="1403293"/>
            </a:xfrm>
            <a:prstGeom prst="ellipse">
              <a:avLst/>
            </a:prstGeom>
            <a:noFill/>
            <a:ln w="190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p:cNvGrpSpPr/>
            <p:nvPr/>
          </p:nvGrpSpPr>
          <p:grpSpPr>
            <a:xfrm>
              <a:off x="6585941" y="2561920"/>
              <a:ext cx="1596297" cy="1806447"/>
              <a:chOff x="8591092" y="2705612"/>
              <a:chExt cx="1596297" cy="1806447"/>
            </a:xfrm>
          </p:grpSpPr>
          <p:sp>
            <p:nvSpPr>
              <p:cNvPr id="26" name="Oval 25">
                <a:extLst>
                  <a:ext uri="{FF2B5EF4-FFF2-40B4-BE49-F238E27FC236}">
                    <a16:creationId xmlns:a16="http://schemas.microsoft.com/office/drawing/2014/main" id="{FF593EBF-7D0E-46A3-9513-E67DA43C096D}"/>
                  </a:ext>
                </a:extLst>
              </p:cNvPr>
              <p:cNvSpPr/>
              <p:nvPr/>
            </p:nvSpPr>
            <p:spPr>
              <a:xfrm rot="19260000">
                <a:off x="8591092" y="2705612"/>
                <a:ext cx="1403293" cy="1403293"/>
              </a:xfrm>
              <a:prstGeom prst="ellipse">
                <a:avLst/>
              </a:prstGeom>
              <a:noFill/>
              <a:ln w="1270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id="{03A2A4D9-A8D0-49F9-B1F6-8468C57B2437}"/>
                  </a:ext>
                </a:extLst>
              </p:cNvPr>
              <p:cNvCxnSpPr>
                <a:stCxn id="26" idx="4"/>
              </p:cNvCxnSpPr>
              <p:nvPr/>
            </p:nvCxnSpPr>
            <p:spPr>
              <a:xfrm>
                <a:off x="9734299" y="3952540"/>
                <a:ext cx="453090" cy="559519"/>
              </a:xfrm>
              <a:prstGeom prst="line">
                <a:avLst/>
              </a:prstGeom>
              <a:ln w="127000">
                <a:solidFill>
                  <a:srgbClr val="48A6AD"/>
                </a:solidFill>
              </a:ln>
            </p:spPr>
            <p:style>
              <a:lnRef idx="1">
                <a:schemeClr val="accent1"/>
              </a:lnRef>
              <a:fillRef idx="0">
                <a:schemeClr val="accent1"/>
              </a:fillRef>
              <a:effectRef idx="0">
                <a:schemeClr val="accent1"/>
              </a:effectRef>
              <a:fontRef idx="minor">
                <a:schemeClr val="tx1"/>
              </a:fontRef>
            </p:style>
          </p:cxnSp>
        </p:grpSp>
      </p:grpSp>
      <p:sp>
        <p:nvSpPr>
          <p:cNvPr id="28" name="Rectangle 27"/>
          <p:cNvSpPr/>
          <p:nvPr/>
        </p:nvSpPr>
        <p:spPr>
          <a:xfrm>
            <a:off x="3499811" y="2711107"/>
            <a:ext cx="2332541" cy="2157327"/>
          </a:xfrm>
          <a:prstGeom prst="rect">
            <a:avLst/>
          </a:prstGeom>
          <a:noFill/>
          <a:ln w="381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9" name="Right Arrow 28"/>
          <p:cNvSpPr/>
          <p:nvPr/>
        </p:nvSpPr>
        <p:spPr>
          <a:xfrm>
            <a:off x="1961906" y="3415380"/>
            <a:ext cx="1440043" cy="660169"/>
          </a:xfrm>
          <a:prstGeom prst="rightArrow">
            <a:avLst/>
          </a:prstGeom>
          <a:solidFill>
            <a:srgbClr val="48A6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0" name="TextBox 29"/>
          <p:cNvSpPr txBox="1"/>
          <p:nvPr/>
        </p:nvSpPr>
        <p:spPr>
          <a:xfrm>
            <a:off x="1445826" y="3384020"/>
            <a:ext cx="724989" cy="646331"/>
          </a:xfrm>
          <a:prstGeom prst="rect">
            <a:avLst/>
          </a:prstGeom>
          <a:noFill/>
        </p:spPr>
        <p:txBody>
          <a:bodyPr wrap="square" rtlCol="0">
            <a:spAutoFit/>
          </a:bodyPr>
          <a:lstStyle/>
          <a:p>
            <a:r>
              <a:rPr lang="en-US" sz="3600" dirty="0"/>
              <a:t>x</a:t>
            </a:r>
            <a:r>
              <a:rPr lang="en-US" sz="3600" baseline="-25000" dirty="0"/>
              <a:t>i</a:t>
            </a:r>
            <a:endParaRPr lang="en-CA" sz="3600" baseline="-25000" dirty="0"/>
          </a:p>
        </p:txBody>
      </p:sp>
      <p:sp>
        <p:nvSpPr>
          <p:cNvPr id="31" name="Right Arrow 30"/>
          <p:cNvSpPr/>
          <p:nvPr/>
        </p:nvSpPr>
        <p:spPr>
          <a:xfrm>
            <a:off x="5884600" y="3415380"/>
            <a:ext cx="1440043" cy="660169"/>
          </a:xfrm>
          <a:prstGeom prst="rightArrow">
            <a:avLst/>
          </a:prstGeom>
          <a:solidFill>
            <a:srgbClr val="48A6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2" name="TextBox 31"/>
          <p:cNvSpPr txBox="1"/>
          <p:nvPr/>
        </p:nvSpPr>
        <p:spPr>
          <a:xfrm>
            <a:off x="7728838" y="3384020"/>
            <a:ext cx="1256749" cy="646331"/>
          </a:xfrm>
          <a:prstGeom prst="rect">
            <a:avLst/>
          </a:prstGeom>
          <a:noFill/>
        </p:spPr>
        <p:txBody>
          <a:bodyPr wrap="square" rtlCol="0">
            <a:spAutoFit/>
          </a:bodyPr>
          <a:lstStyle/>
          <a:p>
            <a:r>
              <a:rPr lang="en-US" sz="3600" dirty="0"/>
              <a:t>x</a:t>
            </a:r>
            <a:r>
              <a:rPr lang="en-US" sz="3600" baseline="-25000" dirty="0"/>
              <a:t>i+1</a:t>
            </a:r>
            <a:endParaRPr lang="en-CA" sz="3600" baseline="-25000" dirty="0"/>
          </a:p>
        </p:txBody>
      </p:sp>
      <p:sp>
        <p:nvSpPr>
          <p:cNvPr id="33" name="TextBox 32"/>
          <p:cNvSpPr txBox="1"/>
          <p:nvPr/>
        </p:nvSpPr>
        <p:spPr>
          <a:xfrm>
            <a:off x="3537952" y="2126332"/>
            <a:ext cx="2256258" cy="584775"/>
          </a:xfrm>
          <a:prstGeom prst="rect">
            <a:avLst/>
          </a:prstGeom>
          <a:noFill/>
        </p:spPr>
        <p:txBody>
          <a:bodyPr wrap="square" rtlCol="0">
            <a:spAutoFit/>
          </a:bodyPr>
          <a:lstStyle/>
          <a:p>
            <a:pPr algn="ctr"/>
            <a:r>
              <a:rPr lang="en-US" sz="3200" dirty="0"/>
              <a:t>Algorithm</a:t>
            </a:r>
            <a:endParaRPr lang="en-CA" sz="3200" dirty="0"/>
          </a:p>
        </p:txBody>
      </p:sp>
      <p:sp>
        <p:nvSpPr>
          <p:cNvPr id="34" name="Right Arrow 33"/>
          <p:cNvSpPr/>
          <p:nvPr/>
        </p:nvSpPr>
        <p:spPr>
          <a:xfrm>
            <a:off x="8985587" y="3415380"/>
            <a:ext cx="1440043" cy="660169"/>
          </a:xfrm>
          <a:prstGeom prst="rightArrow">
            <a:avLst/>
          </a:prstGeom>
          <a:solidFill>
            <a:srgbClr val="48A6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5" name="TextBox 34"/>
          <p:cNvSpPr txBox="1"/>
          <p:nvPr/>
        </p:nvSpPr>
        <p:spPr>
          <a:xfrm>
            <a:off x="10539530" y="3429737"/>
            <a:ext cx="1256749" cy="646331"/>
          </a:xfrm>
          <a:prstGeom prst="rect">
            <a:avLst/>
          </a:prstGeom>
          <a:noFill/>
        </p:spPr>
        <p:txBody>
          <a:bodyPr wrap="square" rtlCol="0">
            <a:spAutoFit/>
          </a:bodyPr>
          <a:lstStyle/>
          <a:p>
            <a:r>
              <a:rPr lang="en-US" sz="3600" dirty="0" err="1"/>
              <a:t>x</a:t>
            </a:r>
            <a:r>
              <a:rPr lang="en-US" sz="3600" baseline="-25000" dirty="0" err="1"/>
              <a:t>r</a:t>
            </a:r>
            <a:endParaRPr lang="en-CA" sz="3600" baseline="-25000" dirty="0"/>
          </a:p>
        </p:txBody>
      </p:sp>
      <p:sp>
        <p:nvSpPr>
          <p:cNvPr id="36" name="Rectangle 35"/>
          <p:cNvSpPr/>
          <p:nvPr/>
        </p:nvSpPr>
        <p:spPr>
          <a:xfrm>
            <a:off x="7993478" y="4560807"/>
            <a:ext cx="266928" cy="523265"/>
          </a:xfrm>
          <a:prstGeom prst="rect">
            <a:avLst/>
          </a:prstGeom>
          <a:solidFill>
            <a:srgbClr val="48A6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7" name="Bent Arrow 36"/>
          <p:cNvSpPr/>
          <p:nvPr/>
        </p:nvSpPr>
        <p:spPr>
          <a:xfrm rot="16200000">
            <a:off x="4043490" y="1893537"/>
            <a:ext cx="1018685" cy="6352011"/>
          </a:xfrm>
          <a:prstGeom prst="bentArrow">
            <a:avLst/>
          </a:prstGeom>
          <a:solidFill>
            <a:srgbClr val="48A6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38" name="Block Arc 37"/>
          <p:cNvSpPr/>
          <p:nvPr/>
        </p:nvSpPr>
        <p:spPr>
          <a:xfrm rot="5400000">
            <a:off x="7192340" y="4510821"/>
            <a:ext cx="1056665" cy="1079464"/>
          </a:xfrm>
          <a:prstGeom prst="blockArc">
            <a:avLst>
              <a:gd name="adj1" fmla="val 16121971"/>
              <a:gd name="adj2" fmla="val 0"/>
              <a:gd name="adj3" fmla="val 25000"/>
            </a:avLst>
          </a:prstGeom>
          <a:solidFill>
            <a:srgbClr val="48A6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39" name="TextBox 38"/>
          <p:cNvSpPr txBox="1"/>
          <p:nvPr/>
        </p:nvSpPr>
        <p:spPr>
          <a:xfrm>
            <a:off x="9032675" y="3551404"/>
            <a:ext cx="2051759" cy="369332"/>
          </a:xfrm>
          <a:prstGeom prst="rect">
            <a:avLst/>
          </a:prstGeom>
          <a:noFill/>
        </p:spPr>
        <p:txBody>
          <a:bodyPr wrap="square" rtlCol="0">
            <a:spAutoFit/>
          </a:bodyPr>
          <a:lstStyle/>
          <a:p>
            <a:r>
              <a:rPr lang="en-US" dirty="0"/>
              <a:t>Error &lt; TOL</a:t>
            </a:r>
            <a:endParaRPr lang="en-CA" dirty="0"/>
          </a:p>
        </p:txBody>
      </p:sp>
      <p:sp>
        <p:nvSpPr>
          <p:cNvPr id="40" name="TextBox 39"/>
          <p:cNvSpPr txBox="1"/>
          <p:nvPr/>
        </p:nvSpPr>
        <p:spPr>
          <a:xfrm>
            <a:off x="3952776" y="5254063"/>
            <a:ext cx="2051759" cy="369332"/>
          </a:xfrm>
          <a:prstGeom prst="rect">
            <a:avLst/>
          </a:prstGeom>
          <a:noFill/>
        </p:spPr>
        <p:txBody>
          <a:bodyPr wrap="square" rtlCol="0">
            <a:spAutoFit/>
          </a:bodyPr>
          <a:lstStyle/>
          <a:p>
            <a:pPr algn="ctr"/>
            <a:r>
              <a:rPr lang="en-US" dirty="0"/>
              <a:t>Error &gt; TOL</a:t>
            </a:r>
            <a:endParaRPr lang="en-CA" dirty="0"/>
          </a:p>
        </p:txBody>
      </p:sp>
      <p:sp>
        <p:nvSpPr>
          <p:cNvPr id="41" name="Shape 40"/>
          <p:cNvSpPr/>
          <p:nvPr/>
        </p:nvSpPr>
        <p:spPr>
          <a:xfrm rot="16200000">
            <a:off x="4494439" y="3328977"/>
            <a:ext cx="1095677" cy="1095677"/>
          </a:xfrm>
          <a:prstGeom prst="gear9">
            <a:avLst/>
          </a:prstGeom>
          <a:solidFill>
            <a:srgbClr val="48A6A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2" name="Shape 41"/>
          <p:cNvSpPr/>
          <p:nvPr/>
        </p:nvSpPr>
        <p:spPr>
          <a:xfrm rot="16200000">
            <a:off x="3921031" y="2862190"/>
            <a:ext cx="837603" cy="837603"/>
          </a:xfrm>
          <a:prstGeom prst="gear9">
            <a:avLst/>
          </a:prstGeom>
          <a:solidFill>
            <a:srgbClr val="48A6A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3" name="Shape 42"/>
          <p:cNvSpPr/>
          <p:nvPr/>
        </p:nvSpPr>
        <p:spPr>
          <a:xfrm rot="16200000">
            <a:off x="3823131" y="3825019"/>
            <a:ext cx="837603" cy="837603"/>
          </a:xfrm>
          <a:prstGeom prst="gear9">
            <a:avLst/>
          </a:prstGeom>
          <a:solidFill>
            <a:srgbClr val="48A6A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Tree>
    <p:extLst>
      <p:ext uri="{BB962C8B-B14F-4D97-AF65-F5344CB8AC3E}">
        <p14:creationId xmlns:p14="http://schemas.microsoft.com/office/powerpoint/2010/main" val="8623762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Rectangle 2"/>
              <p:cNvSpPr/>
              <p:nvPr/>
            </p:nvSpPr>
            <p:spPr>
              <a:xfrm>
                <a:off x="838200" y="1690688"/>
                <a:ext cx="164538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𝑥</m:t>
                      </m:r>
                      <m:r>
                        <a:rPr lang="en-US" sz="2400" b="0" i="1" smtClean="0">
                          <a:latin typeface="Cambria Math" panose="02040503050406030204" pitchFamily="18" charset="0"/>
                        </a:rPr>
                        <m:t>=</m:t>
                      </m:r>
                      <m:r>
                        <m:rPr>
                          <m:sty m:val="p"/>
                        </m:rPr>
                        <a:rPr lang="en-US" sz="2400" b="0" i="0" smtClean="0">
                          <a:latin typeface="Cambria Math" panose="02040503050406030204" pitchFamily="18" charset="0"/>
                        </a:rPr>
                        <m:t>sin</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oMath>
                  </m:oMathPara>
                </a14:m>
                <a:endParaRPr lang="en-US" sz="2400" dirty="0"/>
              </a:p>
            </p:txBody>
          </p:sp>
        </mc:Choice>
        <mc:Fallback xmlns="">
          <p:sp>
            <p:nvSpPr>
              <p:cNvPr id="3" name="Rectangle 2"/>
              <p:cNvSpPr>
                <a:spLocks noRot="1" noChangeAspect="1" noMove="1" noResize="1" noEditPoints="1" noAdjustHandles="1" noChangeArrowheads="1" noChangeShapeType="1" noTextEdit="1"/>
              </p:cNvSpPr>
              <p:nvPr/>
            </p:nvSpPr>
            <p:spPr>
              <a:xfrm>
                <a:off x="838200" y="1690688"/>
                <a:ext cx="1645387" cy="461665"/>
              </a:xfrm>
              <a:prstGeom prst="rect">
                <a:avLst/>
              </a:prstGeom>
              <a:blipFill rotWithShape="0">
                <a:blip r:embed="rId3"/>
                <a:stretch>
                  <a:fillRect r="-743"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3243943" y="1690688"/>
                <a:ext cx="211109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Sub>
                      <m:r>
                        <a:rPr lang="en-US" sz="2400" b="0" i="1" smtClean="0">
                          <a:latin typeface="Cambria Math" panose="02040503050406030204" pitchFamily="18" charset="0"/>
                        </a:rPr>
                        <m:t>=</m:t>
                      </m:r>
                      <m:r>
                        <m:rPr>
                          <m:sty m:val="p"/>
                        </m:rPr>
                        <a:rPr lang="en-US" sz="2400" b="0" i="0" smtClean="0">
                          <a:latin typeface="Cambria Math" panose="02040503050406030204" pitchFamily="18" charset="0"/>
                        </a:rPr>
                        <m:t>sin</m:t>
                      </m:r>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e>
                      </m:d>
                    </m:oMath>
                  </m:oMathPara>
                </a14:m>
                <a:endParaRPr lang="en-US" sz="2400" dirty="0"/>
              </a:p>
            </p:txBody>
          </p:sp>
        </mc:Choice>
        <mc:Fallback xmlns="">
          <p:sp>
            <p:nvSpPr>
              <p:cNvPr id="4" name="Rectangle 3"/>
              <p:cNvSpPr>
                <a:spLocks noRot="1" noChangeAspect="1" noMove="1" noResize="1" noEditPoints="1" noAdjustHandles="1" noChangeArrowheads="1" noChangeShapeType="1" noTextEdit="1"/>
              </p:cNvSpPr>
              <p:nvPr/>
            </p:nvSpPr>
            <p:spPr>
              <a:xfrm>
                <a:off x="3243943" y="1690688"/>
                <a:ext cx="2111091" cy="461665"/>
              </a:xfrm>
              <a:prstGeom prst="rect">
                <a:avLst/>
              </a:prstGeom>
              <a:blipFill rotWithShape="0">
                <a:blip r:embed="rId4"/>
                <a:stretch>
                  <a:fillRect b="-263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graphicFrame>
            <p:nvGraphicFramePr>
              <p:cNvPr id="5" name="Table 4"/>
              <p:cNvGraphicFramePr>
                <a:graphicFrameLocks noGrp="1"/>
              </p:cNvGraphicFramePr>
              <p:nvPr>
                <p:extLst>
                  <p:ext uri="{D42A27DB-BD31-4B8C-83A1-F6EECF244321}">
                    <p14:modId xmlns:p14="http://schemas.microsoft.com/office/powerpoint/2010/main" val="1325092934"/>
                  </p:ext>
                </p:extLst>
              </p:nvPr>
            </p:nvGraphicFramePr>
            <p:xfrm>
              <a:off x="1587500" y="2842381"/>
              <a:ext cx="9017000" cy="2225040"/>
            </p:xfrm>
            <a:graphic>
              <a:graphicData uri="http://schemas.openxmlformats.org/drawingml/2006/table">
                <a:tbl>
                  <a:tblPr firstRow="1" bandRow="1">
                    <a:tableStyleId>{5C22544A-7EE6-4342-B048-85BDC9FD1C3A}</a:tableStyleId>
                  </a:tblPr>
                  <a:tblGrid>
                    <a:gridCol w="2254250">
                      <a:extLst>
                        <a:ext uri="{9D8B030D-6E8A-4147-A177-3AD203B41FA5}">
                          <a16:colId xmlns:a16="http://schemas.microsoft.com/office/drawing/2014/main" val="20000"/>
                        </a:ext>
                      </a:extLst>
                    </a:gridCol>
                    <a:gridCol w="2254250">
                      <a:extLst>
                        <a:ext uri="{9D8B030D-6E8A-4147-A177-3AD203B41FA5}">
                          <a16:colId xmlns:a16="http://schemas.microsoft.com/office/drawing/2014/main" val="20001"/>
                        </a:ext>
                      </a:extLst>
                    </a:gridCol>
                    <a:gridCol w="2254250">
                      <a:extLst>
                        <a:ext uri="{9D8B030D-6E8A-4147-A177-3AD203B41FA5}">
                          <a16:colId xmlns:a16="http://schemas.microsoft.com/office/drawing/2014/main" val="20002"/>
                        </a:ext>
                      </a:extLst>
                    </a:gridCol>
                    <a:gridCol w="2254250">
                      <a:extLst>
                        <a:ext uri="{9D8B030D-6E8A-4147-A177-3AD203B41FA5}">
                          <a16:colId xmlns:a16="http://schemas.microsoft.com/office/drawing/2014/main" val="20003"/>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𝑖</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m:rPr>
                                    <m:sty m:val="p"/>
                                  </m:rPr>
                                  <a:rPr lang="en-US" sz="1800" b="0" i="0" smtClean="0">
                                    <a:latin typeface="Cambria Math" panose="02040503050406030204" pitchFamily="18" charset="0"/>
                                  </a:rPr>
                                  <m:t>sin</m:t>
                                </m:r>
                                <m:r>
                                  <a:rPr lang="en-US" sz="1800" b="0" i="1" smtClean="0">
                                    <a:latin typeface="Cambria Math" panose="02040503050406030204" pitchFamily="18" charset="0"/>
                                  </a:rPr>
                                  <m:t>⁡</m:t>
                                </m:r>
                                <m:d>
                                  <m:dPr>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𝑖</m:t>
                                        </m:r>
                                      </m:sub>
                                    </m:sSub>
                                  </m:e>
                                </m:d>
                              </m:oMath>
                            </m:oMathPara>
                          </a14:m>
                          <a:endParaRPr lang="en-US" dirty="0"/>
                        </a:p>
                      </a:txBody>
                      <a:tcPr/>
                    </a:tc>
                    <a:tc>
                      <a:txBody>
                        <a:bodyPr/>
                        <a:lstStyle/>
                        <a:p>
                          <a:r>
                            <a:rPr lang="en-US" dirty="0"/>
                            <a:t>Estimated</a:t>
                          </a:r>
                          <a:r>
                            <a:rPr lang="en-US" baseline="0" dirty="0"/>
                            <a:t> Error</a:t>
                          </a:r>
                          <a:endParaRPr lang="en-US" dirty="0"/>
                        </a:p>
                      </a:txBody>
                      <a:tcPr/>
                    </a:tc>
                    <a:tc>
                      <a:txBody>
                        <a:bodyPr/>
                        <a:lstStyle/>
                        <a:p>
                          <a:r>
                            <a:rPr lang="en-US" dirty="0"/>
                            <a:t>True Error</a:t>
                          </a:r>
                        </a:p>
                      </a:txBody>
                      <a:tcPr/>
                    </a:tc>
                    <a:extLst>
                      <a:ext uri="{0D108BD9-81ED-4DB2-BD59-A6C34878D82A}">
                        <a16:rowId xmlns:a16="http://schemas.microsoft.com/office/drawing/2014/main" val="10000"/>
                      </a:ext>
                    </a:extLst>
                  </a:tr>
                  <a:tr h="370840">
                    <a:tc>
                      <a:txBody>
                        <a:bodyPr/>
                        <a:lstStyle/>
                        <a:p>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𝑜</m:t>
                                  </m:r>
                                </m:sub>
                              </m:sSub>
                            </m:oMath>
                          </a14:m>
                          <a:r>
                            <a:rPr lang="en-US" dirty="0"/>
                            <a:t> = 0.25</a:t>
                          </a:r>
                        </a:p>
                      </a:txBody>
                      <a:tcPr/>
                    </a:tc>
                    <a:tc>
                      <a:txBody>
                        <a:bodyPr/>
                        <a:lstStyle/>
                        <a:p>
                          <a:r>
                            <a:rPr lang="en-US" dirty="0"/>
                            <a:t>0.24740</a:t>
                          </a:r>
                        </a:p>
                      </a:txBody>
                      <a:tcPr/>
                    </a:tc>
                    <a:tc>
                      <a:txBody>
                        <a:bodyPr/>
                        <a:lstStyle/>
                        <a:p>
                          <a:r>
                            <a:rPr lang="en-US" dirty="0"/>
                            <a:t>N.A.</a:t>
                          </a:r>
                        </a:p>
                      </a:txBody>
                      <a:tcPr/>
                    </a:tc>
                    <a:tc>
                      <a:txBody>
                        <a:bodyPr/>
                        <a:lstStyle/>
                        <a:p>
                          <a:r>
                            <a:rPr lang="en-US" dirty="0"/>
                            <a:t>0.25</a:t>
                          </a:r>
                        </a:p>
                      </a:txBody>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1</m:t>
                                  </m:r>
                                </m:sub>
                              </m:sSub>
                            </m:oMath>
                          </a14:m>
                          <a:r>
                            <a:rPr lang="en-US" dirty="0"/>
                            <a:t> = 0.24740</a:t>
                          </a:r>
                        </a:p>
                      </a:txBody>
                      <a:tcPr/>
                    </a:tc>
                    <a:tc>
                      <a:txBody>
                        <a:bodyPr/>
                        <a:lstStyle/>
                        <a:p>
                          <a:r>
                            <a:rPr lang="en-US" dirty="0"/>
                            <a:t>0.24488</a:t>
                          </a:r>
                        </a:p>
                      </a:txBody>
                      <a:tcPr/>
                    </a:tc>
                    <a:tc>
                      <a:txBody>
                        <a:bodyPr/>
                        <a:lstStyle/>
                        <a:p>
                          <a:r>
                            <a:rPr lang="en-US" dirty="0" smtClean="0"/>
                            <a:t>0.003</a:t>
                          </a:r>
                          <a:endParaRPr lang="en-US" dirty="0"/>
                        </a:p>
                      </a:txBody>
                      <a:tcPr/>
                    </a:tc>
                    <a:tc>
                      <a:txBody>
                        <a:bodyPr/>
                        <a:lstStyle/>
                        <a:p>
                          <a:r>
                            <a:rPr lang="en-US" dirty="0"/>
                            <a:t>0.25</a:t>
                          </a:r>
                        </a:p>
                      </a:txBody>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2</m:t>
                                  </m:r>
                                </m:sub>
                              </m:sSub>
                            </m:oMath>
                          </a14:m>
                          <a:r>
                            <a:rPr lang="en-US" dirty="0"/>
                            <a:t> = 0.24488</a:t>
                          </a:r>
                        </a:p>
                      </a:txBody>
                      <a:tcPr/>
                    </a:tc>
                    <a:tc>
                      <a:txBody>
                        <a:bodyPr/>
                        <a:lstStyle/>
                        <a:p>
                          <a:r>
                            <a:rPr lang="en-US" dirty="0"/>
                            <a:t>0.24243</a:t>
                          </a:r>
                        </a:p>
                      </a:txBody>
                      <a:tcPr/>
                    </a:tc>
                    <a:tc>
                      <a:txBody>
                        <a:bodyPr/>
                        <a:lstStyle/>
                        <a:p>
                          <a:r>
                            <a:rPr lang="en-US" smtClean="0"/>
                            <a:t>0.002</a:t>
                          </a:r>
                          <a:endParaRPr lang="en-US" dirty="0"/>
                        </a:p>
                      </a:txBody>
                      <a:tcPr/>
                    </a:tc>
                    <a:tc>
                      <a:txBody>
                        <a:bodyPr/>
                        <a:lstStyle/>
                        <a:p>
                          <a:r>
                            <a:rPr lang="en-US" dirty="0"/>
                            <a:t>0.24</a:t>
                          </a:r>
                        </a:p>
                      </a:txBody>
                      <a:tcPr/>
                    </a:tc>
                    <a:extLst>
                      <a:ext uri="{0D108BD9-81ED-4DB2-BD59-A6C34878D82A}">
                        <a16:rowId xmlns:a16="http://schemas.microsoft.com/office/drawing/2014/main" val="100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3</m:t>
                                  </m:r>
                                </m:sub>
                              </m:sSub>
                            </m:oMath>
                          </a14:m>
                          <a:r>
                            <a:rPr lang="en-US" dirty="0"/>
                            <a:t> = 0.24243</a:t>
                          </a:r>
                        </a:p>
                      </a:txBody>
                      <a:tcPr/>
                    </a:tc>
                    <a:tc>
                      <a:txBody>
                        <a:bodyPr/>
                        <a:lstStyle/>
                        <a:p>
                          <a:r>
                            <a:rPr lang="en-US" dirty="0"/>
                            <a:t>0.24006</a:t>
                          </a:r>
                        </a:p>
                      </a:txBody>
                      <a:tcPr/>
                    </a:tc>
                    <a:tc>
                      <a:txBody>
                        <a:bodyPr/>
                        <a:lstStyle/>
                        <a:p>
                          <a:r>
                            <a:rPr lang="en-US" dirty="0"/>
                            <a:t>0.002</a:t>
                          </a:r>
                        </a:p>
                      </a:txBody>
                      <a:tcPr/>
                    </a:tc>
                    <a:tc>
                      <a:txBody>
                        <a:bodyPr/>
                        <a:lstStyle/>
                        <a:p>
                          <a:r>
                            <a:rPr lang="en-US" dirty="0"/>
                            <a:t>0.24</a:t>
                          </a:r>
                        </a:p>
                      </a:txBody>
                      <a:tcPr/>
                    </a:tc>
                    <a:extLst>
                      <a:ext uri="{0D108BD9-81ED-4DB2-BD59-A6C34878D82A}">
                        <a16:rowId xmlns:a16="http://schemas.microsoft.com/office/drawing/2014/main" val="1000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4</m:t>
                                  </m:r>
                                </m:sub>
                              </m:sSub>
                            </m:oMath>
                          </a14:m>
                          <a:r>
                            <a:rPr lang="en-US" dirty="0"/>
                            <a:t> = 0.24006</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10005"/>
                      </a:ext>
                    </a:extLst>
                  </a:tr>
                </a:tbl>
              </a:graphicData>
            </a:graphic>
          </p:graphicFrame>
        </mc:Choice>
        <mc:Fallback>
          <p:graphicFrame>
            <p:nvGraphicFramePr>
              <p:cNvPr id="5" name="Table 4"/>
              <p:cNvGraphicFramePr>
                <a:graphicFrameLocks noGrp="1"/>
              </p:cNvGraphicFramePr>
              <p:nvPr>
                <p:extLst>
                  <p:ext uri="{D42A27DB-BD31-4B8C-83A1-F6EECF244321}">
                    <p14:modId xmlns:p14="http://schemas.microsoft.com/office/powerpoint/2010/main" val="1325092934"/>
                  </p:ext>
                </p:extLst>
              </p:nvPr>
            </p:nvGraphicFramePr>
            <p:xfrm>
              <a:off x="1587500" y="2842381"/>
              <a:ext cx="9017000" cy="2225040"/>
            </p:xfrm>
            <a:graphic>
              <a:graphicData uri="http://schemas.openxmlformats.org/drawingml/2006/table">
                <a:tbl>
                  <a:tblPr firstRow="1" bandRow="1">
                    <a:tableStyleId>{5C22544A-7EE6-4342-B048-85BDC9FD1C3A}</a:tableStyleId>
                  </a:tblPr>
                  <a:tblGrid>
                    <a:gridCol w="2254250">
                      <a:extLst>
                        <a:ext uri="{9D8B030D-6E8A-4147-A177-3AD203B41FA5}">
                          <a16:colId xmlns:a16="http://schemas.microsoft.com/office/drawing/2014/main" val="20000"/>
                        </a:ext>
                      </a:extLst>
                    </a:gridCol>
                    <a:gridCol w="2254250">
                      <a:extLst>
                        <a:ext uri="{9D8B030D-6E8A-4147-A177-3AD203B41FA5}">
                          <a16:colId xmlns:a16="http://schemas.microsoft.com/office/drawing/2014/main" val="20001"/>
                        </a:ext>
                      </a:extLst>
                    </a:gridCol>
                    <a:gridCol w="2254250">
                      <a:extLst>
                        <a:ext uri="{9D8B030D-6E8A-4147-A177-3AD203B41FA5}">
                          <a16:colId xmlns:a16="http://schemas.microsoft.com/office/drawing/2014/main" val="20002"/>
                        </a:ext>
                      </a:extLst>
                    </a:gridCol>
                    <a:gridCol w="2254250">
                      <a:extLst>
                        <a:ext uri="{9D8B030D-6E8A-4147-A177-3AD203B41FA5}">
                          <a16:colId xmlns:a16="http://schemas.microsoft.com/office/drawing/2014/main" val="20003"/>
                        </a:ext>
                      </a:extLst>
                    </a:gridCol>
                  </a:tblGrid>
                  <a:tr h="370840">
                    <a:tc>
                      <a:txBody>
                        <a:bodyPr/>
                        <a:lstStyle/>
                        <a:p>
                          <a:endParaRPr lang="en-US"/>
                        </a:p>
                      </a:txBody>
                      <a:tcPr>
                        <a:blipFill>
                          <a:blip r:embed="rId5"/>
                          <a:stretch>
                            <a:fillRect l="-270" t="-8197" r="-301081" b="-522951"/>
                          </a:stretch>
                        </a:blipFill>
                      </a:tcPr>
                    </a:tc>
                    <a:tc>
                      <a:txBody>
                        <a:bodyPr/>
                        <a:lstStyle/>
                        <a:p>
                          <a:endParaRPr lang="en-US"/>
                        </a:p>
                      </a:txBody>
                      <a:tcPr>
                        <a:blipFill>
                          <a:blip r:embed="rId5"/>
                          <a:stretch>
                            <a:fillRect l="-100270" t="-8197" r="-201081" b="-522951"/>
                          </a:stretch>
                        </a:blipFill>
                      </a:tcPr>
                    </a:tc>
                    <a:tc>
                      <a:txBody>
                        <a:bodyPr/>
                        <a:lstStyle/>
                        <a:p>
                          <a:r>
                            <a:rPr lang="en-US" dirty="0"/>
                            <a:t>Estimated</a:t>
                          </a:r>
                          <a:r>
                            <a:rPr lang="en-US" baseline="0" dirty="0"/>
                            <a:t> Error</a:t>
                          </a:r>
                          <a:endParaRPr lang="en-US" dirty="0"/>
                        </a:p>
                      </a:txBody>
                      <a:tcPr/>
                    </a:tc>
                    <a:tc>
                      <a:txBody>
                        <a:bodyPr/>
                        <a:lstStyle/>
                        <a:p>
                          <a:r>
                            <a:rPr lang="en-US" dirty="0"/>
                            <a:t>True Error</a:t>
                          </a:r>
                        </a:p>
                      </a:txBody>
                      <a:tcPr/>
                    </a:tc>
                    <a:extLst>
                      <a:ext uri="{0D108BD9-81ED-4DB2-BD59-A6C34878D82A}">
                        <a16:rowId xmlns:a16="http://schemas.microsoft.com/office/drawing/2014/main" val="10000"/>
                      </a:ext>
                    </a:extLst>
                  </a:tr>
                  <a:tr h="370840">
                    <a:tc>
                      <a:txBody>
                        <a:bodyPr/>
                        <a:lstStyle/>
                        <a:p>
                          <a:endParaRPr lang="en-US"/>
                        </a:p>
                      </a:txBody>
                      <a:tcPr>
                        <a:blipFill>
                          <a:blip r:embed="rId5"/>
                          <a:stretch>
                            <a:fillRect l="-270" t="-108197" r="-301081" b="-422951"/>
                          </a:stretch>
                        </a:blipFill>
                      </a:tcPr>
                    </a:tc>
                    <a:tc>
                      <a:txBody>
                        <a:bodyPr/>
                        <a:lstStyle/>
                        <a:p>
                          <a:r>
                            <a:rPr lang="en-US" dirty="0"/>
                            <a:t>0.24740</a:t>
                          </a:r>
                        </a:p>
                      </a:txBody>
                      <a:tcPr/>
                    </a:tc>
                    <a:tc>
                      <a:txBody>
                        <a:bodyPr/>
                        <a:lstStyle/>
                        <a:p>
                          <a:r>
                            <a:rPr lang="en-US" dirty="0"/>
                            <a:t>N.A.</a:t>
                          </a:r>
                        </a:p>
                      </a:txBody>
                      <a:tcPr/>
                    </a:tc>
                    <a:tc>
                      <a:txBody>
                        <a:bodyPr/>
                        <a:lstStyle/>
                        <a:p>
                          <a:r>
                            <a:rPr lang="en-US" dirty="0"/>
                            <a:t>0.25</a:t>
                          </a:r>
                        </a:p>
                      </a:txBody>
                      <a:tcPr/>
                    </a:tc>
                    <a:extLst>
                      <a:ext uri="{0D108BD9-81ED-4DB2-BD59-A6C34878D82A}">
                        <a16:rowId xmlns:a16="http://schemas.microsoft.com/office/drawing/2014/main" val="10001"/>
                      </a:ext>
                    </a:extLst>
                  </a:tr>
                  <a:tr h="370840">
                    <a:tc>
                      <a:txBody>
                        <a:bodyPr/>
                        <a:lstStyle/>
                        <a:p>
                          <a:endParaRPr lang="en-US"/>
                        </a:p>
                      </a:txBody>
                      <a:tcPr>
                        <a:blipFill>
                          <a:blip r:embed="rId5"/>
                          <a:stretch>
                            <a:fillRect l="-270" t="-208197" r="-301081" b="-322951"/>
                          </a:stretch>
                        </a:blipFill>
                      </a:tcPr>
                    </a:tc>
                    <a:tc>
                      <a:txBody>
                        <a:bodyPr/>
                        <a:lstStyle/>
                        <a:p>
                          <a:r>
                            <a:rPr lang="en-US" dirty="0"/>
                            <a:t>0.24488</a:t>
                          </a:r>
                        </a:p>
                      </a:txBody>
                      <a:tcPr/>
                    </a:tc>
                    <a:tc>
                      <a:txBody>
                        <a:bodyPr/>
                        <a:lstStyle/>
                        <a:p>
                          <a:r>
                            <a:rPr lang="en-US" dirty="0" smtClean="0"/>
                            <a:t>0.003</a:t>
                          </a:r>
                          <a:endParaRPr lang="en-US" dirty="0"/>
                        </a:p>
                      </a:txBody>
                      <a:tcPr/>
                    </a:tc>
                    <a:tc>
                      <a:txBody>
                        <a:bodyPr/>
                        <a:lstStyle/>
                        <a:p>
                          <a:r>
                            <a:rPr lang="en-US" dirty="0"/>
                            <a:t>0.25</a:t>
                          </a:r>
                        </a:p>
                      </a:txBody>
                      <a:tcPr/>
                    </a:tc>
                    <a:extLst>
                      <a:ext uri="{0D108BD9-81ED-4DB2-BD59-A6C34878D82A}">
                        <a16:rowId xmlns:a16="http://schemas.microsoft.com/office/drawing/2014/main" val="10002"/>
                      </a:ext>
                    </a:extLst>
                  </a:tr>
                  <a:tr h="370840">
                    <a:tc>
                      <a:txBody>
                        <a:bodyPr/>
                        <a:lstStyle/>
                        <a:p>
                          <a:endParaRPr lang="en-US"/>
                        </a:p>
                      </a:txBody>
                      <a:tcPr>
                        <a:blipFill>
                          <a:blip r:embed="rId5"/>
                          <a:stretch>
                            <a:fillRect l="-270" t="-308197" r="-301081" b="-222951"/>
                          </a:stretch>
                        </a:blipFill>
                      </a:tcPr>
                    </a:tc>
                    <a:tc>
                      <a:txBody>
                        <a:bodyPr/>
                        <a:lstStyle/>
                        <a:p>
                          <a:r>
                            <a:rPr lang="en-US" dirty="0"/>
                            <a:t>0.24243</a:t>
                          </a:r>
                        </a:p>
                      </a:txBody>
                      <a:tcPr/>
                    </a:tc>
                    <a:tc>
                      <a:txBody>
                        <a:bodyPr/>
                        <a:lstStyle/>
                        <a:p>
                          <a:r>
                            <a:rPr lang="en-US" smtClean="0"/>
                            <a:t>0.002</a:t>
                          </a:r>
                          <a:endParaRPr lang="en-US" dirty="0"/>
                        </a:p>
                      </a:txBody>
                      <a:tcPr/>
                    </a:tc>
                    <a:tc>
                      <a:txBody>
                        <a:bodyPr/>
                        <a:lstStyle/>
                        <a:p>
                          <a:r>
                            <a:rPr lang="en-US" dirty="0"/>
                            <a:t>0.24</a:t>
                          </a:r>
                        </a:p>
                      </a:txBody>
                      <a:tcPr/>
                    </a:tc>
                    <a:extLst>
                      <a:ext uri="{0D108BD9-81ED-4DB2-BD59-A6C34878D82A}">
                        <a16:rowId xmlns:a16="http://schemas.microsoft.com/office/drawing/2014/main" val="10003"/>
                      </a:ext>
                    </a:extLst>
                  </a:tr>
                  <a:tr h="370840">
                    <a:tc>
                      <a:txBody>
                        <a:bodyPr/>
                        <a:lstStyle/>
                        <a:p>
                          <a:endParaRPr lang="en-US"/>
                        </a:p>
                      </a:txBody>
                      <a:tcPr>
                        <a:blipFill>
                          <a:blip r:embed="rId5"/>
                          <a:stretch>
                            <a:fillRect l="-270" t="-408197" r="-301081" b="-122951"/>
                          </a:stretch>
                        </a:blipFill>
                      </a:tcPr>
                    </a:tc>
                    <a:tc>
                      <a:txBody>
                        <a:bodyPr/>
                        <a:lstStyle/>
                        <a:p>
                          <a:r>
                            <a:rPr lang="en-US" dirty="0"/>
                            <a:t>0.24006</a:t>
                          </a:r>
                        </a:p>
                      </a:txBody>
                      <a:tcPr/>
                    </a:tc>
                    <a:tc>
                      <a:txBody>
                        <a:bodyPr/>
                        <a:lstStyle/>
                        <a:p>
                          <a:r>
                            <a:rPr lang="en-US" dirty="0"/>
                            <a:t>0.002</a:t>
                          </a:r>
                        </a:p>
                      </a:txBody>
                      <a:tcPr/>
                    </a:tc>
                    <a:tc>
                      <a:txBody>
                        <a:bodyPr/>
                        <a:lstStyle/>
                        <a:p>
                          <a:r>
                            <a:rPr lang="en-US" dirty="0"/>
                            <a:t>0.24</a:t>
                          </a:r>
                        </a:p>
                      </a:txBody>
                      <a:tcPr/>
                    </a:tc>
                    <a:extLst>
                      <a:ext uri="{0D108BD9-81ED-4DB2-BD59-A6C34878D82A}">
                        <a16:rowId xmlns:a16="http://schemas.microsoft.com/office/drawing/2014/main" val="10004"/>
                      </a:ext>
                    </a:extLst>
                  </a:tr>
                  <a:tr h="370840">
                    <a:tc>
                      <a:txBody>
                        <a:bodyPr/>
                        <a:lstStyle/>
                        <a:p>
                          <a:endParaRPr lang="en-US"/>
                        </a:p>
                      </a:txBody>
                      <a:tcPr>
                        <a:blipFill>
                          <a:blip r:embed="rId5"/>
                          <a:stretch>
                            <a:fillRect l="-270" t="-508197" r="-301081" b="-22951"/>
                          </a:stretch>
                        </a:blipFill>
                      </a:tcPr>
                    </a:tc>
                    <a:tc>
                      <a:txBody>
                        <a:bodyPr/>
                        <a:lstStyle/>
                        <a:p>
                          <a:r>
                            <a:rPr lang="en-US" dirty="0"/>
                            <a:t>….</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10005"/>
                      </a:ext>
                    </a:extLst>
                  </a:tr>
                </a:tbl>
              </a:graphicData>
            </a:graphic>
          </p:graphicFrame>
        </mc:Fallback>
      </mc:AlternateContent>
      <p:sp>
        <p:nvSpPr>
          <p:cNvPr id="7" name="Oval 6"/>
          <p:cNvSpPr/>
          <p:nvPr/>
        </p:nvSpPr>
        <p:spPr>
          <a:xfrm>
            <a:off x="5573486" y="2365587"/>
            <a:ext cx="4408713" cy="3178628"/>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Lightning Bolt 7"/>
          <p:cNvSpPr/>
          <p:nvPr/>
        </p:nvSpPr>
        <p:spPr>
          <a:xfrm>
            <a:off x="7404100" y="3385457"/>
            <a:ext cx="564243" cy="1447800"/>
          </a:xfrm>
          <a:prstGeom prst="lightningBol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8613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check if an approximation is acceptable?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Imagine a given equation </a:t>
                </a:r>
                <a14:m>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=0</m:t>
                    </m:r>
                  </m:oMath>
                </a14:m>
                <a:r>
                  <a:rPr lang="en-US" dirty="0"/>
                  <a:t> and an approximation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𝑟</m:t>
                        </m:r>
                      </m:sub>
                    </m:sSub>
                  </m:oMath>
                </a14:m>
                <a:r>
                  <a:rPr lang="en-US" dirty="0"/>
                  <a:t> of it’s solution </a:t>
                </a:r>
                <a14:m>
                  <m:oMath xmlns:m="http://schemas.openxmlformats.org/officeDocument/2006/math">
                    <m:r>
                      <a:rPr lang="en-US" b="0" i="1" smtClean="0">
                        <a:latin typeface="Cambria Math" panose="02040503050406030204" pitchFamily="18" charset="0"/>
                      </a:rPr>
                      <m:t>𝑟</m:t>
                    </m:r>
                  </m:oMath>
                </a14:m>
                <a:r>
                  <a:rPr lang="en-US" dirty="0"/>
                  <a:t>.</a:t>
                </a:r>
              </a:p>
              <a:p>
                <a:r>
                  <a:rPr lang="en-US" dirty="0"/>
                  <a:t>A first </a:t>
                </a:r>
                <a:r>
                  <a:rPr lang="en-US" dirty="0" smtClean="0"/>
                  <a:t>idea for checking if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𝑟</m:t>
                        </m:r>
                      </m:sub>
                    </m:sSub>
                  </m:oMath>
                </a14:m>
                <a:r>
                  <a:rPr lang="en-US" dirty="0"/>
                  <a:t> is a solution of the </a:t>
                </a:r>
                <a:r>
                  <a:rPr lang="en-US" dirty="0" smtClean="0"/>
                  <a:t>equation, </a:t>
                </a:r>
                <a:r>
                  <a:rPr lang="en-US" dirty="0"/>
                  <a:t>is to verify if </a:t>
                </a:r>
                <a14:m>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𝑟</m:t>
                            </m:r>
                          </m:sub>
                        </m:sSub>
                      </m:e>
                    </m:d>
                  </m:oMath>
                </a14:m>
                <a:r>
                  <a:rPr lang="en-US" dirty="0"/>
                  <a:t> = 0</a:t>
                </a:r>
              </a:p>
              <a:p>
                <a:r>
                  <a:rPr lang="en-US" dirty="0"/>
                  <a:t>There are two problems with this approach:</a:t>
                </a:r>
              </a:p>
              <a:p>
                <a:pPr lvl="1"/>
                <a:r>
                  <a:rPr lang="en-US" dirty="0"/>
                  <a:t>If </a:t>
                </a:r>
                <a14:m>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𝑟</m:t>
                            </m:r>
                          </m:sub>
                        </m:sSub>
                      </m:e>
                    </m:d>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m:t>
                    </m:r>
                  </m:oMath>
                </a14:m>
                <a:r>
                  <a:rPr lang="en-US" dirty="0"/>
                  <a:t> it doesn't tell us how much is </a:t>
                </a:r>
                <a14:m>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𝑟</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𝑟</m:t>
                            </m:r>
                          </m:sub>
                        </m:sSub>
                      </m:e>
                    </m:d>
                  </m:oMath>
                </a14:m>
                <a:endParaRPr lang="en-US" dirty="0"/>
              </a:p>
              <a:p>
                <a:pPr lvl="1"/>
                <a:r>
                  <a:rPr lang="en-US" dirty="0"/>
                  <a:t>Even if </a:t>
                </a:r>
                <a14:m>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𝑟</m:t>
                            </m:r>
                          </m:sub>
                        </m:sSub>
                      </m:e>
                    </m:d>
                  </m:oMath>
                </a14:m>
                <a:r>
                  <a:rPr lang="en-US" dirty="0"/>
                  <a:t> = 0 this doesn’t imply that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𝑟</m:t>
                        </m:r>
                      </m:sub>
                    </m:sSub>
                    <m:r>
                      <a:rPr lang="en-US" b="0" i="1" smtClean="0">
                        <a:latin typeface="Cambria Math" panose="02040503050406030204" pitchFamily="18" charset="0"/>
                      </a:rPr>
                      <m:t>=</m:t>
                    </m:r>
                    <m:r>
                      <a:rPr lang="en-US" b="0" i="1" smtClean="0">
                        <a:latin typeface="Cambria Math" panose="02040503050406030204" pitchFamily="18" charset="0"/>
                      </a:rPr>
                      <m:t>𝑟</m:t>
                    </m:r>
                  </m:oMath>
                </a14:m>
                <a:endParaRPr lang="en-US" dirty="0"/>
              </a:p>
              <a:p>
                <a:pPr lvl="1"/>
                <a:endParaRPr lang="en-US" dirty="0"/>
              </a:p>
              <a:p>
                <a:pPr lvl="1"/>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3049375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t>Forward and backward errors</a:t>
            </a:r>
          </a:p>
        </p:txBody>
      </p:sp>
      <p:cxnSp>
        <p:nvCxnSpPr>
          <p:cNvPr id="4" name="Straight Arrow Connector 3"/>
          <p:cNvCxnSpPr/>
          <p:nvPr/>
        </p:nvCxnSpPr>
        <p:spPr>
          <a:xfrm>
            <a:off x="1865165" y="5024197"/>
            <a:ext cx="5056737" cy="0"/>
          </a:xfrm>
          <a:prstGeom prst="straightConnector1">
            <a:avLst/>
          </a:prstGeom>
          <a:ln w="25400">
            <a:solidFill>
              <a:srgbClr val="48A6AD"/>
            </a:solidFill>
            <a:headEnd w="med" len="lg"/>
            <a:tailEnd type="triangle" w="lg" len="lg"/>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V="1">
            <a:off x="2012332" y="1690689"/>
            <a:ext cx="26453" cy="4345526"/>
          </a:xfrm>
          <a:prstGeom prst="straightConnector1">
            <a:avLst/>
          </a:prstGeom>
          <a:ln w="25400">
            <a:solidFill>
              <a:srgbClr val="48A6AD"/>
            </a:solidFill>
            <a:headEnd w="med" len="lg"/>
            <a:tailEnd type="triangle" w="lg" len="lg"/>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1678719" y="1690689"/>
            <a:ext cx="5609868" cy="3963597"/>
            <a:chOff x="1354238" y="2531586"/>
            <a:chExt cx="5906216" cy="2248758"/>
          </a:xfrm>
        </p:grpSpPr>
        <p:sp>
          <p:nvSpPr>
            <p:cNvPr id="7" name="Freeform 6"/>
            <p:cNvSpPr/>
            <p:nvPr/>
          </p:nvSpPr>
          <p:spPr>
            <a:xfrm>
              <a:off x="1354238" y="2720051"/>
              <a:ext cx="4421529" cy="2060293"/>
            </a:xfrm>
            <a:custGeom>
              <a:avLst/>
              <a:gdLst>
                <a:gd name="connsiteX0" fmla="*/ 0 w 4421529"/>
                <a:gd name="connsiteY0" fmla="*/ 2060293 h 2060293"/>
                <a:gd name="connsiteX1" fmla="*/ 891251 w 4421529"/>
                <a:gd name="connsiteY1" fmla="*/ 1863524 h 2060293"/>
                <a:gd name="connsiteX2" fmla="*/ 2372810 w 4421529"/>
                <a:gd name="connsiteY2" fmla="*/ 1319514 h 2060293"/>
                <a:gd name="connsiteX3" fmla="*/ 3692324 w 4421529"/>
                <a:gd name="connsiteY3" fmla="*/ 567159 h 2060293"/>
                <a:gd name="connsiteX4" fmla="*/ 4421529 w 4421529"/>
                <a:gd name="connsiteY4" fmla="*/ 0 h 2060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1529" h="2060293">
                  <a:moveTo>
                    <a:pt x="0" y="2060293"/>
                  </a:moveTo>
                  <a:cubicBezTo>
                    <a:pt x="247891" y="2023640"/>
                    <a:pt x="495783" y="1986987"/>
                    <a:pt x="891251" y="1863524"/>
                  </a:cubicBezTo>
                  <a:cubicBezTo>
                    <a:pt x="1286719" y="1740061"/>
                    <a:pt x="1905965" y="1535575"/>
                    <a:pt x="2372810" y="1319514"/>
                  </a:cubicBezTo>
                  <a:cubicBezTo>
                    <a:pt x="2839655" y="1103453"/>
                    <a:pt x="3350871" y="787078"/>
                    <a:pt x="3692324" y="567159"/>
                  </a:cubicBezTo>
                  <a:cubicBezTo>
                    <a:pt x="4033777" y="347240"/>
                    <a:pt x="4227653" y="173620"/>
                    <a:pt x="4421529" y="0"/>
                  </a:cubicBezTo>
                </a:path>
              </a:pathLst>
            </a:cu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Rectangle 7"/>
                <p:cNvSpPr/>
                <p:nvPr/>
              </p:nvSpPr>
              <p:spPr>
                <a:xfrm>
                  <a:off x="5807812" y="2531586"/>
                  <a:ext cx="145264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48A6AD"/>
                            </a:solidFill>
                            <a:latin typeface="Cambria Math" panose="02040503050406030204" pitchFamily="18" charset="0"/>
                          </a:rPr>
                          <m:t>𝑦</m:t>
                        </m:r>
                        <m:r>
                          <a:rPr lang="en-US" sz="2400" b="0" i="1" smtClean="0">
                            <a:solidFill>
                              <a:srgbClr val="48A6AD"/>
                            </a:solidFill>
                            <a:latin typeface="Cambria Math" panose="02040503050406030204" pitchFamily="18" charset="0"/>
                          </a:rPr>
                          <m:t>=</m:t>
                        </m:r>
                        <m:r>
                          <a:rPr lang="en-US" sz="2400" b="0" i="1" smtClean="0">
                            <a:solidFill>
                              <a:srgbClr val="48A6AD"/>
                            </a:solidFill>
                            <a:latin typeface="Cambria Math" panose="02040503050406030204" pitchFamily="18" charset="0"/>
                          </a:rPr>
                          <m:t>𝑓</m:t>
                        </m:r>
                        <m:r>
                          <a:rPr lang="en-US" sz="2400" b="0" i="1" smtClean="0">
                            <a:solidFill>
                              <a:srgbClr val="48A6AD"/>
                            </a:solidFill>
                            <a:latin typeface="Cambria Math" panose="02040503050406030204" pitchFamily="18" charset="0"/>
                          </a:rPr>
                          <m:t>(</m:t>
                        </m:r>
                        <m:r>
                          <a:rPr lang="en-US" sz="2400" b="0" i="1" smtClean="0">
                            <a:solidFill>
                              <a:srgbClr val="48A6AD"/>
                            </a:solidFill>
                            <a:latin typeface="Cambria Math" panose="02040503050406030204" pitchFamily="18" charset="0"/>
                          </a:rPr>
                          <m:t>𝑥</m:t>
                        </m:r>
                        <m:r>
                          <a:rPr lang="en-US" sz="2400" b="0" i="1" smtClean="0">
                            <a:solidFill>
                              <a:srgbClr val="48A6AD"/>
                            </a:solidFill>
                            <a:latin typeface="Cambria Math" panose="02040503050406030204" pitchFamily="18" charset="0"/>
                          </a:rPr>
                          <m:t>)</m:t>
                        </m:r>
                      </m:oMath>
                    </m:oMathPara>
                  </a14:m>
                  <a:endParaRPr lang="en-US" sz="2400" dirty="0">
                    <a:solidFill>
                      <a:srgbClr val="48A6AD"/>
                    </a:solidFill>
                  </a:endParaRPr>
                </a:p>
              </p:txBody>
            </p:sp>
          </mc:Choice>
          <mc:Fallback xmlns="">
            <p:sp>
              <p:nvSpPr>
                <p:cNvPr id="16" name="Rectangle 15"/>
                <p:cNvSpPr>
                  <a:spLocks noRot="1" noChangeAspect="1" noMove="1" noResize="1" noEditPoints="1" noAdjustHandles="1" noChangeArrowheads="1" noChangeShapeType="1" noTextEdit="1"/>
                </p:cNvSpPr>
                <p:nvPr/>
              </p:nvSpPr>
              <p:spPr>
                <a:xfrm>
                  <a:off x="5807812" y="2531586"/>
                  <a:ext cx="1452642" cy="461665"/>
                </a:xfrm>
                <a:prstGeom prst="rect">
                  <a:avLst/>
                </a:prstGeom>
                <a:blipFill rotWithShape="0">
                  <a:blip r:embed="rId3"/>
                  <a:stretch>
                    <a:fillRect l="-441" r="-2643"/>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9" name="Rectangle 8"/>
              <p:cNvSpPr/>
              <p:nvPr/>
            </p:nvSpPr>
            <p:spPr>
              <a:xfrm>
                <a:off x="6464171" y="5024196"/>
                <a:ext cx="42639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48A6AD"/>
                          </a:solidFill>
                          <a:latin typeface="Cambria Math" panose="02040503050406030204" pitchFamily="18" charset="0"/>
                        </a:rPr>
                        <m:t>𝑥</m:t>
                      </m:r>
                    </m:oMath>
                  </m:oMathPara>
                </a14:m>
                <a:endParaRPr lang="en-US" sz="2400" dirty="0">
                  <a:solidFill>
                    <a:srgbClr val="48A6AD"/>
                  </a:solidFill>
                </a:endParaRPr>
              </a:p>
            </p:txBody>
          </p:sp>
        </mc:Choice>
        <mc:Fallback xmlns="">
          <p:sp>
            <p:nvSpPr>
              <p:cNvPr id="9" name="Rectangle 8"/>
              <p:cNvSpPr>
                <a:spLocks noRot="1" noChangeAspect="1" noMove="1" noResize="1" noEditPoints="1" noAdjustHandles="1" noChangeArrowheads="1" noChangeShapeType="1" noTextEdit="1"/>
              </p:cNvSpPr>
              <p:nvPr/>
            </p:nvSpPr>
            <p:spPr>
              <a:xfrm>
                <a:off x="6464171" y="5024196"/>
                <a:ext cx="426399" cy="461665"/>
              </a:xfrm>
              <a:prstGeom prst="rect">
                <a:avLst/>
              </a:prstGeom>
              <a:blipFill>
                <a:blip r:embed="rId4"/>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1559369" y="1690688"/>
                <a:ext cx="42639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48A6AD"/>
                          </a:solidFill>
                          <a:latin typeface="Cambria Math" panose="02040503050406030204" pitchFamily="18" charset="0"/>
                        </a:rPr>
                        <m:t>𝑦</m:t>
                      </m:r>
                    </m:oMath>
                  </m:oMathPara>
                </a14:m>
                <a:endParaRPr lang="en-US" sz="2400" dirty="0">
                  <a:solidFill>
                    <a:srgbClr val="48A6AD"/>
                  </a:solidFill>
                </a:endParaRPr>
              </a:p>
            </p:txBody>
          </p:sp>
        </mc:Choice>
        <mc:Fallback xmlns="">
          <p:sp>
            <p:nvSpPr>
              <p:cNvPr id="10" name="Rectangle 9"/>
              <p:cNvSpPr>
                <a:spLocks noRot="1" noChangeAspect="1" noMove="1" noResize="1" noEditPoints="1" noAdjustHandles="1" noChangeArrowheads="1" noChangeShapeType="1" noTextEdit="1"/>
              </p:cNvSpPr>
              <p:nvPr/>
            </p:nvSpPr>
            <p:spPr>
              <a:xfrm>
                <a:off x="1559369" y="1690688"/>
                <a:ext cx="426399" cy="461665"/>
              </a:xfrm>
              <a:prstGeom prst="rect">
                <a:avLst/>
              </a:prstGeom>
              <a:blipFill>
                <a:blip r:embed="rId5"/>
                <a:stretch>
                  <a:fillRect b="-10526"/>
                </a:stretch>
              </a:blipFill>
            </p:spPr>
            <p:txBody>
              <a:bodyPr/>
              <a:lstStyle/>
              <a:p>
                <a:r>
                  <a:rPr lang="en-CA">
                    <a:noFill/>
                  </a:rPr>
                  <a:t> </a:t>
                </a:r>
              </a:p>
            </p:txBody>
          </p:sp>
        </mc:Fallback>
      </mc:AlternateContent>
      <p:grpSp>
        <p:nvGrpSpPr>
          <p:cNvPr id="11" name="Group 10"/>
          <p:cNvGrpSpPr/>
          <p:nvPr/>
        </p:nvGrpSpPr>
        <p:grpSpPr>
          <a:xfrm>
            <a:off x="2683840" y="4535379"/>
            <a:ext cx="406201" cy="547088"/>
            <a:chOff x="2358108" y="5067030"/>
            <a:chExt cx="406201" cy="547088"/>
          </a:xfrm>
        </p:grpSpPr>
        <p:sp>
          <p:nvSpPr>
            <p:cNvPr id="12" name="Oval 11"/>
            <p:cNvSpPr/>
            <p:nvPr/>
          </p:nvSpPr>
          <p:spPr>
            <a:xfrm>
              <a:off x="2611401" y="5504129"/>
              <a:ext cx="109989" cy="109989"/>
            </a:xfrm>
            <a:prstGeom prst="ellipse">
              <a:avLst/>
            </a:prstGeom>
            <a:solidFill>
              <a:schemeClr val="bg1"/>
            </a:solidFill>
            <a:ln w="254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3" name="Rectangle 12"/>
                <p:cNvSpPr/>
                <p:nvPr/>
              </p:nvSpPr>
              <p:spPr>
                <a:xfrm>
                  <a:off x="2358108" y="5067030"/>
                  <a:ext cx="40620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48A6AD"/>
                            </a:solidFill>
                            <a:latin typeface="Cambria Math" panose="02040503050406030204" pitchFamily="18" charset="0"/>
                          </a:rPr>
                          <m:t>𝑟</m:t>
                        </m:r>
                      </m:oMath>
                    </m:oMathPara>
                  </a14:m>
                  <a:endParaRPr lang="en-US" sz="2400" dirty="0">
                    <a:solidFill>
                      <a:srgbClr val="48A6AD"/>
                    </a:solidFill>
                  </a:endParaRPr>
                </a:p>
              </p:txBody>
            </p:sp>
          </mc:Choice>
          <mc:Fallback xmlns="">
            <p:sp>
              <p:nvSpPr>
                <p:cNvPr id="13" name="Rectangle 12"/>
                <p:cNvSpPr>
                  <a:spLocks noRot="1" noChangeAspect="1" noMove="1" noResize="1" noEditPoints="1" noAdjustHandles="1" noChangeArrowheads="1" noChangeShapeType="1" noTextEdit="1"/>
                </p:cNvSpPr>
                <p:nvPr/>
              </p:nvSpPr>
              <p:spPr>
                <a:xfrm>
                  <a:off x="2358108" y="5067030"/>
                  <a:ext cx="406201" cy="461665"/>
                </a:xfrm>
                <a:prstGeom prst="rect">
                  <a:avLst/>
                </a:prstGeom>
                <a:blipFill rotWithShape="0">
                  <a:blip r:embed="rId6"/>
                  <a:stretch>
                    <a:fillRect/>
                  </a:stretch>
                </a:blipFill>
              </p:spPr>
              <p:txBody>
                <a:bodyPr/>
                <a:lstStyle/>
                <a:p>
                  <a:r>
                    <a:rPr lang="en-US">
                      <a:noFill/>
                    </a:rPr>
                    <a:t> </a:t>
                  </a:r>
                </a:p>
              </p:txBody>
            </p:sp>
          </mc:Fallback>
        </mc:AlternateContent>
      </p:grpSp>
      <p:grpSp>
        <p:nvGrpSpPr>
          <p:cNvPr id="21" name="Group 20"/>
          <p:cNvGrpSpPr/>
          <p:nvPr/>
        </p:nvGrpSpPr>
        <p:grpSpPr>
          <a:xfrm>
            <a:off x="3807033" y="4494649"/>
            <a:ext cx="552587" cy="585231"/>
            <a:chOff x="4747754" y="4892284"/>
            <a:chExt cx="552587" cy="585231"/>
          </a:xfrm>
        </p:grpSpPr>
        <mc:AlternateContent xmlns:mc="http://schemas.openxmlformats.org/markup-compatibility/2006" xmlns:a14="http://schemas.microsoft.com/office/drawing/2010/main">
          <mc:Choice Requires="a14">
            <p:sp>
              <p:nvSpPr>
                <p:cNvPr id="16" name="Rectangle 15"/>
                <p:cNvSpPr/>
                <p:nvPr/>
              </p:nvSpPr>
              <p:spPr>
                <a:xfrm>
                  <a:off x="4747754" y="4892284"/>
                  <a:ext cx="55258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rgbClr val="48A6AD"/>
                                </a:solidFill>
                                <a:latin typeface="Cambria Math" panose="02040503050406030204" pitchFamily="18" charset="0"/>
                              </a:rPr>
                            </m:ctrlPr>
                          </m:sSubPr>
                          <m:e>
                            <m:r>
                              <a:rPr lang="en-US" sz="2400" b="0" i="1" smtClean="0">
                                <a:solidFill>
                                  <a:srgbClr val="48A6AD"/>
                                </a:solidFill>
                                <a:latin typeface="Cambria Math" panose="02040503050406030204" pitchFamily="18" charset="0"/>
                              </a:rPr>
                              <m:t>𝑥</m:t>
                            </m:r>
                          </m:e>
                          <m:sub>
                            <m:r>
                              <a:rPr lang="en-US" sz="2400" b="0" i="1" smtClean="0">
                                <a:solidFill>
                                  <a:srgbClr val="48A6AD"/>
                                </a:solidFill>
                                <a:latin typeface="Cambria Math" panose="02040503050406030204" pitchFamily="18" charset="0"/>
                              </a:rPr>
                              <m:t>𝑟</m:t>
                            </m:r>
                          </m:sub>
                        </m:sSub>
                      </m:oMath>
                    </m:oMathPara>
                  </a14:m>
                  <a:endParaRPr lang="en-US" sz="2400" dirty="0">
                    <a:solidFill>
                      <a:srgbClr val="48A6AD"/>
                    </a:solidFill>
                  </a:endParaRPr>
                </a:p>
              </p:txBody>
            </p:sp>
          </mc:Choice>
          <mc:Fallback xmlns="">
            <p:sp>
              <p:nvSpPr>
                <p:cNvPr id="16" name="Rectangle 15"/>
                <p:cNvSpPr>
                  <a:spLocks noRot="1" noChangeAspect="1" noMove="1" noResize="1" noEditPoints="1" noAdjustHandles="1" noChangeArrowheads="1" noChangeShapeType="1" noTextEdit="1"/>
                </p:cNvSpPr>
                <p:nvPr/>
              </p:nvSpPr>
              <p:spPr>
                <a:xfrm>
                  <a:off x="4747754" y="4892284"/>
                  <a:ext cx="552587" cy="461665"/>
                </a:xfrm>
                <a:prstGeom prst="rect">
                  <a:avLst/>
                </a:prstGeom>
                <a:blipFill rotWithShape="0">
                  <a:blip r:embed="rId7"/>
                  <a:stretch>
                    <a:fillRect/>
                  </a:stretch>
                </a:blipFill>
              </p:spPr>
              <p:txBody>
                <a:bodyPr/>
                <a:lstStyle/>
                <a:p>
                  <a:r>
                    <a:rPr lang="en-US">
                      <a:noFill/>
                    </a:rPr>
                    <a:t> </a:t>
                  </a:r>
                </a:p>
              </p:txBody>
            </p:sp>
          </mc:Fallback>
        </mc:AlternateContent>
        <p:sp>
          <p:nvSpPr>
            <p:cNvPr id="20" name="Oval 19"/>
            <p:cNvSpPr/>
            <p:nvPr/>
          </p:nvSpPr>
          <p:spPr>
            <a:xfrm>
              <a:off x="5190352" y="5367526"/>
              <a:ext cx="109989" cy="109989"/>
            </a:xfrm>
            <a:prstGeom prst="ellipse">
              <a:avLst/>
            </a:prstGeom>
            <a:solidFill>
              <a:schemeClr val="bg1"/>
            </a:solidFill>
            <a:ln w="254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a:extLst>
              <a:ext uri="{FF2B5EF4-FFF2-40B4-BE49-F238E27FC236}">
                <a16:creationId xmlns:a16="http://schemas.microsoft.com/office/drawing/2014/main" id="{C79450A8-D092-4EF0-8001-1821FC37FD1A}"/>
              </a:ext>
            </a:extLst>
          </p:cNvPr>
          <p:cNvGrpSpPr/>
          <p:nvPr/>
        </p:nvGrpSpPr>
        <p:grpSpPr>
          <a:xfrm>
            <a:off x="838200" y="3419985"/>
            <a:ext cx="4112293" cy="2065876"/>
            <a:chOff x="2124361" y="3419985"/>
            <a:chExt cx="4112293" cy="2065876"/>
          </a:xfrm>
        </p:grpSpPr>
        <p:cxnSp>
          <p:nvCxnSpPr>
            <p:cNvPr id="17" name="Straight Connector 16">
              <a:extLst>
                <a:ext uri="{FF2B5EF4-FFF2-40B4-BE49-F238E27FC236}">
                  <a16:creationId xmlns:a16="http://schemas.microsoft.com/office/drawing/2014/main" id="{1EAD5328-2621-4B3F-A5CC-16B6B1772865}"/>
                </a:ext>
              </a:extLst>
            </p:cNvPr>
            <p:cNvCxnSpPr>
              <a:cxnSpLocks/>
            </p:cNvCxnSpPr>
            <p:nvPr/>
          </p:nvCxnSpPr>
          <p:spPr>
            <a:xfrm>
              <a:off x="5592441" y="3419985"/>
              <a:ext cx="0" cy="2065876"/>
            </a:xfrm>
            <a:prstGeom prst="line">
              <a:avLst/>
            </a:prstGeom>
            <a:ln>
              <a:solidFill>
                <a:srgbClr val="48A6AD"/>
              </a:solidFill>
              <a:prstDash val="lgDash"/>
              <a:headEnd type="none" w="med" len="lg"/>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B2609E5-219D-4FE5-A642-0906CEB259B2}"/>
                </a:ext>
              </a:extLst>
            </p:cNvPr>
            <p:cNvCxnSpPr>
              <a:cxnSpLocks/>
            </p:cNvCxnSpPr>
            <p:nvPr/>
          </p:nvCxnSpPr>
          <p:spPr>
            <a:xfrm flipV="1">
              <a:off x="2845530" y="3983943"/>
              <a:ext cx="3391124" cy="24873"/>
            </a:xfrm>
            <a:prstGeom prst="line">
              <a:avLst/>
            </a:prstGeom>
            <a:ln>
              <a:solidFill>
                <a:srgbClr val="48A6AD"/>
              </a:solidFill>
              <a:prstDash val="lgDash"/>
              <a:headEnd type="none" w="med" len="lg"/>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04A1A470-4801-4019-818B-EEDAA5183651}"/>
                    </a:ext>
                  </a:extLst>
                </p:cNvPr>
                <p:cNvSpPr/>
                <p:nvPr/>
              </p:nvSpPr>
              <p:spPr>
                <a:xfrm>
                  <a:off x="2124361" y="3494879"/>
                  <a:ext cx="1200585" cy="83099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fr-FR" sz="2400" b="0" i="1" smtClean="0">
                            <a:solidFill>
                              <a:srgbClr val="48A6AD"/>
                            </a:solidFill>
                            <a:latin typeface="Cambria Math" panose="02040503050406030204" pitchFamily="18" charset="0"/>
                          </a:rPr>
                          <m:t>𝑓</m:t>
                        </m:r>
                        <m:d>
                          <m:dPr>
                            <m:ctrlPr>
                              <a:rPr lang="fr-FR" sz="2400" b="0" i="1" smtClean="0">
                                <a:solidFill>
                                  <a:srgbClr val="48A6AD"/>
                                </a:solidFill>
                                <a:latin typeface="Cambria Math" panose="02040503050406030204" pitchFamily="18" charset="0"/>
                              </a:rPr>
                            </m:ctrlPr>
                          </m:dPr>
                          <m:e>
                            <m:sSub>
                              <m:sSubPr>
                                <m:ctrlPr>
                                  <a:rPr lang="en-US" sz="2400" i="1">
                                    <a:solidFill>
                                      <a:srgbClr val="48A6AD"/>
                                    </a:solidFill>
                                    <a:latin typeface="Cambria Math" panose="02040503050406030204" pitchFamily="18" charset="0"/>
                                  </a:rPr>
                                </m:ctrlPr>
                              </m:sSubPr>
                              <m:e>
                                <m:r>
                                  <a:rPr lang="en-US" sz="2400" i="1">
                                    <a:solidFill>
                                      <a:srgbClr val="48A6AD"/>
                                    </a:solidFill>
                                    <a:latin typeface="Cambria Math" panose="02040503050406030204" pitchFamily="18" charset="0"/>
                                  </a:rPr>
                                  <m:t>𝑥</m:t>
                                </m:r>
                              </m:e>
                              <m:sub>
                                <m:r>
                                  <a:rPr lang="en-US" sz="2400" i="1">
                                    <a:solidFill>
                                      <a:srgbClr val="48A6AD"/>
                                    </a:solidFill>
                                    <a:latin typeface="Cambria Math" panose="02040503050406030204" pitchFamily="18" charset="0"/>
                                  </a:rPr>
                                  <m:t>𝑟</m:t>
                                </m:r>
                              </m:sub>
                            </m:sSub>
                            <m:r>
                              <m:rPr>
                                <m:nor/>
                              </m:rPr>
                              <a:rPr lang="en-US" sz="2400" dirty="0">
                                <a:solidFill>
                                  <a:srgbClr val="48A6AD"/>
                                </a:solidFill>
                              </a:rPr>
                              <m:t> </m:t>
                            </m:r>
                          </m:e>
                        </m:d>
                      </m:oMath>
                    </m:oMathPara>
                  </a14:m>
                  <a:endParaRPr lang="en-US" sz="2400" dirty="0">
                    <a:solidFill>
                      <a:srgbClr val="48A6AD"/>
                    </a:solidFill>
                  </a:endParaRPr>
                </a:p>
                <a:p>
                  <a:endParaRPr lang="en-US" sz="2400" dirty="0">
                    <a:solidFill>
                      <a:srgbClr val="48A6AD"/>
                    </a:solidFill>
                  </a:endParaRPr>
                </a:p>
              </p:txBody>
            </p:sp>
          </mc:Choice>
          <mc:Fallback xmlns="">
            <p:sp>
              <p:nvSpPr>
                <p:cNvPr id="22" name="Rectangle 21">
                  <a:extLst>
                    <a:ext uri="{FF2B5EF4-FFF2-40B4-BE49-F238E27FC236}">
                      <a16:creationId xmlns:a16="http://schemas.microsoft.com/office/drawing/2014/main" id="{04A1A470-4801-4019-818B-EEDAA5183651}"/>
                    </a:ext>
                  </a:extLst>
                </p:cNvPr>
                <p:cNvSpPr>
                  <a:spLocks noRot="1" noChangeAspect="1" noMove="1" noResize="1" noEditPoints="1" noAdjustHandles="1" noChangeArrowheads="1" noChangeShapeType="1" noTextEdit="1"/>
                </p:cNvSpPr>
                <p:nvPr/>
              </p:nvSpPr>
              <p:spPr>
                <a:xfrm>
                  <a:off x="2124361" y="3494879"/>
                  <a:ext cx="1200585" cy="830997"/>
                </a:xfrm>
                <a:prstGeom prst="rect">
                  <a:avLst/>
                </a:prstGeom>
                <a:blipFill>
                  <a:blip r:embed="rId8"/>
                  <a:stretch>
                    <a:fillRect/>
                  </a:stretch>
                </a:blipFill>
              </p:spPr>
              <p:txBody>
                <a:bodyPr/>
                <a:lstStyle/>
                <a:p>
                  <a:r>
                    <a:rPr lang="en-CA">
                      <a:noFill/>
                    </a:rPr>
                    <a:t> </a:t>
                  </a:r>
                </a:p>
              </p:txBody>
            </p:sp>
          </mc:Fallback>
        </mc:AlternateContent>
      </p:grpSp>
      <p:grpSp>
        <p:nvGrpSpPr>
          <p:cNvPr id="31" name="Group 30">
            <a:extLst>
              <a:ext uri="{FF2B5EF4-FFF2-40B4-BE49-F238E27FC236}">
                <a16:creationId xmlns:a16="http://schemas.microsoft.com/office/drawing/2014/main" id="{AADC09A9-C8E3-41A6-B820-A203AEDC8CE8}"/>
              </a:ext>
            </a:extLst>
          </p:cNvPr>
          <p:cNvGrpSpPr/>
          <p:nvPr/>
        </p:nvGrpSpPr>
        <p:grpSpPr>
          <a:xfrm>
            <a:off x="4739657" y="3983944"/>
            <a:ext cx="1887458" cy="1040252"/>
            <a:chOff x="6025818" y="3983944"/>
            <a:chExt cx="1887458" cy="1040252"/>
          </a:xfrm>
        </p:grpSpPr>
        <p:sp>
          <p:nvSpPr>
            <p:cNvPr id="18" name="Right Brace 17">
              <a:extLst>
                <a:ext uri="{FF2B5EF4-FFF2-40B4-BE49-F238E27FC236}">
                  <a16:creationId xmlns:a16="http://schemas.microsoft.com/office/drawing/2014/main" id="{C387CFEF-09E3-4C1D-A0E1-C7E6F11ED744}"/>
                </a:ext>
              </a:extLst>
            </p:cNvPr>
            <p:cNvSpPr/>
            <p:nvPr/>
          </p:nvSpPr>
          <p:spPr>
            <a:xfrm rot="10800000" flipH="1" flipV="1">
              <a:off x="6025818" y="3983944"/>
              <a:ext cx="152400" cy="1040252"/>
            </a:xfrm>
            <a:prstGeom prst="rightBrace">
              <a:avLst>
                <a:gd name="adj1" fmla="val 36762"/>
                <a:gd name="adj2" fmla="val 50000"/>
              </a:avLst>
            </a:prstGeom>
            <a:ln w="25400">
              <a:solidFill>
                <a:srgbClr val="48A6A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dirty="0">
                <a:solidFill>
                  <a:srgbClr val="48A6AD"/>
                </a:solidFill>
              </a:endParaRPr>
            </a:p>
          </p:txBody>
        </p:sp>
        <p:sp>
          <p:nvSpPr>
            <p:cNvPr id="23" name="TextBox 22">
              <a:extLst>
                <a:ext uri="{FF2B5EF4-FFF2-40B4-BE49-F238E27FC236}">
                  <a16:creationId xmlns:a16="http://schemas.microsoft.com/office/drawing/2014/main" id="{CD2CB940-FFEE-47C9-AB60-024704F3A63A}"/>
                </a:ext>
              </a:extLst>
            </p:cNvPr>
            <p:cNvSpPr txBox="1"/>
            <p:nvPr/>
          </p:nvSpPr>
          <p:spPr>
            <a:xfrm>
              <a:off x="6295333" y="4319404"/>
              <a:ext cx="1617943" cy="369332"/>
            </a:xfrm>
            <a:prstGeom prst="rect">
              <a:avLst/>
            </a:prstGeom>
            <a:noFill/>
          </p:spPr>
          <p:txBody>
            <a:bodyPr wrap="none" rtlCol="0">
              <a:spAutoFit/>
            </a:bodyPr>
            <a:lstStyle/>
            <a:p>
              <a:r>
                <a:rPr lang="en-CA" dirty="0">
                  <a:solidFill>
                    <a:srgbClr val="48A6AD"/>
                  </a:solidFill>
                </a:rPr>
                <a:t>Backward Error</a:t>
              </a:r>
            </a:p>
          </p:txBody>
        </p:sp>
      </p:grpSp>
      <p:grpSp>
        <p:nvGrpSpPr>
          <p:cNvPr id="32" name="Group 31">
            <a:extLst>
              <a:ext uri="{FF2B5EF4-FFF2-40B4-BE49-F238E27FC236}">
                <a16:creationId xmlns:a16="http://schemas.microsoft.com/office/drawing/2014/main" id="{B1BBB632-501E-459C-AAC9-4604BFC3FC9D}"/>
              </a:ext>
            </a:extLst>
          </p:cNvPr>
          <p:cNvGrpSpPr/>
          <p:nvPr/>
        </p:nvGrpSpPr>
        <p:grpSpPr>
          <a:xfrm>
            <a:off x="2909437" y="4826000"/>
            <a:ext cx="1486176" cy="1238174"/>
            <a:chOff x="4195598" y="4826000"/>
            <a:chExt cx="1486176" cy="1238174"/>
          </a:xfrm>
        </p:grpSpPr>
        <p:cxnSp>
          <p:nvCxnSpPr>
            <p:cNvPr id="25" name="Straight Connector 24">
              <a:extLst>
                <a:ext uri="{FF2B5EF4-FFF2-40B4-BE49-F238E27FC236}">
                  <a16:creationId xmlns:a16="http://schemas.microsoft.com/office/drawing/2014/main" id="{9B20D03F-AC4E-4928-A3A5-37367B5E7524}"/>
                </a:ext>
              </a:extLst>
            </p:cNvPr>
            <p:cNvCxnSpPr>
              <a:cxnSpLocks/>
            </p:cNvCxnSpPr>
            <p:nvPr/>
          </p:nvCxnSpPr>
          <p:spPr>
            <a:xfrm>
              <a:off x="4271641" y="4826000"/>
              <a:ext cx="0" cy="659861"/>
            </a:xfrm>
            <a:prstGeom prst="line">
              <a:avLst/>
            </a:prstGeom>
            <a:ln>
              <a:solidFill>
                <a:srgbClr val="48A6AD"/>
              </a:solidFill>
              <a:prstDash val="lgDash"/>
              <a:headEnd type="none" w="med" len="lg"/>
              <a:tailEnd type="none"/>
            </a:ln>
          </p:spPr>
          <p:style>
            <a:lnRef idx="1">
              <a:schemeClr val="accent1"/>
            </a:lnRef>
            <a:fillRef idx="0">
              <a:schemeClr val="accent1"/>
            </a:fillRef>
            <a:effectRef idx="0">
              <a:schemeClr val="accent1"/>
            </a:effectRef>
            <a:fontRef idx="minor">
              <a:schemeClr val="tx1"/>
            </a:fontRef>
          </p:style>
        </p:cxnSp>
        <p:sp>
          <p:nvSpPr>
            <p:cNvPr id="24" name="Right Brace 23">
              <a:extLst>
                <a:ext uri="{FF2B5EF4-FFF2-40B4-BE49-F238E27FC236}">
                  <a16:creationId xmlns:a16="http://schemas.microsoft.com/office/drawing/2014/main" id="{E0D75504-9CA1-4CBE-9EED-ECDC847E8A32}"/>
                </a:ext>
              </a:extLst>
            </p:cNvPr>
            <p:cNvSpPr/>
            <p:nvPr/>
          </p:nvSpPr>
          <p:spPr>
            <a:xfrm rot="16200000" flipH="1" flipV="1">
              <a:off x="4862486" y="4852616"/>
              <a:ext cx="152400" cy="1320797"/>
            </a:xfrm>
            <a:prstGeom prst="rightBrace">
              <a:avLst>
                <a:gd name="adj1" fmla="val 36762"/>
                <a:gd name="adj2" fmla="val 50000"/>
              </a:avLst>
            </a:prstGeom>
            <a:ln w="25400">
              <a:solidFill>
                <a:srgbClr val="48A6A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dirty="0">
                <a:solidFill>
                  <a:srgbClr val="48A6AD"/>
                </a:solidFill>
              </a:endParaRPr>
            </a:p>
          </p:txBody>
        </p:sp>
        <p:sp>
          <p:nvSpPr>
            <p:cNvPr id="29" name="Rectangle 28">
              <a:extLst>
                <a:ext uri="{FF2B5EF4-FFF2-40B4-BE49-F238E27FC236}">
                  <a16:creationId xmlns:a16="http://schemas.microsoft.com/office/drawing/2014/main" id="{A0411CE3-84AC-4546-9706-B87791B076FB}"/>
                </a:ext>
              </a:extLst>
            </p:cNvPr>
            <p:cNvSpPr/>
            <p:nvPr/>
          </p:nvSpPr>
          <p:spPr>
            <a:xfrm>
              <a:off x="4195598" y="5694842"/>
              <a:ext cx="1486176" cy="369332"/>
            </a:xfrm>
            <a:prstGeom prst="rect">
              <a:avLst/>
            </a:prstGeom>
          </p:spPr>
          <p:txBody>
            <a:bodyPr wrap="none">
              <a:spAutoFit/>
            </a:bodyPr>
            <a:lstStyle/>
            <a:p>
              <a:r>
                <a:rPr lang="en-CA" dirty="0">
                  <a:solidFill>
                    <a:srgbClr val="48A6AD"/>
                  </a:solidFill>
                </a:rPr>
                <a:t>Forward Error</a:t>
              </a:r>
            </a:p>
          </p:txBody>
        </p:sp>
      </p:grpSp>
      <p:grpSp>
        <p:nvGrpSpPr>
          <p:cNvPr id="35" name="Group 34">
            <a:extLst>
              <a:ext uri="{FF2B5EF4-FFF2-40B4-BE49-F238E27FC236}">
                <a16:creationId xmlns:a16="http://schemas.microsoft.com/office/drawing/2014/main" id="{37B3068E-3476-43F3-B428-BC0A72DE7720}"/>
              </a:ext>
            </a:extLst>
          </p:cNvPr>
          <p:cNvGrpSpPr/>
          <p:nvPr/>
        </p:nvGrpSpPr>
        <p:grpSpPr>
          <a:xfrm>
            <a:off x="7607300" y="2933700"/>
            <a:ext cx="4089400" cy="1560949"/>
            <a:chOff x="7607300" y="2933700"/>
            <a:chExt cx="4089400" cy="1560949"/>
          </a:xfrm>
        </p:grpSpPr>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23BB2508-EBEA-4198-A78C-876539E27657}"/>
                    </a:ext>
                  </a:extLst>
                </p:cNvPr>
                <p:cNvSpPr/>
                <p:nvPr/>
              </p:nvSpPr>
              <p:spPr>
                <a:xfrm>
                  <a:off x="7726790" y="3119075"/>
                  <a:ext cx="3844770" cy="1200329"/>
                </a:xfrm>
                <a:prstGeom prst="rect">
                  <a:avLst/>
                </a:prstGeom>
              </p:spPr>
              <p:txBody>
                <a:bodyPr wrap="none">
                  <a:spAutoFit/>
                </a:bodyPr>
                <a:lstStyle/>
                <a:p>
                  <a:r>
                    <a:rPr lang="en-US" sz="2800" dirty="0"/>
                    <a:t>Backward error = </a:t>
                  </a:r>
                  <a14:m>
                    <m:oMath xmlns:m="http://schemas.openxmlformats.org/officeDocument/2006/math">
                      <m:d>
                        <m:dPr>
                          <m:begChr m:val="|"/>
                          <m:endChr m:val="|"/>
                          <m:ctrlPr>
                            <a:rPr lang="fr-FR" sz="2800" i="1" smtClean="0">
                              <a:latin typeface="Cambria Math" panose="02040503050406030204" pitchFamily="18" charset="0"/>
                            </a:rPr>
                          </m:ctrlPr>
                        </m:dPr>
                        <m:e>
                          <m:r>
                            <a:rPr lang="fr-FR" sz="2800" i="1">
                              <a:latin typeface="Cambria Math" panose="02040503050406030204" pitchFamily="18" charset="0"/>
                            </a:rPr>
                            <m:t>𝑓</m:t>
                          </m:r>
                          <m:d>
                            <m:dPr>
                              <m:ctrlPr>
                                <a:rPr lang="fr-FR" sz="2800" i="1">
                                  <a:latin typeface="Cambria Math" panose="02040503050406030204" pitchFamily="18" charset="0"/>
                                </a:rPr>
                              </m:ctrlPr>
                            </m:dPr>
                            <m:e>
                              <m:sSub>
                                <m:sSubPr>
                                  <m:ctrlPr>
                                    <a:rPr lang="fr-FR" sz="2800" i="1">
                                      <a:latin typeface="Cambria Math" panose="02040503050406030204" pitchFamily="18" charset="0"/>
                                    </a:rPr>
                                  </m:ctrlPr>
                                </m:sSubPr>
                                <m:e>
                                  <m:r>
                                    <a:rPr lang="fr-FR" sz="2800" i="1">
                                      <a:latin typeface="Cambria Math" panose="02040503050406030204" pitchFamily="18" charset="0"/>
                                    </a:rPr>
                                    <m:t>𝑥</m:t>
                                  </m:r>
                                </m:e>
                                <m:sub>
                                  <m:r>
                                    <a:rPr lang="fr-FR" sz="2800" i="1">
                                      <a:latin typeface="Cambria Math" panose="02040503050406030204" pitchFamily="18" charset="0"/>
                                    </a:rPr>
                                    <m:t>𝑟</m:t>
                                  </m:r>
                                </m:sub>
                              </m:sSub>
                            </m:e>
                          </m:d>
                        </m:e>
                      </m:d>
                    </m:oMath>
                  </a14:m>
                  <a:endParaRPr lang="en-US" sz="2800" dirty="0"/>
                </a:p>
                <a:p>
                  <a:endParaRPr lang="en-US" sz="1400" dirty="0"/>
                </a:p>
                <a:p>
                  <a:r>
                    <a:rPr lang="en-US" sz="2800" dirty="0"/>
                    <a:t>Forward error = </a:t>
                  </a:r>
                  <a14:m>
                    <m:oMath xmlns:m="http://schemas.openxmlformats.org/officeDocument/2006/math">
                      <m:d>
                        <m:dPr>
                          <m:begChr m:val="|"/>
                          <m:endChr m:val="|"/>
                          <m:ctrlPr>
                            <a:rPr lang="en-US" sz="2800" i="1" smtClean="0">
                              <a:latin typeface="Cambria Math" panose="02040503050406030204" pitchFamily="18" charset="0"/>
                            </a:rPr>
                          </m:ctrlPr>
                        </m:dPr>
                        <m:e>
                          <m:r>
                            <a:rPr lang="fr-FR" sz="2800" b="0" i="1" smtClean="0">
                              <a:latin typeface="Cambria Math" panose="02040503050406030204" pitchFamily="18" charset="0"/>
                            </a:rPr>
                            <m:t>𝑟</m:t>
                          </m:r>
                          <m:r>
                            <a:rPr lang="fr-FR" sz="2800" b="0" i="1" smtClean="0">
                              <a:latin typeface="Cambria Math" panose="02040503050406030204" pitchFamily="18" charset="0"/>
                            </a:rPr>
                            <m:t>−</m:t>
                          </m:r>
                          <m:sSub>
                            <m:sSubPr>
                              <m:ctrlPr>
                                <a:rPr lang="fr-FR" sz="2800" b="0" i="1" smtClean="0">
                                  <a:latin typeface="Cambria Math" panose="02040503050406030204" pitchFamily="18" charset="0"/>
                                </a:rPr>
                              </m:ctrlPr>
                            </m:sSubPr>
                            <m:e>
                              <m:r>
                                <a:rPr lang="fr-FR" sz="2800" b="0" i="1" smtClean="0">
                                  <a:latin typeface="Cambria Math" panose="02040503050406030204" pitchFamily="18" charset="0"/>
                                </a:rPr>
                                <m:t>𝑥</m:t>
                              </m:r>
                            </m:e>
                            <m:sub>
                              <m:r>
                                <a:rPr lang="fr-FR" sz="2800" b="0" i="1" smtClean="0">
                                  <a:latin typeface="Cambria Math" panose="02040503050406030204" pitchFamily="18" charset="0"/>
                                </a:rPr>
                                <m:t>𝑟</m:t>
                              </m:r>
                            </m:sub>
                          </m:sSub>
                        </m:e>
                      </m:d>
                    </m:oMath>
                  </a14:m>
                  <a:endParaRPr lang="en-CA" sz="2800" dirty="0"/>
                </a:p>
              </p:txBody>
            </p:sp>
          </mc:Choice>
          <mc:Fallback xmlns="">
            <p:sp>
              <p:nvSpPr>
                <p:cNvPr id="33" name="Rectangle 32">
                  <a:extLst>
                    <a:ext uri="{FF2B5EF4-FFF2-40B4-BE49-F238E27FC236}">
                      <a16:creationId xmlns:a16="http://schemas.microsoft.com/office/drawing/2014/main" id="{23BB2508-EBEA-4198-A78C-876539E27657}"/>
                    </a:ext>
                  </a:extLst>
                </p:cNvPr>
                <p:cNvSpPr>
                  <a:spLocks noRot="1" noChangeAspect="1" noMove="1" noResize="1" noEditPoints="1" noAdjustHandles="1" noChangeArrowheads="1" noChangeShapeType="1" noTextEdit="1"/>
                </p:cNvSpPr>
                <p:nvPr/>
              </p:nvSpPr>
              <p:spPr>
                <a:xfrm>
                  <a:off x="7726790" y="3119075"/>
                  <a:ext cx="3844770" cy="1200329"/>
                </a:xfrm>
                <a:prstGeom prst="rect">
                  <a:avLst/>
                </a:prstGeom>
                <a:blipFill>
                  <a:blip r:embed="rId9"/>
                  <a:stretch>
                    <a:fillRect l="-3333" t="-5076" b="-11168"/>
                  </a:stretch>
                </a:blipFill>
              </p:spPr>
              <p:txBody>
                <a:bodyPr/>
                <a:lstStyle/>
                <a:p>
                  <a:r>
                    <a:rPr lang="en-CA">
                      <a:noFill/>
                    </a:rPr>
                    <a:t> </a:t>
                  </a:r>
                </a:p>
              </p:txBody>
            </p:sp>
          </mc:Fallback>
        </mc:AlternateContent>
        <p:sp>
          <p:nvSpPr>
            <p:cNvPr id="34" name="Rectangle 33">
              <a:extLst>
                <a:ext uri="{FF2B5EF4-FFF2-40B4-BE49-F238E27FC236}">
                  <a16:creationId xmlns:a16="http://schemas.microsoft.com/office/drawing/2014/main" id="{5EAB9A7F-7EC9-436B-BCBD-B89AE149954A}"/>
                </a:ext>
              </a:extLst>
            </p:cNvPr>
            <p:cNvSpPr/>
            <p:nvPr/>
          </p:nvSpPr>
          <p:spPr>
            <a:xfrm>
              <a:off x="7607300" y="2933700"/>
              <a:ext cx="4089400" cy="1560949"/>
            </a:xfrm>
            <a:prstGeom prst="rect">
              <a:avLst/>
            </a:prstGeom>
            <a:noFill/>
            <a:ln w="254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Tree>
    <p:extLst>
      <p:ext uri="{BB962C8B-B14F-4D97-AF65-F5344CB8AC3E}">
        <p14:creationId xmlns:p14="http://schemas.microsoft.com/office/powerpoint/2010/main" val="1037256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t>Forward and backward errors</a:t>
            </a:r>
          </a:p>
        </p:txBody>
      </p:sp>
      <p:cxnSp>
        <p:nvCxnSpPr>
          <p:cNvPr id="4" name="Straight Arrow Connector 3"/>
          <p:cNvCxnSpPr>
            <a:cxnSpLocks/>
          </p:cNvCxnSpPr>
          <p:nvPr/>
        </p:nvCxnSpPr>
        <p:spPr>
          <a:xfrm>
            <a:off x="1112976" y="4947997"/>
            <a:ext cx="3558144" cy="0"/>
          </a:xfrm>
          <a:prstGeom prst="straightConnector1">
            <a:avLst/>
          </a:prstGeom>
          <a:ln w="25400">
            <a:solidFill>
              <a:srgbClr val="48A6AD"/>
            </a:solidFill>
            <a:headEnd w="med" len="lg"/>
            <a:tailEnd type="triangle" w="lg" len="lg"/>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V="1">
            <a:off x="1260143" y="1614489"/>
            <a:ext cx="26453" cy="4345526"/>
          </a:xfrm>
          <a:prstGeom prst="straightConnector1">
            <a:avLst/>
          </a:prstGeom>
          <a:ln w="25400">
            <a:solidFill>
              <a:srgbClr val="48A6AD"/>
            </a:solidFill>
            <a:headEnd w="med" len="lg"/>
            <a:tailEnd type="triangle" w="lg" len="lg"/>
          </a:ln>
        </p:spPr>
        <p:style>
          <a:lnRef idx="1">
            <a:schemeClr val="accent1"/>
          </a:lnRef>
          <a:fillRef idx="0">
            <a:schemeClr val="accent1"/>
          </a:fillRef>
          <a:effectRef idx="0">
            <a:schemeClr val="accent1"/>
          </a:effectRef>
          <a:fontRef idx="minor">
            <a:schemeClr val="tx1"/>
          </a:fontRef>
        </p:style>
      </p:cxnSp>
      <p:sp>
        <p:nvSpPr>
          <p:cNvPr id="7" name="Freeform 6"/>
          <p:cNvSpPr/>
          <p:nvPr/>
        </p:nvSpPr>
        <p:spPr>
          <a:xfrm>
            <a:off x="1032536" y="2007626"/>
            <a:ext cx="2250512" cy="3631414"/>
          </a:xfrm>
          <a:custGeom>
            <a:avLst/>
            <a:gdLst>
              <a:gd name="connsiteX0" fmla="*/ 0 w 4421529"/>
              <a:gd name="connsiteY0" fmla="*/ 2060293 h 2060293"/>
              <a:gd name="connsiteX1" fmla="*/ 891251 w 4421529"/>
              <a:gd name="connsiteY1" fmla="*/ 1863524 h 2060293"/>
              <a:gd name="connsiteX2" fmla="*/ 2372810 w 4421529"/>
              <a:gd name="connsiteY2" fmla="*/ 1319514 h 2060293"/>
              <a:gd name="connsiteX3" fmla="*/ 3692324 w 4421529"/>
              <a:gd name="connsiteY3" fmla="*/ 567159 h 2060293"/>
              <a:gd name="connsiteX4" fmla="*/ 4421529 w 4421529"/>
              <a:gd name="connsiteY4" fmla="*/ 0 h 2060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1529" h="2060293">
                <a:moveTo>
                  <a:pt x="0" y="2060293"/>
                </a:moveTo>
                <a:cubicBezTo>
                  <a:pt x="247891" y="2023640"/>
                  <a:pt x="495783" y="1986987"/>
                  <a:pt x="891251" y="1863524"/>
                </a:cubicBezTo>
                <a:cubicBezTo>
                  <a:pt x="1286719" y="1740061"/>
                  <a:pt x="1905965" y="1535575"/>
                  <a:pt x="2372810" y="1319514"/>
                </a:cubicBezTo>
                <a:cubicBezTo>
                  <a:pt x="2839655" y="1103453"/>
                  <a:pt x="3350871" y="787078"/>
                  <a:pt x="3692324" y="567159"/>
                </a:cubicBezTo>
                <a:cubicBezTo>
                  <a:pt x="4033777" y="347240"/>
                  <a:pt x="4227653" y="173620"/>
                  <a:pt x="4421529" y="0"/>
                </a:cubicBezTo>
              </a:path>
            </a:pathLst>
          </a:cu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Rectangle 7"/>
              <p:cNvSpPr/>
              <p:nvPr/>
            </p:nvSpPr>
            <p:spPr>
              <a:xfrm>
                <a:off x="2845219" y="1591310"/>
                <a:ext cx="1379755" cy="8137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48A6AD"/>
                          </a:solidFill>
                          <a:latin typeface="Cambria Math" panose="02040503050406030204" pitchFamily="18" charset="0"/>
                        </a:rPr>
                        <m:t>𝑦</m:t>
                      </m:r>
                      <m:r>
                        <a:rPr lang="en-US" sz="2400" b="0" i="1" smtClean="0">
                          <a:solidFill>
                            <a:srgbClr val="48A6AD"/>
                          </a:solidFill>
                          <a:latin typeface="Cambria Math" panose="02040503050406030204" pitchFamily="18" charset="0"/>
                        </a:rPr>
                        <m:t>=</m:t>
                      </m:r>
                      <m:r>
                        <a:rPr lang="en-US" sz="2400" b="0" i="1" smtClean="0">
                          <a:solidFill>
                            <a:srgbClr val="48A6AD"/>
                          </a:solidFill>
                          <a:latin typeface="Cambria Math" panose="02040503050406030204" pitchFamily="18" charset="0"/>
                        </a:rPr>
                        <m:t>𝑓</m:t>
                      </m:r>
                      <m:r>
                        <a:rPr lang="en-US" sz="2400" b="0" i="1" smtClean="0">
                          <a:solidFill>
                            <a:srgbClr val="48A6AD"/>
                          </a:solidFill>
                          <a:latin typeface="Cambria Math" panose="02040503050406030204" pitchFamily="18" charset="0"/>
                        </a:rPr>
                        <m:t>(</m:t>
                      </m:r>
                      <m:r>
                        <a:rPr lang="en-US" sz="2400" b="0" i="1" smtClean="0">
                          <a:solidFill>
                            <a:srgbClr val="48A6AD"/>
                          </a:solidFill>
                          <a:latin typeface="Cambria Math" panose="02040503050406030204" pitchFamily="18" charset="0"/>
                        </a:rPr>
                        <m:t>𝑥</m:t>
                      </m:r>
                      <m:r>
                        <a:rPr lang="en-US" sz="2400" b="0" i="1" smtClean="0">
                          <a:solidFill>
                            <a:srgbClr val="48A6AD"/>
                          </a:solidFill>
                          <a:latin typeface="Cambria Math" panose="02040503050406030204" pitchFamily="18" charset="0"/>
                        </a:rPr>
                        <m:t>)</m:t>
                      </m:r>
                    </m:oMath>
                  </m:oMathPara>
                </a14:m>
                <a:endParaRPr lang="en-US" sz="2400" dirty="0">
                  <a:solidFill>
                    <a:srgbClr val="48A6AD"/>
                  </a:solidFill>
                </a:endParaRPr>
              </a:p>
            </p:txBody>
          </p:sp>
        </mc:Choice>
        <mc:Fallback xmlns="">
          <p:sp>
            <p:nvSpPr>
              <p:cNvPr id="8" name="Rectangle 7"/>
              <p:cNvSpPr>
                <a:spLocks noRot="1" noChangeAspect="1" noMove="1" noResize="1" noEditPoints="1" noAdjustHandles="1" noChangeArrowheads="1" noChangeShapeType="1" noTextEdit="1"/>
              </p:cNvSpPr>
              <p:nvPr/>
            </p:nvSpPr>
            <p:spPr>
              <a:xfrm>
                <a:off x="2845219" y="1591310"/>
                <a:ext cx="1379755" cy="813718"/>
              </a:xfrm>
              <a:prstGeom prst="rect">
                <a:avLst/>
              </a:prstGeom>
              <a:blipFill>
                <a:blip r:embed="rId3"/>
                <a:stretch>
                  <a:fillRect l="-442" r="-2655"/>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4493772" y="4898949"/>
                <a:ext cx="42639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48A6AD"/>
                          </a:solidFill>
                          <a:latin typeface="Cambria Math" panose="02040503050406030204" pitchFamily="18" charset="0"/>
                        </a:rPr>
                        <m:t>𝑥</m:t>
                      </m:r>
                    </m:oMath>
                  </m:oMathPara>
                </a14:m>
                <a:endParaRPr lang="en-US" sz="2400" dirty="0">
                  <a:solidFill>
                    <a:srgbClr val="48A6AD"/>
                  </a:solidFill>
                </a:endParaRPr>
              </a:p>
            </p:txBody>
          </p:sp>
        </mc:Choice>
        <mc:Fallback xmlns="">
          <p:sp>
            <p:nvSpPr>
              <p:cNvPr id="9" name="Rectangle 8"/>
              <p:cNvSpPr>
                <a:spLocks noRot="1" noChangeAspect="1" noMove="1" noResize="1" noEditPoints="1" noAdjustHandles="1" noChangeArrowheads="1" noChangeShapeType="1" noTextEdit="1"/>
              </p:cNvSpPr>
              <p:nvPr/>
            </p:nvSpPr>
            <p:spPr>
              <a:xfrm>
                <a:off x="4493772" y="4898949"/>
                <a:ext cx="426399" cy="461665"/>
              </a:xfrm>
              <a:prstGeom prst="rect">
                <a:avLst/>
              </a:prstGeom>
              <a:blipFill>
                <a:blip r:embed="rId4"/>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807180" y="1483865"/>
                <a:ext cx="42639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48A6AD"/>
                          </a:solidFill>
                          <a:latin typeface="Cambria Math" panose="02040503050406030204" pitchFamily="18" charset="0"/>
                        </a:rPr>
                        <m:t>𝑦</m:t>
                      </m:r>
                    </m:oMath>
                  </m:oMathPara>
                </a14:m>
                <a:endParaRPr lang="en-US" sz="2400" dirty="0">
                  <a:solidFill>
                    <a:srgbClr val="48A6AD"/>
                  </a:solidFill>
                </a:endParaRPr>
              </a:p>
            </p:txBody>
          </p:sp>
        </mc:Choice>
        <mc:Fallback xmlns="">
          <p:sp>
            <p:nvSpPr>
              <p:cNvPr id="10" name="Rectangle 9"/>
              <p:cNvSpPr>
                <a:spLocks noRot="1" noChangeAspect="1" noMove="1" noResize="1" noEditPoints="1" noAdjustHandles="1" noChangeArrowheads="1" noChangeShapeType="1" noTextEdit="1"/>
              </p:cNvSpPr>
              <p:nvPr/>
            </p:nvSpPr>
            <p:spPr>
              <a:xfrm>
                <a:off x="807180" y="1483865"/>
                <a:ext cx="426399" cy="461665"/>
              </a:xfrm>
              <a:prstGeom prst="rect">
                <a:avLst/>
              </a:prstGeom>
              <a:blipFill>
                <a:blip r:embed="rId5"/>
                <a:stretch>
                  <a:fillRect b="-10526"/>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1503026" y="4459179"/>
                <a:ext cx="40620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48A6AD"/>
                          </a:solidFill>
                          <a:latin typeface="Cambria Math" panose="02040503050406030204" pitchFamily="18" charset="0"/>
                        </a:rPr>
                        <m:t>𝑟</m:t>
                      </m:r>
                    </m:oMath>
                  </m:oMathPara>
                </a14:m>
                <a:endParaRPr lang="en-US" sz="2400" dirty="0">
                  <a:solidFill>
                    <a:srgbClr val="48A6AD"/>
                  </a:solidFill>
                </a:endParaRPr>
              </a:p>
            </p:txBody>
          </p:sp>
        </mc:Choice>
        <mc:Fallback xmlns="">
          <p:sp>
            <p:nvSpPr>
              <p:cNvPr id="13" name="Rectangle 12"/>
              <p:cNvSpPr>
                <a:spLocks noRot="1" noChangeAspect="1" noMove="1" noResize="1" noEditPoints="1" noAdjustHandles="1" noChangeArrowheads="1" noChangeShapeType="1" noTextEdit="1"/>
              </p:cNvSpPr>
              <p:nvPr/>
            </p:nvSpPr>
            <p:spPr>
              <a:xfrm>
                <a:off x="1503026" y="4459179"/>
                <a:ext cx="406201" cy="461665"/>
              </a:xfrm>
              <a:prstGeom prst="rect">
                <a:avLst/>
              </a:prstGeom>
              <a:blipFill>
                <a:blip r:embed="rId6"/>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6" name="Rectangle 15"/>
              <p:cNvSpPr/>
              <p:nvPr/>
            </p:nvSpPr>
            <p:spPr>
              <a:xfrm>
                <a:off x="3054844" y="4418449"/>
                <a:ext cx="55258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rgbClr val="48A6AD"/>
                              </a:solidFill>
                              <a:latin typeface="Cambria Math" panose="02040503050406030204" pitchFamily="18" charset="0"/>
                            </a:rPr>
                          </m:ctrlPr>
                        </m:sSubPr>
                        <m:e>
                          <m:r>
                            <a:rPr lang="en-US" sz="2400" b="0" i="1" smtClean="0">
                              <a:solidFill>
                                <a:srgbClr val="48A6AD"/>
                              </a:solidFill>
                              <a:latin typeface="Cambria Math" panose="02040503050406030204" pitchFamily="18" charset="0"/>
                            </a:rPr>
                            <m:t>𝑥</m:t>
                          </m:r>
                        </m:e>
                        <m:sub>
                          <m:r>
                            <a:rPr lang="en-US" sz="2400" b="0" i="1" smtClean="0">
                              <a:solidFill>
                                <a:srgbClr val="48A6AD"/>
                              </a:solidFill>
                              <a:latin typeface="Cambria Math" panose="02040503050406030204" pitchFamily="18" charset="0"/>
                            </a:rPr>
                            <m:t>𝑟</m:t>
                          </m:r>
                        </m:sub>
                      </m:sSub>
                    </m:oMath>
                  </m:oMathPara>
                </a14:m>
                <a:endParaRPr lang="en-US" sz="2400" dirty="0">
                  <a:solidFill>
                    <a:srgbClr val="48A6AD"/>
                  </a:solidFill>
                </a:endParaRPr>
              </a:p>
            </p:txBody>
          </p:sp>
        </mc:Choice>
        <mc:Fallback xmlns="">
          <p:sp>
            <p:nvSpPr>
              <p:cNvPr id="16" name="Rectangle 15"/>
              <p:cNvSpPr>
                <a:spLocks noRot="1" noChangeAspect="1" noMove="1" noResize="1" noEditPoints="1" noAdjustHandles="1" noChangeArrowheads="1" noChangeShapeType="1" noTextEdit="1"/>
              </p:cNvSpPr>
              <p:nvPr/>
            </p:nvSpPr>
            <p:spPr>
              <a:xfrm>
                <a:off x="3054844" y="4418449"/>
                <a:ext cx="552587" cy="461665"/>
              </a:xfrm>
              <a:prstGeom prst="rect">
                <a:avLst/>
              </a:prstGeom>
              <a:blipFill>
                <a:blip r:embed="rId7"/>
                <a:stretch>
                  <a:fillRect/>
                </a:stretch>
              </a:blipFill>
            </p:spPr>
            <p:txBody>
              <a:bodyPr/>
              <a:lstStyle/>
              <a:p>
                <a:r>
                  <a:rPr lang="en-CA">
                    <a:noFill/>
                  </a:rPr>
                  <a:t> </a:t>
                </a:r>
              </a:p>
            </p:txBody>
          </p:sp>
        </mc:Fallback>
      </mc:AlternateContent>
      <p:cxnSp>
        <p:nvCxnSpPr>
          <p:cNvPr id="17" name="Straight Connector 16">
            <a:extLst>
              <a:ext uri="{FF2B5EF4-FFF2-40B4-BE49-F238E27FC236}">
                <a16:creationId xmlns:a16="http://schemas.microsoft.com/office/drawing/2014/main" id="{1EAD5328-2621-4B3F-A5CC-16B6B1772865}"/>
              </a:ext>
            </a:extLst>
          </p:cNvPr>
          <p:cNvCxnSpPr>
            <a:cxnSpLocks/>
          </p:cNvCxnSpPr>
          <p:nvPr/>
        </p:nvCxnSpPr>
        <p:spPr>
          <a:xfrm>
            <a:off x="3125466" y="2116709"/>
            <a:ext cx="0" cy="3292952"/>
          </a:xfrm>
          <a:prstGeom prst="line">
            <a:avLst/>
          </a:prstGeom>
          <a:ln>
            <a:solidFill>
              <a:srgbClr val="48A6AD"/>
            </a:solidFill>
            <a:prstDash val="lgDash"/>
            <a:headEnd type="none" w="med" len="lg"/>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B2609E5-219D-4FE5-A642-0906CEB259B2}"/>
              </a:ext>
            </a:extLst>
          </p:cNvPr>
          <p:cNvCxnSpPr>
            <a:cxnSpLocks/>
          </p:cNvCxnSpPr>
          <p:nvPr/>
        </p:nvCxnSpPr>
        <p:spPr>
          <a:xfrm flipV="1">
            <a:off x="878534" y="2486304"/>
            <a:ext cx="3391124" cy="24873"/>
          </a:xfrm>
          <a:prstGeom prst="line">
            <a:avLst/>
          </a:prstGeom>
          <a:ln>
            <a:solidFill>
              <a:srgbClr val="48A6AD"/>
            </a:solidFill>
            <a:prstDash val="lgDash"/>
            <a:headEnd type="none" w="med" len="lg"/>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04A1A470-4801-4019-818B-EEDAA5183651}"/>
                  </a:ext>
                </a:extLst>
              </p:cNvPr>
              <p:cNvSpPr/>
              <p:nvPr/>
            </p:nvSpPr>
            <p:spPr>
              <a:xfrm>
                <a:off x="149357" y="1995977"/>
                <a:ext cx="1200585" cy="83099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fr-FR" sz="2400" b="0" i="1" smtClean="0">
                          <a:solidFill>
                            <a:srgbClr val="48A6AD"/>
                          </a:solidFill>
                          <a:latin typeface="Cambria Math" panose="02040503050406030204" pitchFamily="18" charset="0"/>
                        </a:rPr>
                        <m:t>𝑓</m:t>
                      </m:r>
                      <m:d>
                        <m:dPr>
                          <m:ctrlPr>
                            <a:rPr lang="fr-FR" sz="2400" b="0" i="1" smtClean="0">
                              <a:solidFill>
                                <a:srgbClr val="48A6AD"/>
                              </a:solidFill>
                              <a:latin typeface="Cambria Math" panose="02040503050406030204" pitchFamily="18" charset="0"/>
                            </a:rPr>
                          </m:ctrlPr>
                        </m:dPr>
                        <m:e>
                          <m:sSub>
                            <m:sSubPr>
                              <m:ctrlPr>
                                <a:rPr lang="en-US" sz="2400" i="1">
                                  <a:solidFill>
                                    <a:srgbClr val="48A6AD"/>
                                  </a:solidFill>
                                  <a:latin typeface="Cambria Math" panose="02040503050406030204" pitchFamily="18" charset="0"/>
                                </a:rPr>
                              </m:ctrlPr>
                            </m:sSubPr>
                            <m:e>
                              <m:r>
                                <a:rPr lang="en-US" sz="2400" i="1">
                                  <a:solidFill>
                                    <a:srgbClr val="48A6AD"/>
                                  </a:solidFill>
                                  <a:latin typeface="Cambria Math" panose="02040503050406030204" pitchFamily="18" charset="0"/>
                                </a:rPr>
                                <m:t>𝑥</m:t>
                              </m:r>
                            </m:e>
                            <m:sub>
                              <m:r>
                                <a:rPr lang="en-US" sz="2400" i="1">
                                  <a:solidFill>
                                    <a:srgbClr val="48A6AD"/>
                                  </a:solidFill>
                                  <a:latin typeface="Cambria Math" panose="02040503050406030204" pitchFamily="18" charset="0"/>
                                </a:rPr>
                                <m:t>𝑟</m:t>
                              </m:r>
                            </m:sub>
                          </m:sSub>
                          <m:r>
                            <m:rPr>
                              <m:nor/>
                            </m:rPr>
                            <a:rPr lang="en-US" sz="2400" dirty="0">
                              <a:solidFill>
                                <a:srgbClr val="48A6AD"/>
                              </a:solidFill>
                            </a:rPr>
                            <m:t> </m:t>
                          </m:r>
                        </m:e>
                      </m:d>
                    </m:oMath>
                  </m:oMathPara>
                </a14:m>
                <a:endParaRPr lang="en-US" sz="2400" dirty="0">
                  <a:solidFill>
                    <a:srgbClr val="48A6AD"/>
                  </a:solidFill>
                </a:endParaRPr>
              </a:p>
              <a:p>
                <a:endParaRPr lang="en-US" sz="2400" dirty="0">
                  <a:solidFill>
                    <a:srgbClr val="48A6AD"/>
                  </a:solidFill>
                </a:endParaRPr>
              </a:p>
            </p:txBody>
          </p:sp>
        </mc:Choice>
        <mc:Fallback xmlns="">
          <p:sp>
            <p:nvSpPr>
              <p:cNvPr id="22" name="Rectangle 21">
                <a:extLst>
                  <a:ext uri="{FF2B5EF4-FFF2-40B4-BE49-F238E27FC236}">
                    <a16:creationId xmlns:a16="http://schemas.microsoft.com/office/drawing/2014/main" id="{04A1A470-4801-4019-818B-EEDAA5183651}"/>
                  </a:ext>
                </a:extLst>
              </p:cNvPr>
              <p:cNvSpPr>
                <a:spLocks noRot="1" noChangeAspect="1" noMove="1" noResize="1" noEditPoints="1" noAdjustHandles="1" noChangeArrowheads="1" noChangeShapeType="1" noTextEdit="1"/>
              </p:cNvSpPr>
              <p:nvPr/>
            </p:nvSpPr>
            <p:spPr>
              <a:xfrm>
                <a:off x="149357" y="1995977"/>
                <a:ext cx="1200585" cy="830997"/>
              </a:xfrm>
              <a:prstGeom prst="rect">
                <a:avLst/>
              </a:prstGeom>
              <a:blipFill>
                <a:blip r:embed="rId8"/>
                <a:stretch>
                  <a:fillRect/>
                </a:stretch>
              </a:blipFill>
            </p:spPr>
            <p:txBody>
              <a:bodyPr/>
              <a:lstStyle/>
              <a:p>
                <a:r>
                  <a:rPr lang="en-CA">
                    <a:noFill/>
                  </a:rPr>
                  <a:t> </a:t>
                </a:r>
              </a:p>
            </p:txBody>
          </p:sp>
        </mc:Fallback>
      </mc:AlternateContent>
      <p:sp>
        <p:nvSpPr>
          <p:cNvPr id="18" name="Right Brace 17">
            <a:extLst>
              <a:ext uri="{FF2B5EF4-FFF2-40B4-BE49-F238E27FC236}">
                <a16:creationId xmlns:a16="http://schemas.microsoft.com/office/drawing/2014/main" id="{C387CFEF-09E3-4C1D-A0E1-C7E6F11ED744}"/>
              </a:ext>
            </a:extLst>
          </p:cNvPr>
          <p:cNvSpPr/>
          <p:nvPr/>
        </p:nvSpPr>
        <p:spPr>
          <a:xfrm rot="10800000" flipH="1" flipV="1">
            <a:off x="3621204" y="2483092"/>
            <a:ext cx="152400" cy="2451329"/>
          </a:xfrm>
          <a:prstGeom prst="rightBrace">
            <a:avLst>
              <a:gd name="adj1" fmla="val 36762"/>
              <a:gd name="adj2" fmla="val 50000"/>
            </a:avLst>
          </a:prstGeom>
          <a:ln w="25400">
            <a:solidFill>
              <a:srgbClr val="48A6A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dirty="0">
              <a:solidFill>
                <a:srgbClr val="48A6AD"/>
              </a:solidFill>
            </a:endParaRPr>
          </a:p>
        </p:txBody>
      </p:sp>
      <p:sp>
        <p:nvSpPr>
          <p:cNvPr id="23" name="TextBox 22">
            <a:extLst>
              <a:ext uri="{FF2B5EF4-FFF2-40B4-BE49-F238E27FC236}">
                <a16:creationId xmlns:a16="http://schemas.microsoft.com/office/drawing/2014/main" id="{CD2CB940-FFEE-47C9-AB60-024704F3A63A}"/>
              </a:ext>
            </a:extLst>
          </p:cNvPr>
          <p:cNvSpPr txBox="1"/>
          <p:nvPr/>
        </p:nvSpPr>
        <p:spPr>
          <a:xfrm>
            <a:off x="3862149" y="3505401"/>
            <a:ext cx="1617943" cy="369332"/>
          </a:xfrm>
          <a:prstGeom prst="rect">
            <a:avLst/>
          </a:prstGeom>
          <a:noFill/>
        </p:spPr>
        <p:txBody>
          <a:bodyPr wrap="none" rtlCol="0">
            <a:spAutoFit/>
          </a:bodyPr>
          <a:lstStyle/>
          <a:p>
            <a:r>
              <a:rPr lang="en-CA" dirty="0">
                <a:solidFill>
                  <a:srgbClr val="48A6AD"/>
                </a:solidFill>
              </a:rPr>
              <a:t>Backward Error</a:t>
            </a:r>
          </a:p>
        </p:txBody>
      </p:sp>
      <p:cxnSp>
        <p:nvCxnSpPr>
          <p:cNvPr id="25" name="Straight Connector 24">
            <a:extLst>
              <a:ext uri="{FF2B5EF4-FFF2-40B4-BE49-F238E27FC236}">
                <a16:creationId xmlns:a16="http://schemas.microsoft.com/office/drawing/2014/main" id="{9B20D03F-AC4E-4928-A3A5-37367B5E7524}"/>
              </a:ext>
            </a:extLst>
          </p:cNvPr>
          <p:cNvCxnSpPr>
            <a:cxnSpLocks/>
          </p:cNvCxnSpPr>
          <p:nvPr/>
        </p:nvCxnSpPr>
        <p:spPr>
          <a:xfrm>
            <a:off x="1804666" y="4749800"/>
            <a:ext cx="0" cy="659861"/>
          </a:xfrm>
          <a:prstGeom prst="line">
            <a:avLst/>
          </a:prstGeom>
          <a:ln>
            <a:solidFill>
              <a:srgbClr val="48A6AD"/>
            </a:solidFill>
            <a:prstDash val="lgDash"/>
            <a:headEnd type="none" w="med" len="lg"/>
            <a:tailEnd type="none"/>
          </a:ln>
        </p:spPr>
        <p:style>
          <a:lnRef idx="1">
            <a:schemeClr val="accent1"/>
          </a:lnRef>
          <a:fillRef idx="0">
            <a:schemeClr val="accent1"/>
          </a:fillRef>
          <a:effectRef idx="0">
            <a:schemeClr val="accent1"/>
          </a:effectRef>
          <a:fontRef idx="minor">
            <a:schemeClr val="tx1"/>
          </a:fontRef>
        </p:style>
      </p:cxnSp>
      <p:sp>
        <p:nvSpPr>
          <p:cNvPr id="24" name="Right Brace 23">
            <a:extLst>
              <a:ext uri="{FF2B5EF4-FFF2-40B4-BE49-F238E27FC236}">
                <a16:creationId xmlns:a16="http://schemas.microsoft.com/office/drawing/2014/main" id="{E0D75504-9CA1-4CBE-9EED-ECDC847E8A32}"/>
              </a:ext>
            </a:extLst>
          </p:cNvPr>
          <p:cNvSpPr/>
          <p:nvPr/>
        </p:nvSpPr>
        <p:spPr>
          <a:xfrm rot="16200000" flipH="1" flipV="1">
            <a:off x="2395511" y="4776416"/>
            <a:ext cx="152400" cy="1320797"/>
          </a:xfrm>
          <a:prstGeom prst="rightBrace">
            <a:avLst>
              <a:gd name="adj1" fmla="val 36762"/>
              <a:gd name="adj2" fmla="val 50000"/>
            </a:avLst>
          </a:prstGeom>
          <a:ln w="25400">
            <a:solidFill>
              <a:srgbClr val="48A6A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dirty="0">
              <a:solidFill>
                <a:srgbClr val="48A6AD"/>
              </a:solidFill>
            </a:endParaRPr>
          </a:p>
        </p:txBody>
      </p:sp>
      <p:sp>
        <p:nvSpPr>
          <p:cNvPr id="29" name="Rectangle 28">
            <a:extLst>
              <a:ext uri="{FF2B5EF4-FFF2-40B4-BE49-F238E27FC236}">
                <a16:creationId xmlns:a16="http://schemas.microsoft.com/office/drawing/2014/main" id="{A0411CE3-84AC-4546-9706-B87791B076FB}"/>
              </a:ext>
            </a:extLst>
          </p:cNvPr>
          <p:cNvSpPr/>
          <p:nvPr/>
        </p:nvSpPr>
        <p:spPr>
          <a:xfrm>
            <a:off x="1728623" y="5618642"/>
            <a:ext cx="1486176" cy="369332"/>
          </a:xfrm>
          <a:prstGeom prst="rect">
            <a:avLst/>
          </a:prstGeom>
        </p:spPr>
        <p:txBody>
          <a:bodyPr wrap="none">
            <a:spAutoFit/>
          </a:bodyPr>
          <a:lstStyle/>
          <a:p>
            <a:r>
              <a:rPr lang="en-CA" dirty="0">
                <a:solidFill>
                  <a:srgbClr val="48A6AD"/>
                </a:solidFill>
              </a:rPr>
              <a:t>Forward Error</a:t>
            </a:r>
          </a:p>
        </p:txBody>
      </p:sp>
      <p:cxnSp>
        <p:nvCxnSpPr>
          <p:cNvPr id="27" name="Straight Arrow Connector 26">
            <a:extLst>
              <a:ext uri="{FF2B5EF4-FFF2-40B4-BE49-F238E27FC236}">
                <a16:creationId xmlns:a16="http://schemas.microsoft.com/office/drawing/2014/main" id="{C868502A-CFF5-4FA6-9BB6-A1E0B39D5DA3}"/>
              </a:ext>
            </a:extLst>
          </p:cNvPr>
          <p:cNvCxnSpPr/>
          <p:nvPr/>
        </p:nvCxnSpPr>
        <p:spPr>
          <a:xfrm>
            <a:off x="6455094" y="4925496"/>
            <a:ext cx="5056737" cy="0"/>
          </a:xfrm>
          <a:prstGeom prst="straightConnector1">
            <a:avLst/>
          </a:prstGeom>
          <a:ln w="25400">
            <a:solidFill>
              <a:srgbClr val="48A6AD"/>
            </a:solidFill>
            <a:headEnd w="med" len="lg"/>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1334D556-37B8-4A3A-A4C8-5EF395F5C4EB}"/>
              </a:ext>
            </a:extLst>
          </p:cNvPr>
          <p:cNvCxnSpPr/>
          <p:nvPr/>
        </p:nvCxnSpPr>
        <p:spPr>
          <a:xfrm flipV="1">
            <a:off x="6602261" y="1591988"/>
            <a:ext cx="26453" cy="4345526"/>
          </a:xfrm>
          <a:prstGeom prst="straightConnector1">
            <a:avLst/>
          </a:prstGeom>
          <a:ln w="25400">
            <a:solidFill>
              <a:srgbClr val="48A6AD"/>
            </a:solidFill>
            <a:headEnd w="med" len="lg"/>
            <a:tailEnd type="triangle" w="lg" len="lg"/>
          </a:ln>
        </p:spPr>
        <p:style>
          <a:lnRef idx="1">
            <a:schemeClr val="accent1"/>
          </a:lnRef>
          <a:fillRef idx="0">
            <a:schemeClr val="accent1"/>
          </a:fillRef>
          <a:effectRef idx="0">
            <a:schemeClr val="accent1"/>
          </a:effectRef>
          <a:fontRef idx="minor">
            <a:schemeClr val="tx1"/>
          </a:fontRef>
        </p:style>
      </p:cxnSp>
      <p:sp>
        <p:nvSpPr>
          <p:cNvPr id="34" name="Freeform 6">
            <a:extLst>
              <a:ext uri="{FF2B5EF4-FFF2-40B4-BE49-F238E27FC236}">
                <a16:creationId xmlns:a16="http://schemas.microsoft.com/office/drawing/2014/main" id="{CB7EC722-2634-42B2-B51D-9E1C68A0A45F}"/>
              </a:ext>
            </a:extLst>
          </p:cNvPr>
          <p:cNvSpPr/>
          <p:nvPr/>
        </p:nvSpPr>
        <p:spPr>
          <a:xfrm>
            <a:off x="6297123" y="2453864"/>
            <a:ext cx="3999651" cy="2738938"/>
          </a:xfrm>
          <a:custGeom>
            <a:avLst/>
            <a:gdLst>
              <a:gd name="connsiteX0" fmla="*/ 0 w 4421529"/>
              <a:gd name="connsiteY0" fmla="*/ 2060293 h 2060293"/>
              <a:gd name="connsiteX1" fmla="*/ 891251 w 4421529"/>
              <a:gd name="connsiteY1" fmla="*/ 1863524 h 2060293"/>
              <a:gd name="connsiteX2" fmla="*/ 2372810 w 4421529"/>
              <a:gd name="connsiteY2" fmla="*/ 1319514 h 2060293"/>
              <a:gd name="connsiteX3" fmla="*/ 3692324 w 4421529"/>
              <a:gd name="connsiteY3" fmla="*/ 567159 h 2060293"/>
              <a:gd name="connsiteX4" fmla="*/ 4421529 w 4421529"/>
              <a:gd name="connsiteY4" fmla="*/ 0 h 2060293"/>
              <a:gd name="connsiteX0" fmla="*/ 0 w 4421529"/>
              <a:gd name="connsiteY0" fmla="*/ 2290839 h 2290839"/>
              <a:gd name="connsiteX1" fmla="*/ 891251 w 4421529"/>
              <a:gd name="connsiteY1" fmla="*/ 2094070 h 2290839"/>
              <a:gd name="connsiteX2" fmla="*/ 2372810 w 4421529"/>
              <a:gd name="connsiteY2" fmla="*/ 1550060 h 2290839"/>
              <a:gd name="connsiteX3" fmla="*/ 3612098 w 4421529"/>
              <a:gd name="connsiteY3" fmla="*/ 51008 h 2290839"/>
              <a:gd name="connsiteX4" fmla="*/ 4421529 w 4421529"/>
              <a:gd name="connsiteY4" fmla="*/ 230546 h 2290839"/>
              <a:gd name="connsiteX0" fmla="*/ 0 w 4210937"/>
              <a:gd name="connsiteY0" fmla="*/ 3578577 h 3578577"/>
              <a:gd name="connsiteX1" fmla="*/ 891251 w 4210937"/>
              <a:gd name="connsiteY1" fmla="*/ 3381808 h 3578577"/>
              <a:gd name="connsiteX2" fmla="*/ 2372810 w 4210937"/>
              <a:gd name="connsiteY2" fmla="*/ 2837798 h 3578577"/>
              <a:gd name="connsiteX3" fmla="*/ 3612098 w 4210937"/>
              <a:gd name="connsiteY3" fmla="*/ 1338746 h 3578577"/>
              <a:gd name="connsiteX4" fmla="*/ 4210937 w 4210937"/>
              <a:gd name="connsiteY4" fmla="*/ 0 h 3578577"/>
              <a:gd name="connsiteX0" fmla="*/ 0 w 4210937"/>
              <a:gd name="connsiteY0" fmla="*/ 3578577 h 3578577"/>
              <a:gd name="connsiteX1" fmla="*/ 891251 w 4210937"/>
              <a:gd name="connsiteY1" fmla="*/ 3381808 h 3578577"/>
              <a:gd name="connsiteX2" fmla="*/ 2372810 w 4210937"/>
              <a:gd name="connsiteY2" fmla="*/ 2837798 h 3578577"/>
              <a:gd name="connsiteX3" fmla="*/ 3612098 w 4210937"/>
              <a:gd name="connsiteY3" fmla="*/ 1338746 h 3578577"/>
              <a:gd name="connsiteX4" fmla="*/ 4210937 w 4210937"/>
              <a:gd name="connsiteY4" fmla="*/ 0 h 3578577"/>
              <a:gd name="connsiteX0" fmla="*/ 0 w 4210937"/>
              <a:gd name="connsiteY0" fmla="*/ 3578577 h 3578577"/>
              <a:gd name="connsiteX1" fmla="*/ 891251 w 4210937"/>
              <a:gd name="connsiteY1" fmla="*/ 3381808 h 3578577"/>
              <a:gd name="connsiteX2" fmla="*/ 2372810 w 4210937"/>
              <a:gd name="connsiteY2" fmla="*/ 2837798 h 3578577"/>
              <a:gd name="connsiteX3" fmla="*/ 3612098 w 4210937"/>
              <a:gd name="connsiteY3" fmla="*/ 1338746 h 3578577"/>
              <a:gd name="connsiteX4" fmla="*/ 4210937 w 4210937"/>
              <a:gd name="connsiteY4" fmla="*/ 0 h 3578577"/>
              <a:gd name="connsiteX0" fmla="*/ 0 w 4210937"/>
              <a:gd name="connsiteY0" fmla="*/ 3578577 h 3578577"/>
              <a:gd name="connsiteX1" fmla="*/ 891251 w 4210937"/>
              <a:gd name="connsiteY1" fmla="*/ 3381808 h 3578577"/>
              <a:gd name="connsiteX2" fmla="*/ 2372810 w 4210937"/>
              <a:gd name="connsiteY2" fmla="*/ 2837798 h 3578577"/>
              <a:gd name="connsiteX3" fmla="*/ 3612098 w 4210937"/>
              <a:gd name="connsiteY3" fmla="*/ 1338746 h 3578577"/>
              <a:gd name="connsiteX4" fmla="*/ 4210937 w 4210937"/>
              <a:gd name="connsiteY4" fmla="*/ 0 h 3578577"/>
              <a:gd name="connsiteX0" fmla="*/ 0 w 4210937"/>
              <a:gd name="connsiteY0" fmla="*/ 3578577 h 3578577"/>
              <a:gd name="connsiteX1" fmla="*/ 891251 w 4210937"/>
              <a:gd name="connsiteY1" fmla="*/ 3381808 h 3578577"/>
              <a:gd name="connsiteX2" fmla="*/ 2372810 w 4210937"/>
              <a:gd name="connsiteY2" fmla="*/ 2837798 h 3578577"/>
              <a:gd name="connsiteX3" fmla="*/ 3612098 w 4210937"/>
              <a:gd name="connsiteY3" fmla="*/ 1338746 h 3578577"/>
              <a:gd name="connsiteX4" fmla="*/ 4210937 w 4210937"/>
              <a:gd name="connsiteY4" fmla="*/ 0 h 3578577"/>
              <a:gd name="connsiteX0" fmla="*/ 0 w 4210937"/>
              <a:gd name="connsiteY0" fmla="*/ 3578577 h 3578577"/>
              <a:gd name="connsiteX1" fmla="*/ 891251 w 4210937"/>
              <a:gd name="connsiteY1" fmla="*/ 3381808 h 3578577"/>
              <a:gd name="connsiteX2" fmla="*/ 2372810 w 4210937"/>
              <a:gd name="connsiteY2" fmla="*/ 2837798 h 3578577"/>
              <a:gd name="connsiteX3" fmla="*/ 3612098 w 4210937"/>
              <a:gd name="connsiteY3" fmla="*/ 1338746 h 3578577"/>
              <a:gd name="connsiteX4" fmla="*/ 4210937 w 4210937"/>
              <a:gd name="connsiteY4" fmla="*/ 0 h 3578577"/>
              <a:gd name="connsiteX0" fmla="*/ 0 w 4210937"/>
              <a:gd name="connsiteY0" fmla="*/ 3578577 h 3578577"/>
              <a:gd name="connsiteX1" fmla="*/ 891251 w 4210937"/>
              <a:gd name="connsiteY1" fmla="*/ 3381808 h 3578577"/>
              <a:gd name="connsiteX2" fmla="*/ 2372810 w 4210937"/>
              <a:gd name="connsiteY2" fmla="*/ 2837798 h 3578577"/>
              <a:gd name="connsiteX3" fmla="*/ 3612098 w 4210937"/>
              <a:gd name="connsiteY3" fmla="*/ 1338746 h 3578577"/>
              <a:gd name="connsiteX4" fmla="*/ 4210937 w 4210937"/>
              <a:gd name="connsiteY4" fmla="*/ 0 h 3578577"/>
              <a:gd name="connsiteX0" fmla="*/ 0 w 4210937"/>
              <a:gd name="connsiteY0" fmla="*/ 3578577 h 3578577"/>
              <a:gd name="connsiteX1" fmla="*/ 891251 w 4210937"/>
              <a:gd name="connsiteY1" fmla="*/ 3381808 h 3578577"/>
              <a:gd name="connsiteX2" fmla="*/ 2372810 w 4210937"/>
              <a:gd name="connsiteY2" fmla="*/ 2837798 h 3578577"/>
              <a:gd name="connsiteX3" fmla="*/ 3612098 w 4210937"/>
              <a:gd name="connsiteY3" fmla="*/ 1338746 h 3578577"/>
              <a:gd name="connsiteX4" fmla="*/ 4210937 w 4210937"/>
              <a:gd name="connsiteY4" fmla="*/ 0 h 3578577"/>
              <a:gd name="connsiteX0" fmla="*/ 0 w 4210937"/>
              <a:gd name="connsiteY0" fmla="*/ 3578577 h 3578577"/>
              <a:gd name="connsiteX1" fmla="*/ 891251 w 4210937"/>
              <a:gd name="connsiteY1" fmla="*/ 3381808 h 3578577"/>
              <a:gd name="connsiteX2" fmla="*/ 2372810 w 4210937"/>
              <a:gd name="connsiteY2" fmla="*/ 2837798 h 3578577"/>
              <a:gd name="connsiteX3" fmla="*/ 3612098 w 4210937"/>
              <a:gd name="connsiteY3" fmla="*/ 1338746 h 3578577"/>
              <a:gd name="connsiteX4" fmla="*/ 4210937 w 4210937"/>
              <a:gd name="connsiteY4" fmla="*/ 0 h 3578577"/>
              <a:gd name="connsiteX0" fmla="*/ 0 w 4210937"/>
              <a:gd name="connsiteY0" fmla="*/ 3578577 h 3578577"/>
              <a:gd name="connsiteX1" fmla="*/ 891251 w 4210937"/>
              <a:gd name="connsiteY1" fmla="*/ 3381808 h 3578577"/>
              <a:gd name="connsiteX2" fmla="*/ 2372810 w 4210937"/>
              <a:gd name="connsiteY2" fmla="*/ 2837798 h 3578577"/>
              <a:gd name="connsiteX3" fmla="*/ 3612098 w 4210937"/>
              <a:gd name="connsiteY3" fmla="*/ 1338746 h 3578577"/>
              <a:gd name="connsiteX4" fmla="*/ 4210937 w 4210937"/>
              <a:gd name="connsiteY4" fmla="*/ 0 h 3578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0937" h="3578577">
                <a:moveTo>
                  <a:pt x="0" y="3578577"/>
                </a:moveTo>
                <a:cubicBezTo>
                  <a:pt x="247891" y="3541924"/>
                  <a:pt x="495783" y="3505271"/>
                  <a:pt x="891251" y="3381808"/>
                </a:cubicBezTo>
                <a:cubicBezTo>
                  <a:pt x="1286719" y="3258345"/>
                  <a:pt x="1919336" y="3178308"/>
                  <a:pt x="2372810" y="2837798"/>
                </a:cubicBezTo>
                <a:cubicBezTo>
                  <a:pt x="2826284" y="2497288"/>
                  <a:pt x="3270644" y="1882234"/>
                  <a:pt x="3612098" y="1338746"/>
                </a:cubicBezTo>
                <a:cubicBezTo>
                  <a:pt x="3953552" y="795258"/>
                  <a:pt x="4067203" y="434964"/>
                  <a:pt x="4210937" y="0"/>
                </a:cubicBezTo>
              </a:path>
            </a:pathLst>
          </a:cu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5" name="Rectangle 34">
                <a:extLst>
                  <a:ext uri="{FF2B5EF4-FFF2-40B4-BE49-F238E27FC236}">
                    <a16:creationId xmlns:a16="http://schemas.microsoft.com/office/drawing/2014/main" id="{BE9B7277-805C-45A5-9C86-E115442564F0}"/>
                  </a:ext>
                </a:extLst>
              </p:cNvPr>
              <p:cNvSpPr/>
              <p:nvPr/>
            </p:nvSpPr>
            <p:spPr>
              <a:xfrm>
                <a:off x="9985560" y="1856024"/>
                <a:ext cx="1379755" cy="8137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48A6AD"/>
                          </a:solidFill>
                          <a:latin typeface="Cambria Math" panose="02040503050406030204" pitchFamily="18" charset="0"/>
                        </a:rPr>
                        <m:t>𝑦</m:t>
                      </m:r>
                      <m:r>
                        <a:rPr lang="en-US" sz="2400" b="0" i="1" smtClean="0">
                          <a:solidFill>
                            <a:srgbClr val="48A6AD"/>
                          </a:solidFill>
                          <a:latin typeface="Cambria Math" panose="02040503050406030204" pitchFamily="18" charset="0"/>
                        </a:rPr>
                        <m:t>=</m:t>
                      </m:r>
                      <m:r>
                        <a:rPr lang="en-US" sz="2400" b="0" i="1" smtClean="0">
                          <a:solidFill>
                            <a:srgbClr val="48A6AD"/>
                          </a:solidFill>
                          <a:latin typeface="Cambria Math" panose="02040503050406030204" pitchFamily="18" charset="0"/>
                        </a:rPr>
                        <m:t>𝑓</m:t>
                      </m:r>
                      <m:r>
                        <a:rPr lang="en-US" sz="2400" b="0" i="1" smtClean="0">
                          <a:solidFill>
                            <a:srgbClr val="48A6AD"/>
                          </a:solidFill>
                          <a:latin typeface="Cambria Math" panose="02040503050406030204" pitchFamily="18" charset="0"/>
                        </a:rPr>
                        <m:t>(</m:t>
                      </m:r>
                      <m:r>
                        <a:rPr lang="en-US" sz="2400" b="0" i="1" smtClean="0">
                          <a:solidFill>
                            <a:srgbClr val="48A6AD"/>
                          </a:solidFill>
                          <a:latin typeface="Cambria Math" panose="02040503050406030204" pitchFamily="18" charset="0"/>
                        </a:rPr>
                        <m:t>𝑥</m:t>
                      </m:r>
                      <m:r>
                        <a:rPr lang="en-US" sz="2400" b="0" i="1" smtClean="0">
                          <a:solidFill>
                            <a:srgbClr val="48A6AD"/>
                          </a:solidFill>
                          <a:latin typeface="Cambria Math" panose="02040503050406030204" pitchFamily="18" charset="0"/>
                        </a:rPr>
                        <m:t>)</m:t>
                      </m:r>
                    </m:oMath>
                  </m:oMathPara>
                </a14:m>
                <a:endParaRPr lang="en-US" sz="2400" dirty="0">
                  <a:solidFill>
                    <a:srgbClr val="48A6AD"/>
                  </a:solidFill>
                </a:endParaRPr>
              </a:p>
            </p:txBody>
          </p:sp>
        </mc:Choice>
        <mc:Fallback xmlns="">
          <p:sp>
            <p:nvSpPr>
              <p:cNvPr id="35" name="Rectangle 34">
                <a:extLst>
                  <a:ext uri="{FF2B5EF4-FFF2-40B4-BE49-F238E27FC236}">
                    <a16:creationId xmlns:a16="http://schemas.microsoft.com/office/drawing/2014/main" id="{BE9B7277-805C-45A5-9C86-E115442564F0}"/>
                  </a:ext>
                </a:extLst>
              </p:cNvPr>
              <p:cNvSpPr>
                <a:spLocks noRot="1" noChangeAspect="1" noMove="1" noResize="1" noEditPoints="1" noAdjustHandles="1" noChangeArrowheads="1" noChangeShapeType="1" noTextEdit="1"/>
              </p:cNvSpPr>
              <p:nvPr/>
            </p:nvSpPr>
            <p:spPr>
              <a:xfrm>
                <a:off x="9985560" y="1856024"/>
                <a:ext cx="1379755" cy="813718"/>
              </a:xfrm>
              <a:prstGeom prst="rect">
                <a:avLst/>
              </a:prstGeom>
              <a:blipFill>
                <a:blip r:embed="rId9"/>
                <a:stretch>
                  <a:fillRect l="-442" r="-3097"/>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6" name="Rectangle 35">
                <a:extLst>
                  <a:ext uri="{FF2B5EF4-FFF2-40B4-BE49-F238E27FC236}">
                    <a16:creationId xmlns:a16="http://schemas.microsoft.com/office/drawing/2014/main" id="{B1BE7FD1-D8DF-4DF1-A948-2542BF3E6CB3}"/>
                  </a:ext>
                </a:extLst>
              </p:cNvPr>
              <p:cNvSpPr/>
              <p:nvPr/>
            </p:nvSpPr>
            <p:spPr>
              <a:xfrm>
                <a:off x="11054100" y="4925495"/>
                <a:ext cx="42639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48A6AD"/>
                          </a:solidFill>
                          <a:latin typeface="Cambria Math" panose="02040503050406030204" pitchFamily="18" charset="0"/>
                        </a:rPr>
                        <m:t>𝑥</m:t>
                      </m:r>
                    </m:oMath>
                  </m:oMathPara>
                </a14:m>
                <a:endParaRPr lang="en-US" sz="2400" dirty="0">
                  <a:solidFill>
                    <a:srgbClr val="48A6AD"/>
                  </a:solidFill>
                </a:endParaRPr>
              </a:p>
            </p:txBody>
          </p:sp>
        </mc:Choice>
        <mc:Fallback xmlns="">
          <p:sp>
            <p:nvSpPr>
              <p:cNvPr id="36" name="Rectangle 35">
                <a:extLst>
                  <a:ext uri="{FF2B5EF4-FFF2-40B4-BE49-F238E27FC236}">
                    <a16:creationId xmlns:a16="http://schemas.microsoft.com/office/drawing/2014/main" id="{B1BE7FD1-D8DF-4DF1-A948-2542BF3E6CB3}"/>
                  </a:ext>
                </a:extLst>
              </p:cNvPr>
              <p:cNvSpPr>
                <a:spLocks noRot="1" noChangeAspect="1" noMove="1" noResize="1" noEditPoints="1" noAdjustHandles="1" noChangeArrowheads="1" noChangeShapeType="1" noTextEdit="1"/>
              </p:cNvSpPr>
              <p:nvPr/>
            </p:nvSpPr>
            <p:spPr>
              <a:xfrm>
                <a:off x="11054100" y="4925495"/>
                <a:ext cx="426399" cy="461665"/>
              </a:xfrm>
              <a:prstGeom prst="rect">
                <a:avLst/>
              </a:prstGeom>
              <a:blipFill>
                <a:blip r:embed="rId10"/>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7" name="Rectangle 36">
                <a:extLst>
                  <a:ext uri="{FF2B5EF4-FFF2-40B4-BE49-F238E27FC236}">
                    <a16:creationId xmlns:a16="http://schemas.microsoft.com/office/drawing/2014/main" id="{EFF30B2A-3B07-4404-B9C7-9FB66B55137F}"/>
                  </a:ext>
                </a:extLst>
              </p:cNvPr>
              <p:cNvSpPr/>
              <p:nvPr/>
            </p:nvSpPr>
            <p:spPr>
              <a:xfrm>
                <a:off x="6149298" y="1591987"/>
                <a:ext cx="42639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48A6AD"/>
                          </a:solidFill>
                          <a:latin typeface="Cambria Math" panose="02040503050406030204" pitchFamily="18" charset="0"/>
                        </a:rPr>
                        <m:t>𝑦</m:t>
                      </m:r>
                    </m:oMath>
                  </m:oMathPara>
                </a14:m>
                <a:endParaRPr lang="en-US" sz="2400" dirty="0">
                  <a:solidFill>
                    <a:srgbClr val="48A6AD"/>
                  </a:solidFill>
                </a:endParaRPr>
              </a:p>
            </p:txBody>
          </p:sp>
        </mc:Choice>
        <mc:Fallback xmlns="">
          <p:sp>
            <p:nvSpPr>
              <p:cNvPr id="37" name="Rectangle 36">
                <a:extLst>
                  <a:ext uri="{FF2B5EF4-FFF2-40B4-BE49-F238E27FC236}">
                    <a16:creationId xmlns:a16="http://schemas.microsoft.com/office/drawing/2014/main" id="{EFF30B2A-3B07-4404-B9C7-9FB66B55137F}"/>
                  </a:ext>
                </a:extLst>
              </p:cNvPr>
              <p:cNvSpPr>
                <a:spLocks noRot="1" noChangeAspect="1" noMove="1" noResize="1" noEditPoints="1" noAdjustHandles="1" noChangeArrowheads="1" noChangeShapeType="1" noTextEdit="1"/>
              </p:cNvSpPr>
              <p:nvPr/>
            </p:nvSpPr>
            <p:spPr>
              <a:xfrm>
                <a:off x="6149298" y="1591987"/>
                <a:ext cx="426399" cy="461665"/>
              </a:xfrm>
              <a:prstGeom prst="rect">
                <a:avLst/>
              </a:prstGeom>
              <a:blipFill>
                <a:blip r:embed="rId11"/>
                <a:stretch>
                  <a:fillRect b="-10526"/>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84DFFEE6-BBEF-49B5-A8C7-6B4678F722B8}"/>
                  </a:ext>
                </a:extLst>
              </p:cNvPr>
              <p:cNvSpPr/>
              <p:nvPr/>
            </p:nvSpPr>
            <p:spPr>
              <a:xfrm>
                <a:off x="7273769" y="4436678"/>
                <a:ext cx="40620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48A6AD"/>
                          </a:solidFill>
                          <a:latin typeface="Cambria Math" panose="02040503050406030204" pitchFamily="18" charset="0"/>
                        </a:rPr>
                        <m:t>𝑟</m:t>
                      </m:r>
                    </m:oMath>
                  </m:oMathPara>
                </a14:m>
                <a:endParaRPr lang="en-US" sz="2400" dirty="0">
                  <a:solidFill>
                    <a:srgbClr val="48A6AD"/>
                  </a:solidFill>
                </a:endParaRPr>
              </a:p>
            </p:txBody>
          </p:sp>
        </mc:Choice>
        <mc:Fallback xmlns="">
          <p:sp>
            <p:nvSpPr>
              <p:cNvPr id="40" name="Rectangle 39">
                <a:extLst>
                  <a:ext uri="{FF2B5EF4-FFF2-40B4-BE49-F238E27FC236}">
                    <a16:creationId xmlns:a16="http://schemas.microsoft.com/office/drawing/2014/main" id="{84DFFEE6-BBEF-49B5-A8C7-6B4678F722B8}"/>
                  </a:ext>
                </a:extLst>
              </p:cNvPr>
              <p:cNvSpPr>
                <a:spLocks noRot="1" noChangeAspect="1" noMove="1" noResize="1" noEditPoints="1" noAdjustHandles="1" noChangeArrowheads="1" noChangeShapeType="1" noTextEdit="1"/>
              </p:cNvSpPr>
              <p:nvPr/>
            </p:nvSpPr>
            <p:spPr>
              <a:xfrm>
                <a:off x="7273769" y="4436678"/>
                <a:ext cx="406201" cy="461665"/>
              </a:xfrm>
              <a:prstGeom prst="rect">
                <a:avLst/>
              </a:prstGeom>
              <a:blipFill>
                <a:blip r:embed="rId12"/>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2" name="Rectangle 41">
                <a:extLst>
                  <a:ext uri="{FF2B5EF4-FFF2-40B4-BE49-F238E27FC236}">
                    <a16:creationId xmlns:a16="http://schemas.microsoft.com/office/drawing/2014/main" id="{A898D8AB-0297-4887-81BB-247F1820E002}"/>
                  </a:ext>
                </a:extLst>
              </p:cNvPr>
              <p:cNvSpPr/>
              <p:nvPr/>
            </p:nvSpPr>
            <p:spPr>
              <a:xfrm>
                <a:off x="8843162" y="4843270"/>
                <a:ext cx="55258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rgbClr val="48A6AD"/>
                              </a:solidFill>
                              <a:latin typeface="Cambria Math" panose="02040503050406030204" pitchFamily="18" charset="0"/>
                            </a:rPr>
                          </m:ctrlPr>
                        </m:sSubPr>
                        <m:e>
                          <m:r>
                            <a:rPr lang="en-US" sz="2400" b="0" i="1" smtClean="0">
                              <a:solidFill>
                                <a:srgbClr val="48A6AD"/>
                              </a:solidFill>
                              <a:latin typeface="Cambria Math" panose="02040503050406030204" pitchFamily="18" charset="0"/>
                            </a:rPr>
                            <m:t>𝑥</m:t>
                          </m:r>
                        </m:e>
                        <m:sub>
                          <m:r>
                            <a:rPr lang="en-US" sz="2400" b="0" i="1" smtClean="0">
                              <a:solidFill>
                                <a:srgbClr val="48A6AD"/>
                              </a:solidFill>
                              <a:latin typeface="Cambria Math" panose="02040503050406030204" pitchFamily="18" charset="0"/>
                            </a:rPr>
                            <m:t>𝑟</m:t>
                          </m:r>
                        </m:sub>
                      </m:sSub>
                    </m:oMath>
                  </m:oMathPara>
                </a14:m>
                <a:endParaRPr lang="en-US" sz="2400" dirty="0">
                  <a:solidFill>
                    <a:srgbClr val="48A6AD"/>
                  </a:solidFill>
                </a:endParaRPr>
              </a:p>
            </p:txBody>
          </p:sp>
        </mc:Choice>
        <mc:Fallback xmlns="">
          <p:sp>
            <p:nvSpPr>
              <p:cNvPr id="42" name="Rectangle 41">
                <a:extLst>
                  <a:ext uri="{FF2B5EF4-FFF2-40B4-BE49-F238E27FC236}">
                    <a16:creationId xmlns:a16="http://schemas.microsoft.com/office/drawing/2014/main" id="{A898D8AB-0297-4887-81BB-247F1820E002}"/>
                  </a:ext>
                </a:extLst>
              </p:cNvPr>
              <p:cNvSpPr>
                <a:spLocks noRot="1" noChangeAspect="1" noMove="1" noResize="1" noEditPoints="1" noAdjustHandles="1" noChangeArrowheads="1" noChangeShapeType="1" noTextEdit="1"/>
              </p:cNvSpPr>
              <p:nvPr/>
            </p:nvSpPr>
            <p:spPr>
              <a:xfrm>
                <a:off x="8843162" y="4843270"/>
                <a:ext cx="552587" cy="461665"/>
              </a:xfrm>
              <a:prstGeom prst="rect">
                <a:avLst/>
              </a:prstGeom>
              <a:blipFill>
                <a:blip r:embed="rId13"/>
                <a:stretch>
                  <a:fillRect/>
                </a:stretch>
              </a:blipFill>
            </p:spPr>
            <p:txBody>
              <a:bodyPr/>
              <a:lstStyle/>
              <a:p>
                <a:r>
                  <a:rPr lang="en-CA">
                    <a:noFill/>
                  </a:rPr>
                  <a:t> </a:t>
                </a:r>
              </a:p>
            </p:txBody>
          </p:sp>
        </mc:Fallback>
      </mc:AlternateContent>
      <p:cxnSp>
        <p:nvCxnSpPr>
          <p:cNvPr id="45" name="Straight Connector 44">
            <a:extLst>
              <a:ext uri="{FF2B5EF4-FFF2-40B4-BE49-F238E27FC236}">
                <a16:creationId xmlns:a16="http://schemas.microsoft.com/office/drawing/2014/main" id="{18141281-62EE-4A4D-BA99-E92B69F7A6E8}"/>
              </a:ext>
            </a:extLst>
          </p:cNvPr>
          <p:cNvCxnSpPr>
            <a:cxnSpLocks/>
          </p:cNvCxnSpPr>
          <p:nvPr/>
        </p:nvCxnSpPr>
        <p:spPr>
          <a:xfrm>
            <a:off x="8896209" y="3321284"/>
            <a:ext cx="0" cy="2065876"/>
          </a:xfrm>
          <a:prstGeom prst="line">
            <a:avLst/>
          </a:prstGeom>
          <a:ln>
            <a:solidFill>
              <a:srgbClr val="48A6AD"/>
            </a:solidFill>
            <a:prstDash val="lgDash"/>
            <a:headEnd type="none" w="med" len="lg"/>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3641EEB-8E26-4A25-91DF-6D971DE8B8EF}"/>
              </a:ext>
            </a:extLst>
          </p:cNvPr>
          <p:cNvCxnSpPr>
            <a:cxnSpLocks/>
          </p:cNvCxnSpPr>
          <p:nvPr/>
        </p:nvCxnSpPr>
        <p:spPr>
          <a:xfrm flipV="1">
            <a:off x="6149420" y="4380496"/>
            <a:ext cx="3391124" cy="24873"/>
          </a:xfrm>
          <a:prstGeom prst="line">
            <a:avLst/>
          </a:prstGeom>
          <a:ln>
            <a:solidFill>
              <a:srgbClr val="48A6AD"/>
            </a:solidFill>
            <a:prstDash val="lgDash"/>
            <a:headEnd type="none" w="med" len="lg"/>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7" name="Rectangle 46">
                <a:extLst>
                  <a:ext uri="{FF2B5EF4-FFF2-40B4-BE49-F238E27FC236}">
                    <a16:creationId xmlns:a16="http://schemas.microsoft.com/office/drawing/2014/main" id="{EB156234-426D-448C-AB8A-9CC67BEDED4F}"/>
                  </a:ext>
                </a:extLst>
              </p:cNvPr>
              <p:cNvSpPr/>
              <p:nvPr/>
            </p:nvSpPr>
            <p:spPr>
              <a:xfrm>
                <a:off x="6537765" y="3873086"/>
                <a:ext cx="1200585" cy="83099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fr-FR" sz="2400" b="0" i="1" smtClean="0">
                          <a:solidFill>
                            <a:srgbClr val="48A6AD"/>
                          </a:solidFill>
                          <a:latin typeface="Cambria Math" panose="02040503050406030204" pitchFamily="18" charset="0"/>
                        </a:rPr>
                        <m:t>𝑓</m:t>
                      </m:r>
                      <m:d>
                        <m:dPr>
                          <m:ctrlPr>
                            <a:rPr lang="fr-FR" sz="2400" b="0" i="1" smtClean="0">
                              <a:solidFill>
                                <a:srgbClr val="48A6AD"/>
                              </a:solidFill>
                              <a:latin typeface="Cambria Math" panose="02040503050406030204" pitchFamily="18" charset="0"/>
                            </a:rPr>
                          </m:ctrlPr>
                        </m:dPr>
                        <m:e>
                          <m:sSub>
                            <m:sSubPr>
                              <m:ctrlPr>
                                <a:rPr lang="en-US" sz="2400" i="1">
                                  <a:solidFill>
                                    <a:srgbClr val="48A6AD"/>
                                  </a:solidFill>
                                  <a:latin typeface="Cambria Math" panose="02040503050406030204" pitchFamily="18" charset="0"/>
                                </a:rPr>
                              </m:ctrlPr>
                            </m:sSubPr>
                            <m:e>
                              <m:r>
                                <a:rPr lang="en-US" sz="2400" i="1">
                                  <a:solidFill>
                                    <a:srgbClr val="48A6AD"/>
                                  </a:solidFill>
                                  <a:latin typeface="Cambria Math" panose="02040503050406030204" pitchFamily="18" charset="0"/>
                                </a:rPr>
                                <m:t>𝑥</m:t>
                              </m:r>
                            </m:e>
                            <m:sub>
                              <m:r>
                                <a:rPr lang="en-US" sz="2400" i="1">
                                  <a:solidFill>
                                    <a:srgbClr val="48A6AD"/>
                                  </a:solidFill>
                                  <a:latin typeface="Cambria Math" panose="02040503050406030204" pitchFamily="18" charset="0"/>
                                </a:rPr>
                                <m:t>𝑟</m:t>
                              </m:r>
                            </m:sub>
                          </m:sSub>
                          <m:r>
                            <m:rPr>
                              <m:nor/>
                            </m:rPr>
                            <a:rPr lang="en-US" sz="2400" dirty="0">
                              <a:solidFill>
                                <a:srgbClr val="48A6AD"/>
                              </a:solidFill>
                            </a:rPr>
                            <m:t> </m:t>
                          </m:r>
                        </m:e>
                      </m:d>
                    </m:oMath>
                  </m:oMathPara>
                </a14:m>
                <a:endParaRPr lang="en-US" sz="2400" dirty="0">
                  <a:solidFill>
                    <a:srgbClr val="48A6AD"/>
                  </a:solidFill>
                </a:endParaRPr>
              </a:p>
              <a:p>
                <a:endParaRPr lang="en-US" sz="2400" dirty="0">
                  <a:solidFill>
                    <a:srgbClr val="48A6AD"/>
                  </a:solidFill>
                </a:endParaRPr>
              </a:p>
            </p:txBody>
          </p:sp>
        </mc:Choice>
        <mc:Fallback xmlns="">
          <p:sp>
            <p:nvSpPr>
              <p:cNvPr id="47" name="Rectangle 46">
                <a:extLst>
                  <a:ext uri="{FF2B5EF4-FFF2-40B4-BE49-F238E27FC236}">
                    <a16:creationId xmlns:a16="http://schemas.microsoft.com/office/drawing/2014/main" id="{EB156234-426D-448C-AB8A-9CC67BEDED4F}"/>
                  </a:ext>
                </a:extLst>
              </p:cNvPr>
              <p:cNvSpPr>
                <a:spLocks noRot="1" noChangeAspect="1" noMove="1" noResize="1" noEditPoints="1" noAdjustHandles="1" noChangeArrowheads="1" noChangeShapeType="1" noTextEdit="1"/>
              </p:cNvSpPr>
              <p:nvPr/>
            </p:nvSpPr>
            <p:spPr>
              <a:xfrm>
                <a:off x="6537765" y="3873086"/>
                <a:ext cx="1200585" cy="830997"/>
              </a:xfrm>
              <a:prstGeom prst="rect">
                <a:avLst/>
              </a:prstGeom>
              <a:blipFill>
                <a:blip r:embed="rId14"/>
                <a:stretch>
                  <a:fillRect/>
                </a:stretch>
              </a:blipFill>
            </p:spPr>
            <p:txBody>
              <a:bodyPr/>
              <a:lstStyle/>
              <a:p>
                <a:r>
                  <a:rPr lang="en-CA">
                    <a:noFill/>
                  </a:rPr>
                  <a:t> </a:t>
                </a:r>
              </a:p>
            </p:txBody>
          </p:sp>
        </mc:Fallback>
      </mc:AlternateContent>
      <p:sp>
        <p:nvSpPr>
          <p:cNvPr id="49" name="Right Brace 48">
            <a:extLst>
              <a:ext uri="{FF2B5EF4-FFF2-40B4-BE49-F238E27FC236}">
                <a16:creationId xmlns:a16="http://schemas.microsoft.com/office/drawing/2014/main" id="{C45C30D3-D551-44BA-9B9B-6F1B1F6B91C9}"/>
              </a:ext>
            </a:extLst>
          </p:cNvPr>
          <p:cNvSpPr/>
          <p:nvPr/>
        </p:nvSpPr>
        <p:spPr>
          <a:xfrm rot="10800000" flipH="1" flipV="1">
            <a:off x="9329586" y="4396121"/>
            <a:ext cx="152400" cy="529373"/>
          </a:xfrm>
          <a:prstGeom prst="rightBrace">
            <a:avLst>
              <a:gd name="adj1" fmla="val 36762"/>
              <a:gd name="adj2" fmla="val 50000"/>
            </a:avLst>
          </a:prstGeom>
          <a:ln w="25400">
            <a:solidFill>
              <a:srgbClr val="48A6A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dirty="0">
              <a:solidFill>
                <a:srgbClr val="48A6AD"/>
              </a:solidFill>
            </a:endParaRPr>
          </a:p>
        </p:txBody>
      </p:sp>
      <p:sp>
        <p:nvSpPr>
          <p:cNvPr id="50" name="TextBox 49">
            <a:extLst>
              <a:ext uri="{FF2B5EF4-FFF2-40B4-BE49-F238E27FC236}">
                <a16:creationId xmlns:a16="http://schemas.microsoft.com/office/drawing/2014/main" id="{F9E909F4-39D6-45FC-831B-8CD787378B91}"/>
              </a:ext>
            </a:extLst>
          </p:cNvPr>
          <p:cNvSpPr txBox="1"/>
          <p:nvPr/>
        </p:nvSpPr>
        <p:spPr>
          <a:xfrm>
            <a:off x="9570695" y="4458222"/>
            <a:ext cx="1617943" cy="369332"/>
          </a:xfrm>
          <a:prstGeom prst="rect">
            <a:avLst/>
          </a:prstGeom>
          <a:noFill/>
        </p:spPr>
        <p:txBody>
          <a:bodyPr wrap="none" rtlCol="0">
            <a:spAutoFit/>
          </a:bodyPr>
          <a:lstStyle/>
          <a:p>
            <a:r>
              <a:rPr lang="en-CA" dirty="0">
                <a:solidFill>
                  <a:srgbClr val="48A6AD"/>
                </a:solidFill>
              </a:rPr>
              <a:t>Backward Error</a:t>
            </a:r>
          </a:p>
        </p:txBody>
      </p:sp>
      <p:cxnSp>
        <p:nvCxnSpPr>
          <p:cNvPr id="52" name="Straight Connector 51">
            <a:extLst>
              <a:ext uri="{FF2B5EF4-FFF2-40B4-BE49-F238E27FC236}">
                <a16:creationId xmlns:a16="http://schemas.microsoft.com/office/drawing/2014/main" id="{792C9AE5-0B2F-4618-8D2B-9B6F5B8CE2D7}"/>
              </a:ext>
            </a:extLst>
          </p:cNvPr>
          <p:cNvCxnSpPr>
            <a:cxnSpLocks/>
          </p:cNvCxnSpPr>
          <p:nvPr/>
        </p:nvCxnSpPr>
        <p:spPr>
          <a:xfrm>
            <a:off x="7575409" y="4727299"/>
            <a:ext cx="0" cy="659861"/>
          </a:xfrm>
          <a:prstGeom prst="line">
            <a:avLst/>
          </a:prstGeom>
          <a:ln>
            <a:solidFill>
              <a:srgbClr val="48A6AD"/>
            </a:solidFill>
            <a:prstDash val="lgDash"/>
            <a:headEnd type="none" w="med" len="lg"/>
            <a:tailEnd type="none"/>
          </a:ln>
        </p:spPr>
        <p:style>
          <a:lnRef idx="1">
            <a:schemeClr val="accent1"/>
          </a:lnRef>
          <a:fillRef idx="0">
            <a:schemeClr val="accent1"/>
          </a:fillRef>
          <a:effectRef idx="0">
            <a:schemeClr val="accent1"/>
          </a:effectRef>
          <a:fontRef idx="minor">
            <a:schemeClr val="tx1"/>
          </a:fontRef>
        </p:style>
      </p:cxnSp>
      <p:sp>
        <p:nvSpPr>
          <p:cNvPr id="53" name="Right Brace 52">
            <a:extLst>
              <a:ext uri="{FF2B5EF4-FFF2-40B4-BE49-F238E27FC236}">
                <a16:creationId xmlns:a16="http://schemas.microsoft.com/office/drawing/2014/main" id="{03DE16F3-F886-448F-8E4C-E6F3C59A70E4}"/>
              </a:ext>
            </a:extLst>
          </p:cNvPr>
          <p:cNvSpPr/>
          <p:nvPr/>
        </p:nvSpPr>
        <p:spPr>
          <a:xfrm rot="16200000" flipH="1" flipV="1">
            <a:off x="8166254" y="4753915"/>
            <a:ext cx="152400" cy="1320797"/>
          </a:xfrm>
          <a:prstGeom prst="rightBrace">
            <a:avLst>
              <a:gd name="adj1" fmla="val 36762"/>
              <a:gd name="adj2" fmla="val 50000"/>
            </a:avLst>
          </a:prstGeom>
          <a:ln w="25400">
            <a:solidFill>
              <a:srgbClr val="48A6A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dirty="0">
              <a:solidFill>
                <a:srgbClr val="48A6AD"/>
              </a:solidFill>
            </a:endParaRPr>
          </a:p>
        </p:txBody>
      </p:sp>
      <p:sp>
        <p:nvSpPr>
          <p:cNvPr id="54" name="Rectangle 53">
            <a:extLst>
              <a:ext uri="{FF2B5EF4-FFF2-40B4-BE49-F238E27FC236}">
                <a16:creationId xmlns:a16="http://schemas.microsoft.com/office/drawing/2014/main" id="{F9685F94-B915-4398-A7C7-FE0922E3E43F}"/>
              </a:ext>
            </a:extLst>
          </p:cNvPr>
          <p:cNvSpPr/>
          <p:nvPr/>
        </p:nvSpPr>
        <p:spPr>
          <a:xfrm>
            <a:off x="7499366" y="5596141"/>
            <a:ext cx="1486176" cy="369332"/>
          </a:xfrm>
          <a:prstGeom prst="rect">
            <a:avLst/>
          </a:prstGeom>
        </p:spPr>
        <p:txBody>
          <a:bodyPr wrap="none">
            <a:spAutoFit/>
          </a:bodyPr>
          <a:lstStyle/>
          <a:p>
            <a:r>
              <a:rPr lang="en-CA" dirty="0">
                <a:solidFill>
                  <a:srgbClr val="48A6AD"/>
                </a:solidFill>
              </a:rPr>
              <a:t>Forward Error</a:t>
            </a:r>
          </a:p>
        </p:txBody>
      </p:sp>
      <p:sp>
        <p:nvSpPr>
          <p:cNvPr id="39" name="Oval 38">
            <a:extLst>
              <a:ext uri="{FF2B5EF4-FFF2-40B4-BE49-F238E27FC236}">
                <a16:creationId xmlns:a16="http://schemas.microsoft.com/office/drawing/2014/main" id="{9CEFB130-21FA-40F4-AE57-12B2A395BDC5}"/>
              </a:ext>
            </a:extLst>
          </p:cNvPr>
          <p:cNvSpPr/>
          <p:nvPr/>
        </p:nvSpPr>
        <p:spPr>
          <a:xfrm>
            <a:off x="7527062" y="4873777"/>
            <a:ext cx="109989" cy="109989"/>
          </a:xfrm>
          <a:prstGeom prst="ellipse">
            <a:avLst/>
          </a:prstGeom>
          <a:solidFill>
            <a:schemeClr val="bg1"/>
          </a:solidFill>
          <a:ln w="254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D51B1FBD-639A-46F8-B2FB-CF5987E806C5}"/>
              </a:ext>
            </a:extLst>
          </p:cNvPr>
          <p:cNvSpPr/>
          <p:nvPr/>
        </p:nvSpPr>
        <p:spPr>
          <a:xfrm>
            <a:off x="8839560" y="4871190"/>
            <a:ext cx="109989" cy="109989"/>
          </a:xfrm>
          <a:prstGeom prst="ellipse">
            <a:avLst/>
          </a:prstGeom>
          <a:solidFill>
            <a:schemeClr val="bg1"/>
          </a:solidFill>
          <a:ln w="254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756319" y="4896278"/>
            <a:ext cx="109989" cy="109989"/>
          </a:xfrm>
          <a:prstGeom prst="ellipse">
            <a:avLst/>
          </a:prstGeom>
          <a:solidFill>
            <a:schemeClr val="bg1"/>
          </a:solidFill>
          <a:ln w="254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3068817" y="4893691"/>
            <a:ext cx="109989" cy="109989"/>
          </a:xfrm>
          <a:prstGeom prst="ellipse">
            <a:avLst/>
          </a:prstGeom>
          <a:solidFill>
            <a:schemeClr val="bg1"/>
          </a:solidFill>
          <a:ln w="254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988323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F4623-7B74-4224-8D40-7B9045FA3AF6}"/>
              </a:ext>
            </a:extLst>
          </p:cNvPr>
          <p:cNvSpPr>
            <a:spLocks noGrp="1"/>
          </p:cNvSpPr>
          <p:nvPr>
            <p:ph type="title"/>
          </p:nvPr>
        </p:nvSpPr>
        <p:spPr/>
        <p:txBody>
          <a:bodyPr/>
          <a:lstStyle/>
          <a:p>
            <a:r>
              <a:rPr lang="en-CA" dirty="0"/>
              <a:t>Error Magnification Factor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68F3FD8-44C0-463D-AADC-2ECD40C86CE9}"/>
                  </a:ext>
                </a:extLst>
              </p:cNvPr>
              <p:cNvSpPr>
                <a:spLocks noGrp="1"/>
              </p:cNvSpPr>
              <p:nvPr>
                <p:ph idx="1"/>
              </p:nvPr>
            </p:nvSpPr>
            <p:spPr>
              <a:xfrm>
                <a:off x="838200" y="1825625"/>
                <a:ext cx="5894303" cy="4351338"/>
              </a:xfrm>
            </p:spPr>
            <p:txBody>
              <a:bodyPr/>
              <a:lstStyle/>
              <a:p>
                <a:r>
                  <a:rPr lang="en-CA" dirty="0"/>
                  <a:t>The ration between forward and backward error is the </a:t>
                </a:r>
                <a:r>
                  <a:rPr lang="en-CA" i="1" dirty="0"/>
                  <a:t>error magnification factor </a:t>
                </a:r>
                <a14:m>
                  <m:oMath xmlns:m="http://schemas.openxmlformats.org/officeDocument/2006/math">
                    <m:r>
                      <a:rPr lang="fr-FR" i="1">
                        <a:latin typeface="Cambria Math" panose="02040503050406030204" pitchFamily="18" charset="0"/>
                      </a:rPr>
                      <m:t>𝑀</m:t>
                    </m:r>
                  </m:oMath>
                </a14:m>
                <a:r>
                  <a:rPr lang="en-CA" i="1" dirty="0"/>
                  <a:t>:</a:t>
                </a:r>
              </a:p>
            </p:txBody>
          </p:sp>
        </mc:Choice>
        <mc:Fallback xmlns="">
          <p:sp>
            <p:nvSpPr>
              <p:cNvPr id="3" name="Content Placeholder 2">
                <a:extLst>
                  <a:ext uri="{FF2B5EF4-FFF2-40B4-BE49-F238E27FC236}">
                    <a16:creationId xmlns:a16="http://schemas.microsoft.com/office/drawing/2014/main" id="{E68F3FD8-44C0-463D-AADC-2ECD40C86CE9}"/>
                  </a:ext>
                </a:extLst>
              </p:cNvPr>
              <p:cNvSpPr>
                <a:spLocks noGrp="1" noRot="1" noChangeAspect="1" noMove="1" noResize="1" noEditPoints="1" noAdjustHandles="1" noChangeArrowheads="1" noChangeShapeType="1" noTextEdit="1"/>
              </p:cNvSpPr>
              <p:nvPr>
                <p:ph idx="1"/>
              </p:nvPr>
            </p:nvSpPr>
            <p:spPr>
              <a:xfrm>
                <a:off x="838200" y="1825625"/>
                <a:ext cx="5894303" cy="4351338"/>
              </a:xfrm>
              <a:blipFill>
                <a:blip r:embed="rId3"/>
                <a:stretch>
                  <a:fillRect l="-1863" t="-2241"/>
                </a:stretch>
              </a:blipFill>
            </p:spPr>
            <p:txBody>
              <a:bodyPr/>
              <a:lstStyle/>
              <a:p>
                <a:r>
                  <a:rPr lang="en-CA">
                    <a:noFill/>
                  </a:rPr>
                  <a:t> </a:t>
                </a:r>
              </a:p>
            </p:txBody>
          </p:sp>
        </mc:Fallback>
      </mc:AlternateContent>
      <p:cxnSp>
        <p:nvCxnSpPr>
          <p:cNvPr id="4" name="Straight Arrow Connector 3">
            <a:extLst>
              <a:ext uri="{FF2B5EF4-FFF2-40B4-BE49-F238E27FC236}">
                <a16:creationId xmlns:a16="http://schemas.microsoft.com/office/drawing/2014/main" id="{C6176273-51FB-462B-9773-575BB7B2EFCA}"/>
              </a:ext>
            </a:extLst>
          </p:cNvPr>
          <p:cNvCxnSpPr>
            <a:cxnSpLocks/>
          </p:cNvCxnSpPr>
          <p:nvPr/>
        </p:nvCxnSpPr>
        <p:spPr>
          <a:xfrm>
            <a:off x="7653476" y="5047375"/>
            <a:ext cx="3558144" cy="0"/>
          </a:xfrm>
          <a:prstGeom prst="straightConnector1">
            <a:avLst/>
          </a:prstGeom>
          <a:ln w="25400">
            <a:solidFill>
              <a:srgbClr val="48A6AD"/>
            </a:solidFill>
            <a:headEnd w="med" len="lg"/>
            <a:tailEnd type="triangle" w="lg" len="lg"/>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1D8BBFB0-EC13-4375-A0F3-D65D6AA9EFCB}"/>
              </a:ext>
            </a:extLst>
          </p:cNvPr>
          <p:cNvCxnSpPr>
            <a:cxnSpLocks/>
          </p:cNvCxnSpPr>
          <p:nvPr/>
        </p:nvCxnSpPr>
        <p:spPr>
          <a:xfrm flipV="1">
            <a:off x="7800643" y="1435100"/>
            <a:ext cx="28150" cy="4624293"/>
          </a:xfrm>
          <a:prstGeom prst="straightConnector1">
            <a:avLst/>
          </a:prstGeom>
          <a:ln w="25400">
            <a:solidFill>
              <a:srgbClr val="48A6AD"/>
            </a:solidFill>
            <a:headEnd w="med" len="lg"/>
            <a:tailEnd type="triangle" w="lg" len="lg"/>
          </a:ln>
        </p:spPr>
        <p:style>
          <a:lnRef idx="1">
            <a:schemeClr val="accent1"/>
          </a:lnRef>
          <a:fillRef idx="0">
            <a:schemeClr val="accent1"/>
          </a:fillRef>
          <a:effectRef idx="0">
            <a:schemeClr val="accent1"/>
          </a:effectRef>
          <a:fontRef idx="minor">
            <a:schemeClr val="tx1"/>
          </a:fontRef>
        </p:style>
      </p:cxnSp>
      <p:sp>
        <p:nvSpPr>
          <p:cNvPr id="6" name="Freeform 6">
            <a:extLst>
              <a:ext uri="{FF2B5EF4-FFF2-40B4-BE49-F238E27FC236}">
                <a16:creationId xmlns:a16="http://schemas.microsoft.com/office/drawing/2014/main" id="{7C464034-B56E-4CA7-8B11-9533B1465A14}"/>
              </a:ext>
            </a:extLst>
          </p:cNvPr>
          <p:cNvSpPr/>
          <p:nvPr/>
        </p:nvSpPr>
        <p:spPr>
          <a:xfrm>
            <a:off x="7573036" y="2107004"/>
            <a:ext cx="2250512" cy="3631414"/>
          </a:xfrm>
          <a:custGeom>
            <a:avLst/>
            <a:gdLst>
              <a:gd name="connsiteX0" fmla="*/ 0 w 4421529"/>
              <a:gd name="connsiteY0" fmla="*/ 2060293 h 2060293"/>
              <a:gd name="connsiteX1" fmla="*/ 891251 w 4421529"/>
              <a:gd name="connsiteY1" fmla="*/ 1863524 h 2060293"/>
              <a:gd name="connsiteX2" fmla="*/ 2372810 w 4421529"/>
              <a:gd name="connsiteY2" fmla="*/ 1319514 h 2060293"/>
              <a:gd name="connsiteX3" fmla="*/ 3692324 w 4421529"/>
              <a:gd name="connsiteY3" fmla="*/ 567159 h 2060293"/>
              <a:gd name="connsiteX4" fmla="*/ 4421529 w 4421529"/>
              <a:gd name="connsiteY4" fmla="*/ 0 h 2060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1529" h="2060293">
                <a:moveTo>
                  <a:pt x="0" y="2060293"/>
                </a:moveTo>
                <a:cubicBezTo>
                  <a:pt x="247891" y="2023640"/>
                  <a:pt x="495783" y="1986987"/>
                  <a:pt x="891251" y="1863524"/>
                </a:cubicBezTo>
                <a:cubicBezTo>
                  <a:pt x="1286719" y="1740061"/>
                  <a:pt x="1905965" y="1535575"/>
                  <a:pt x="2372810" y="1319514"/>
                </a:cubicBezTo>
                <a:cubicBezTo>
                  <a:pt x="2839655" y="1103453"/>
                  <a:pt x="3350871" y="787078"/>
                  <a:pt x="3692324" y="567159"/>
                </a:cubicBezTo>
                <a:cubicBezTo>
                  <a:pt x="4033777" y="347240"/>
                  <a:pt x="4227653" y="173620"/>
                  <a:pt x="4421529" y="0"/>
                </a:cubicBezTo>
              </a:path>
            </a:pathLst>
          </a:cu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DE6F7744-AF1A-47AC-A84E-E99DC55DCF96}"/>
                  </a:ext>
                </a:extLst>
              </p:cNvPr>
              <p:cNvSpPr/>
              <p:nvPr/>
            </p:nvSpPr>
            <p:spPr>
              <a:xfrm>
                <a:off x="9385719" y="1690688"/>
                <a:ext cx="1379755" cy="8137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48A6AD"/>
                          </a:solidFill>
                          <a:latin typeface="Cambria Math" panose="02040503050406030204" pitchFamily="18" charset="0"/>
                        </a:rPr>
                        <m:t>𝑦</m:t>
                      </m:r>
                      <m:r>
                        <a:rPr lang="en-US" sz="2400" b="0" i="1" smtClean="0">
                          <a:solidFill>
                            <a:srgbClr val="48A6AD"/>
                          </a:solidFill>
                          <a:latin typeface="Cambria Math" panose="02040503050406030204" pitchFamily="18" charset="0"/>
                        </a:rPr>
                        <m:t>=</m:t>
                      </m:r>
                      <m:r>
                        <a:rPr lang="en-US" sz="2400" b="0" i="1" smtClean="0">
                          <a:solidFill>
                            <a:srgbClr val="48A6AD"/>
                          </a:solidFill>
                          <a:latin typeface="Cambria Math" panose="02040503050406030204" pitchFamily="18" charset="0"/>
                        </a:rPr>
                        <m:t>𝑓</m:t>
                      </m:r>
                      <m:r>
                        <a:rPr lang="en-US" sz="2400" b="0" i="1" smtClean="0">
                          <a:solidFill>
                            <a:srgbClr val="48A6AD"/>
                          </a:solidFill>
                          <a:latin typeface="Cambria Math" panose="02040503050406030204" pitchFamily="18" charset="0"/>
                        </a:rPr>
                        <m:t>(</m:t>
                      </m:r>
                      <m:r>
                        <a:rPr lang="en-US" sz="2400" b="0" i="1" smtClean="0">
                          <a:solidFill>
                            <a:srgbClr val="48A6AD"/>
                          </a:solidFill>
                          <a:latin typeface="Cambria Math" panose="02040503050406030204" pitchFamily="18" charset="0"/>
                        </a:rPr>
                        <m:t>𝑥</m:t>
                      </m:r>
                      <m:r>
                        <a:rPr lang="en-US" sz="2400" b="0" i="1" smtClean="0">
                          <a:solidFill>
                            <a:srgbClr val="48A6AD"/>
                          </a:solidFill>
                          <a:latin typeface="Cambria Math" panose="02040503050406030204" pitchFamily="18" charset="0"/>
                        </a:rPr>
                        <m:t>)</m:t>
                      </m:r>
                    </m:oMath>
                  </m:oMathPara>
                </a14:m>
                <a:endParaRPr lang="en-US" sz="2400" dirty="0">
                  <a:solidFill>
                    <a:srgbClr val="48A6AD"/>
                  </a:solidFill>
                </a:endParaRPr>
              </a:p>
            </p:txBody>
          </p:sp>
        </mc:Choice>
        <mc:Fallback xmlns="">
          <p:sp>
            <p:nvSpPr>
              <p:cNvPr id="7" name="Rectangle 6">
                <a:extLst>
                  <a:ext uri="{FF2B5EF4-FFF2-40B4-BE49-F238E27FC236}">
                    <a16:creationId xmlns:a16="http://schemas.microsoft.com/office/drawing/2014/main" id="{DE6F7744-AF1A-47AC-A84E-E99DC55DCF96}"/>
                  </a:ext>
                </a:extLst>
              </p:cNvPr>
              <p:cNvSpPr>
                <a:spLocks noRot="1" noChangeAspect="1" noMove="1" noResize="1" noEditPoints="1" noAdjustHandles="1" noChangeArrowheads="1" noChangeShapeType="1" noTextEdit="1"/>
              </p:cNvSpPr>
              <p:nvPr/>
            </p:nvSpPr>
            <p:spPr>
              <a:xfrm>
                <a:off x="9385719" y="1690688"/>
                <a:ext cx="1379755" cy="813718"/>
              </a:xfrm>
              <a:prstGeom prst="rect">
                <a:avLst/>
              </a:prstGeom>
              <a:blipFill>
                <a:blip r:embed="rId4"/>
                <a:stretch>
                  <a:fillRect l="-442" r="-2655"/>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4196984E-76CB-46BC-ACDD-1B96A4C7F07C}"/>
                  </a:ext>
                </a:extLst>
              </p:cNvPr>
              <p:cNvSpPr/>
              <p:nvPr/>
            </p:nvSpPr>
            <p:spPr>
              <a:xfrm>
                <a:off x="11034272" y="4998327"/>
                <a:ext cx="42639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48A6AD"/>
                          </a:solidFill>
                          <a:latin typeface="Cambria Math" panose="02040503050406030204" pitchFamily="18" charset="0"/>
                        </a:rPr>
                        <m:t>𝑥</m:t>
                      </m:r>
                    </m:oMath>
                  </m:oMathPara>
                </a14:m>
                <a:endParaRPr lang="en-US" sz="2400" dirty="0">
                  <a:solidFill>
                    <a:srgbClr val="48A6AD"/>
                  </a:solidFill>
                </a:endParaRPr>
              </a:p>
            </p:txBody>
          </p:sp>
        </mc:Choice>
        <mc:Fallback xmlns="">
          <p:sp>
            <p:nvSpPr>
              <p:cNvPr id="8" name="Rectangle 7">
                <a:extLst>
                  <a:ext uri="{FF2B5EF4-FFF2-40B4-BE49-F238E27FC236}">
                    <a16:creationId xmlns:a16="http://schemas.microsoft.com/office/drawing/2014/main" id="{4196984E-76CB-46BC-ACDD-1B96A4C7F07C}"/>
                  </a:ext>
                </a:extLst>
              </p:cNvPr>
              <p:cNvSpPr>
                <a:spLocks noRot="1" noChangeAspect="1" noMove="1" noResize="1" noEditPoints="1" noAdjustHandles="1" noChangeArrowheads="1" noChangeShapeType="1" noTextEdit="1"/>
              </p:cNvSpPr>
              <p:nvPr/>
            </p:nvSpPr>
            <p:spPr>
              <a:xfrm>
                <a:off x="11034272" y="4998327"/>
                <a:ext cx="426399" cy="461665"/>
              </a:xfrm>
              <a:prstGeom prst="rect">
                <a:avLst/>
              </a:prstGeom>
              <a:blipFill>
                <a:blip r:embed="rId5"/>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D1F0137D-C00E-4600-AE5E-35330B37C5D0}"/>
                  </a:ext>
                </a:extLst>
              </p:cNvPr>
              <p:cNvSpPr/>
              <p:nvPr/>
            </p:nvSpPr>
            <p:spPr>
              <a:xfrm>
                <a:off x="7345465" y="1373869"/>
                <a:ext cx="42639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48A6AD"/>
                          </a:solidFill>
                          <a:latin typeface="Cambria Math" panose="02040503050406030204" pitchFamily="18" charset="0"/>
                        </a:rPr>
                        <m:t>𝑦</m:t>
                      </m:r>
                    </m:oMath>
                  </m:oMathPara>
                </a14:m>
                <a:endParaRPr lang="en-US" sz="2400" dirty="0">
                  <a:solidFill>
                    <a:srgbClr val="48A6AD"/>
                  </a:solidFill>
                </a:endParaRPr>
              </a:p>
            </p:txBody>
          </p:sp>
        </mc:Choice>
        <mc:Fallback xmlns="">
          <p:sp>
            <p:nvSpPr>
              <p:cNvPr id="9" name="Rectangle 8">
                <a:extLst>
                  <a:ext uri="{FF2B5EF4-FFF2-40B4-BE49-F238E27FC236}">
                    <a16:creationId xmlns:a16="http://schemas.microsoft.com/office/drawing/2014/main" id="{D1F0137D-C00E-4600-AE5E-35330B37C5D0}"/>
                  </a:ext>
                </a:extLst>
              </p:cNvPr>
              <p:cNvSpPr>
                <a:spLocks noRot="1" noChangeAspect="1" noMove="1" noResize="1" noEditPoints="1" noAdjustHandles="1" noChangeArrowheads="1" noChangeShapeType="1" noTextEdit="1"/>
              </p:cNvSpPr>
              <p:nvPr/>
            </p:nvSpPr>
            <p:spPr>
              <a:xfrm>
                <a:off x="7345465" y="1373869"/>
                <a:ext cx="426399" cy="461665"/>
              </a:xfrm>
              <a:prstGeom prst="rect">
                <a:avLst/>
              </a:prstGeom>
              <a:blipFill>
                <a:blip r:embed="rId6"/>
                <a:stretch>
                  <a:fillRect b="-10526"/>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70905203-7DAA-45EF-A634-E84B74D17544}"/>
                  </a:ext>
                </a:extLst>
              </p:cNvPr>
              <p:cNvSpPr/>
              <p:nvPr/>
            </p:nvSpPr>
            <p:spPr>
              <a:xfrm>
                <a:off x="8043526" y="4558557"/>
                <a:ext cx="40620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48A6AD"/>
                          </a:solidFill>
                          <a:latin typeface="Cambria Math" panose="02040503050406030204" pitchFamily="18" charset="0"/>
                        </a:rPr>
                        <m:t>𝑟</m:t>
                      </m:r>
                    </m:oMath>
                  </m:oMathPara>
                </a14:m>
                <a:endParaRPr lang="en-US" sz="2400" dirty="0">
                  <a:solidFill>
                    <a:srgbClr val="48A6AD"/>
                  </a:solidFill>
                </a:endParaRPr>
              </a:p>
            </p:txBody>
          </p:sp>
        </mc:Choice>
        <mc:Fallback xmlns="">
          <p:sp>
            <p:nvSpPr>
              <p:cNvPr id="11" name="Rectangle 10">
                <a:extLst>
                  <a:ext uri="{FF2B5EF4-FFF2-40B4-BE49-F238E27FC236}">
                    <a16:creationId xmlns:a16="http://schemas.microsoft.com/office/drawing/2014/main" id="{70905203-7DAA-45EF-A634-E84B74D17544}"/>
                  </a:ext>
                </a:extLst>
              </p:cNvPr>
              <p:cNvSpPr>
                <a:spLocks noRot="1" noChangeAspect="1" noMove="1" noResize="1" noEditPoints="1" noAdjustHandles="1" noChangeArrowheads="1" noChangeShapeType="1" noTextEdit="1"/>
              </p:cNvSpPr>
              <p:nvPr/>
            </p:nvSpPr>
            <p:spPr>
              <a:xfrm>
                <a:off x="8043526" y="4558557"/>
                <a:ext cx="406201" cy="461665"/>
              </a:xfrm>
              <a:prstGeom prst="rect">
                <a:avLst/>
              </a:prstGeom>
              <a:blipFill>
                <a:blip r:embed="rId7"/>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752DDFC2-3CD6-4DA6-AD15-E0D37FFAD592}"/>
                  </a:ext>
                </a:extLst>
              </p:cNvPr>
              <p:cNvSpPr/>
              <p:nvPr/>
            </p:nvSpPr>
            <p:spPr>
              <a:xfrm>
                <a:off x="9595344" y="4517827"/>
                <a:ext cx="55258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rgbClr val="48A6AD"/>
                              </a:solidFill>
                              <a:latin typeface="Cambria Math" panose="02040503050406030204" pitchFamily="18" charset="0"/>
                            </a:rPr>
                          </m:ctrlPr>
                        </m:sSubPr>
                        <m:e>
                          <m:r>
                            <a:rPr lang="en-US" sz="2400" b="0" i="1" smtClean="0">
                              <a:solidFill>
                                <a:srgbClr val="48A6AD"/>
                              </a:solidFill>
                              <a:latin typeface="Cambria Math" panose="02040503050406030204" pitchFamily="18" charset="0"/>
                            </a:rPr>
                            <m:t>𝑥</m:t>
                          </m:r>
                        </m:e>
                        <m:sub>
                          <m:r>
                            <a:rPr lang="en-US" sz="2400" b="0" i="1" smtClean="0">
                              <a:solidFill>
                                <a:srgbClr val="48A6AD"/>
                              </a:solidFill>
                              <a:latin typeface="Cambria Math" panose="02040503050406030204" pitchFamily="18" charset="0"/>
                            </a:rPr>
                            <m:t>𝑟</m:t>
                          </m:r>
                        </m:sub>
                      </m:sSub>
                    </m:oMath>
                  </m:oMathPara>
                </a14:m>
                <a:endParaRPr lang="en-US" sz="2400" dirty="0">
                  <a:solidFill>
                    <a:srgbClr val="48A6AD"/>
                  </a:solidFill>
                </a:endParaRPr>
              </a:p>
            </p:txBody>
          </p:sp>
        </mc:Choice>
        <mc:Fallback xmlns="">
          <p:sp>
            <p:nvSpPr>
              <p:cNvPr id="12" name="Rectangle 11">
                <a:extLst>
                  <a:ext uri="{FF2B5EF4-FFF2-40B4-BE49-F238E27FC236}">
                    <a16:creationId xmlns:a16="http://schemas.microsoft.com/office/drawing/2014/main" id="{752DDFC2-3CD6-4DA6-AD15-E0D37FFAD592}"/>
                  </a:ext>
                </a:extLst>
              </p:cNvPr>
              <p:cNvSpPr>
                <a:spLocks noRot="1" noChangeAspect="1" noMove="1" noResize="1" noEditPoints="1" noAdjustHandles="1" noChangeArrowheads="1" noChangeShapeType="1" noTextEdit="1"/>
              </p:cNvSpPr>
              <p:nvPr/>
            </p:nvSpPr>
            <p:spPr>
              <a:xfrm>
                <a:off x="9595344" y="4517827"/>
                <a:ext cx="552587" cy="461665"/>
              </a:xfrm>
              <a:prstGeom prst="rect">
                <a:avLst/>
              </a:prstGeom>
              <a:blipFill>
                <a:blip r:embed="rId8"/>
                <a:stretch>
                  <a:fillRect/>
                </a:stretch>
              </a:blipFill>
            </p:spPr>
            <p:txBody>
              <a:bodyPr/>
              <a:lstStyle/>
              <a:p>
                <a:r>
                  <a:rPr lang="en-CA">
                    <a:noFill/>
                  </a:rPr>
                  <a:t> </a:t>
                </a:r>
              </a:p>
            </p:txBody>
          </p:sp>
        </mc:Fallback>
      </mc:AlternateContent>
      <p:cxnSp>
        <p:nvCxnSpPr>
          <p:cNvPr id="14" name="Straight Connector 13">
            <a:extLst>
              <a:ext uri="{FF2B5EF4-FFF2-40B4-BE49-F238E27FC236}">
                <a16:creationId xmlns:a16="http://schemas.microsoft.com/office/drawing/2014/main" id="{BE7FD1EE-261C-43BC-A353-7C3F3885FAAE}"/>
              </a:ext>
            </a:extLst>
          </p:cNvPr>
          <p:cNvCxnSpPr>
            <a:cxnSpLocks/>
          </p:cNvCxnSpPr>
          <p:nvPr/>
        </p:nvCxnSpPr>
        <p:spPr>
          <a:xfrm>
            <a:off x="9665966" y="2216087"/>
            <a:ext cx="0" cy="3292952"/>
          </a:xfrm>
          <a:prstGeom prst="line">
            <a:avLst/>
          </a:prstGeom>
          <a:ln>
            <a:solidFill>
              <a:srgbClr val="48A6AD"/>
            </a:solidFill>
            <a:prstDash val="lgDash"/>
            <a:headEnd type="none" w="med" len="lg"/>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C4E08C0-032F-43CC-99C1-7ADFFC36FD82}"/>
              </a:ext>
            </a:extLst>
          </p:cNvPr>
          <p:cNvCxnSpPr>
            <a:cxnSpLocks/>
          </p:cNvCxnSpPr>
          <p:nvPr/>
        </p:nvCxnSpPr>
        <p:spPr>
          <a:xfrm flipV="1">
            <a:off x="7419034" y="2585682"/>
            <a:ext cx="3391124" cy="24873"/>
          </a:xfrm>
          <a:prstGeom prst="line">
            <a:avLst/>
          </a:prstGeom>
          <a:ln>
            <a:solidFill>
              <a:srgbClr val="48A6AD"/>
            </a:solidFill>
            <a:prstDash val="lgDash"/>
            <a:headEnd type="none" w="med" len="lg"/>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96824E41-7035-4A13-8D6D-3D7463922641}"/>
                  </a:ext>
                </a:extLst>
              </p:cNvPr>
              <p:cNvSpPr/>
              <p:nvPr/>
            </p:nvSpPr>
            <p:spPr>
              <a:xfrm>
                <a:off x="6732503" y="2080992"/>
                <a:ext cx="1200585" cy="83099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fr-FR" sz="2400" b="0" i="1" smtClean="0">
                          <a:solidFill>
                            <a:srgbClr val="48A6AD"/>
                          </a:solidFill>
                          <a:latin typeface="Cambria Math" panose="02040503050406030204" pitchFamily="18" charset="0"/>
                        </a:rPr>
                        <m:t>𝑓</m:t>
                      </m:r>
                      <m:d>
                        <m:dPr>
                          <m:ctrlPr>
                            <a:rPr lang="fr-FR" sz="2400" b="0" i="1" smtClean="0">
                              <a:solidFill>
                                <a:srgbClr val="48A6AD"/>
                              </a:solidFill>
                              <a:latin typeface="Cambria Math" panose="02040503050406030204" pitchFamily="18" charset="0"/>
                            </a:rPr>
                          </m:ctrlPr>
                        </m:dPr>
                        <m:e>
                          <m:sSub>
                            <m:sSubPr>
                              <m:ctrlPr>
                                <a:rPr lang="en-US" sz="2400" i="1">
                                  <a:solidFill>
                                    <a:srgbClr val="48A6AD"/>
                                  </a:solidFill>
                                  <a:latin typeface="Cambria Math" panose="02040503050406030204" pitchFamily="18" charset="0"/>
                                </a:rPr>
                              </m:ctrlPr>
                            </m:sSubPr>
                            <m:e>
                              <m:r>
                                <a:rPr lang="en-US" sz="2400" i="1">
                                  <a:solidFill>
                                    <a:srgbClr val="48A6AD"/>
                                  </a:solidFill>
                                  <a:latin typeface="Cambria Math" panose="02040503050406030204" pitchFamily="18" charset="0"/>
                                </a:rPr>
                                <m:t>𝑥</m:t>
                              </m:r>
                            </m:e>
                            <m:sub>
                              <m:r>
                                <a:rPr lang="en-US" sz="2400" i="1">
                                  <a:solidFill>
                                    <a:srgbClr val="48A6AD"/>
                                  </a:solidFill>
                                  <a:latin typeface="Cambria Math" panose="02040503050406030204" pitchFamily="18" charset="0"/>
                                </a:rPr>
                                <m:t>𝑟</m:t>
                              </m:r>
                            </m:sub>
                          </m:sSub>
                          <m:r>
                            <m:rPr>
                              <m:nor/>
                            </m:rPr>
                            <a:rPr lang="en-US" sz="2400" dirty="0">
                              <a:solidFill>
                                <a:srgbClr val="48A6AD"/>
                              </a:solidFill>
                            </a:rPr>
                            <m:t> </m:t>
                          </m:r>
                        </m:e>
                      </m:d>
                    </m:oMath>
                  </m:oMathPara>
                </a14:m>
                <a:endParaRPr lang="en-US" sz="2400" dirty="0">
                  <a:solidFill>
                    <a:srgbClr val="48A6AD"/>
                  </a:solidFill>
                </a:endParaRPr>
              </a:p>
              <a:p>
                <a:endParaRPr lang="en-US" sz="2400" dirty="0">
                  <a:solidFill>
                    <a:srgbClr val="48A6AD"/>
                  </a:solidFill>
                </a:endParaRPr>
              </a:p>
            </p:txBody>
          </p:sp>
        </mc:Choice>
        <mc:Fallback xmlns="">
          <p:sp>
            <p:nvSpPr>
              <p:cNvPr id="16" name="Rectangle 15">
                <a:extLst>
                  <a:ext uri="{FF2B5EF4-FFF2-40B4-BE49-F238E27FC236}">
                    <a16:creationId xmlns:a16="http://schemas.microsoft.com/office/drawing/2014/main" id="{96824E41-7035-4A13-8D6D-3D7463922641}"/>
                  </a:ext>
                </a:extLst>
              </p:cNvPr>
              <p:cNvSpPr>
                <a:spLocks noRot="1" noChangeAspect="1" noMove="1" noResize="1" noEditPoints="1" noAdjustHandles="1" noChangeArrowheads="1" noChangeShapeType="1" noTextEdit="1"/>
              </p:cNvSpPr>
              <p:nvPr/>
            </p:nvSpPr>
            <p:spPr>
              <a:xfrm>
                <a:off x="6732503" y="2080992"/>
                <a:ext cx="1200585" cy="830997"/>
              </a:xfrm>
              <a:prstGeom prst="rect">
                <a:avLst/>
              </a:prstGeom>
              <a:blipFill>
                <a:blip r:embed="rId9"/>
                <a:stretch>
                  <a:fillRect/>
                </a:stretch>
              </a:blipFill>
            </p:spPr>
            <p:txBody>
              <a:bodyPr/>
              <a:lstStyle/>
              <a:p>
                <a:r>
                  <a:rPr lang="en-CA">
                    <a:noFill/>
                  </a:rPr>
                  <a:t> </a:t>
                </a:r>
              </a:p>
            </p:txBody>
          </p:sp>
        </mc:Fallback>
      </mc:AlternateContent>
      <p:sp>
        <p:nvSpPr>
          <p:cNvPr id="17" name="Right Brace 16">
            <a:extLst>
              <a:ext uri="{FF2B5EF4-FFF2-40B4-BE49-F238E27FC236}">
                <a16:creationId xmlns:a16="http://schemas.microsoft.com/office/drawing/2014/main" id="{D70F9761-098A-4E6E-8637-8E4E2BD9883A}"/>
              </a:ext>
            </a:extLst>
          </p:cNvPr>
          <p:cNvSpPr/>
          <p:nvPr/>
        </p:nvSpPr>
        <p:spPr>
          <a:xfrm rot="10800000" flipH="1" flipV="1">
            <a:off x="10161704" y="2582470"/>
            <a:ext cx="152400" cy="2451329"/>
          </a:xfrm>
          <a:prstGeom prst="rightBrace">
            <a:avLst>
              <a:gd name="adj1" fmla="val 36762"/>
              <a:gd name="adj2" fmla="val 50000"/>
            </a:avLst>
          </a:prstGeom>
          <a:ln w="25400">
            <a:solidFill>
              <a:srgbClr val="48A6A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dirty="0">
              <a:solidFill>
                <a:srgbClr val="48A6AD"/>
              </a:solidFill>
            </a:endParaRPr>
          </a:p>
        </p:txBody>
      </p:sp>
      <p:sp>
        <p:nvSpPr>
          <p:cNvPr id="18" name="TextBox 17">
            <a:extLst>
              <a:ext uri="{FF2B5EF4-FFF2-40B4-BE49-F238E27FC236}">
                <a16:creationId xmlns:a16="http://schemas.microsoft.com/office/drawing/2014/main" id="{3890AEFC-074D-479B-B223-531A04850B28}"/>
              </a:ext>
            </a:extLst>
          </p:cNvPr>
          <p:cNvSpPr txBox="1"/>
          <p:nvPr/>
        </p:nvSpPr>
        <p:spPr>
          <a:xfrm>
            <a:off x="10402649" y="3604779"/>
            <a:ext cx="1617943" cy="369332"/>
          </a:xfrm>
          <a:prstGeom prst="rect">
            <a:avLst/>
          </a:prstGeom>
          <a:noFill/>
        </p:spPr>
        <p:txBody>
          <a:bodyPr wrap="none" rtlCol="0">
            <a:spAutoFit/>
          </a:bodyPr>
          <a:lstStyle/>
          <a:p>
            <a:r>
              <a:rPr lang="en-CA" dirty="0">
                <a:solidFill>
                  <a:srgbClr val="48A6AD"/>
                </a:solidFill>
              </a:rPr>
              <a:t>Backward Error</a:t>
            </a:r>
          </a:p>
        </p:txBody>
      </p:sp>
      <p:cxnSp>
        <p:nvCxnSpPr>
          <p:cNvPr id="19" name="Straight Connector 18">
            <a:extLst>
              <a:ext uri="{FF2B5EF4-FFF2-40B4-BE49-F238E27FC236}">
                <a16:creationId xmlns:a16="http://schemas.microsoft.com/office/drawing/2014/main" id="{F2E48BBB-E8F6-411E-A3B4-CC2B2A7DBC28}"/>
              </a:ext>
            </a:extLst>
          </p:cNvPr>
          <p:cNvCxnSpPr>
            <a:cxnSpLocks/>
          </p:cNvCxnSpPr>
          <p:nvPr/>
        </p:nvCxnSpPr>
        <p:spPr>
          <a:xfrm>
            <a:off x="8345166" y="4849178"/>
            <a:ext cx="0" cy="659861"/>
          </a:xfrm>
          <a:prstGeom prst="line">
            <a:avLst/>
          </a:prstGeom>
          <a:ln>
            <a:solidFill>
              <a:srgbClr val="48A6AD"/>
            </a:solidFill>
            <a:prstDash val="lgDash"/>
            <a:headEnd type="none" w="med" len="lg"/>
            <a:tailEnd type="none"/>
          </a:ln>
        </p:spPr>
        <p:style>
          <a:lnRef idx="1">
            <a:schemeClr val="accent1"/>
          </a:lnRef>
          <a:fillRef idx="0">
            <a:schemeClr val="accent1"/>
          </a:fillRef>
          <a:effectRef idx="0">
            <a:schemeClr val="accent1"/>
          </a:effectRef>
          <a:fontRef idx="minor">
            <a:schemeClr val="tx1"/>
          </a:fontRef>
        </p:style>
      </p:cxnSp>
      <p:sp>
        <p:nvSpPr>
          <p:cNvPr id="20" name="Right Brace 19">
            <a:extLst>
              <a:ext uri="{FF2B5EF4-FFF2-40B4-BE49-F238E27FC236}">
                <a16:creationId xmlns:a16="http://schemas.microsoft.com/office/drawing/2014/main" id="{3B4A4C50-E87A-45D9-BDAF-607DE829D609}"/>
              </a:ext>
            </a:extLst>
          </p:cNvPr>
          <p:cNvSpPr/>
          <p:nvPr/>
        </p:nvSpPr>
        <p:spPr>
          <a:xfrm rot="16200000" flipH="1" flipV="1">
            <a:off x="8936011" y="4875794"/>
            <a:ext cx="152400" cy="1320797"/>
          </a:xfrm>
          <a:prstGeom prst="rightBrace">
            <a:avLst>
              <a:gd name="adj1" fmla="val 36762"/>
              <a:gd name="adj2" fmla="val 50000"/>
            </a:avLst>
          </a:prstGeom>
          <a:ln w="25400">
            <a:solidFill>
              <a:srgbClr val="48A6A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dirty="0">
              <a:solidFill>
                <a:srgbClr val="48A6AD"/>
              </a:solidFill>
            </a:endParaRPr>
          </a:p>
        </p:txBody>
      </p:sp>
      <p:sp>
        <p:nvSpPr>
          <p:cNvPr id="21" name="Rectangle 20">
            <a:extLst>
              <a:ext uri="{FF2B5EF4-FFF2-40B4-BE49-F238E27FC236}">
                <a16:creationId xmlns:a16="http://schemas.microsoft.com/office/drawing/2014/main" id="{37878E38-A4E4-4C68-8A29-C9A6EEADAB51}"/>
              </a:ext>
            </a:extLst>
          </p:cNvPr>
          <p:cNvSpPr/>
          <p:nvPr/>
        </p:nvSpPr>
        <p:spPr>
          <a:xfrm>
            <a:off x="8269123" y="5718020"/>
            <a:ext cx="1486176" cy="369332"/>
          </a:xfrm>
          <a:prstGeom prst="rect">
            <a:avLst/>
          </a:prstGeom>
        </p:spPr>
        <p:txBody>
          <a:bodyPr wrap="none">
            <a:spAutoFit/>
          </a:bodyPr>
          <a:lstStyle/>
          <a:p>
            <a:r>
              <a:rPr lang="en-CA" dirty="0">
                <a:solidFill>
                  <a:srgbClr val="48A6AD"/>
                </a:solidFill>
              </a:rPr>
              <a:t>Forward Error</a:t>
            </a:r>
          </a:p>
        </p:txBody>
      </p:sp>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6041148B-A50F-48A1-B4F3-94309BCE6E1A}"/>
                  </a:ext>
                </a:extLst>
              </p:cNvPr>
              <p:cNvSpPr/>
              <p:nvPr/>
            </p:nvSpPr>
            <p:spPr>
              <a:xfrm>
                <a:off x="1877896" y="3546009"/>
                <a:ext cx="3457934" cy="91146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fr-FR" sz="2800" b="0" i="1" smtClean="0">
                          <a:latin typeface="Cambria Math" panose="02040503050406030204" pitchFamily="18" charset="0"/>
                        </a:rPr>
                        <m:t>𝑀</m:t>
                      </m:r>
                      <m:r>
                        <a:rPr lang="fr-FR" sz="2800" b="0" i="1" smtClean="0">
                          <a:latin typeface="Cambria Math" panose="02040503050406030204" pitchFamily="18" charset="0"/>
                        </a:rPr>
                        <m:t>=</m:t>
                      </m:r>
                      <m:f>
                        <m:fPr>
                          <m:ctrlPr>
                            <a:rPr lang="fr-FR" sz="2800" b="0" i="1" smtClean="0">
                              <a:latin typeface="Cambria Math" panose="02040503050406030204" pitchFamily="18" charset="0"/>
                            </a:rPr>
                          </m:ctrlPr>
                        </m:fPr>
                        <m:num>
                          <m:r>
                            <m:rPr>
                              <m:nor/>
                            </m:rPr>
                            <a:rPr lang="fr-FR" sz="2800">
                              <a:latin typeface="Cambria Math" panose="02040503050406030204" pitchFamily="18" charset="0"/>
                            </a:rPr>
                            <m:t>forward</m:t>
                          </m:r>
                          <m:r>
                            <m:rPr>
                              <m:nor/>
                            </m:rPr>
                            <a:rPr lang="fr-FR" sz="2800" b="0" i="0" smtClean="0">
                              <a:latin typeface="Cambria Math" panose="02040503050406030204" pitchFamily="18" charset="0"/>
                            </a:rPr>
                            <m:t> </m:t>
                          </m:r>
                          <m:r>
                            <m:rPr>
                              <m:nor/>
                            </m:rPr>
                            <a:rPr lang="fr-FR" sz="2800" b="0" i="0" smtClean="0">
                              <a:latin typeface="Cambria Math" panose="02040503050406030204" pitchFamily="18" charset="0"/>
                            </a:rPr>
                            <m:t>error</m:t>
                          </m:r>
                        </m:num>
                        <m:den>
                          <m:r>
                            <m:rPr>
                              <m:nor/>
                            </m:rPr>
                            <a:rPr lang="fr-FR" sz="2800" b="0" i="0" smtClean="0">
                              <a:latin typeface="Cambria Math" panose="02040503050406030204" pitchFamily="18" charset="0"/>
                            </a:rPr>
                            <m:t>backward</m:t>
                          </m:r>
                          <m:r>
                            <m:rPr>
                              <m:nor/>
                            </m:rPr>
                            <a:rPr lang="fr-FR" sz="2800" b="0" i="0" smtClean="0">
                              <a:latin typeface="Cambria Math" panose="02040503050406030204" pitchFamily="18" charset="0"/>
                            </a:rPr>
                            <m:t> </m:t>
                          </m:r>
                          <m:r>
                            <m:rPr>
                              <m:nor/>
                            </m:rPr>
                            <a:rPr lang="fr-FR" sz="2800" b="0" i="0" smtClean="0">
                              <a:latin typeface="Cambria Math" panose="02040503050406030204" pitchFamily="18" charset="0"/>
                            </a:rPr>
                            <m:t>error</m:t>
                          </m:r>
                        </m:den>
                      </m:f>
                    </m:oMath>
                  </m:oMathPara>
                </a14:m>
                <a:endParaRPr lang="en-CA" sz="2800" dirty="0"/>
              </a:p>
            </p:txBody>
          </p:sp>
        </mc:Choice>
        <mc:Fallback xmlns="">
          <p:sp>
            <p:nvSpPr>
              <p:cNvPr id="22" name="Rectangle 21">
                <a:extLst>
                  <a:ext uri="{FF2B5EF4-FFF2-40B4-BE49-F238E27FC236}">
                    <a16:creationId xmlns:a16="http://schemas.microsoft.com/office/drawing/2014/main" id="{6041148B-A50F-48A1-B4F3-94309BCE6E1A}"/>
                  </a:ext>
                </a:extLst>
              </p:cNvPr>
              <p:cNvSpPr>
                <a:spLocks noRot="1" noChangeAspect="1" noMove="1" noResize="1" noEditPoints="1" noAdjustHandles="1" noChangeArrowheads="1" noChangeShapeType="1" noTextEdit="1"/>
              </p:cNvSpPr>
              <p:nvPr/>
            </p:nvSpPr>
            <p:spPr>
              <a:xfrm>
                <a:off x="1877896" y="3546009"/>
                <a:ext cx="3457934" cy="911468"/>
              </a:xfrm>
              <a:prstGeom prst="rect">
                <a:avLst/>
              </a:prstGeom>
              <a:blipFill>
                <a:blip r:embed="rId10"/>
                <a:stretch>
                  <a:fillRect/>
                </a:stretch>
              </a:blipFill>
            </p:spPr>
            <p:txBody>
              <a:bodyPr/>
              <a:lstStyle/>
              <a:p>
                <a:r>
                  <a:rPr lang="en-CA">
                    <a:noFill/>
                  </a:rPr>
                  <a:t> </a:t>
                </a:r>
              </a:p>
            </p:txBody>
          </p:sp>
        </mc:Fallback>
      </mc:AlternateContent>
      <p:sp>
        <p:nvSpPr>
          <p:cNvPr id="10" name="Oval 9">
            <a:extLst>
              <a:ext uri="{FF2B5EF4-FFF2-40B4-BE49-F238E27FC236}">
                <a16:creationId xmlns:a16="http://schemas.microsoft.com/office/drawing/2014/main" id="{CADC7DEE-69E5-4EC3-AFAF-7C3643908029}"/>
              </a:ext>
            </a:extLst>
          </p:cNvPr>
          <p:cNvSpPr/>
          <p:nvPr/>
        </p:nvSpPr>
        <p:spPr>
          <a:xfrm>
            <a:off x="8296819" y="4995656"/>
            <a:ext cx="109989" cy="109989"/>
          </a:xfrm>
          <a:prstGeom prst="ellipse">
            <a:avLst/>
          </a:prstGeom>
          <a:solidFill>
            <a:schemeClr val="bg1"/>
          </a:solidFill>
          <a:ln w="254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8ABD8853-6CA6-4EFA-9512-9D1FEB94919A}"/>
              </a:ext>
            </a:extLst>
          </p:cNvPr>
          <p:cNvSpPr/>
          <p:nvPr/>
        </p:nvSpPr>
        <p:spPr>
          <a:xfrm>
            <a:off x="9609317" y="4993069"/>
            <a:ext cx="109989" cy="109989"/>
          </a:xfrm>
          <a:prstGeom prst="ellipse">
            <a:avLst/>
          </a:prstGeom>
          <a:solidFill>
            <a:schemeClr val="bg1"/>
          </a:solidFill>
          <a:ln w="254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13060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F4623-7B74-4224-8D40-7B9045FA3AF6}"/>
              </a:ext>
            </a:extLst>
          </p:cNvPr>
          <p:cNvSpPr>
            <a:spLocks noGrp="1"/>
          </p:cNvSpPr>
          <p:nvPr>
            <p:ph type="title"/>
          </p:nvPr>
        </p:nvSpPr>
        <p:spPr/>
        <p:txBody>
          <a:bodyPr/>
          <a:lstStyle/>
          <a:p>
            <a:r>
              <a:rPr lang="en-CA" dirty="0"/>
              <a:t>Forward Error Estimation</a:t>
            </a:r>
          </a:p>
        </p:txBody>
      </p:sp>
      <p:sp>
        <p:nvSpPr>
          <p:cNvPr id="3" name="Content Placeholder 2">
            <a:extLst>
              <a:ext uri="{FF2B5EF4-FFF2-40B4-BE49-F238E27FC236}">
                <a16:creationId xmlns:a16="http://schemas.microsoft.com/office/drawing/2014/main" id="{E68F3FD8-44C0-463D-AADC-2ECD40C86CE9}"/>
              </a:ext>
            </a:extLst>
          </p:cNvPr>
          <p:cNvSpPr>
            <a:spLocks noGrp="1"/>
          </p:cNvSpPr>
          <p:nvPr>
            <p:ph idx="1"/>
          </p:nvPr>
        </p:nvSpPr>
        <p:spPr>
          <a:xfrm>
            <a:off x="838200" y="1825625"/>
            <a:ext cx="5894303" cy="4351338"/>
          </a:xfrm>
        </p:spPr>
        <p:txBody>
          <a:bodyPr/>
          <a:lstStyle/>
          <a:p>
            <a:r>
              <a:rPr lang="en-CA" dirty="0"/>
              <a:t>From the figure</a:t>
            </a:r>
          </a:p>
          <a:p>
            <a:endParaRPr lang="en-CA" i="1" dirty="0"/>
          </a:p>
          <a:p>
            <a:endParaRPr lang="en-CA" i="1" dirty="0"/>
          </a:p>
          <a:p>
            <a:endParaRPr lang="en-CA" i="1" dirty="0"/>
          </a:p>
          <a:p>
            <a:r>
              <a:rPr lang="en-CA" dirty="0"/>
              <a:t>Or alternatively</a:t>
            </a:r>
          </a:p>
        </p:txBody>
      </p:sp>
      <p:cxnSp>
        <p:nvCxnSpPr>
          <p:cNvPr id="4" name="Straight Arrow Connector 3">
            <a:extLst>
              <a:ext uri="{FF2B5EF4-FFF2-40B4-BE49-F238E27FC236}">
                <a16:creationId xmlns:a16="http://schemas.microsoft.com/office/drawing/2014/main" id="{C6176273-51FB-462B-9773-575BB7B2EFCA}"/>
              </a:ext>
            </a:extLst>
          </p:cNvPr>
          <p:cNvCxnSpPr>
            <a:cxnSpLocks/>
          </p:cNvCxnSpPr>
          <p:nvPr/>
        </p:nvCxnSpPr>
        <p:spPr>
          <a:xfrm>
            <a:off x="7310958" y="5047375"/>
            <a:ext cx="3558144" cy="0"/>
          </a:xfrm>
          <a:prstGeom prst="straightConnector1">
            <a:avLst/>
          </a:prstGeom>
          <a:ln w="25400">
            <a:solidFill>
              <a:srgbClr val="48A6AD"/>
            </a:solidFill>
            <a:headEnd w="med" len="lg"/>
            <a:tailEnd type="triangle" w="lg" len="lg"/>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1D8BBFB0-EC13-4375-A0F3-D65D6AA9EFCB}"/>
              </a:ext>
            </a:extLst>
          </p:cNvPr>
          <p:cNvCxnSpPr>
            <a:cxnSpLocks/>
          </p:cNvCxnSpPr>
          <p:nvPr/>
        </p:nvCxnSpPr>
        <p:spPr>
          <a:xfrm flipV="1">
            <a:off x="7458125" y="1825625"/>
            <a:ext cx="25773" cy="4233769"/>
          </a:xfrm>
          <a:prstGeom prst="straightConnector1">
            <a:avLst/>
          </a:prstGeom>
          <a:ln w="25400">
            <a:solidFill>
              <a:srgbClr val="48A6AD"/>
            </a:solidFill>
            <a:headEnd w="med" len="lg"/>
            <a:tailEnd type="triangle" w="lg" len="lg"/>
          </a:ln>
        </p:spPr>
        <p:style>
          <a:lnRef idx="1">
            <a:schemeClr val="accent1"/>
          </a:lnRef>
          <a:fillRef idx="0">
            <a:schemeClr val="accent1"/>
          </a:fillRef>
          <a:effectRef idx="0">
            <a:schemeClr val="accent1"/>
          </a:effectRef>
          <a:fontRef idx="minor">
            <a:schemeClr val="tx1"/>
          </a:fontRef>
        </p:style>
      </p:cxnSp>
      <p:sp>
        <p:nvSpPr>
          <p:cNvPr id="6" name="Freeform 6">
            <a:extLst>
              <a:ext uri="{FF2B5EF4-FFF2-40B4-BE49-F238E27FC236}">
                <a16:creationId xmlns:a16="http://schemas.microsoft.com/office/drawing/2014/main" id="{7C464034-B56E-4CA7-8B11-9533B1465A14}"/>
              </a:ext>
            </a:extLst>
          </p:cNvPr>
          <p:cNvSpPr/>
          <p:nvPr/>
        </p:nvSpPr>
        <p:spPr>
          <a:xfrm>
            <a:off x="7194487" y="1992427"/>
            <a:ext cx="2829613" cy="3631414"/>
          </a:xfrm>
          <a:custGeom>
            <a:avLst/>
            <a:gdLst>
              <a:gd name="connsiteX0" fmla="*/ 0 w 4421529"/>
              <a:gd name="connsiteY0" fmla="*/ 2060293 h 2060293"/>
              <a:gd name="connsiteX1" fmla="*/ 891251 w 4421529"/>
              <a:gd name="connsiteY1" fmla="*/ 1863524 h 2060293"/>
              <a:gd name="connsiteX2" fmla="*/ 2372810 w 4421529"/>
              <a:gd name="connsiteY2" fmla="*/ 1319514 h 2060293"/>
              <a:gd name="connsiteX3" fmla="*/ 3692324 w 4421529"/>
              <a:gd name="connsiteY3" fmla="*/ 567159 h 2060293"/>
              <a:gd name="connsiteX4" fmla="*/ 4421529 w 4421529"/>
              <a:gd name="connsiteY4" fmla="*/ 0 h 2060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1529" h="2060293">
                <a:moveTo>
                  <a:pt x="0" y="2060293"/>
                </a:moveTo>
                <a:cubicBezTo>
                  <a:pt x="247891" y="2023640"/>
                  <a:pt x="495783" y="1986987"/>
                  <a:pt x="891251" y="1863524"/>
                </a:cubicBezTo>
                <a:cubicBezTo>
                  <a:pt x="1286719" y="1740061"/>
                  <a:pt x="1905965" y="1535575"/>
                  <a:pt x="2372810" y="1319514"/>
                </a:cubicBezTo>
                <a:cubicBezTo>
                  <a:pt x="2839655" y="1103453"/>
                  <a:pt x="3350871" y="787078"/>
                  <a:pt x="3692324" y="567159"/>
                </a:cubicBezTo>
                <a:cubicBezTo>
                  <a:pt x="4033777" y="347240"/>
                  <a:pt x="4227653" y="173620"/>
                  <a:pt x="4421529" y="0"/>
                </a:cubicBezTo>
              </a:path>
            </a:pathLst>
          </a:cu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DE6F7744-AF1A-47AC-A84E-E99DC55DCF96}"/>
                  </a:ext>
                </a:extLst>
              </p:cNvPr>
              <p:cNvSpPr/>
              <p:nvPr/>
            </p:nvSpPr>
            <p:spPr>
              <a:xfrm>
                <a:off x="9834030" y="2294003"/>
                <a:ext cx="1379755" cy="8137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48A6AD"/>
                          </a:solidFill>
                          <a:latin typeface="Cambria Math" panose="02040503050406030204" pitchFamily="18" charset="0"/>
                        </a:rPr>
                        <m:t>𝑦</m:t>
                      </m:r>
                      <m:r>
                        <a:rPr lang="en-US" sz="2400" b="0" i="1" smtClean="0">
                          <a:solidFill>
                            <a:srgbClr val="48A6AD"/>
                          </a:solidFill>
                          <a:latin typeface="Cambria Math" panose="02040503050406030204" pitchFamily="18" charset="0"/>
                        </a:rPr>
                        <m:t>=</m:t>
                      </m:r>
                      <m:r>
                        <a:rPr lang="en-US" sz="2400" b="0" i="1" smtClean="0">
                          <a:solidFill>
                            <a:srgbClr val="48A6AD"/>
                          </a:solidFill>
                          <a:latin typeface="Cambria Math" panose="02040503050406030204" pitchFamily="18" charset="0"/>
                        </a:rPr>
                        <m:t>𝑓</m:t>
                      </m:r>
                      <m:r>
                        <a:rPr lang="en-US" sz="2400" b="0" i="1" smtClean="0">
                          <a:solidFill>
                            <a:srgbClr val="48A6AD"/>
                          </a:solidFill>
                          <a:latin typeface="Cambria Math" panose="02040503050406030204" pitchFamily="18" charset="0"/>
                        </a:rPr>
                        <m:t>(</m:t>
                      </m:r>
                      <m:r>
                        <a:rPr lang="en-US" sz="2400" b="0" i="1" smtClean="0">
                          <a:solidFill>
                            <a:srgbClr val="48A6AD"/>
                          </a:solidFill>
                          <a:latin typeface="Cambria Math" panose="02040503050406030204" pitchFamily="18" charset="0"/>
                        </a:rPr>
                        <m:t>𝑥</m:t>
                      </m:r>
                      <m:r>
                        <a:rPr lang="en-US" sz="2400" b="0" i="1" smtClean="0">
                          <a:solidFill>
                            <a:srgbClr val="48A6AD"/>
                          </a:solidFill>
                          <a:latin typeface="Cambria Math" panose="02040503050406030204" pitchFamily="18" charset="0"/>
                        </a:rPr>
                        <m:t>)</m:t>
                      </m:r>
                    </m:oMath>
                  </m:oMathPara>
                </a14:m>
                <a:endParaRPr lang="en-US" sz="2400" dirty="0">
                  <a:solidFill>
                    <a:srgbClr val="48A6AD"/>
                  </a:solidFill>
                </a:endParaRPr>
              </a:p>
            </p:txBody>
          </p:sp>
        </mc:Choice>
        <mc:Fallback xmlns="">
          <p:sp>
            <p:nvSpPr>
              <p:cNvPr id="7" name="Rectangle 6">
                <a:extLst>
                  <a:ext uri="{FF2B5EF4-FFF2-40B4-BE49-F238E27FC236}">
                    <a16:creationId xmlns:a16="http://schemas.microsoft.com/office/drawing/2014/main" id="{DE6F7744-AF1A-47AC-A84E-E99DC55DCF96}"/>
                  </a:ext>
                </a:extLst>
              </p:cNvPr>
              <p:cNvSpPr>
                <a:spLocks noRot="1" noChangeAspect="1" noMove="1" noResize="1" noEditPoints="1" noAdjustHandles="1" noChangeArrowheads="1" noChangeShapeType="1" noTextEdit="1"/>
              </p:cNvSpPr>
              <p:nvPr/>
            </p:nvSpPr>
            <p:spPr>
              <a:xfrm>
                <a:off x="9834030" y="2294003"/>
                <a:ext cx="1379755" cy="813718"/>
              </a:xfrm>
              <a:prstGeom prst="rect">
                <a:avLst/>
              </a:prstGeom>
              <a:blipFill>
                <a:blip r:embed="rId3"/>
                <a:stretch>
                  <a:fillRect l="-441" r="-2643"/>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4196984E-76CB-46BC-ACDD-1B96A4C7F07C}"/>
                  </a:ext>
                </a:extLst>
              </p:cNvPr>
              <p:cNvSpPr/>
              <p:nvPr/>
            </p:nvSpPr>
            <p:spPr>
              <a:xfrm>
                <a:off x="10691754" y="4998327"/>
                <a:ext cx="42639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48A6AD"/>
                          </a:solidFill>
                          <a:latin typeface="Cambria Math" panose="02040503050406030204" pitchFamily="18" charset="0"/>
                        </a:rPr>
                        <m:t>𝑥</m:t>
                      </m:r>
                    </m:oMath>
                  </m:oMathPara>
                </a14:m>
                <a:endParaRPr lang="en-US" sz="2400" dirty="0">
                  <a:solidFill>
                    <a:srgbClr val="48A6AD"/>
                  </a:solidFill>
                </a:endParaRPr>
              </a:p>
            </p:txBody>
          </p:sp>
        </mc:Choice>
        <mc:Fallback xmlns="">
          <p:sp>
            <p:nvSpPr>
              <p:cNvPr id="8" name="Rectangle 7">
                <a:extLst>
                  <a:ext uri="{FF2B5EF4-FFF2-40B4-BE49-F238E27FC236}">
                    <a16:creationId xmlns:a16="http://schemas.microsoft.com/office/drawing/2014/main" id="{4196984E-76CB-46BC-ACDD-1B96A4C7F07C}"/>
                  </a:ext>
                </a:extLst>
              </p:cNvPr>
              <p:cNvSpPr>
                <a:spLocks noRot="1" noChangeAspect="1" noMove="1" noResize="1" noEditPoints="1" noAdjustHandles="1" noChangeArrowheads="1" noChangeShapeType="1" noTextEdit="1"/>
              </p:cNvSpPr>
              <p:nvPr/>
            </p:nvSpPr>
            <p:spPr>
              <a:xfrm>
                <a:off x="10691754" y="4998327"/>
                <a:ext cx="426399" cy="461665"/>
              </a:xfrm>
              <a:prstGeom prst="rect">
                <a:avLst/>
              </a:prstGeom>
              <a:blipFill>
                <a:blip r:embed="rId4"/>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D1F0137D-C00E-4600-AE5E-35330B37C5D0}"/>
                  </a:ext>
                </a:extLst>
              </p:cNvPr>
              <p:cNvSpPr/>
              <p:nvPr/>
            </p:nvSpPr>
            <p:spPr>
              <a:xfrm>
                <a:off x="7066381" y="1514161"/>
                <a:ext cx="42639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48A6AD"/>
                          </a:solidFill>
                          <a:latin typeface="Cambria Math" panose="02040503050406030204" pitchFamily="18" charset="0"/>
                        </a:rPr>
                        <m:t>𝑦</m:t>
                      </m:r>
                    </m:oMath>
                  </m:oMathPara>
                </a14:m>
                <a:endParaRPr lang="en-US" sz="2400" dirty="0">
                  <a:solidFill>
                    <a:srgbClr val="48A6AD"/>
                  </a:solidFill>
                </a:endParaRPr>
              </a:p>
            </p:txBody>
          </p:sp>
        </mc:Choice>
        <mc:Fallback xmlns="">
          <p:sp>
            <p:nvSpPr>
              <p:cNvPr id="9" name="Rectangle 8">
                <a:extLst>
                  <a:ext uri="{FF2B5EF4-FFF2-40B4-BE49-F238E27FC236}">
                    <a16:creationId xmlns:a16="http://schemas.microsoft.com/office/drawing/2014/main" id="{D1F0137D-C00E-4600-AE5E-35330B37C5D0}"/>
                  </a:ext>
                </a:extLst>
              </p:cNvPr>
              <p:cNvSpPr>
                <a:spLocks noRot="1" noChangeAspect="1" noMove="1" noResize="1" noEditPoints="1" noAdjustHandles="1" noChangeArrowheads="1" noChangeShapeType="1" noTextEdit="1"/>
              </p:cNvSpPr>
              <p:nvPr/>
            </p:nvSpPr>
            <p:spPr>
              <a:xfrm>
                <a:off x="7066381" y="1514161"/>
                <a:ext cx="426399" cy="461665"/>
              </a:xfrm>
              <a:prstGeom prst="rect">
                <a:avLst/>
              </a:prstGeom>
              <a:blipFill>
                <a:blip r:embed="rId5"/>
                <a:stretch>
                  <a:fillRect b="-10526"/>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70905203-7DAA-45EF-A634-E84B74D17544}"/>
                  </a:ext>
                </a:extLst>
              </p:cNvPr>
              <p:cNvSpPr/>
              <p:nvPr/>
            </p:nvSpPr>
            <p:spPr>
              <a:xfrm>
                <a:off x="7701008" y="4558557"/>
                <a:ext cx="40620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48A6AD"/>
                          </a:solidFill>
                          <a:latin typeface="Cambria Math" panose="02040503050406030204" pitchFamily="18" charset="0"/>
                        </a:rPr>
                        <m:t>𝑟</m:t>
                      </m:r>
                    </m:oMath>
                  </m:oMathPara>
                </a14:m>
                <a:endParaRPr lang="en-US" sz="2400" dirty="0">
                  <a:solidFill>
                    <a:srgbClr val="48A6AD"/>
                  </a:solidFill>
                </a:endParaRPr>
              </a:p>
            </p:txBody>
          </p:sp>
        </mc:Choice>
        <mc:Fallback xmlns="">
          <p:sp>
            <p:nvSpPr>
              <p:cNvPr id="11" name="Rectangle 10">
                <a:extLst>
                  <a:ext uri="{FF2B5EF4-FFF2-40B4-BE49-F238E27FC236}">
                    <a16:creationId xmlns:a16="http://schemas.microsoft.com/office/drawing/2014/main" id="{70905203-7DAA-45EF-A634-E84B74D17544}"/>
                  </a:ext>
                </a:extLst>
              </p:cNvPr>
              <p:cNvSpPr>
                <a:spLocks noRot="1" noChangeAspect="1" noMove="1" noResize="1" noEditPoints="1" noAdjustHandles="1" noChangeArrowheads="1" noChangeShapeType="1" noTextEdit="1"/>
              </p:cNvSpPr>
              <p:nvPr/>
            </p:nvSpPr>
            <p:spPr>
              <a:xfrm>
                <a:off x="7701008" y="4558557"/>
                <a:ext cx="406201" cy="461665"/>
              </a:xfrm>
              <a:prstGeom prst="rect">
                <a:avLst/>
              </a:prstGeom>
              <a:blipFill>
                <a:blip r:embed="rId6"/>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752DDFC2-3CD6-4DA6-AD15-E0D37FFAD592}"/>
                  </a:ext>
                </a:extLst>
              </p:cNvPr>
              <p:cNvSpPr/>
              <p:nvPr/>
            </p:nvSpPr>
            <p:spPr>
              <a:xfrm>
                <a:off x="9214358" y="4998326"/>
                <a:ext cx="55258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rgbClr val="48A6AD"/>
                              </a:solidFill>
                              <a:latin typeface="Cambria Math" panose="02040503050406030204" pitchFamily="18" charset="0"/>
                            </a:rPr>
                          </m:ctrlPr>
                        </m:sSubPr>
                        <m:e>
                          <m:r>
                            <a:rPr lang="en-US" sz="2400" b="0" i="1" smtClean="0">
                              <a:solidFill>
                                <a:srgbClr val="48A6AD"/>
                              </a:solidFill>
                              <a:latin typeface="Cambria Math" panose="02040503050406030204" pitchFamily="18" charset="0"/>
                            </a:rPr>
                            <m:t>𝑥</m:t>
                          </m:r>
                        </m:e>
                        <m:sub>
                          <m:r>
                            <a:rPr lang="en-US" sz="2400" b="0" i="1" smtClean="0">
                              <a:solidFill>
                                <a:srgbClr val="48A6AD"/>
                              </a:solidFill>
                              <a:latin typeface="Cambria Math" panose="02040503050406030204" pitchFamily="18" charset="0"/>
                            </a:rPr>
                            <m:t>𝑟</m:t>
                          </m:r>
                        </m:sub>
                      </m:sSub>
                    </m:oMath>
                  </m:oMathPara>
                </a14:m>
                <a:endParaRPr lang="en-US" sz="2400" dirty="0">
                  <a:solidFill>
                    <a:srgbClr val="48A6AD"/>
                  </a:solidFill>
                </a:endParaRPr>
              </a:p>
            </p:txBody>
          </p:sp>
        </mc:Choice>
        <mc:Fallback xmlns="">
          <p:sp>
            <p:nvSpPr>
              <p:cNvPr id="12" name="Rectangle 11">
                <a:extLst>
                  <a:ext uri="{FF2B5EF4-FFF2-40B4-BE49-F238E27FC236}">
                    <a16:creationId xmlns:a16="http://schemas.microsoft.com/office/drawing/2014/main" id="{752DDFC2-3CD6-4DA6-AD15-E0D37FFAD592}"/>
                  </a:ext>
                </a:extLst>
              </p:cNvPr>
              <p:cNvSpPr>
                <a:spLocks noRot="1" noChangeAspect="1" noMove="1" noResize="1" noEditPoints="1" noAdjustHandles="1" noChangeArrowheads="1" noChangeShapeType="1" noTextEdit="1"/>
              </p:cNvSpPr>
              <p:nvPr/>
            </p:nvSpPr>
            <p:spPr>
              <a:xfrm>
                <a:off x="9214358" y="4998326"/>
                <a:ext cx="552587" cy="461665"/>
              </a:xfrm>
              <a:prstGeom prst="rect">
                <a:avLst/>
              </a:prstGeom>
              <a:blipFill>
                <a:blip r:embed="rId7"/>
                <a:stretch>
                  <a:fillRect/>
                </a:stretch>
              </a:blipFill>
            </p:spPr>
            <p:txBody>
              <a:bodyPr/>
              <a:lstStyle/>
              <a:p>
                <a:r>
                  <a:rPr lang="en-CA">
                    <a:noFill/>
                  </a:rPr>
                  <a:t> </a:t>
                </a:r>
              </a:p>
            </p:txBody>
          </p:sp>
        </mc:Fallback>
      </mc:AlternateContent>
      <p:cxnSp>
        <p:nvCxnSpPr>
          <p:cNvPr id="14" name="Straight Connector 13">
            <a:extLst>
              <a:ext uri="{FF2B5EF4-FFF2-40B4-BE49-F238E27FC236}">
                <a16:creationId xmlns:a16="http://schemas.microsoft.com/office/drawing/2014/main" id="{BE7FD1EE-261C-43BC-A353-7C3F3885FAAE}"/>
              </a:ext>
            </a:extLst>
          </p:cNvPr>
          <p:cNvCxnSpPr>
            <a:cxnSpLocks/>
          </p:cNvCxnSpPr>
          <p:nvPr/>
        </p:nvCxnSpPr>
        <p:spPr>
          <a:xfrm flipH="1">
            <a:off x="9263090" y="2806145"/>
            <a:ext cx="53340" cy="2702894"/>
          </a:xfrm>
          <a:prstGeom prst="line">
            <a:avLst/>
          </a:prstGeom>
          <a:ln>
            <a:solidFill>
              <a:srgbClr val="48A6AD"/>
            </a:solidFill>
            <a:prstDash val="lgDash"/>
            <a:headEnd type="none" w="med" len="lg"/>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C4E08C0-032F-43CC-99C1-7ADFFC36FD82}"/>
              </a:ext>
            </a:extLst>
          </p:cNvPr>
          <p:cNvCxnSpPr>
            <a:cxnSpLocks/>
          </p:cNvCxnSpPr>
          <p:nvPr/>
        </p:nvCxnSpPr>
        <p:spPr>
          <a:xfrm flipV="1">
            <a:off x="7194487" y="3433868"/>
            <a:ext cx="2940495" cy="23389"/>
          </a:xfrm>
          <a:prstGeom prst="line">
            <a:avLst/>
          </a:prstGeom>
          <a:ln>
            <a:solidFill>
              <a:srgbClr val="48A6AD"/>
            </a:solidFill>
            <a:prstDash val="lgDash"/>
            <a:headEnd type="none" w="med" len="lg"/>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96824E41-7035-4A13-8D6D-3D7463922641}"/>
                  </a:ext>
                </a:extLst>
              </p:cNvPr>
              <p:cNvSpPr/>
              <p:nvPr/>
            </p:nvSpPr>
            <p:spPr>
              <a:xfrm>
                <a:off x="6412960" y="2905509"/>
                <a:ext cx="1200585" cy="83099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fr-FR" sz="2400" b="0" i="1" smtClean="0">
                          <a:solidFill>
                            <a:srgbClr val="48A6AD"/>
                          </a:solidFill>
                          <a:latin typeface="Cambria Math" panose="02040503050406030204" pitchFamily="18" charset="0"/>
                        </a:rPr>
                        <m:t>𝑓</m:t>
                      </m:r>
                      <m:d>
                        <m:dPr>
                          <m:ctrlPr>
                            <a:rPr lang="fr-FR" sz="2400" b="0" i="1" smtClean="0">
                              <a:solidFill>
                                <a:srgbClr val="48A6AD"/>
                              </a:solidFill>
                              <a:latin typeface="Cambria Math" panose="02040503050406030204" pitchFamily="18" charset="0"/>
                            </a:rPr>
                          </m:ctrlPr>
                        </m:dPr>
                        <m:e>
                          <m:sSub>
                            <m:sSubPr>
                              <m:ctrlPr>
                                <a:rPr lang="en-US" sz="2400" i="1">
                                  <a:solidFill>
                                    <a:srgbClr val="48A6AD"/>
                                  </a:solidFill>
                                  <a:latin typeface="Cambria Math" panose="02040503050406030204" pitchFamily="18" charset="0"/>
                                </a:rPr>
                              </m:ctrlPr>
                            </m:sSubPr>
                            <m:e>
                              <m:r>
                                <a:rPr lang="en-US" sz="2400" i="1">
                                  <a:solidFill>
                                    <a:srgbClr val="48A6AD"/>
                                  </a:solidFill>
                                  <a:latin typeface="Cambria Math" panose="02040503050406030204" pitchFamily="18" charset="0"/>
                                </a:rPr>
                                <m:t>𝑥</m:t>
                              </m:r>
                            </m:e>
                            <m:sub>
                              <m:r>
                                <a:rPr lang="en-US" sz="2400" i="1">
                                  <a:solidFill>
                                    <a:srgbClr val="48A6AD"/>
                                  </a:solidFill>
                                  <a:latin typeface="Cambria Math" panose="02040503050406030204" pitchFamily="18" charset="0"/>
                                </a:rPr>
                                <m:t>𝑟</m:t>
                              </m:r>
                            </m:sub>
                          </m:sSub>
                          <m:r>
                            <m:rPr>
                              <m:nor/>
                            </m:rPr>
                            <a:rPr lang="en-US" sz="2400" dirty="0">
                              <a:solidFill>
                                <a:srgbClr val="48A6AD"/>
                              </a:solidFill>
                            </a:rPr>
                            <m:t> </m:t>
                          </m:r>
                        </m:e>
                      </m:d>
                    </m:oMath>
                  </m:oMathPara>
                </a14:m>
                <a:endParaRPr lang="en-US" sz="2400" dirty="0">
                  <a:solidFill>
                    <a:srgbClr val="48A6AD"/>
                  </a:solidFill>
                </a:endParaRPr>
              </a:p>
              <a:p>
                <a:endParaRPr lang="en-US" sz="2400" dirty="0">
                  <a:solidFill>
                    <a:srgbClr val="48A6AD"/>
                  </a:solidFill>
                </a:endParaRPr>
              </a:p>
            </p:txBody>
          </p:sp>
        </mc:Choice>
        <mc:Fallback xmlns="">
          <p:sp>
            <p:nvSpPr>
              <p:cNvPr id="16" name="Rectangle 15">
                <a:extLst>
                  <a:ext uri="{FF2B5EF4-FFF2-40B4-BE49-F238E27FC236}">
                    <a16:creationId xmlns:a16="http://schemas.microsoft.com/office/drawing/2014/main" id="{96824E41-7035-4A13-8D6D-3D7463922641}"/>
                  </a:ext>
                </a:extLst>
              </p:cNvPr>
              <p:cNvSpPr>
                <a:spLocks noRot="1" noChangeAspect="1" noMove="1" noResize="1" noEditPoints="1" noAdjustHandles="1" noChangeArrowheads="1" noChangeShapeType="1" noTextEdit="1"/>
              </p:cNvSpPr>
              <p:nvPr/>
            </p:nvSpPr>
            <p:spPr>
              <a:xfrm>
                <a:off x="6412960" y="2905509"/>
                <a:ext cx="1200585" cy="830997"/>
              </a:xfrm>
              <a:prstGeom prst="rect">
                <a:avLst/>
              </a:prstGeom>
              <a:blipFill>
                <a:blip r:embed="rId8"/>
                <a:stretch>
                  <a:fillRect/>
                </a:stretch>
              </a:blipFill>
            </p:spPr>
            <p:txBody>
              <a:bodyPr/>
              <a:lstStyle/>
              <a:p>
                <a:r>
                  <a:rPr lang="en-CA">
                    <a:noFill/>
                  </a:rPr>
                  <a:t> </a:t>
                </a:r>
              </a:p>
            </p:txBody>
          </p:sp>
        </mc:Fallback>
      </mc:AlternateContent>
      <p:sp>
        <p:nvSpPr>
          <p:cNvPr id="17" name="Right Brace 16">
            <a:extLst>
              <a:ext uri="{FF2B5EF4-FFF2-40B4-BE49-F238E27FC236}">
                <a16:creationId xmlns:a16="http://schemas.microsoft.com/office/drawing/2014/main" id="{D70F9761-098A-4E6E-8637-8E4E2BD9883A}"/>
              </a:ext>
            </a:extLst>
          </p:cNvPr>
          <p:cNvSpPr/>
          <p:nvPr/>
        </p:nvSpPr>
        <p:spPr>
          <a:xfrm rot="10800000" flipH="1" flipV="1">
            <a:off x="9764905" y="3436184"/>
            <a:ext cx="152400" cy="1597615"/>
          </a:xfrm>
          <a:prstGeom prst="rightBrace">
            <a:avLst>
              <a:gd name="adj1" fmla="val 36762"/>
              <a:gd name="adj2" fmla="val 50000"/>
            </a:avLst>
          </a:prstGeom>
          <a:ln w="25400">
            <a:solidFill>
              <a:srgbClr val="48A6A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dirty="0">
              <a:solidFill>
                <a:srgbClr val="48A6AD"/>
              </a:solidFill>
            </a:endParaRPr>
          </a:p>
        </p:txBody>
      </p:sp>
      <p:sp>
        <p:nvSpPr>
          <p:cNvPr id="18" name="TextBox 17">
            <a:extLst>
              <a:ext uri="{FF2B5EF4-FFF2-40B4-BE49-F238E27FC236}">
                <a16:creationId xmlns:a16="http://schemas.microsoft.com/office/drawing/2014/main" id="{3890AEFC-074D-479B-B223-531A04850B28}"/>
              </a:ext>
            </a:extLst>
          </p:cNvPr>
          <p:cNvSpPr txBox="1"/>
          <p:nvPr/>
        </p:nvSpPr>
        <p:spPr>
          <a:xfrm>
            <a:off x="9993592" y="4046896"/>
            <a:ext cx="1617943" cy="369332"/>
          </a:xfrm>
          <a:prstGeom prst="rect">
            <a:avLst/>
          </a:prstGeom>
          <a:noFill/>
        </p:spPr>
        <p:txBody>
          <a:bodyPr wrap="none" rtlCol="0">
            <a:spAutoFit/>
          </a:bodyPr>
          <a:lstStyle/>
          <a:p>
            <a:r>
              <a:rPr lang="en-CA" dirty="0">
                <a:solidFill>
                  <a:srgbClr val="48A6AD"/>
                </a:solidFill>
              </a:rPr>
              <a:t>Backward Error</a:t>
            </a:r>
          </a:p>
        </p:txBody>
      </p:sp>
      <p:cxnSp>
        <p:nvCxnSpPr>
          <p:cNvPr id="19" name="Straight Connector 18">
            <a:extLst>
              <a:ext uri="{FF2B5EF4-FFF2-40B4-BE49-F238E27FC236}">
                <a16:creationId xmlns:a16="http://schemas.microsoft.com/office/drawing/2014/main" id="{F2E48BBB-E8F6-411E-A3B4-CC2B2A7DBC28}"/>
              </a:ext>
            </a:extLst>
          </p:cNvPr>
          <p:cNvCxnSpPr>
            <a:cxnSpLocks/>
          </p:cNvCxnSpPr>
          <p:nvPr/>
        </p:nvCxnSpPr>
        <p:spPr>
          <a:xfrm>
            <a:off x="8002648" y="4849178"/>
            <a:ext cx="0" cy="659861"/>
          </a:xfrm>
          <a:prstGeom prst="line">
            <a:avLst/>
          </a:prstGeom>
          <a:ln>
            <a:solidFill>
              <a:srgbClr val="48A6AD"/>
            </a:solidFill>
            <a:prstDash val="lgDash"/>
            <a:headEnd type="none" w="med" len="lg"/>
            <a:tailEnd type="none"/>
          </a:ln>
        </p:spPr>
        <p:style>
          <a:lnRef idx="1">
            <a:schemeClr val="accent1"/>
          </a:lnRef>
          <a:fillRef idx="0">
            <a:schemeClr val="accent1"/>
          </a:fillRef>
          <a:effectRef idx="0">
            <a:schemeClr val="accent1"/>
          </a:effectRef>
          <a:fontRef idx="minor">
            <a:schemeClr val="tx1"/>
          </a:fontRef>
        </p:style>
      </p:cxnSp>
      <p:sp>
        <p:nvSpPr>
          <p:cNvPr id="20" name="Right Brace 19">
            <a:extLst>
              <a:ext uri="{FF2B5EF4-FFF2-40B4-BE49-F238E27FC236}">
                <a16:creationId xmlns:a16="http://schemas.microsoft.com/office/drawing/2014/main" id="{3B4A4C50-E87A-45D9-BDAF-607DE829D609}"/>
              </a:ext>
            </a:extLst>
          </p:cNvPr>
          <p:cNvSpPr/>
          <p:nvPr/>
        </p:nvSpPr>
        <p:spPr>
          <a:xfrm rot="16200000" flipH="1" flipV="1">
            <a:off x="8558512" y="4910775"/>
            <a:ext cx="152400" cy="1250836"/>
          </a:xfrm>
          <a:prstGeom prst="rightBrace">
            <a:avLst>
              <a:gd name="adj1" fmla="val 36762"/>
              <a:gd name="adj2" fmla="val 50000"/>
            </a:avLst>
          </a:prstGeom>
          <a:ln w="25400">
            <a:solidFill>
              <a:srgbClr val="48A6A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dirty="0">
              <a:solidFill>
                <a:srgbClr val="48A6AD"/>
              </a:solidFill>
            </a:endParaRPr>
          </a:p>
        </p:txBody>
      </p:sp>
      <p:sp>
        <p:nvSpPr>
          <p:cNvPr id="21" name="Rectangle 20">
            <a:extLst>
              <a:ext uri="{FF2B5EF4-FFF2-40B4-BE49-F238E27FC236}">
                <a16:creationId xmlns:a16="http://schemas.microsoft.com/office/drawing/2014/main" id="{37878E38-A4E4-4C68-8A29-C9A6EEADAB51}"/>
              </a:ext>
            </a:extLst>
          </p:cNvPr>
          <p:cNvSpPr/>
          <p:nvPr/>
        </p:nvSpPr>
        <p:spPr>
          <a:xfrm>
            <a:off x="7904108" y="5687452"/>
            <a:ext cx="1486176" cy="369332"/>
          </a:xfrm>
          <a:prstGeom prst="rect">
            <a:avLst/>
          </a:prstGeom>
        </p:spPr>
        <p:txBody>
          <a:bodyPr wrap="none">
            <a:spAutoFit/>
          </a:bodyPr>
          <a:lstStyle/>
          <a:p>
            <a:r>
              <a:rPr lang="en-CA" dirty="0">
                <a:solidFill>
                  <a:srgbClr val="48A6AD"/>
                </a:solidFill>
              </a:rPr>
              <a:t>Forward Error</a:t>
            </a:r>
          </a:p>
        </p:txBody>
      </p:sp>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6041148B-A50F-48A1-B4F3-94309BCE6E1A}"/>
                  </a:ext>
                </a:extLst>
              </p:cNvPr>
              <p:cNvSpPr/>
              <p:nvPr/>
            </p:nvSpPr>
            <p:spPr>
              <a:xfrm>
                <a:off x="1080364" y="2470256"/>
                <a:ext cx="5090432" cy="98700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fr-FR" sz="2800" b="0" i="1" smtClean="0">
                          <a:latin typeface="Cambria Math" panose="02040503050406030204" pitchFamily="18" charset="0"/>
                        </a:rPr>
                        <m:t>𝑀</m:t>
                      </m:r>
                      <m:r>
                        <a:rPr lang="fr-FR" sz="2800" i="1">
                          <a:latin typeface="Cambria Math" panose="02040503050406030204" pitchFamily="18" charset="0"/>
                        </a:rPr>
                        <m:t>=</m:t>
                      </m:r>
                      <m:f>
                        <m:fPr>
                          <m:ctrlPr>
                            <a:rPr lang="fr-FR" sz="2800" i="1">
                              <a:latin typeface="Cambria Math" panose="02040503050406030204" pitchFamily="18" charset="0"/>
                            </a:rPr>
                          </m:ctrlPr>
                        </m:fPr>
                        <m:num>
                          <m:r>
                            <m:rPr>
                              <m:nor/>
                            </m:rPr>
                            <a:rPr lang="fr-FR" sz="2800">
                              <a:latin typeface="Cambria Math" panose="02040503050406030204" pitchFamily="18" charset="0"/>
                            </a:rPr>
                            <m:t>forward</m:t>
                          </m:r>
                          <m:r>
                            <m:rPr>
                              <m:nor/>
                            </m:rPr>
                            <a:rPr lang="fr-FR" sz="2800">
                              <a:latin typeface="Cambria Math" panose="02040503050406030204" pitchFamily="18" charset="0"/>
                            </a:rPr>
                            <m:t> </m:t>
                          </m:r>
                          <m:r>
                            <m:rPr>
                              <m:nor/>
                            </m:rPr>
                            <a:rPr lang="fr-FR" sz="2800">
                              <a:latin typeface="Cambria Math" panose="02040503050406030204" pitchFamily="18" charset="0"/>
                            </a:rPr>
                            <m:t>error</m:t>
                          </m:r>
                        </m:num>
                        <m:den>
                          <m:r>
                            <m:rPr>
                              <m:nor/>
                            </m:rPr>
                            <a:rPr lang="fr-FR" sz="2800">
                              <a:latin typeface="Cambria Math" panose="02040503050406030204" pitchFamily="18" charset="0"/>
                            </a:rPr>
                            <m:t>backward</m:t>
                          </m:r>
                          <m:r>
                            <m:rPr>
                              <m:nor/>
                            </m:rPr>
                            <a:rPr lang="fr-FR" sz="2800">
                              <a:latin typeface="Cambria Math" panose="02040503050406030204" pitchFamily="18" charset="0"/>
                            </a:rPr>
                            <m:t> </m:t>
                          </m:r>
                          <m:r>
                            <m:rPr>
                              <m:nor/>
                            </m:rPr>
                            <a:rPr lang="fr-FR" sz="2800">
                              <a:latin typeface="Cambria Math" panose="02040503050406030204" pitchFamily="18" charset="0"/>
                            </a:rPr>
                            <m:t>error</m:t>
                          </m:r>
                        </m:den>
                      </m:f>
                      <m:r>
                        <a:rPr lang="fr-FR" sz="2800" b="0" i="1" smtClean="0">
                          <a:latin typeface="Cambria Math" panose="02040503050406030204" pitchFamily="18" charset="0"/>
                          <a:ea typeface="Cambria Math" panose="02040503050406030204" pitchFamily="18" charset="0"/>
                        </a:rPr>
                        <m:t>≅</m:t>
                      </m:r>
                      <m:f>
                        <m:fPr>
                          <m:ctrlPr>
                            <a:rPr lang="fr-FR" sz="2800" b="0" i="1" smtClean="0">
                              <a:latin typeface="Cambria Math" panose="02040503050406030204" pitchFamily="18" charset="0"/>
                              <a:ea typeface="Cambria Math" panose="02040503050406030204" pitchFamily="18" charset="0"/>
                            </a:rPr>
                          </m:ctrlPr>
                        </m:fPr>
                        <m:num>
                          <m:r>
                            <a:rPr lang="fr-FR" sz="2800" b="0" i="1" smtClean="0">
                              <a:latin typeface="Cambria Math" panose="02040503050406030204" pitchFamily="18" charset="0"/>
                              <a:ea typeface="Cambria Math" panose="02040503050406030204" pitchFamily="18" charset="0"/>
                            </a:rPr>
                            <m:t>1</m:t>
                          </m:r>
                        </m:num>
                        <m:den>
                          <m:d>
                            <m:dPr>
                              <m:begChr m:val="|"/>
                              <m:endChr m:val="|"/>
                              <m:ctrlPr>
                                <a:rPr lang="fr-FR" sz="2800" i="1">
                                  <a:latin typeface="Cambria Math" panose="02040503050406030204" pitchFamily="18" charset="0"/>
                                  <a:ea typeface="Cambria Math" panose="02040503050406030204" pitchFamily="18" charset="0"/>
                                </a:rPr>
                              </m:ctrlPr>
                            </m:dPr>
                            <m:e>
                              <m:r>
                                <a:rPr lang="fr-FR" sz="2800" i="1">
                                  <a:latin typeface="Cambria Math" panose="02040503050406030204" pitchFamily="18" charset="0"/>
                                  <a:ea typeface="Cambria Math" panose="02040503050406030204" pitchFamily="18" charset="0"/>
                                </a:rPr>
                                <m:t>𝑓</m:t>
                              </m:r>
                              <m:r>
                                <a:rPr lang="fr-FR" sz="2800" i="1">
                                  <a:latin typeface="Cambria Math" panose="02040503050406030204" pitchFamily="18" charset="0"/>
                                  <a:ea typeface="Cambria Math" panose="02040503050406030204" pitchFamily="18" charset="0"/>
                                </a:rPr>
                                <m:t>′</m:t>
                              </m:r>
                              <m:d>
                                <m:dPr>
                                  <m:ctrlPr>
                                    <a:rPr lang="fr-FR" sz="2800" i="1">
                                      <a:latin typeface="Cambria Math" panose="02040503050406030204" pitchFamily="18" charset="0"/>
                                      <a:ea typeface="Cambria Math" panose="02040503050406030204" pitchFamily="18" charset="0"/>
                                    </a:rPr>
                                  </m:ctrlPr>
                                </m:dPr>
                                <m:e>
                                  <m:sSub>
                                    <m:sSubPr>
                                      <m:ctrlPr>
                                        <a:rPr lang="fr-FR" sz="2800" i="1">
                                          <a:latin typeface="Cambria Math" panose="02040503050406030204" pitchFamily="18" charset="0"/>
                                          <a:ea typeface="Cambria Math" panose="02040503050406030204" pitchFamily="18" charset="0"/>
                                        </a:rPr>
                                      </m:ctrlPr>
                                    </m:sSubPr>
                                    <m:e>
                                      <m:r>
                                        <a:rPr lang="fr-FR" sz="2800" i="1">
                                          <a:latin typeface="Cambria Math" panose="02040503050406030204" pitchFamily="18" charset="0"/>
                                          <a:ea typeface="Cambria Math" panose="02040503050406030204" pitchFamily="18" charset="0"/>
                                        </a:rPr>
                                        <m:t>𝑥</m:t>
                                      </m:r>
                                    </m:e>
                                    <m:sub>
                                      <m:r>
                                        <a:rPr lang="fr-FR" sz="2800" i="1">
                                          <a:latin typeface="Cambria Math" panose="02040503050406030204" pitchFamily="18" charset="0"/>
                                          <a:ea typeface="Cambria Math" panose="02040503050406030204" pitchFamily="18" charset="0"/>
                                        </a:rPr>
                                        <m:t>𝑟</m:t>
                                      </m:r>
                                    </m:sub>
                                  </m:sSub>
                                </m:e>
                              </m:d>
                            </m:e>
                          </m:d>
                        </m:den>
                      </m:f>
                    </m:oMath>
                  </m:oMathPara>
                </a14:m>
                <a:endParaRPr lang="en-CA" sz="2800" dirty="0"/>
              </a:p>
            </p:txBody>
          </p:sp>
        </mc:Choice>
        <mc:Fallback xmlns="">
          <p:sp>
            <p:nvSpPr>
              <p:cNvPr id="22" name="Rectangle 21">
                <a:extLst>
                  <a:ext uri="{FF2B5EF4-FFF2-40B4-BE49-F238E27FC236}">
                    <a16:creationId xmlns:a16="http://schemas.microsoft.com/office/drawing/2014/main" id="{6041148B-A50F-48A1-B4F3-94309BCE6E1A}"/>
                  </a:ext>
                </a:extLst>
              </p:cNvPr>
              <p:cNvSpPr>
                <a:spLocks noRot="1" noChangeAspect="1" noMove="1" noResize="1" noEditPoints="1" noAdjustHandles="1" noChangeArrowheads="1" noChangeShapeType="1" noTextEdit="1"/>
              </p:cNvSpPr>
              <p:nvPr/>
            </p:nvSpPr>
            <p:spPr>
              <a:xfrm>
                <a:off x="1080364" y="2470256"/>
                <a:ext cx="5090432" cy="987001"/>
              </a:xfrm>
              <a:prstGeom prst="rect">
                <a:avLst/>
              </a:prstGeom>
              <a:blipFill>
                <a:blip r:embed="rId9"/>
                <a:stretch>
                  <a:fillRect/>
                </a:stretch>
              </a:blipFill>
            </p:spPr>
            <p:txBody>
              <a:bodyPr/>
              <a:lstStyle/>
              <a:p>
                <a:r>
                  <a:rPr lang="en-CA">
                    <a:noFill/>
                  </a:rPr>
                  <a:t> </a:t>
                </a:r>
              </a:p>
            </p:txBody>
          </p:sp>
        </mc:Fallback>
      </mc:AlternateContent>
      <p:cxnSp>
        <p:nvCxnSpPr>
          <p:cNvPr id="24" name="Straight Connector 23">
            <a:extLst>
              <a:ext uri="{FF2B5EF4-FFF2-40B4-BE49-F238E27FC236}">
                <a16:creationId xmlns:a16="http://schemas.microsoft.com/office/drawing/2014/main" id="{8CBD190D-46B1-4707-9911-860D7C27B598}"/>
              </a:ext>
            </a:extLst>
          </p:cNvPr>
          <p:cNvCxnSpPr>
            <a:cxnSpLocks/>
          </p:cNvCxnSpPr>
          <p:nvPr/>
        </p:nvCxnSpPr>
        <p:spPr>
          <a:xfrm flipH="1">
            <a:off x="8288405" y="2806145"/>
            <a:ext cx="1364429" cy="2361167"/>
          </a:xfrm>
          <a:prstGeom prst="line">
            <a:avLst/>
          </a:prstGeom>
          <a:ln>
            <a:solidFill>
              <a:srgbClr val="48A6AD"/>
            </a:solidFill>
            <a:prstDash val="lgDash"/>
            <a:headEnd type="none" w="med" len="lg"/>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B831552B-33E4-4F95-9068-CB02120498F5}"/>
                  </a:ext>
                </a:extLst>
              </p:cNvPr>
              <p:cNvSpPr/>
              <p:nvPr/>
            </p:nvSpPr>
            <p:spPr>
              <a:xfrm>
                <a:off x="7772517" y="4015966"/>
                <a:ext cx="1038554"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fr-FR" b="0" i="1" smtClean="0">
                          <a:solidFill>
                            <a:srgbClr val="48A6AD"/>
                          </a:solidFill>
                          <a:latin typeface="Cambria Math" panose="02040503050406030204" pitchFamily="18" charset="0"/>
                        </a:rPr>
                        <m:t>𝑓</m:t>
                      </m:r>
                      <m:r>
                        <a:rPr lang="fr-FR" b="0" i="1" smtClean="0">
                          <a:solidFill>
                            <a:srgbClr val="48A6AD"/>
                          </a:solidFill>
                          <a:latin typeface="Cambria Math" panose="02040503050406030204" pitchFamily="18" charset="0"/>
                        </a:rPr>
                        <m:t>′</m:t>
                      </m:r>
                      <m:d>
                        <m:dPr>
                          <m:ctrlPr>
                            <a:rPr lang="fr-FR" b="0" i="1" smtClean="0">
                              <a:solidFill>
                                <a:srgbClr val="48A6AD"/>
                              </a:solidFill>
                              <a:latin typeface="Cambria Math" panose="02040503050406030204" pitchFamily="18" charset="0"/>
                            </a:rPr>
                          </m:ctrlPr>
                        </m:dPr>
                        <m:e>
                          <m:sSub>
                            <m:sSubPr>
                              <m:ctrlPr>
                                <a:rPr lang="en-US" i="1">
                                  <a:solidFill>
                                    <a:srgbClr val="48A6AD"/>
                                  </a:solidFill>
                                  <a:latin typeface="Cambria Math" panose="02040503050406030204" pitchFamily="18" charset="0"/>
                                </a:rPr>
                              </m:ctrlPr>
                            </m:sSubPr>
                            <m:e>
                              <m:r>
                                <a:rPr lang="en-US" i="1">
                                  <a:solidFill>
                                    <a:srgbClr val="48A6AD"/>
                                  </a:solidFill>
                                  <a:latin typeface="Cambria Math" panose="02040503050406030204" pitchFamily="18" charset="0"/>
                                </a:rPr>
                                <m:t>𝑥</m:t>
                              </m:r>
                            </m:e>
                            <m:sub>
                              <m:r>
                                <a:rPr lang="en-US" i="1">
                                  <a:solidFill>
                                    <a:srgbClr val="48A6AD"/>
                                  </a:solidFill>
                                  <a:latin typeface="Cambria Math" panose="02040503050406030204" pitchFamily="18" charset="0"/>
                                </a:rPr>
                                <m:t>𝑟</m:t>
                              </m:r>
                            </m:sub>
                          </m:sSub>
                          <m:r>
                            <m:rPr>
                              <m:nor/>
                            </m:rPr>
                            <a:rPr lang="en-US" dirty="0">
                              <a:solidFill>
                                <a:srgbClr val="48A6AD"/>
                              </a:solidFill>
                            </a:rPr>
                            <m:t> </m:t>
                          </m:r>
                        </m:e>
                      </m:d>
                    </m:oMath>
                  </m:oMathPara>
                </a14:m>
                <a:endParaRPr lang="en-US" dirty="0">
                  <a:solidFill>
                    <a:srgbClr val="48A6AD"/>
                  </a:solidFill>
                </a:endParaRPr>
              </a:p>
              <a:p>
                <a:endParaRPr lang="en-US" dirty="0">
                  <a:solidFill>
                    <a:srgbClr val="48A6AD"/>
                  </a:solidFill>
                </a:endParaRPr>
              </a:p>
            </p:txBody>
          </p:sp>
        </mc:Choice>
        <mc:Fallback xmlns="">
          <p:sp>
            <p:nvSpPr>
              <p:cNvPr id="26" name="Rectangle 25">
                <a:extLst>
                  <a:ext uri="{FF2B5EF4-FFF2-40B4-BE49-F238E27FC236}">
                    <a16:creationId xmlns:a16="http://schemas.microsoft.com/office/drawing/2014/main" id="{B831552B-33E4-4F95-9068-CB02120498F5}"/>
                  </a:ext>
                </a:extLst>
              </p:cNvPr>
              <p:cNvSpPr>
                <a:spLocks noRot="1" noChangeAspect="1" noMove="1" noResize="1" noEditPoints="1" noAdjustHandles="1" noChangeArrowheads="1" noChangeShapeType="1" noTextEdit="1"/>
              </p:cNvSpPr>
              <p:nvPr/>
            </p:nvSpPr>
            <p:spPr>
              <a:xfrm>
                <a:off x="7772517" y="4015966"/>
                <a:ext cx="1038554" cy="646331"/>
              </a:xfrm>
              <a:prstGeom prst="rect">
                <a:avLst/>
              </a:prstGeom>
              <a:blipFill>
                <a:blip r:embed="rId10"/>
                <a:stretch>
                  <a:fillRect/>
                </a:stretch>
              </a:blipFill>
            </p:spPr>
            <p:txBody>
              <a:bodyPr/>
              <a:lstStyle/>
              <a:p>
                <a:r>
                  <a:rPr lang="en-CA">
                    <a:noFill/>
                  </a:rPr>
                  <a:t> </a:t>
                </a:r>
              </a:p>
            </p:txBody>
          </p:sp>
        </mc:Fallback>
      </mc:AlternateContent>
      <p:sp>
        <p:nvSpPr>
          <p:cNvPr id="10" name="Oval 9">
            <a:extLst>
              <a:ext uri="{FF2B5EF4-FFF2-40B4-BE49-F238E27FC236}">
                <a16:creationId xmlns:a16="http://schemas.microsoft.com/office/drawing/2014/main" id="{CADC7DEE-69E5-4EC3-AFAF-7C3643908029}"/>
              </a:ext>
            </a:extLst>
          </p:cNvPr>
          <p:cNvSpPr/>
          <p:nvPr/>
        </p:nvSpPr>
        <p:spPr>
          <a:xfrm>
            <a:off x="7954301" y="4995656"/>
            <a:ext cx="109989" cy="109989"/>
          </a:xfrm>
          <a:prstGeom prst="ellipse">
            <a:avLst/>
          </a:prstGeom>
          <a:solidFill>
            <a:schemeClr val="bg1"/>
          </a:solidFill>
          <a:ln w="254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8ABD8853-6CA6-4EFA-9512-9D1FEB94919A}"/>
              </a:ext>
            </a:extLst>
          </p:cNvPr>
          <p:cNvSpPr/>
          <p:nvPr/>
        </p:nvSpPr>
        <p:spPr>
          <a:xfrm>
            <a:off x="9206441" y="4993069"/>
            <a:ext cx="109989" cy="109989"/>
          </a:xfrm>
          <a:prstGeom prst="ellipse">
            <a:avLst/>
          </a:prstGeom>
          <a:solidFill>
            <a:schemeClr val="bg1"/>
          </a:solidFill>
          <a:ln w="254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6FDAEDCC-E720-4962-93C5-0286D954070F}"/>
              </a:ext>
            </a:extLst>
          </p:cNvPr>
          <p:cNvGrpSpPr/>
          <p:nvPr/>
        </p:nvGrpSpPr>
        <p:grpSpPr>
          <a:xfrm>
            <a:off x="2274695" y="4426995"/>
            <a:ext cx="3242873" cy="1185399"/>
            <a:chOff x="2234049" y="4323640"/>
            <a:chExt cx="3242873" cy="1185399"/>
          </a:xfrm>
        </p:grpSpPr>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05BBD295-765B-4BF0-9927-0399A1B2DDB6}"/>
                    </a:ext>
                  </a:extLst>
                </p:cNvPr>
                <p:cNvSpPr/>
                <p:nvPr/>
              </p:nvSpPr>
              <p:spPr>
                <a:xfrm>
                  <a:off x="2266043" y="4409085"/>
                  <a:ext cx="3178884" cy="101450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fr-FR" sz="2800" b="0" i="1" smtClean="0">
                                <a:latin typeface="Cambria Math" panose="02040503050406030204" pitchFamily="18" charset="0"/>
                              </a:rPr>
                            </m:ctrlPr>
                          </m:dPr>
                          <m:e>
                            <m:r>
                              <a:rPr lang="fr-FR" sz="2800" b="0" i="1" smtClean="0">
                                <a:latin typeface="Cambria Math" panose="02040503050406030204" pitchFamily="18" charset="0"/>
                              </a:rPr>
                              <m:t>𝑟</m:t>
                            </m:r>
                            <m:r>
                              <a:rPr lang="fr-FR" sz="2800" b="0" i="1" smtClean="0">
                                <a:latin typeface="Cambria Math" panose="02040503050406030204" pitchFamily="18" charset="0"/>
                              </a:rPr>
                              <m:t>−</m:t>
                            </m:r>
                            <m:sSub>
                              <m:sSubPr>
                                <m:ctrlPr>
                                  <a:rPr lang="fr-FR" sz="2800" b="0" i="1" smtClean="0">
                                    <a:latin typeface="Cambria Math" panose="02040503050406030204" pitchFamily="18" charset="0"/>
                                  </a:rPr>
                                </m:ctrlPr>
                              </m:sSubPr>
                              <m:e>
                                <m:r>
                                  <a:rPr lang="fr-FR" sz="2800" b="0" i="1" smtClean="0">
                                    <a:latin typeface="Cambria Math" panose="02040503050406030204" pitchFamily="18" charset="0"/>
                                  </a:rPr>
                                  <m:t>𝑥</m:t>
                                </m:r>
                              </m:e>
                              <m:sub>
                                <m:r>
                                  <a:rPr lang="fr-FR" sz="2800" b="0" i="1" smtClean="0">
                                    <a:latin typeface="Cambria Math" panose="02040503050406030204" pitchFamily="18" charset="0"/>
                                  </a:rPr>
                                  <m:t>𝑟</m:t>
                                </m:r>
                              </m:sub>
                            </m:sSub>
                          </m:e>
                        </m:d>
                        <m:r>
                          <a:rPr lang="fr-FR" sz="2800" b="0" i="1" smtClean="0">
                            <a:latin typeface="Cambria Math" panose="02040503050406030204" pitchFamily="18" charset="0"/>
                            <a:ea typeface="Cambria Math" panose="02040503050406030204" pitchFamily="18" charset="0"/>
                          </a:rPr>
                          <m:t>≅</m:t>
                        </m:r>
                        <m:f>
                          <m:fPr>
                            <m:ctrlPr>
                              <a:rPr lang="fr-FR" sz="2800" b="0" i="1" smtClean="0">
                                <a:latin typeface="Cambria Math" panose="02040503050406030204" pitchFamily="18" charset="0"/>
                                <a:ea typeface="Cambria Math" panose="02040503050406030204" pitchFamily="18" charset="0"/>
                              </a:rPr>
                            </m:ctrlPr>
                          </m:fPr>
                          <m:num>
                            <m:d>
                              <m:dPr>
                                <m:begChr m:val="|"/>
                                <m:endChr m:val="|"/>
                                <m:ctrlPr>
                                  <a:rPr lang="fr-FR" sz="2800" b="0" i="1" smtClean="0">
                                    <a:latin typeface="Cambria Math" panose="02040503050406030204" pitchFamily="18" charset="0"/>
                                    <a:ea typeface="Cambria Math" panose="02040503050406030204" pitchFamily="18" charset="0"/>
                                  </a:rPr>
                                </m:ctrlPr>
                              </m:dPr>
                              <m:e>
                                <m:r>
                                  <a:rPr lang="fr-FR" sz="2800" b="0" i="1" smtClean="0">
                                    <a:latin typeface="Cambria Math" panose="02040503050406030204" pitchFamily="18" charset="0"/>
                                    <a:ea typeface="Cambria Math" panose="02040503050406030204" pitchFamily="18" charset="0"/>
                                  </a:rPr>
                                  <m:t>𝑓</m:t>
                                </m:r>
                                <m:d>
                                  <m:dPr>
                                    <m:ctrlPr>
                                      <a:rPr lang="fr-FR" sz="2800" b="0" i="1" smtClean="0">
                                        <a:latin typeface="Cambria Math" panose="02040503050406030204" pitchFamily="18" charset="0"/>
                                        <a:ea typeface="Cambria Math" panose="02040503050406030204" pitchFamily="18" charset="0"/>
                                      </a:rPr>
                                    </m:ctrlPr>
                                  </m:dPr>
                                  <m:e>
                                    <m:sSub>
                                      <m:sSubPr>
                                        <m:ctrlPr>
                                          <a:rPr lang="fr-FR" sz="2800" i="1">
                                            <a:latin typeface="Cambria Math" panose="02040503050406030204" pitchFamily="18" charset="0"/>
                                            <a:ea typeface="Cambria Math" panose="02040503050406030204" pitchFamily="18" charset="0"/>
                                          </a:rPr>
                                        </m:ctrlPr>
                                      </m:sSubPr>
                                      <m:e>
                                        <m:r>
                                          <a:rPr lang="fr-FR" sz="2800" i="1">
                                            <a:latin typeface="Cambria Math" panose="02040503050406030204" pitchFamily="18" charset="0"/>
                                            <a:ea typeface="Cambria Math" panose="02040503050406030204" pitchFamily="18" charset="0"/>
                                          </a:rPr>
                                          <m:t>𝑥</m:t>
                                        </m:r>
                                      </m:e>
                                      <m:sub>
                                        <m:r>
                                          <a:rPr lang="fr-FR" sz="2800" i="1">
                                            <a:latin typeface="Cambria Math" panose="02040503050406030204" pitchFamily="18" charset="0"/>
                                            <a:ea typeface="Cambria Math" panose="02040503050406030204" pitchFamily="18" charset="0"/>
                                          </a:rPr>
                                          <m:t>𝑟</m:t>
                                        </m:r>
                                      </m:sub>
                                    </m:sSub>
                                  </m:e>
                                </m:d>
                              </m:e>
                            </m:d>
                          </m:num>
                          <m:den>
                            <m:d>
                              <m:dPr>
                                <m:begChr m:val="|"/>
                                <m:endChr m:val="|"/>
                                <m:ctrlPr>
                                  <a:rPr lang="fr-FR" sz="2800" b="0" i="1" smtClean="0">
                                    <a:latin typeface="Cambria Math" panose="02040503050406030204" pitchFamily="18" charset="0"/>
                                    <a:ea typeface="Cambria Math" panose="02040503050406030204" pitchFamily="18" charset="0"/>
                                  </a:rPr>
                                </m:ctrlPr>
                              </m:dPr>
                              <m:e>
                                <m:r>
                                  <a:rPr lang="fr-FR" sz="2800" b="0" i="1" smtClean="0">
                                    <a:latin typeface="Cambria Math" panose="02040503050406030204" pitchFamily="18" charset="0"/>
                                    <a:ea typeface="Cambria Math" panose="02040503050406030204" pitchFamily="18" charset="0"/>
                                  </a:rPr>
                                  <m:t>𝑓</m:t>
                                </m:r>
                                <m:r>
                                  <a:rPr lang="fr-FR" sz="2800" b="0" i="1" smtClean="0">
                                    <a:latin typeface="Cambria Math" panose="02040503050406030204" pitchFamily="18" charset="0"/>
                                    <a:ea typeface="Cambria Math" panose="02040503050406030204" pitchFamily="18" charset="0"/>
                                  </a:rPr>
                                  <m:t>′</m:t>
                                </m:r>
                                <m:d>
                                  <m:dPr>
                                    <m:ctrlPr>
                                      <a:rPr lang="fr-FR" sz="2800" b="0" i="1" smtClean="0">
                                        <a:latin typeface="Cambria Math" panose="02040503050406030204" pitchFamily="18" charset="0"/>
                                        <a:ea typeface="Cambria Math" panose="02040503050406030204" pitchFamily="18" charset="0"/>
                                      </a:rPr>
                                    </m:ctrlPr>
                                  </m:dPr>
                                  <m:e>
                                    <m:sSub>
                                      <m:sSubPr>
                                        <m:ctrlPr>
                                          <a:rPr lang="fr-FR" sz="2800" b="0" i="1" smtClean="0">
                                            <a:latin typeface="Cambria Math" panose="02040503050406030204" pitchFamily="18" charset="0"/>
                                            <a:ea typeface="Cambria Math" panose="02040503050406030204" pitchFamily="18" charset="0"/>
                                          </a:rPr>
                                        </m:ctrlPr>
                                      </m:sSubPr>
                                      <m:e>
                                        <m:r>
                                          <a:rPr lang="fr-FR" sz="2800" b="0" i="1" smtClean="0">
                                            <a:latin typeface="Cambria Math" panose="02040503050406030204" pitchFamily="18" charset="0"/>
                                            <a:ea typeface="Cambria Math" panose="02040503050406030204" pitchFamily="18" charset="0"/>
                                          </a:rPr>
                                          <m:t>𝑥</m:t>
                                        </m:r>
                                      </m:e>
                                      <m:sub>
                                        <m:r>
                                          <a:rPr lang="fr-FR" sz="2800" b="0" i="1" smtClean="0">
                                            <a:latin typeface="Cambria Math" panose="02040503050406030204" pitchFamily="18" charset="0"/>
                                            <a:ea typeface="Cambria Math" panose="02040503050406030204" pitchFamily="18" charset="0"/>
                                          </a:rPr>
                                          <m:t>𝑟</m:t>
                                        </m:r>
                                      </m:sub>
                                    </m:sSub>
                                  </m:e>
                                </m:d>
                              </m:e>
                            </m:d>
                          </m:den>
                        </m:f>
                      </m:oMath>
                    </m:oMathPara>
                  </a14:m>
                  <a:endParaRPr lang="en-CA" sz="2800" dirty="0"/>
                </a:p>
              </p:txBody>
            </p:sp>
          </mc:Choice>
          <mc:Fallback xmlns="">
            <p:sp>
              <p:nvSpPr>
                <p:cNvPr id="23" name="Rectangle 22">
                  <a:extLst>
                    <a:ext uri="{FF2B5EF4-FFF2-40B4-BE49-F238E27FC236}">
                      <a16:creationId xmlns:a16="http://schemas.microsoft.com/office/drawing/2014/main" id="{05BBD295-765B-4BF0-9927-0399A1B2DDB6}"/>
                    </a:ext>
                  </a:extLst>
                </p:cNvPr>
                <p:cNvSpPr>
                  <a:spLocks noRot="1" noChangeAspect="1" noMove="1" noResize="1" noEditPoints="1" noAdjustHandles="1" noChangeArrowheads="1" noChangeShapeType="1" noTextEdit="1"/>
                </p:cNvSpPr>
                <p:nvPr/>
              </p:nvSpPr>
              <p:spPr>
                <a:xfrm>
                  <a:off x="2266043" y="4409085"/>
                  <a:ext cx="3178884" cy="1014508"/>
                </a:xfrm>
                <a:prstGeom prst="rect">
                  <a:avLst/>
                </a:prstGeom>
                <a:blipFill>
                  <a:blip r:embed="rId11"/>
                  <a:stretch>
                    <a:fillRect/>
                  </a:stretch>
                </a:blipFill>
              </p:spPr>
              <p:txBody>
                <a:bodyPr/>
                <a:lstStyle/>
                <a:p>
                  <a:r>
                    <a:rPr lang="en-CA">
                      <a:noFill/>
                    </a:rPr>
                    <a:t> </a:t>
                  </a:r>
                </a:p>
              </p:txBody>
            </p:sp>
          </mc:Fallback>
        </mc:AlternateContent>
        <p:sp>
          <p:nvSpPr>
            <p:cNvPr id="40" name="Rectangle 39">
              <a:extLst>
                <a:ext uri="{FF2B5EF4-FFF2-40B4-BE49-F238E27FC236}">
                  <a16:creationId xmlns:a16="http://schemas.microsoft.com/office/drawing/2014/main" id="{FD3D8B6E-F702-49E6-B3F2-5FE8AA5FAD81}"/>
                </a:ext>
              </a:extLst>
            </p:cNvPr>
            <p:cNvSpPr/>
            <p:nvPr/>
          </p:nvSpPr>
          <p:spPr>
            <a:xfrm>
              <a:off x="2234049" y="4323640"/>
              <a:ext cx="3242873" cy="1185399"/>
            </a:xfrm>
            <a:prstGeom prst="rect">
              <a:avLst/>
            </a:prstGeom>
            <a:noFill/>
            <a:ln w="254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Tree>
    <p:extLst>
      <p:ext uri="{BB962C8B-B14F-4D97-AF65-F5344CB8AC3E}">
        <p14:creationId xmlns:p14="http://schemas.microsoft.com/office/powerpoint/2010/main" val="4772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042A6-09A1-4306-BCCC-42A91600F6B0}"/>
              </a:ext>
            </a:extLst>
          </p:cNvPr>
          <p:cNvSpPr>
            <a:spLocks noGrp="1"/>
          </p:cNvSpPr>
          <p:nvPr>
            <p:ph type="title"/>
          </p:nvPr>
        </p:nvSpPr>
        <p:spPr/>
        <p:txBody>
          <a:bodyPr/>
          <a:lstStyle/>
          <a:p>
            <a:r>
              <a:rPr lang="en-CA" dirty="0" smtClean="0"/>
              <a:t>Application 1</a:t>
            </a:r>
            <a:endParaRPr lang="en-CA"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AB08869-DE68-4F1D-8062-15D27074F6C2}"/>
                  </a:ext>
                </a:extLst>
              </p:cNvPr>
              <p:cNvSpPr>
                <a:spLocks noGrp="1"/>
              </p:cNvSpPr>
              <p:nvPr>
                <p:ph idx="1"/>
              </p:nvPr>
            </p:nvSpPr>
            <p:spPr/>
            <p:txBody>
              <a:bodyPr/>
              <a:lstStyle/>
              <a:p>
                <a:r>
                  <a:rPr lang="en-US" dirty="0" smtClean="0"/>
                  <a:t>Consider the following equation:</a:t>
                </a:r>
              </a:p>
              <a:p>
                <a:endParaRPr lang="en-US" sz="1200" dirty="0" smtClean="0"/>
              </a:p>
              <a:p>
                <a:pPr marL="0" indent="0">
                  <a:buNone/>
                </a:pPr>
                <a14:m>
                  <m:oMathPara xmlns:m="http://schemas.openxmlformats.org/officeDocument/2006/math">
                    <m:oMathParaPr>
                      <m:jc m:val="centerGroup"/>
                    </m:oMathParaPr>
                    <m:oMath xmlns:m="http://schemas.openxmlformats.org/officeDocument/2006/math">
                      <m:sSup>
                        <m:sSupPr>
                          <m:ctrlPr>
                            <a:rPr lang="en-CA" i="1">
                              <a:latin typeface="Cambria Math" panose="02040503050406030204" pitchFamily="18" charset="0"/>
                            </a:rPr>
                          </m:ctrlPr>
                        </m:sSupPr>
                        <m:e>
                          <m:r>
                            <a:rPr lang="en-CA" i="1">
                              <a:latin typeface="Cambria Math" panose="02040503050406030204" pitchFamily="18" charset="0"/>
                            </a:rPr>
                            <m:t>𝑥</m:t>
                          </m:r>
                        </m:e>
                        <m:sup>
                          <m:r>
                            <a:rPr lang="en-CA" i="1">
                              <a:latin typeface="Cambria Math" panose="02040503050406030204" pitchFamily="18" charset="0"/>
                            </a:rPr>
                            <m:t>5</m:t>
                          </m:r>
                        </m:sup>
                      </m:sSup>
                      <m:r>
                        <a:rPr lang="en-CA" i="1">
                          <a:latin typeface="Cambria Math" panose="02040503050406030204" pitchFamily="18" charset="0"/>
                        </a:rPr>
                        <m:t>+2</m:t>
                      </m:r>
                      <m:sSup>
                        <m:sSupPr>
                          <m:ctrlPr>
                            <a:rPr lang="en-CA" i="1">
                              <a:latin typeface="Cambria Math" panose="02040503050406030204" pitchFamily="18" charset="0"/>
                            </a:rPr>
                          </m:ctrlPr>
                        </m:sSupPr>
                        <m:e>
                          <m:r>
                            <a:rPr lang="en-CA" i="1">
                              <a:latin typeface="Cambria Math" panose="02040503050406030204" pitchFamily="18" charset="0"/>
                            </a:rPr>
                            <m:t>𝑥</m:t>
                          </m:r>
                        </m:e>
                        <m:sup>
                          <m:r>
                            <a:rPr lang="en-CA" i="1">
                              <a:latin typeface="Cambria Math" panose="02040503050406030204" pitchFamily="18" charset="0"/>
                            </a:rPr>
                            <m:t>4</m:t>
                          </m:r>
                        </m:sup>
                      </m:sSup>
                      <m:r>
                        <a:rPr lang="en-CA" i="1">
                          <a:latin typeface="Cambria Math" panose="02040503050406030204" pitchFamily="18" charset="0"/>
                        </a:rPr>
                        <m:t>−5</m:t>
                      </m:r>
                      <m:sSup>
                        <m:sSupPr>
                          <m:ctrlPr>
                            <a:rPr lang="en-CA" i="1">
                              <a:latin typeface="Cambria Math" panose="02040503050406030204" pitchFamily="18" charset="0"/>
                            </a:rPr>
                          </m:ctrlPr>
                        </m:sSupPr>
                        <m:e>
                          <m:r>
                            <a:rPr lang="en-CA" i="1">
                              <a:latin typeface="Cambria Math" panose="02040503050406030204" pitchFamily="18" charset="0"/>
                            </a:rPr>
                            <m:t>𝑥</m:t>
                          </m:r>
                        </m:e>
                        <m:sup>
                          <m:r>
                            <a:rPr lang="en-CA" i="1">
                              <a:latin typeface="Cambria Math" panose="02040503050406030204" pitchFamily="18" charset="0"/>
                            </a:rPr>
                            <m:t>3</m:t>
                          </m:r>
                        </m:sup>
                      </m:sSup>
                      <m:r>
                        <a:rPr lang="en-CA" i="1">
                          <a:latin typeface="Cambria Math" panose="02040503050406030204" pitchFamily="18" charset="0"/>
                        </a:rPr>
                        <m:t>−7</m:t>
                      </m:r>
                      <m:sSup>
                        <m:sSupPr>
                          <m:ctrlPr>
                            <a:rPr lang="en-CA" i="1">
                              <a:latin typeface="Cambria Math" panose="02040503050406030204" pitchFamily="18" charset="0"/>
                            </a:rPr>
                          </m:ctrlPr>
                        </m:sSupPr>
                        <m:e>
                          <m:r>
                            <a:rPr lang="en-CA" i="1">
                              <a:latin typeface="Cambria Math" panose="02040503050406030204" pitchFamily="18" charset="0"/>
                            </a:rPr>
                            <m:t>𝑥</m:t>
                          </m:r>
                        </m:e>
                        <m:sup>
                          <m:r>
                            <a:rPr lang="en-CA" i="1">
                              <a:latin typeface="Cambria Math" panose="02040503050406030204" pitchFamily="18" charset="0"/>
                            </a:rPr>
                            <m:t>2</m:t>
                          </m:r>
                        </m:sup>
                      </m:sSup>
                      <m:r>
                        <a:rPr lang="en-CA" i="1">
                          <a:latin typeface="Cambria Math" panose="02040503050406030204" pitchFamily="18" charset="0"/>
                        </a:rPr>
                        <m:t>−15=0</m:t>
                      </m:r>
                    </m:oMath>
                  </m:oMathPara>
                </a14:m>
                <a:endParaRPr lang="en-CA" dirty="0" smtClean="0"/>
              </a:p>
              <a:p>
                <a:pPr marL="0" indent="0">
                  <a:buNone/>
                </a:pPr>
                <a:endParaRPr lang="en-CA" sz="1200" dirty="0" smtClean="0"/>
              </a:p>
              <a:p>
                <a:r>
                  <a:rPr lang="en-US" dirty="0" smtClean="0"/>
                  <a:t>An algorithm produced the following approximation:</a:t>
                </a:r>
              </a:p>
              <a:p>
                <a:endParaRPr lang="en-US" sz="1200" dirty="0" smtClean="0"/>
              </a:p>
              <a:p>
                <a:pPr marL="0" indent="0">
                  <a:buNone/>
                </a:pPr>
                <a14:m>
                  <m:oMathPara xmlns:m="http://schemas.openxmlformats.org/officeDocument/2006/math">
                    <m:oMathParaPr>
                      <m:jc m:val="centerGroup"/>
                    </m:oMathParaPr>
                    <m:oMath xmlns:m="http://schemas.openxmlformats.org/officeDocument/2006/math">
                      <m:sSub>
                        <m:sSubPr>
                          <m:ctrlPr>
                            <a:rPr lang="en-CA"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𝑟</m:t>
                          </m:r>
                        </m:sub>
                      </m:sSub>
                      <m:r>
                        <a:rPr lang="en-CA" i="1">
                          <a:latin typeface="Cambria Math" panose="02040503050406030204" pitchFamily="18" charset="0"/>
                        </a:rPr>
                        <m:t>=2.23604</m:t>
                      </m:r>
                      <m:r>
                        <a:rPr lang="en-US" b="0" i="1" smtClean="0">
                          <a:latin typeface="Cambria Math" panose="02040503050406030204" pitchFamily="18" charset="0"/>
                        </a:rPr>
                        <m:t>78</m:t>
                      </m:r>
                    </m:oMath>
                  </m:oMathPara>
                </a14:m>
                <a:endParaRPr lang="en-US" dirty="0" smtClean="0"/>
              </a:p>
              <a:p>
                <a:pPr marL="0" indent="0">
                  <a:buNone/>
                </a:pPr>
                <a:endParaRPr lang="en-US" sz="1200" dirty="0" smtClean="0"/>
              </a:p>
              <a:p>
                <a:r>
                  <a:rPr lang="en-US" dirty="0" smtClean="0"/>
                  <a:t>To do: Estimate the absolute error of this approximation</a:t>
                </a:r>
                <a:endParaRPr lang="en-US" dirty="0"/>
              </a:p>
            </p:txBody>
          </p:sp>
        </mc:Choice>
        <mc:Fallback xmlns="">
          <p:sp>
            <p:nvSpPr>
              <p:cNvPr id="3" name="Content Placeholder 2">
                <a:extLst>
                  <a:ext uri="{FF2B5EF4-FFF2-40B4-BE49-F238E27FC236}">
                    <a16:creationId xmlns:a16="http://schemas.microsoft.com/office/drawing/2014/main" id="{6AB08869-DE68-4F1D-8062-15D27074F6C2}"/>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CA">
                    <a:noFill/>
                  </a:rPr>
                  <a:t> </a:t>
                </a:r>
              </a:p>
            </p:txBody>
          </p:sp>
        </mc:Fallback>
      </mc:AlternateContent>
    </p:spTree>
    <p:extLst>
      <p:ext uri="{BB962C8B-B14F-4D97-AF65-F5344CB8AC3E}">
        <p14:creationId xmlns:p14="http://schemas.microsoft.com/office/powerpoint/2010/main" val="1464829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cordia-Powerpoint-template-2016-16x9">
  <a:themeElements>
    <a:clrScheme name="CONCORDIA UNIVERSITY">
      <a:dk1>
        <a:srgbClr val="000000"/>
      </a:dk1>
      <a:lt1>
        <a:srgbClr val="FFFFFF"/>
      </a:lt1>
      <a:dk2>
        <a:srgbClr val="000000"/>
      </a:dk2>
      <a:lt2>
        <a:srgbClr val="BCBCBC"/>
      </a:lt2>
      <a:accent1>
        <a:srgbClr val="801329"/>
      </a:accent1>
      <a:accent2>
        <a:srgbClr val="E83F21"/>
      </a:accent2>
      <a:accent3>
        <a:srgbClr val="00776F"/>
      </a:accent3>
      <a:accent4>
        <a:srgbClr val="E90065"/>
      </a:accent4>
      <a:accent5>
        <a:srgbClr val="1598D6"/>
      </a:accent5>
      <a:accent6>
        <a:srgbClr val="7BC224"/>
      </a:accent6>
      <a:hlink>
        <a:srgbClr val="801329"/>
      </a:hlink>
      <a:folHlink>
        <a:srgbClr val="0E317B"/>
      </a:folHlink>
    </a:clrScheme>
    <a:fontScheme name="Concordia-PPT">
      <a:majorFont>
        <a:latin typeface="GillSans Bold"/>
        <a:ea typeface=""/>
        <a:cs typeface=""/>
      </a:majorFont>
      <a:minorFont>
        <a:latin typeface="Gill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pitchFamily="-32"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pitchFamily="-32" charset="0"/>
          </a:defRPr>
        </a:defPPr>
      </a:lstStyle>
    </a:lnDef>
  </a:objectDefaults>
  <a:extraClrSchemeLst>
    <a:extraClrScheme>
      <a:clrScheme name="Concordia-P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ncordia-PP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ncordia-PP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ncordia-PP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ncordia-PP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ncordia-PP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ncordia-PPT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ncordia-PP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ncordia-PP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ncordia-PP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ncordia-PP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ncordia-PP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3" id="{FF8A2ABA-9281-9A46-8BAD-02A0341547E6}" vid="{5ACE252A-21B2-1E42-9C60-7523A00A5E8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400</TotalTime>
  <Words>1362</Words>
  <Application>Microsoft Office PowerPoint</Application>
  <PresentationFormat>Widescreen</PresentationFormat>
  <Paragraphs>270</Paragraphs>
  <Slides>12</Slides>
  <Notes>12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12</vt:i4>
      </vt:variant>
    </vt:vector>
  </HeadingPairs>
  <TitlesOfParts>
    <vt:vector size="22" baseType="lpstr">
      <vt:lpstr>ＭＳ Ｐゴシック</vt:lpstr>
      <vt:lpstr>Arial</vt:lpstr>
      <vt:lpstr>Arial Bold</vt:lpstr>
      <vt:lpstr>Calibri</vt:lpstr>
      <vt:lpstr>Calibri Light</vt:lpstr>
      <vt:lpstr>Cambria Math</vt:lpstr>
      <vt:lpstr>GillSans Bold</vt:lpstr>
      <vt:lpstr>Wingdings</vt:lpstr>
      <vt:lpstr>Office Theme</vt:lpstr>
      <vt:lpstr>Concordia-Powerpoint-template-2016-16x9</vt:lpstr>
      <vt:lpstr>Forward and backward errors</vt:lpstr>
      <vt:lpstr>Find an approximation xr of f(x)=0 with an error below a given tolerance TOL</vt:lpstr>
      <vt:lpstr>PowerPoint Presentation</vt:lpstr>
      <vt:lpstr>How to check if an approximation is acceptable?</vt:lpstr>
      <vt:lpstr>Forward and backward errors</vt:lpstr>
      <vt:lpstr>Forward and backward errors</vt:lpstr>
      <vt:lpstr>Error Magnification Factor</vt:lpstr>
      <vt:lpstr>Forward Error Estimation</vt:lpstr>
      <vt:lpstr>Application 1</vt:lpstr>
      <vt:lpstr>Application 1 - Solution</vt:lpstr>
      <vt:lpstr>Application 2</vt:lpstr>
      <vt:lpstr>Summary</vt:lpstr>
    </vt:vector>
  </TitlesOfParts>
  <Company>ENCS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15</dc:title>
  <dc:creator>Rolf Wuthrich</dc:creator>
  <cp:lastModifiedBy>Rolf Wuthrich</cp:lastModifiedBy>
  <cp:revision>124</cp:revision>
  <dcterms:created xsi:type="dcterms:W3CDTF">2019-12-11T14:29:37Z</dcterms:created>
  <dcterms:modified xsi:type="dcterms:W3CDTF">2020-05-10T20:49:33Z</dcterms:modified>
</cp:coreProperties>
</file>