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8" r:id="rId14"/>
    <p:sldId id="270" r:id="rId15"/>
    <p:sldId id="271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74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35" autoAdjust="0"/>
  </p:normalViewPr>
  <p:slideViewPr>
    <p:cSldViewPr snapToGrid="0">
      <p:cViewPr varScale="1">
        <p:scale>
          <a:sx n="73" d="100"/>
          <a:sy n="73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13B41-0D7E-4965-8E04-8255DB1CA7FB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95E9E-B012-41A7-9280-CA4C49C2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43ACF8-3F51-854F-91E9-AD86E324A5D8}" type="slidenum">
              <a:rPr lang="en-US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63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we learned that functions that are flat around their root, present a challenge for estimating the forward error</a:t>
                </a:r>
                <a:r>
                  <a:rPr lang="en-US" baseline="0" dirty="0" smtClean="0"/>
                  <a:t> because their first derivative evaluates to zero.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Let us now try to improve our formula for estimating the forward error for the case of a function with a</a:t>
                </a:r>
                <a:r>
                  <a:rPr lang="en-US" baseline="0" dirty="0" smtClean="0"/>
                  <a:t> root of multiplicity 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Imagine an algorithm did compute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of this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can then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, with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the forward </a:t>
                </a:r>
                <a:r>
                  <a:rPr lang="en-CA" dirty="0" smtClean="0"/>
                  <a:t>error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Let us expand into a Taylor</a:t>
                </a:r>
                <a:r>
                  <a:rPr lang="en-CA" baseline="0" dirty="0" smtClean="0"/>
                  <a:t> series the function f around it’s root r, meaning we want to expand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Recall that the root is of multiplicity m. This means that f’(r) is zero, but as well all derivatives until the derivative m-1.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The fist derivative</a:t>
                </a:r>
                <a:r>
                  <a:rPr lang="en-CA" baseline="0" dirty="0" smtClean="0"/>
                  <a:t> that will not evaluate to zero fill be the </a:t>
                </a:r>
                <a:r>
                  <a:rPr lang="en-CA" baseline="0" dirty="0" err="1" smtClean="0"/>
                  <a:t>mth</a:t>
                </a:r>
                <a:r>
                  <a:rPr lang="en-CA" baseline="0" dirty="0" smtClean="0"/>
                  <a:t> derivative.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Consequently the Taylor series expansion writes as displayed on the slide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 far we learned that functions that are flat around their root, present a challenge for estimating the forward error</a:t>
                </a:r>
                <a:r>
                  <a:rPr lang="en-US" baseline="0" dirty="0" smtClean="0"/>
                  <a:t> because their first derivative evaluates to zero.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Let us now try to improve our formula for estimating the forward error for the case of a function with a</a:t>
                </a:r>
                <a:r>
                  <a:rPr lang="en-US" baseline="0" dirty="0" smtClean="0"/>
                  <a:t> root of multiplicity M.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Imagine an algorithm did compute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of this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 can then write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𝑥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_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𝑟=</a:t>
                </a:r>
                <a:r>
                  <a:rPr lang="fr-FR" i="0">
                    <a:latin typeface="Cambria Math" panose="02040503050406030204" pitchFamily="18" charset="0"/>
                  </a:rPr>
                  <a:t>𝑟+∆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en-CA" dirty="0"/>
                  <a:t>, with </a:t>
                </a:r>
                <a:r>
                  <a:rPr lang="fr-FR" i="0">
                    <a:latin typeface="Cambria Math" panose="02040503050406030204" pitchFamily="18" charset="0"/>
                  </a:rPr>
                  <a:t>∆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en-CA" dirty="0"/>
                  <a:t> the forward </a:t>
                </a:r>
                <a:r>
                  <a:rPr lang="en-CA" dirty="0" smtClean="0"/>
                  <a:t>error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Let us now expand into a Taylor</a:t>
                </a:r>
                <a:r>
                  <a:rPr lang="en-CA" baseline="0" dirty="0" smtClean="0"/>
                  <a:t> series the function f around it’s root r, meaning we want to expand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𝑟+∆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𝑟)</a:t>
                </a: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Recall that the root is of multiplicity M. This means that f’(r) is zero, but as well all derivatives until the derivative M-1.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The fist derivative</a:t>
                </a:r>
                <a:r>
                  <a:rPr lang="en-CA" baseline="0" dirty="0" smtClean="0"/>
                  <a:t> that will not evaluate to zero fill be the </a:t>
                </a:r>
                <a:r>
                  <a:rPr lang="en-CA" baseline="0" dirty="0" err="1" smtClean="0"/>
                  <a:t>Mth</a:t>
                </a:r>
                <a:r>
                  <a:rPr lang="en-CA" baseline="0" dirty="0" smtClean="0"/>
                  <a:t> derivative.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Consequently the Taylor series expansion writes as shown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9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for the forward error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gives us an estimation of it.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Now, in a real situation the true root r is not known. We will instead use it’s approximation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provided by the algorithm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Using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instead of r, leads us to the displayed formula that allows to estimate the forward error of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of a root solving problem.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Solving for the forward error </a:t>
                </a:r>
                <a:r>
                  <a:rPr lang="fr-FR" i="0" smtClean="0">
                    <a:latin typeface="Cambria Math" panose="02040503050406030204" pitchFamily="18" charset="0"/>
                  </a:rPr>
                  <a:t>∆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en-US" dirty="0" smtClean="0"/>
                  <a:t> gives us an estimation of it.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Now, in a real situation the true root r is not known. We will instead use it’s approximation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provided by the algorithm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Using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instead of r, leads us to the displayed formula that allows to estimate the forward error of an approximation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of a root solving problem.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5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formula for an example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use the trouble making equation sin(x)=x</a:t>
                </a:r>
                <a:r>
                  <a:rPr lang="en-US" baseline="0" dirty="0" smtClean="0"/>
                  <a:t> with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0.24006</m:t>
                    </m:r>
                  </m:oMath>
                </a14:m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Here the true root is r=0 and consequently the true error is about 0.24.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function f we look at is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 now determine the multiplicity m of the root r=0. </a:t>
                </a:r>
              </a:p>
              <a:p>
                <a:r>
                  <a:rPr lang="en-US" dirty="0" smtClean="0"/>
                  <a:t>It is simple to verify that m</a:t>
                </a:r>
                <a:r>
                  <a:rPr lang="en-US" baseline="0" dirty="0" smtClean="0"/>
                  <a:t> is three.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Indeed we have: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f(x=0)=0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same holds for it’s first derivative </a:t>
                </a:r>
                <a:r>
                  <a:rPr lang="en-US" baseline="0" dirty="0" smtClean="0"/>
                  <a:t>and second derivative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is only the third derivative which will evaluate to a none zero value.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this formula for an example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We use the trouble making equation sin(x)=x</a:t>
                </a:r>
                <a:r>
                  <a:rPr lang="en-US" baseline="0" dirty="0" smtClean="0"/>
                  <a:t> with the approximation 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CA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𝑟</a:t>
                </a:r>
                <a:r>
                  <a:rPr lang="en-CA" i="0">
                    <a:latin typeface="Cambria Math" panose="02040503050406030204" pitchFamily="18" charset="0"/>
                  </a:rPr>
                  <a:t>=</a:t>
                </a:r>
                <a:r>
                  <a:rPr lang="fr-FR" i="0">
                    <a:latin typeface="Cambria Math" panose="02040503050406030204" pitchFamily="18" charset="0"/>
                  </a:rPr>
                  <a:t>0.24006</a:t>
                </a:r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Here the true root is r=0 and consequently the true error is about 0.24.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function f we look at is</a:t>
                </a:r>
                <a:r>
                  <a:rPr lang="en-US" baseline="0" dirty="0" smtClean="0"/>
                  <a:t> </a:t>
                </a:r>
                <a:r>
                  <a:rPr lang="en-US" i="0" smtClean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𝑓(𝑥)=</a:t>
                </a:r>
                <a:r>
                  <a:rPr lang="en-US" i="0">
                    <a:latin typeface="Cambria Math" panose="02040503050406030204" pitchFamily="18" charset="0"/>
                  </a:rPr>
                  <a:t>sin</a:t>
                </a:r>
                <a:r>
                  <a:rPr lang="en-US" i="0" smtClean="0">
                    <a:latin typeface="Cambria Math" panose="02040503050406030204" pitchFamily="18" charset="0"/>
                  </a:rPr>
                  <a:t>〗⁡〖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−𝑥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〗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 now determine the multiplicity M of the root r=0. </a:t>
                </a:r>
              </a:p>
              <a:p>
                <a:r>
                  <a:rPr lang="en-US" dirty="0" smtClean="0"/>
                  <a:t>It is simple to verify that M</a:t>
                </a:r>
                <a:r>
                  <a:rPr lang="en-US" baseline="0" dirty="0" smtClean="0"/>
                  <a:t> is three.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Indeed we have: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f(x=0)=0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same holds for it’s first derivate</a:t>
                </a:r>
                <a:r>
                  <a:rPr lang="en-US" baseline="0" dirty="0" smtClean="0"/>
                  <a:t> and second derivative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It is only the third derivative which will evaluate to a none zero value.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3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have all we need to estimate the forward error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Using our derived formula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0.24006</m:t>
                    </m:r>
                  </m:oMath>
                </a14:m>
                <a:r>
                  <a:rPr lang="en-US" dirty="0" smtClean="0"/>
                  <a:t> and m=3 we get an estimation for the forward error of 0.24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value now matches very well the true error.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Now we have all we need to estimate the forward error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Using our derived formula with 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CA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𝑟</a:t>
                </a:r>
                <a:r>
                  <a:rPr lang="en-CA" i="0">
                    <a:latin typeface="Cambria Math" panose="02040503050406030204" pitchFamily="18" charset="0"/>
                  </a:rPr>
                  <a:t>=</a:t>
                </a:r>
                <a:r>
                  <a:rPr lang="fr-FR" i="0">
                    <a:latin typeface="Cambria Math" panose="02040503050406030204" pitchFamily="18" charset="0"/>
                  </a:rPr>
                  <a:t>0.24006</a:t>
                </a:r>
                <a:r>
                  <a:rPr lang="en-US" dirty="0" smtClean="0"/>
                  <a:t> and M=3 we get an estimation for the forward error of 0.24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</a:t>
                </a:r>
                <a:r>
                  <a:rPr lang="en-US" baseline="0" dirty="0" smtClean="0"/>
                  <a:t> value now matches very well the true error.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3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You</a:t>
                </a:r>
                <a:r>
                  <a:rPr lang="en-US" baseline="0" dirty="0" smtClean="0"/>
                  <a:t> may argue that </a:t>
                </a:r>
                <a:r>
                  <a:rPr lang="en-CA" baseline="0" dirty="0" smtClean="0"/>
                  <a:t>i</a:t>
                </a:r>
                <a:r>
                  <a:rPr lang="en-CA" dirty="0" smtClean="0"/>
                  <a:t>n a real situation, where the true root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unknown, </a:t>
                </a:r>
                <a:r>
                  <a:rPr lang="en-CA" dirty="0" smtClean="0"/>
                  <a:t>we do not know neither the </a:t>
                </a:r>
                <a:r>
                  <a:rPr lang="en-CA" dirty="0"/>
                  <a:t>multiplicity </a:t>
                </a:r>
                <a:r>
                  <a:rPr lang="en-CA" dirty="0" smtClean="0"/>
                  <a:t>of </a:t>
                </a:r>
                <a:r>
                  <a:rPr lang="en-CA" dirty="0"/>
                  <a:t>the </a:t>
                </a:r>
                <a:r>
                  <a:rPr lang="en-CA" dirty="0" smtClean="0"/>
                  <a:t>root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That is correct.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Consequently</a:t>
                </a:r>
                <a:r>
                  <a:rPr lang="en-CA" baseline="0" dirty="0" smtClean="0"/>
                  <a:t> we will have to estimate the root’s multiplicity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We can do this by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First plotting the function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Second, based on the plot determine if the root is of odd or even multiplicity, depending if the function does or does not cross the x axis.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Third evaluate the derivatives of the function in 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 in order to get an estimation of m.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You</a:t>
                </a:r>
                <a:r>
                  <a:rPr lang="en-US" baseline="0" dirty="0" smtClean="0"/>
                  <a:t> may argue that </a:t>
                </a:r>
                <a:r>
                  <a:rPr lang="en-CA" baseline="0" dirty="0" smtClean="0"/>
                  <a:t>i</a:t>
                </a:r>
                <a:r>
                  <a:rPr lang="en-CA" dirty="0" smtClean="0"/>
                  <a:t>n a real situation, where the true root </a:t>
                </a:r>
                <a:r>
                  <a:rPr lang="fr-FR" i="0">
                    <a:latin typeface="Cambria Math" panose="02040503050406030204" pitchFamily="18" charset="0"/>
                  </a:rPr>
                  <a:t>𝑟</a:t>
                </a:r>
                <a:r>
                  <a:rPr lang="en-CA" dirty="0"/>
                  <a:t> is unknown, </a:t>
                </a:r>
                <a:r>
                  <a:rPr lang="en-CA" dirty="0" smtClean="0"/>
                  <a:t>we do not know neither the </a:t>
                </a:r>
                <a:r>
                  <a:rPr lang="en-CA" dirty="0"/>
                  <a:t>multiplicity </a:t>
                </a:r>
                <a:r>
                  <a:rPr lang="en-CA" dirty="0" smtClean="0"/>
                  <a:t>of </a:t>
                </a:r>
                <a:r>
                  <a:rPr lang="en-CA" dirty="0"/>
                  <a:t>the </a:t>
                </a:r>
                <a:r>
                  <a:rPr lang="en-CA" dirty="0" smtClean="0"/>
                  <a:t>root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That is correct.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Consequently</a:t>
                </a:r>
                <a:r>
                  <a:rPr lang="en-CA" baseline="0" dirty="0" smtClean="0"/>
                  <a:t> we will have to estimate the root’s multiplicity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We can do this by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First plotting the function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Second, based on the plot determine if the root is of odd or even multiplicity, depending if the function does or does not cross the x axis.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Third evaluate the derivatives of the function in 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 in order to get an estimation of M.</a:t>
                </a: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estimate the multiplicity of the root of our</a:t>
                </a:r>
                <a:r>
                  <a:rPr lang="en-US" baseline="0" dirty="0" smtClean="0"/>
                  <a:t>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First we plot the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the function does cross the x-axis,</a:t>
                </a:r>
                <a:r>
                  <a:rPr lang="en-US" baseline="0" dirty="0" smtClean="0"/>
                  <a:t> the root must be of odd multiplicity.</a:t>
                </a:r>
              </a:p>
              <a:p>
                <a:r>
                  <a:rPr lang="en-US" baseline="0" dirty="0" smtClean="0"/>
                  <a:t>As further the function is quite flat at the root, it is likely the multiplicity will be higher than one. </a:t>
                </a:r>
              </a:p>
              <a:p>
                <a:r>
                  <a:rPr lang="en-US" baseline="0" dirty="0" smtClean="0"/>
                  <a:t>Maybe 3 or 5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evaluate the function and it’s derivatives in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and observe what happens.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dirty="0" smtClean="0"/>
                  <a:t>First f(</a:t>
                </a:r>
                <a:r>
                  <a:rPr lang="en-US" dirty="0" err="1" smtClean="0"/>
                  <a:t>xr</a:t>
                </a:r>
                <a:r>
                  <a:rPr lang="en-US" dirty="0" smtClean="0"/>
                  <a:t>) gives about -0.002,</a:t>
                </a:r>
                <a:r>
                  <a:rPr lang="en-US" baseline="0" dirty="0" smtClean="0"/>
                  <a:t> very close to zero, showing that indeed we have a root somewhere around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first derivative evaluates to -0.03, still fairly close to zero. So probably the root is</a:t>
                </a:r>
                <a:r>
                  <a:rPr lang="en-US" baseline="0" dirty="0" smtClean="0"/>
                  <a:t> of higher multiplicity than one.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Second derivative evaluates to 0.23, but we know from the figure the multiplicity must be odd. </a:t>
                </a:r>
              </a:p>
              <a:p>
                <a:r>
                  <a:rPr lang="en-US" dirty="0" smtClean="0"/>
                  <a:t>It can not be a double root.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the third derivative now clearly does no longer evaluate to zero. Showing the root is not higher than a</a:t>
                </a:r>
                <a:r>
                  <a:rPr lang="en-US" baseline="0" dirty="0" smtClean="0"/>
                  <a:t> triple root.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Based on these numbers, we can conclude that</a:t>
                </a:r>
                <a:r>
                  <a:rPr lang="en-US" baseline="0" dirty="0" smtClean="0"/>
                  <a:t> the root is most likely a triple root.</a:t>
                </a:r>
              </a:p>
              <a:p>
                <a:r>
                  <a:rPr lang="en-US" baseline="0" dirty="0" smtClean="0"/>
                  <a:t>A single root seems unlikely due to the flatness of the function we see on the figure</a:t>
                </a:r>
              </a:p>
              <a:p>
                <a:r>
                  <a:rPr lang="en-US" baseline="0" dirty="0" smtClean="0"/>
                  <a:t>A triple root seems more appropriate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shows this example, the root multiplicity can be estimated, but it is not a straight forward task.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estimate the multiplicity of the root of our</a:t>
                </a:r>
                <a:r>
                  <a:rPr lang="en-US" baseline="0" dirty="0" smtClean="0"/>
                  <a:t> function </a:t>
                </a:r>
                <a:r>
                  <a:rPr lang="en-US" i="0" smtClean="0">
                    <a:latin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</a:rPr>
                  <a:t>𝑓(𝑥)=sin</a:t>
                </a:r>
                <a:r>
                  <a:rPr lang="en-US" i="0" smtClean="0">
                    <a:latin typeface="Cambria Math" panose="02040503050406030204" pitchFamily="18" charset="0"/>
                  </a:rPr>
                  <a:t>〗⁡〖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𝑥)−𝑥</a:t>
                </a:r>
                <a:r>
                  <a:rPr lang="en-US" i="0" smtClean="0">
                    <a:latin typeface="Cambria Math" panose="02040503050406030204" pitchFamily="18" charset="0"/>
                  </a:rPr>
                  <a:t>〗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First we plot the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see, that the function does cross the x-axis,</a:t>
                </a:r>
                <a:r>
                  <a:rPr lang="en-US" baseline="0" dirty="0" smtClean="0"/>
                  <a:t> showing that the root must be of odd multiplicity.</a:t>
                </a:r>
              </a:p>
              <a:p>
                <a:r>
                  <a:rPr lang="en-US" baseline="0" dirty="0" smtClean="0"/>
                  <a:t>As the function is quite flat at the root, it is likely the multiplicity will be higher than one. </a:t>
                </a:r>
              </a:p>
              <a:p>
                <a:r>
                  <a:rPr lang="en-US" baseline="0" dirty="0" smtClean="0"/>
                  <a:t>Maybe 3 or 5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Let us now evaluate the function and it’s derivatives in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 and see what happens.</a:t>
                </a:r>
              </a:p>
              <a:p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dirty="0" smtClean="0"/>
                  <a:t>First f(</a:t>
                </a:r>
                <a:r>
                  <a:rPr lang="en-US" dirty="0" err="1" smtClean="0"/>
                  <a:t>xr</a:t>
                </a:r>
                <a:r>
                  <a:rPr lang="en-US" dirty="0" smtClean="0"/>
                  <a:t>) gives about -0.002,</a:t>
                </a:r>
                <a:r>
                  <a:rPr lang="en-US" baseline="0" dirty="0" smtClean="0"/>
                  <a:t> very close to zero, showing that indeed we have a root somewhere around </a:t>
                </a:r>
                <a:r>
                  <a:rPr lang="en-US" baseline="0" dirty="0" err="1" smtClean="0"/>
                  <a:t>xr</a:t>
                </a:r>
                <a:r>
                  <a:rPr lang="en-US" baseline="0" dirty="0" smtClean="0"/>
                  <a:t>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The first derivative evaluates to -0.03, still fairly close to zero. So probably the root is</a:t>
                </a:r>
                <a:r>
                  <a:rPr lang="en-US" baseline="0" dirty="0" smtClean="0"/>
                  <a:t> of higher multiplicity than one.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Second derivative evaluates to 0.23, but we know from the figure the multiplicity must be odd, the it can not be a double root.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However, the third derivative now clearly does no longer evaluate to zero. Showing the root is not higher than a</a:t>
                </a:r>
                <a:r>
                  <a:rPr lang="en-US" baseline="0" dirty="0" smtClean="0"/>
                  <a:t> triple root.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Based on these numbers, we can conclude that</a:t>
                </a:r>
                <a:r>
                  <a:rPr lang="en-US" baseline="0" dirty="0" smtClean="0"/>
                  <a:t> the root is most likely a triple root.</a:t>
                </a:r>
              </a:p>
              <a:p>
                <a:r>
                  <a:rPr lang="en-US" baseline="0" dirty="0" smtClean="0"/>
                  <a:t>A single root seems unlikely due to the flatness of the function we see on the figure</a:t>
                </a:r>
              </a:p>
              <a:p>
                <a:r>
                  <a:rPr lang="en-US" baseline="0" dirty="0" smtClean="0"/>
                  <a:t>A triple root seems more appropriate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shows this example, the root multiplicity can be estimated, but it is not a straight forward task.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5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our key findings</a:t>
                </a:r>
              </a:p>
              <a:p>
                <a:endParaRPr lang="en-US" dirty="0" smtClean="0"/>
              </a:p>
              <a:p>
                <a:r>
                  <a:rPr lang="en-CA" dirty="0" smtClean="0"/>
                  <a:t>Finding numerically roots of functions with high multiplicity roots is challenging</a:t>
                </a:r>
              </a:p>
              <a:p>
                <a:endParaRPr lang="en-CA" dirty="0" smtClean="0"/>
              </a:p>
              <a:p>
                <a:r>
                  <a:rPr lang="en-CA" dirty="0"/>
                  <a:t>Functions with high multiplicity roots have a high error magnification factor, that is a large forward error even for a small backward </a:t>
                </a:r>
                <a:r>
                  <a:rPr lang="en-CA" dirty="0" smtClean="0"/>
                  <a:t>error</a:t>
                </a:r>
              </a:p>
              <a:p>
                <a:endParaRPr lang="en-CA" dirty="0"/>
              </a:p>
              <a:p>
                <a:r>
                  <a:rPr lang="en-CA" dirty="0"/>
                  <a:t>To estimate the forward error of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of the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a function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one has to</a:t>
                </a:r>
              </a:p>
              <a:p>
                <a:pPr lvl="1"/>
                <a:r>
                  <a:rPr lang="en-CA" dirty="0" smtClean="0"/>
                  <a:t>First to estimate </a:t>
                </a:r>
                <a:r>
                  <a:rPr lang="en-CA" dirty="0"/>
                  <a:t>the root’s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 smtClean="0"/>
                  <a:t>And second estimate </a:t>
                </a:r>
                <a:r>
                  <a:rPr lang="en-CA" dirty="0"/>
                  <a:t>the forward error </a:t>
                </a:r>
                <a:r>
                  <a:rPr lang="en-CA" dirty="0" smtClean="0"/>
                  <a:t>with </a:t>
                </a:r>
                <a:r>
                  <a:rPr lang="en-CA" smtClean="0"/>
                  <a:t>our derived formula</a:t>
                </a:r>
                <a:r>
                  <a:rPr lang="en-CA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our key findings</a:t>
                </a:r>
              </a:p>
              <a:p>
                <a:endParaRPr lang="en-US" dirty="0" smtClean="0"/>
              </a:p>
              <a:p>
                <a:r>
                  <a:rPr lang="en-CA" dirty="0" smtClean="0"/>
                  <a:t>Finding numerically roots of functions with high multiplicity roots is challenging</a:t>
                </a:r>
              </a:p>
              <a:p>
                <a:endParaRPr lang="en-CA" dirty="0" smtClean="0"/>
              </a:p>
              <a:p>
                <a:r>
                  <a:rPr lang="en-CA" dirty="0"/>
                  <a:t>Functions with high multiplicity roots have a high error magnification factor, that is a large forward error even for a small backward </a:t>
                </a:r>
                <a:r>
                  <a:rPr lang="en-CA" dirty="0" smtClean="0"/>
                  <a:t>error</a:t>
                </a:r>
              </a:p>
              <a:p>
                <a:endParaRPr lang="en-CA" dirty="0"/>
              </a:p>
              <a:p>
                <a:r>
                  <a:rPr lang="en-CA" dirty="0"/>
                  <a:t>To estimate the forward error of an approximation </a:t>
                </a:r>
                <a:r>
                  <a:rPr lang="en-US" i="0">
                    <a:latin typeface="Cambria Math" panose="02040503050406030204" pitchFamily="18" charset="0"/>
                  </a:rPr>
                  <a:t>𝑥</a:t>
                </a:r>
                <a:r>
                  <a:rPr lang="en-CA" i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𝑟  </a:t>
                </a:r>
                <a:r>
                  <a:rPr lang="en-CA" dirty="0"/>
                  <a:t> of the root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CA" dirty="0"/>
                  <a:t> of a function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𝑓(𝑥)</a:t>
                </a:r>
                <a:r>
                  <a:rPr lang="en-CA" dirty="0"/>
                  <a:t> one has to</a:t>
                </a:r>
              </a:p>
              <a:p>
                <a:pPr lvl="1"/>
                <a:r>
                  <a:rPr lang="en-CA" dirty="0" smtClean="0"/>
                  <a:t>First to estimate </a:t>
                </a:r>
                <a:r>
                  <a:rPr lang="en-CA" dirty="0"/>
                  <a:t>the root’s multiplicity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𝑚</a:t>
                </a:r>
                <a:endParaRPr lang="en-CA" dirty="0"/>
              </a:p>
              <a:p>
                <a:pPr lvl="1"/>
                <a:r>
                  <a:rPr lang="en-CA" dirty="0" smtClean="0"/>
                  <a:t>And second estimate </a:t>
                </a:r>
                <a:r>
                  <a:rPr lang="en-CA" dirty="0"/>
                  <a:t>the forward error </a:t>
                </a:r>
                <a:r>
                  <a:rPr lang="en-CA" dirty="0" smtClean="0"/>
                  <a:t>with </a:t>
                </a:r>
                <a:r>
                  <a:rPr lang="en-CA" smtClean="0"/>
                  <a:t>our derived formula</a:t>
                </a:r>
                <a:r>
                  <a:rPr lang="en-CA" dirty="0" smtClean="0"/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lecture we are going to discuss some equations that are very challenging to solve numerically </a:t>
            </a:r>
          </a:p>
          <a:p>
            <a:r>
              <a:rPr lang="en-US" dirty="0" smtClean="0"/>
              <a:t>One of such equation we have already encountered in previous lectures. It was the equation sin(x)=x which always gave us troubles when estimating the numerical errors.</a:t>
            </a:r>
          </a:p>
          <a:p>
            <a:r>
              <a:rPr lang="en-US" dirty="0" smtClean="0"/>
              <a:t>In this lecture we are going to learn why this equation is such a trouble maker and how we should deal with</a:t>
            </a:r>
            <a:r>
              <a:rPr lang="en-US" baseline="0" dirty="0" smtClean="0"/>
              <a:t> it in numerical methods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us recall the concepts of backward</a:t>
            </a:r>
            <a:r>
              <a:rPr lang="en-US" baseline="0" dirty="0" smtClean="0"/>
              <a:t> and forward errors.</a:t>
            </a:r>
          </a:p>
          <a:p>
            <a:r>
              <a:rPr lang="en-US" baseline="0" dirty="0" smtClean="0"/>
              <a:t>Consider a root finding problem of a function f(x).</a:t>
            </a:r>
          </a:p>
          <a:p>
            <a:r>
              <a:rPr lang="en-US" baseline="0" dirty="0" smtClean="0"/>
              <a:t>The root we want to find is r and an algorithm did generate an approximation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backward error is f(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). This quantity is always available and can, for a given approximation 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, easily be computed.</a:t>
            </a:r>
          </a:p>
          <a:p>
            <a:r>
              <a:rPr lang="en-US" baseline="0" dirty="0" smtClean="0"/>
              <a:t>But what one is really interested in, is how far away the approximation is from the root. This is measured by the forward error defined as r-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Contrary to the backward error, the forward error can not be computed and can only be estimated.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estimation is given by f(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) divided by f’(</a:t>
            </a:r>
            <a:r>
              <a:rPr lang="en-US" baseline="0" dirty="0" err="1" smtClean="0"/>
              <a:t>xr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estimation of the forward error from the backward error becomes problematic 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Indeed, in this situation,</a:t>
                </a:r>
                <a:r>
                  <a:rPr lang="en-CA" baseline="0" dirty="0" smtClean="0"/>
                  <a:t> </a:t>
                </a:r>
                <a:r>
                  <a:rPr lang="en-CA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becomes closer to the true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 smtClean="0"/>
                  <a:t>,</a:t>
                </a:r>
                <a:r>
                  <a:rPr lang="en-CA" dirty="0"/>
                  <a:t> we </a:t>
                </a:r>
                <a:r>
                  <a:rPr lang="en-CA" dirty="0" smtClean="0"/>
                  <a:t>have</a:t>
                </a:r>
                <a:r>
                  <a:rPr lang="en-CA" baseline="0" dirty="0" smtClean="0"/>
                  <a:t> that at the same time f(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) tends to zero and f’(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) tends to zero too.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The expression we use to estimate the forward error becomes then an undermined division of zero by zero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Such an expression is numerically very sensitive to round-off errors and prone to loss of significance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estimation of the forward error from the backward error becomes problematic if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′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𝑟)=0</a:t>
                </a:r>
                <a:endParaRPr lang="en-CA" dirty="0" smtClean="0"/>
              </a:p>
              <a:p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Indeed, in this situation,</a:t>
                </a:r>
                <a:r>
                  <a:rPr lang="en-CA" baseline="0" dirty="0" smtClean="0"/>
                  <a:t> </a:t>
                </a:r>
                <a:r>
                  <a:rPr lang="en-CA" dirty="0" smtClean="0"/>
                  <a:t>as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𝑥_𝑟</a:t>
                </a:r>
                <a:r>
                  <a:rPr lang="en-CA" dirty="0"/>
                  <a:t> becomes closer to the true root 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en-CA" dirty="0"/>
                  <a:t> we </a:t>
                </a:r>
                <a:r>
                  <a:rPr lang="en-CA" dirty="0" smtClean="0"/>
                  <a:t>have</a:t>
                </a:r>
                <a:r>
                  <a:rPr lang="en-CA" baseline="0" dirty="0" smtClean="0"/>
                  <a:t> that at the same time f(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) tends to zero and f’(</a:t>
                </a:r>
                <a:r>
                  <a:rPr lang="en-CA" baseline="0" dirty="0" err="1" smtClean="0"/>
                  <a:t>xr</a:t>
                </a:r>
                <a:r>
                  <a:rPr lang="en-CA" baseline="0" dirty="0" smtClean="0"/>
                  <a:t>) tends to zero too.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aseline="0" dirty="0" smtClean="0"/>
                  <a:t>The expression we use to estimate the forward error becomes then an undermined division of zero by zero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Such an expression is numerically very sensitive to round-off errors and prone to loss of significance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23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problems happens with any function where f’(r)</a:t>
            </a:r>
            <a:r>
              <a:rPr lang="en-US" baseline="0" dirty="0" smtClean="0"/>
              <a:t> </a:t>
            </a:r>
            <a:r>
              <a:rPr lang="en-US" dirty="0" smtClean="0"/>
              <a:t>is zero.</a:t>
            </a:r>
          </a:p>
          <a:p>
            <a:endParaRPr lang="en-US" dirty="0" smtClean="0"/>
          </a:p>
          <a:p>
            <a:r>
              <a:rPr lang="en-US" dirty="0" smtClean="0"/>
              <a:t>Such functions are flat near</a:t>
            </a:r>
            <a:r>
              <a:rPr lang="en-US" baseline="0" dirty="0" smtClean="0"/>
              <a:t> the root 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illustrated on the figure, in such cases the forward error may be very large even if the backward error is nearly zero.</a:t>
            </a:r>
          </a:p>
          <a:p>
            <a:r>
              <a:rPr lang="en-US" baseline="0" dirty="0" smtClean="0"/>
              <a:t>Alternatively one can say that the error magnification factor becomes very 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numerical analysis problems with large error magnification factors are refereed to as ill-conditioned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stress out that if a problem is or is not ill-conditioned has nothing to do with the algorithm we use to find the root.</a:t>
            </a:r>
          </a:p>
          <a:p>
            <a:r>
              <a:rPr lang="en-US" baseline="0" dirty="0" smtClean="0"/>
              <a:t>It has only to do with the fact that the error magnification factor is large which happens for functions flat round their root.</a:t>
            </a:r>
          </a:p>
          <a:p>
            <a:r>
              <a:rPr lang="en-US" baseline="0" dirty="0" smtClean="0"/>
              <a:t>An ill-conditioned problem remains ill-conditioned regardless of which algorithm one may use to solve it.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5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an example.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Consider the cubic</a:t>
                </a:r>
                <a:r>
                  <a:rPr lang="en-US" baseline="0" dirty="0" smtClean="0"/>
                  <a:t>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You can verify that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is a root of this equation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 try a few values.</a:t>
                </a:r>
                <a:r>
                  <a:rPr lang="en-US" baseline="0" dirty="0" smtClean="0"/>
                  <a:t> I invite you to try them in Octave or on your hand calculator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Not</a:t>
                </a:r>
                <a:r>
                  <a:rPr lang="en-US" baseline="0" dirty="0" smtClean="0"/>
                  <a:t> surprisingly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But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0.66667</m:t>
                        </m:r>
                      </m:e>
                    </m:d>
                  </m:oMath>
                </a14:m>
                <a:r>
                  <a:rPr lang="en-CA" dirty="0" smtClean="0"/>
                  <a:t> evaluates too to exactly zero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Same happens for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0.666665</m:t>
                        </m:r>
                      </m:e>
                    </m:d>
                  </m:oMath>
                </a14:m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How is this possible?</a:t>
                </a: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consider an example.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Consider the cubic</a:t>
                </a:r>
                <a:r>
                  <a:rPr lang="en-US" baseline="0" dirty="0" smtClean="0"/>
                  <a:t> function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en-GB" i="0">
                    <a:latin typeface="Cambria Math" panose="02040503050406030204" pitchFamily="18" charset="0"/>
                  </a:rPr>
                  <a:t>𝑥)=𝑥</a:t>
                </a:r>
                <a:r>
                  <a:rPr lang="fr-CA" i="0">
                    <a:latin typeface="Cambria Math" panose="02040503050406030204" pitchFamily="18" charset="0"/>
                  </a:rPr>
                  <a:t>^</a:t>
                </a:r>
                <a:r>
                  <a:rPr lang="en-GB" i="0">
                    <a:latin typeface="Cambria Math" panose="02040503050406030204" pitchFamily="18" charset="0"/>
                  </a:rPr>
                  <a:t>3−2𝑥</a:t>
                </a:r>
                <a:r>
                  <a:rPr lang="fr-CA" i="0">
                    <a:latin typeface="Cambria Math" panose="02040503050406030204" pitchFamily="18" charset="0"/>
                  </a:rPr>
                  <a:t>^</a:t>
                </a:r>
                <a:r>
                  <a:rPr lang="en-GB" i="0">
                    <a:latin typeface="Cambria Math" panose="02040503050406030204" pitchFamily="18" charset="0"/>
                  </a:rPr>
                  <a:t>2+4</a:t>
                </a:r>
                <a:r>
                  <a:rPr lang="fr-CA" i="0">
                    <a:latin typeface="Cambria Math" panose="02040503050406030204" pitchFamily="18" charset="0"/>
                  </a:rPr>
                  <a:t>/</a:t>
                </a:r>
                <a:r>
                  <a:rPr lang="en-GB" i="0">
                    <a:latin typeface="Cambria Math" panose="02040503050406030204" pitchFamily="18" charset="0"/>
                  </a:rPr>
                  <a:t>3 𝑥−8</a:t>
                </a:r>
                <a:r>
                  <a:rPr lang="fr-CA" i="0">
                    <a:latin typeface="Cambria Math" panose="02040503050406030204" pitchFamily="18" charset="0"/>
                  </a:rPr>
                  <a:t>/</a:t>
                </a:r>
                <a:r>
                  <a:rPr lang="en-GB" i="0">
                    <a:latin typeface="Cambria Math" panose="02040503050406030204" pitchFamily="18" charset="0"/>
                  </a:rPr>
                  <a:t>27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You can verify that</a:t>
                </a:r>
                <a:r>
                  <a:rPr lang="en-US" baseline="0" dirty="0" smtClean="0"/>
                  <a:t> </a:t>
                </a:r>
                <a:r>
                  <a:rPr lang="fr-FR" i="0" smtClean="0">
                    <a:latin typeface="Cambria Math" panose="02040503050406030204" pitchFamily="18" charset="0"/>
                  </a:rPr>
                  <a:t>𝑟=</a:t>
                </a:r>
                <a:r>
                  <a:rPr lang="fr-FR" i="0">
                    <a:latin typeface="Cambria Math" panose="02040503050406030204" pitchFamily="18" charset="0"/>
                  </a:rPr>
                  <a:t>2/3</a:t>
                </a:r>
                <a:r>
                  <a:rPr lang="en-US" dirty="0" smtClean="0"/>
                  <a:t> is a root of this equation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us try a few values.</a:t>
                </a:r>
                <a:r>
                  <a:rPr lang="en-US" baseline="0" dirty="0" smtClean="0"/>
                  <a:t> I invite you to try them in Octave or on your hand calculator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Not</a:t>
                </a:r>
                <a:r>
                  <a:rPr lang="en-US" baseline="0" dirty="0" smtClean="0"/>
                  <a:t> surprisingly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2/3)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=0</a:t>
                </a: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But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𝑓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(0.66667)</a:t>
                </a:r>
                <a:r>
                  <a:rPr lang="en-CA" dirty="0" smtClean="0"/>
                  <a:t> evaluates too to exactly zero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Same happens for </a:t>
                </a:r>
                <a:r>
                  <a:rPr lang="fr-FR" i="0" smtClean="0">
                    <a:latin typeface="Cambria Math" panose="02040503050406030204" pitchFamily="18" charset="0"/>
                  </a:rPr>
                  <a:t>𝑓</a:t>
                </a:r>
                <a:r>
                  <a:rPr lang="fr-FR" i="0">
                    <a:latin typeface="Cambria Math" panose="02040503050406030204" pitchFamily="18" charset="0"/>
                  </a:rPr>
                  <a:t>(0.666665)</a:t>
                </a: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How is this possible?</a:t>
                </a:r>
                <a:endParaRPr lang="en-CA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7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From our example, it looks like that there are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different than the true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of the </a:t>
                </a:r>
                <a:r>
                  <a:rPr lang="en-CA" dirty="0" smtClean="0"/>
                  <a:t>function, that </a:t>
                </a:r>
                <a:r>
                  <a:rPr lang="en-CA" dirty="0"/>
                  <a:t>can lead to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The reasons are round-off errors.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When we evaluate f(xc), these round-off errors make that we get exactly zero, even if mathematically the function does not evaluate to zero.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From our example. It looks like that there are numbers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</a:t>
                </a:r>
                <a:r>
                  <a:rPr lang="fr-F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/>
                  <a:t>different than the true root 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/>
                  <a:t>of the function can lead to </a:t>
                </a:r>
                <a:r>
                  <a:rPr lang="fr-F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𝑓(</a:t>
                </a:r>
                <a:r>
                  <a:rPr lang="fr-F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</a:t>
                </a:r>
                <a:r>
                  <a:rPr lang="fr-F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 )=0</a:t>
                </a: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The reason are round-off errors.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When we evaluate f(xc), these round-off errors make that we get exactly zero, even if mathematically the function does not evaluate to zero.</a:t>
                </a:r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14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plot our function we can observe this very clearly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</a:t>
                </a:r>
                <a:r>
                  <a:rPr lang="en-US" baseline="0" dirty="0" smtClean="0"/>
                  <a:t> we realize that the function is very flat around it’s root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zoom further into the function, the effect of the round-off errors become very apparent.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computer does not evaluate the function in an infinitely precise way. The precision is limited by round-off errors.</a:t>
                </a:r>
              </a:p>
              <a:p>
                <a:r>
                  <a:rPr lang="en-US" baseline="0" dirty="0" smtClean="0"/>
                  <a:t>The consequence is that the function appears no longer smooth but in a stair-case manner.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There is a region, which in our case is quite large, where the function will evaluate numerically to exactly zero.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take away is that if a function evaluates numerical to zero in some point xc, this point xc does not have to be root of the function.</a:t>
                </a:r>
              </a:p>
              <a:p>
                <a:r>
                  <a:rPr lang="en-US" baseline="0" dirty="0" smtClean="0"/>
                  <a:t>If the function is flat around the root r, then this point xc may even be fairly far away from that actual root.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plot our function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en-GB" i="0">
                    <a:latin typeface="Cambria Math" panose="02040503050406030204" pitchFamily="18" charset="0"/>
                  </a:rPr>
                  <a:t>𝑥)=𝑥</a:t>
                </a:r>
                <a:r>
                  <a:rPr lang="fr-CA" i="0">
                    <a:latin typeface="Cambria Math" panose="02040503050406030204" pitchFamily="18" charset="0"/>
                  </a:rPr>
                  <a:t>^</a:t>
                </a:r>
                <a:r>
                  <a:rPr lang="en-GB" i="0">
                    <a:latin typeface="Cambria Math" panose="02040503050406030204" pitchFamily="18" charset="0"/>
                  </a:rPr>
                  <a:t>3−2𝑥</a:t>
                </a:r>
                <a:r>
                  <a:rPr lang="fr-CA" i="0">
                    <a:latin typeface="Cambria Math" panose="02040503050406030204" pitchFamily="18" charset="0"/>
                  </a:rPr>
                  <a:t>^</a:t>
                </a:r>
                <a:r>
                  <a:rPr lang="en-GB" i="0">
                    <a:latin typeface="Cambria Math" panose="02040503050406030204" pitchFamily="18" charset="0"/>
                  </a:rPr>
                  <a:t>2+4</a:t>
                </a:r>
                <a:r>
                  <a:rPr lang="fr-CA" i="0">
                    <a:latin typeface="Cambria Math" panose="02040503050406030204" pitchFamily="18" charset="0"/>
                  </a:rPr>
                  <a:t>/</a:t>
                </a:r>
                <a:r>
                  <a:rPr lang="en-GB" i="0">
                    <a:latin typeface="Cambria Math" panose="02040503050406030204" pitchFamily="18" charset="0"/>
                  </a:rPr>
                  <a:t>3 𝑥−8</a:t>
                </a:r>
                <a:r>
                  <a:rPr lang="fr-CA" i="0">
                    <a:latin typeface="Cambria Math" panose="02040503050406030204" pitchFamily="18" charset="0"/>
                  </a:rPr>
                  <a:t>/</a:t>
                </a:r>
                <a:r>
                  <a:rPr lang="en-GB" i="0">
                    <a:latin typeface="Cambria Math" panose="02040503050406030204" pitchFamily="18" charset="0"/>
                  </a:rPr>
                  <a:t>27</a:t>
                </a:r>
                <a:r>
                  <a:rPr lang="en-US" dirty="0" smtClean="0"/>
                  <a:t> we can see this very clearly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</a:t>
                </a:r>
                <a:r>
                  <a:rPr lang="en-US" baseline="0" dirty="0" smtClean="0"/>
                  <a:t> we realize that the function is very flat around it’s root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zoom further into the function we can see the effect of the round-off errors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computer does not evaluate the function in an infinitely precise way. The precision is limited by round-off errors.</a:t>
                </a:r>
              </a:p>
              <a:p>
                <a:r>
                  <a:rPr lang="en-US" baseline="0" dirty="0" smtClean="0"/>
                  <a:t>The consequence is that the function appears no longer smooth but in a stair-case manner.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There is a region, which in our case is quite large, where the function will evaluate numerically to exactly zero.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take away is that if a function evaluates numerical to zero in some point xc, this point xc does not have to be root of the function.</a:t>
                </a:r>
              </a:p>
              <a:p>
                <a:r>
                  <a:rPr lang="en-US" baseline="0" dirty="0" smtClean="0"/>
                  <a:t>If the function is flat around the root r, then this point xc may be fairly far away from that actual root.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observation of the previous example tells us that functions that are flat around their root have a high error magnification factor and as such become challenging to deal with numerically</a:t>
                </a:r>
                <a:r>
                  <a:rPr lang="en-US" baseline="0" dirty="0" smtClean="0"/>
                  <a:t> w</a:t>
                </a:r>
                <a:r>
                  <a:rPr lang="en-US" dirty="0" smtClean="0"/>
                  <a:t>hen it comes to a root finding problem.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observation motivates the definition of root multiplicity.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definition reads: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A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of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is said to be of </a:t>
                </a:r>
                <a:r>
                  <a:rPr lang="en-CA" i="1" dirty="0"/>
                  <a:t>multiplicity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dirty="0"/>
                  <a:t> if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…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For example a double root would be a case where we have f(r)=0</a:t>
                </a:r>
                <a:r>
                  <a:rPr lang="en-US" baseline="0" dirty="0" smtClean="0"/>
                  <a:t> and f’(r)=0 but f”(r) is no longer zero.</a:t>
                </a:r>
              </a:p>
              <a:p>
                <a:r>
                  <a:rPr lang="en-US" baseline="0" dirty="0" smtClean="0"/>
                  <a:t>Such a function will be flat around the root and the root must be either a maximum or minimum of the function, depending if it’s second derivative is positive or negative. </a:t>
                </a:r>
              </a:p>
              <a:p>
                <a:r>
                  <a:rPr lang="en-US" baseline="0" dirty="0" smtClean="0"/>
                  <a:t>A typical shape of such a function is sketched on the figure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look to a triple root, we must further have that it’s second derivate evaluates to zero but the third derivative no longer evaluates to zero.</a:t>
                </a:r>
              </a:p>
              <a:p>
                <a:r>
                  <a:rPr lang="en-US" baseline="0" dirty="0" smtClean="0"/>
                  <a:t>Such a function has an inflection point in the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A typical shape of such a function is sketched on the figure.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If we go to a quadruple root, we end-up again with a function presenting either a maximum or minimum at the root, but flatter than in the case of the double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From the figures it is clear that the higher the multiplicity of a root is, the flatter will be the function around the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Note as well that for roots of even multiplicity (2 and 4 in our figures) the function does not cross the x-axis.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For odd multiplicity (3 in our figure) the function will cross the x-axis.</a:t>
                </a:r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observation of the previous example tells us that flat function have a high error magnification factor and as such become challenging to deal with numerically. When it comes to a root finding problem.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observation motivates the definition of root multiplicity.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definition reads:</a:t>
                </a:r>
              </a:p>
              <a:p>
                <a:endParaRPr lang="en-US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dirty="0" smtClean="0"/>
                  <a:t>A root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GB" i="0">
                    <a:latin typeface="Cambria Math" panose="02040503050406030204" pitchFamily="18" charset="0"/>
                  </a:rPr>
                  <a:t> </a:t>
                </a:r>
                <a:r>
                  <a:rPr lang="en-CA" dirty="0"/>
                  <a:t> of a function </a:t>
                </a:r>
                <a:r>
                  <a:rPr lang="en-GB" i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en-GB" i="0">
                    <a:latin typeface="Cambria Math" panose="02040503050406030204" pitchFamily="18" charset="0"/>
                  </a:rPr>
                  <a:t>𝑥)</a:t>
                </a:r>
                <a:r>
                  <a:rPr lang="en-CA" dirty="0"/>
                  <a:t> is said to be of </a:t>
                </a:r>
                <a:r>
                  <a:rPr lang="en-CA" i="1" dirty="0"/>
                  <a:t>multiplicity</a:t>
                </a:r>
                <a:r>
                  <a:rPr lang="en-CA" dirty="0"/>
                  <a:t>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𝑀</a:t>
                </a:r>
                <a:r>
                  <a:rPr lang="en-CA" dirty="0"/>
                  <a:t> if</a:t>
                </a:r>
                <a:br>
                  <a:rPr lang="en-CA" dirty="0"/>
                </a:br>
                <a:r>
                  <a:rPr lang="en-GB" i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𝑟)=0</a:t>
                </a:r>
                <a:r>
                  <a:rPr lang="en-CA" dirty="0"/>
                  <a:t>, </a:t>
                </a:r>
                <a:r>
                  <a:rPr lang="en-GB" i="0">
                    <a:latin typeface="Cambria Math" panose="02040503050406030204" pitchFamily="18" charset="0"/>
                  </a:rPr>
                  <a:t>𝑓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′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𝑟)=0</a:t>
                </a:r>
                <a:r>
                  <a:rPr lang="en-CA" dirty="0"/>
                  <a:t>, </a:t>
                </a:r>
                <a:r>
                  <a:rPr lang="en-GB" i="0">
                    <a:latin typeface="Cambria Math" panose="02040503050406030204" pitchFamily="18" charset="0"/>
                  </a:rPr>
                  <a:t>𝑓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′′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𝑟)=0</a:t>
                </a:r>
                <a:r>
                  <a:rPr lang="en-CA" dirty="0"/>
                  <a:t>, … , 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^(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(𝑀−1)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)</a:t>
                </a:r>
                <a:r>
                  <a:rPr lang="fr-CA" b="0" i="0">
                    <a:latin typeface="Cambria Math" panose="02040503050406030204" pitchFamily="18" charset="0"/>
                  </a:rPr>
                  <a:t> 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𝑟)=0</a:t>
                </a:r>
                <a:r>
                  <a:rPr lang="en-CA" dirty="0"/>
                  <a:t>, </a:t>
                </a:r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en-GB" i="0">
                    <a:latin typeface="Cambria Math" panose="02040503050406030204" pitchFamily="18" charset="0"/>
                  </a:rPr>
                  <a:t>^(</a:t>
                </a:r>
                <a:r>
                  <a:rPr lang="fr-FR" i="0">
                    <a:latin typeface="Cambria Math" panose="02040503050406030204" pitchFamily="18" charset="0"/>
                  </a:rPr>
                  <a:t>(𝑀)</a:t>
                </a:r>
                <a:r>
                  <a:rPr lang="en-GB" i="0">
                    <a:latin typeface="Cambria Math" panose="02040503050406030204" pitchFamily="18" charset="0"/>
                  </a:rPr>
                  <a:t>)</a:t>
                </a:r>
                <a:r>
                  <a:rPr lang="fr-CA" i="0">
                    <a:latin typeface="Cambria Math" panose="02040503050406030204" pitchFamily="18" charset="0"/>
                  </a:rPr>
                  <a:t> (</a:t>
                </a:r>
                <a:r>
                  <a:rPr lang="fr-FR" i="0">
                    <a:latin typeface="Cambria Math" panose="02040503050406030204" pitchFamily="18" charset="0"/>
                  </a:rPr>
                  <a:t>𝑟)</a:t>
                </a:r>
                <a:r>
                  <a:rPr lang="fr-F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fr-FR" i="0">
                    <a:latin typeface="Cambria Math" panose="02040503050406030204" pitchFamily="18" charset="0"/>
                  </a:rPr>
                  <a:t>0</a:t>
                </a:r>
                <a:endParaRPr lang="en-CA" dirty="0"/>
              </a:p>
              <a:p>
                <a:endParaRPr lang="en-US" dirty="0" smtClean="0"/>
              </a:p>
              <a:p>
                <a:r>
                  <a:rPr lang="en-US" dirty="0" smtClean="0"/>
                  <a:t>For example a double root would be a case where we have f(r)=0</a:t>
                </a:r>
                <a:r>
                  <a:rPr lang="en-US" baseline="0" dirty="0" smtClean="0"/>
                  <a:t> and f’(r)=0 but f”(r) is no longer zero.</a:t>
                </a:r>
              </a:p>
              <a:p>
                <a:r>
                  <a:rPr lang="en-US" baseline="0" dirty="0" smtClean="0"/>
                  <a:t>Such a function will be flat around the root, the root must be either a maximum or minimum of the function, depending if it’s second derivative is positive or negative. </a:t>
                </a:r>
              </a:p>
              <a:p>
                <a:r>
                  <a:rPr lang="en-US" baseline="0" dirty="0" smtClean="0"/>
                  <a:t>A typical shape of such a function is sketched on the figure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look to a triple root, we must further have it’s second derivate evaluating to zero but the third derivative no longer evaluates to zero.</a:t>
                </a:r>
              </a:p>
              <a:p>
                <a:r>
                  <a:rPr lang="en-US" baseline="0" dirty="0" smtClean="0"/>
                  <a:t>Such a function has an inflection point in the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A typical shape of such a function is sketched on the figure.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If we go to a quadruple root, we end-up again with a function presenting either a maximum or minimum in the root, but flatter than in the case of the double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From the figures it is clear that the higher the multiplicity of a root is, the flatter will be the function around the root.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Note as well that for roots of even multiplicity (2 and 4 in our figures) the function does not cross the x-axis.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For odd multiplicity (3 in our figure) the function will cross the x-axis.</a:t>
                </a:r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0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add some comments about this definition.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already discussed in the previous slide</a:t>
                </a:r>
                <a:r>
                  <a:rPr lang="en-US" baseline="0" dirty="0" smtClean="0"/>
                  <a:t> the function becomes flatter as the multiplicity of the root increases.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definition generalizes what you already know from basic algebra.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Consider for example the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aseline="0" dirty="0" smtClean="0"/>
                  <a:t>. </a:t>
                </a:r>
              </a:p>
              <a:p>
                <a:r>
                  <a:rPr lang="en-US" baseline="0" dirty="0" smtClean="0"/>
                  <a:t>From basic algebra, you would call the root r=3 a triple root of the cubic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baseline="0" dirty="0" smtClean="0"/>
                  <a:t>.</a:t>
                </a:r>
              </a:p>
              <a:p>
                <a:r>
                  <a:rPr lang="en-US" baseline="0" dirty="0" smtClean="0"/>
                  <a:t>I let you verify, by applying our definition for root multiplicity, that indeed f, it’s first and second derivative evaluates to zero in x=3.  The third derivative will no longer evaluate to zero but you will find 6</a:t>
                </a:r>
              </a:p>
              <a:p>
                <a:r>
                  <a:rPr lang="en-US" baseline="0" dirty="0" smtClean="0"/>
                  <a:t>This gives a root multiplicity M=3, as you expect from basic algebra.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well :</a:t>
                </a:r>
              </a:p>
              <a:p>
                <a:endParaRPr lang="en-US" baseline="0" dirty="0" smtClean="0"/>
              </a:p>
              <a:p>
                <a:r>
                  <a:rPr lang="en-CA" dirty="0" smtClean="0"/>
                  <a:t>Functions with roots with </a:t>
                </a:r>
                <a:r>
                  <a:rPr lang="en-CA" i="1" dirty="0" smtClean="0"/>
                  <a:t>even multiplicity do not cross the x-axis</a:t>
                </a:r>
              </a:p>
              <a:p>
                <a:r>
                  <a:rPr lang="en-CA" dirty="0" smtClean="0"/>
                  <a:t>Functions with roots with </a:t>
                </a:r>
                <a:r>
                  <a:rPr lang="en-CA" i="1" dirty="0" smtClean="0"/>
                  <a:t>odd multiplicity do cross the x-axis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fact is very useful if you want to estimate the multiplicity of a root based on the plot of the function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add some comments about this definition.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As already discussed in the previous slide</a:t>
                </a:r>
                <a:r>
                  <a:rPr lang="en-US" baseline="0" dirty="0" smtClean="0"/>
                  <a:t> the function becomes flatter as the multiplicity of the root increases.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definition generalizes what you already know from basic algebra.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Consider for example the function </a:t>
                </a:r>
                <a:r>
                  <a:rPr lang="en-GB" i="0" smtClean="0">
                    <a:latin typeface="Cambria Math" panose="02040503050406030204" pitchFamily="18" charset="0"/>
                  </a:rPr>
                  <a:t>𝑓</a:t>
                </a:r>
                <a:r>
                  <a:rPr lang="fr-CA" i="0">
                    <a:latin typeface="Cambria Math" panose="02040503050406030204" pitchFamily="18" charset="0"/>
                  </a:rPr>
                  <a:t>(</a:t>
                </a:r>
                <a:r>
                  <a:rPr lang="en-GB" i="0">
                    <a:latin typeface="Cambria Math" panose="02040503050406030204" pitchFamily="18" charset="0"/>
                  </a:rPr>
                  <a:t>𝑥)=</a:t>
                </a:r>
                <a:r>
                  <a:rPr lang="en-GB" i="0" smtClean="0">
                    <a:latin typeface="Cambria Math" panose="02040503050406030204" pitchFamily="18" charset="0"/>
                  </a:rPr>
                  <a:t>(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𝑥−2)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^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baseline="0" dirty="0" smtClean="0"/>
                  <a:t>. </a:t>
                </a:r>
              </a:p>
              <a:p>
                <a:r>
                  <a:rPr lang="en-US" baseline="0" dirty="0" smtClean="0"/>
                  <a:t>From basic algebra, you would call the root r=3 a triple root of the cubic polynomial </a:t>
                </a:r>
                <a:r>
                  <a:rPr lang="en-GB" i="0" smtClean="0">
                    <a:latin typeface="Cambria Math" panose="02040503050406030204" pitchFamily="18" charset="0"/>
                  </a:rPr>
                  <a:t>(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𝑥−2)</a:t>
                </a:r>
                <a:r>
                  <a:rPr lang="en-GB" b="0" i="0" smtClean="0">
                    <a:latin typeface="Cambria Math" panose="02040503050406030204" pitchFamily="18" charset="0"/>
                  </a:rPr>
                  <a:t>^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3</a:t>
                </a:r>
                <a:r>
                  <a:rPr lang="en-US" baseline="0" dirty="0" smtClean="0"/>
                  <a:t>.</a:t>
                </a:r>
              </a:p>
              <a:p>
                <a:r>
                  <a:rPr lang="en-US" baseline="0" dirty="0" smtClean="0"/>
                  <a:t>I let you verify, by applying our definition for root multiplicity that indeed f(3), first and second derivative evaluates to zero in x=3.  The third derivative will no longer evaluate to zero but you will find f’’’(3)=6</a:t>
                </a:r>
              </a:p>
              <a:p>
                <a:r>
                  <a:rPr lang="en-US" baseline="0" dirty="0" smtClean="0"/>
                  <a:t>This gives a root multiplicity M=3, as you expect from basic algebra.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well :</a:t>
                </a:r>
              </a:p>
              <a:p>
                <a:endParaRPr lang="en-US" baseline="0" dirty="0" smtClean="0"/>
              </a:p>
              <a:p>
                <a:r>
                  <a:rPr lang="en-CA" dirty="0" smtClean="0"/>
                  <a:t>Functions with roots with </a:t>
                </a:r>
                <a:r>
                  <a:rPr lang="en-CA" i="1" dirty="0" smtClean="0"/>
                  <a:t>even multiplicity do not cross the x-axis</a:t>
                </a:r>
              </a:p>
              <a:p>
                <a:r>
                  <a:rPr lang="en-CA" dirty="0" smtClean="0"/>
                  <a:t>Functions with roots with </a:t>
                </a:r>
                <a:r>
                  <a:rPr lang="en-CA" i="1" dirty="0" smtClean="0"/>
                  <a:t>odd multiplicity do cross the x-axis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fact is very useful if you want to estimate the multiplicity of a root based on the plot of the function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5E9E-B012-41A7-9280-CA4C49C25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9456" y="2852936"/>
            <a:ext cx="9313035" cy="1224136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99456" y="4293096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1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ption 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9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 option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363200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7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49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0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6AF6-5B3D-4877-9E41-5E50170381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284D-AAC1-4820-8D40-34213AE1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Arial Bold" charset="0"/>
              </a:rPr>
              <a:t>Challenging problems</a:t>
            </a:r>
            <a:endParaRPr lang="en-US" dirty="0">
              <a:latin typeface="Arial Bold" charset="0"/>
            </a:endParaRPr>
          </a:p>
        </p:txBody>
      </p:sp>
      <p:sp>
        <p:nvSpPr>
          <p:cNvPr id="7170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98DCD-676E-4921-AF66-B52BDE8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Error Estimation For Roots of High Multiplicity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071D796-120C-483E-A6D1-AAE2CE584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Consider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with a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 approximation of the root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, with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the forward error</a:t>
                </a:r>
              </a:p>
              <a:p>
                <a:r>
                  <a:rPr lang="en-CA" dirty="0"/>
                  <a:t>Taylor series expansion around the root: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Taking into account the root multiplicity:</a:t>
                </a:r>
              </a:p>
              <a:p>
                <a:pPr marL="0" indent="0">
                  <a:buNone/>
                </a:pPr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1D796-120C-483E-A6D1-AAE2CE584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2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98DCD-676E-4921-AF66-B52BDE8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Error Estimation For Roots of High Multiplicity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071D796-120C-483E-A6D1-AAE2CE584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Solving for the forward error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:</a:t>
                </a:r>
              </a:p>
              <a:p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!∙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1200" dirty="0"/>
              </a:p>
              <a:p>
                <a:r>
                  <a:rPr lang="fr-FR" dirty="0"/>
                  <a:t>As the </a:t>
                </a:r>
                <a:r>
                  <a:rPr lang="en-CA" dirty="0"/>
                  <a:t>true</a:t>
                </a:r>
                <a:r>
                  <a:rPr lang="fr-FR" dirty="0"/>
                  <a:t> root </a:t>
                </a:r>
                <a:r>
                  <a:rPr lang="en-CA" dirty="0"/>
                  <a:t>is</a:t>
                </a:r>
                <a:r>
                  <a:rPr lang="fr-FR" dirty="0"/>
                  <a:t> not </a:t>
                </a:r>
                <a:r>
                  <a:rPr lang="en-CA" dirty="0"/>
                  <a:t>known we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resulting in:</a:t>
                </a:r>
              </a:p>
              <a:p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!∙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1D796-120C-483E-A6D1-AAE2CE584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F5AB783-7D3B-4952-9742-33F6097CAA1F}"/>
              </a:ext>
            </a:extLst>
          </p:cNvPr>
          <p:cNvSpPr/>
          <p:nvPr/>
        </p:nvSpPr>
        <p:spPr>
          <a:xfrm>
            <a:off x="3894338" y="4750952"/>
            <a:ext cx="4403324" cy="1426012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51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us check our new findings on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0.24006</m:t>
                    </m:r>
                  </m:oMath>
                </a14:m>
                <a:endParaRPr lang="en-CA" dirty="0"/>
              </a:p>
              <a:p>
                <a:r>
                  <a:rPr lang="en-US" dirty="0"/>
                  <a:t>The true error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0.24</m:t>
                    </m:r>
                  </m:oMath>
                </a14:m>
                <a:endParaRPr lang="en-US" sz="1300" dirty="0"/>
              </a:p>
              <a:p>
                <a:r>
                  <a:rPr lang="en-US" dirty="0"/>
                  <a:t>Here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The true root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 is of multiplicity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CA" dirty="0"/>
              </a:p>
              <a:p>
                <a:r>
                  <a:rPr lang="en-US" dirty="0"/>
                  <a:t>Indeed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b="-177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9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Consequently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0.24006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30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Now the estimation of the error matches the value of the true error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7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BA88E-8CE2-436A-9CDB-892C860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Estimating the multiplicity of the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3E77D94-9569-4143-8DB2-981A75676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a real situation, where the true root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unknown, one doesn’t know the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of the root</a:t>
                </a:r>
              </a:p>
              <a:p>
                <a:r>
                  <a:rPr lang="en-CA" dirty="0"/>
                  <a:t>The root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must be estimated by:</a:t>
                </a:r>
              </a:p>
              <a:p>
                <a:pPr lvl="1"/>
                <a:r>
                  <a:rPr lang="en-CA" dirty="0"/>
                  <a:t>Plotting the </a:t>
                </a:r>
                <a:r>
                  <a:rPr lang="en-CA" dirty="0" smtClean="0"/>
                  <a:t>function</a:t>
                </a:r>
              </a:p>
              <a:p>
                <a:pPr lvl="1"/>
                <a:r>
                  <a:rPr lang="en-US" dirty="0" smtClean="0"/>
                  <a:t>Decide if the root is of odd or even multiplicity based on the plot</a:t>
                </a:r>
                <a:endParaRPr lang="en-CA" dirty="0"/>
              </a:p>
              <a:p>
                <a:pPr lvl="1"/>
                <a:r>
                  <a:rPr lang="en-CA" dirty="0"/>
                  <a:t>Evaluating the various derivatives in the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of the root and evaluate if the root is multiple or 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77D94-9569-4143-8DB2-981A75676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BA88E-8CE2-436A-9CDB-892C860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Estimating the multiplicity of the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3E77D94-9569-4143-8DB2-981A75676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6616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For our example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CA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0.24006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:</a:t>
                </a:r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r>
                  <a:rPr lang="en-CA" dirty="0" smtClean="0"/>
                  <a:t>Consequently the root is most likely a triple root</a:t>
                </a:r>
                <a:endParaRPr lang="en-CA" dirty="0"/>
              </a:p>
              <a:p>
                <a:endParaRPr lang="en-CA" sz="800" dirty="0"/>
              </a:p>
              <a:p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E77D94-9569-4143-8DB2-981A75676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6616"/>
              </a:xfrm>
              <a:blipFill rotWithShape="0">
                <a:blip r:embed="rId3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93903" y="3085052"/>
                <a:ext cx="717831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0.24006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−0.002</m:t>
                    </m:r>
                  </m:oMath>
                </a14:m>
                <a:endParaRPr lang="fr-FR" sz="24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fr-F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−0.03</m:t>
                    </m:r>
                  </m:oMath>
                </a14:m>
                <a:endParaRPr lang="en-US" sz="24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0.23</m:t>
                    </m:r>
                  </m:oMath>
                </a14:m>
                <a:endParaRPr lang="en-US" sz="24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e>
                    </m:d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=0.24006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03" y="3085052"/>
                <a:ext cx="7178314" cy="2031325"/>
              </a:xfrm>
              <a:prstGeom prst="rect">
                <a:avLst/>
              </a:prstGeom>
              <a:blipFill>
                <a:blip r:embed="rId4"/>
                <a:stretch>
                  <a:fillRect t="-4204" b="-438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3054" y="2750595"/>
            <a:ext cx="4572396" cy="2743438"/>
            <a:chOff x="433054" y="2750595"/>
            <a:chExt cx="4572396" cy="27434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054" y="2750595"/>
              <a:ext cx="4572396" cy="27434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03068" y="2750595"/>
                  <a:ext cx="1539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68" y="2750595"/>
                  <a:ext cx="153952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2785594" y="3641275"/>
            <a:ext cx="1694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8A6AD"/>
                </a:solidFill>
              </a:rPr>
              <a:t>Odd Multiplicity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738705-C631-4605-9590-01A4E469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54DB5BE-2631-4325-9DC8-936C5BC64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dirty="0" smtClean="0"/>
                  <a:t>Finding numerically roots of functions with high multiplicity roots is challenging</a:t>
                </a:r>
              </a:p>
              <a:p>
                <a:r>
                  <a:rPr lang="en-CA" dirty="0"/>
                  <a:t>Functions with high multiplicity roots have a high error magnification factor, that is a large forward error even for a small backward error</a:t>
                </a:r>
              </a:p>
              <a:p>
                <a:r>
                  <a:rPr lang="en-CA" dirty="0"/>
                  <a:t>To estimate the forward error of an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of the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a function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one has to</a:t>
                </a:r>
              </a:p>
              <a:p>
                <a:pPr lvl="1"/>
                <a:r>
                  <a:rPr lang="en-CA" dirty="0"/>
                  <a:t>estimate the root’s multiplicity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estimate the forward error with</a:t>
                </a:r>
              </a:p>
              <a:p>
                <a:pPr lvl="1"/>
                <a:endParaRPr lang="en-CA" sz="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!∙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lvl="1"/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4DB5BE-2631-4325-9DC8-936C5BC64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2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B100AD-04DF-45D9-8CC9-07ACA8E08903}"/>
              </a:ext>
            </a:extLst>
          </p:cNvPr>
          <p:cNvSpPr/>
          <p:nvPr/>
        </p:nvSpPr>
        <p:spPr>
          <a:xfrm>
            <a:off x="4065973" y="4900474"/>
            <a:ext cx="3630968" cy="1074198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7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Forward and backward errors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865165" y="5024197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012332" y="1690689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678719" y="1690689"/>
            <a:ext cx="5609868" cy="3963597"/>
            <a:chOff x="1354238" y="2531586"/>
            <a:chExt cx="5906216" cy="2248758"/>
          </a:xfrm>
        </p:grpSpPr>
        <p:sp>
          <p:nvSpPr>
            <p:cNvPr id="7" name="Freeform 6"/>
            <p:cNvSpPr/>
            <p:nvPr/>
          </p:nvSpPr>
          <p:spPr>
            <a:xfrm>
              <a:off x="1354238" y="2720051"/>
              <a:ext cx="4421529" cy="2060293"/>
            </a:xfrm>
            <a:custGeom>
              <a:avLst/>
              <a:gdLst>
                <a:gd name="connsiteX0" fmla="*/ 0 w 4421529"/>
                <a:gd name="connsiteY0" fmla="*/ 2060293 h 2060293"/>
                <a:gd name="connsiteX1" fmla="*/ 891251 w 4421529"/>
                <a:gd name="connsiteY1" fmla="*/ 1863524 h 2060293"/>
                <a:gd name="connsiteX2" fmla="*/ 2372810 w 4421529"/>
                <a:gd name="connsiteY2" fmla="*/ 1319514 h 2060293"/>
                <a:gd name="connsiteX3" fmla="*/ 3692324 w 4421529"/>
                <a:gd name="connsiteY3" fmla="*/ 567159 h 2060293"/>
                <a:gd name="connsiteX4" fmla="*/ 4421529 w 4421529"/>
                <a:gd name="connsiteY4" fmla="*/ 0 h 2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529" h="2060293">
                  <a:moveTo>
                    <a:pt x="0" y="2060293"/>
                  </a:moveTo>
                  <a:cubicBezTo>
                    <a:pt x="247891" y="2023640"/>
                    <a:pt x="495783" y="1986987"/>
                    <a:pt x="891251" y="1863524"/>
                  </a:cubicBezTo>
                  <a:cubicBezTo>
                    <a:pt x="1286719" y="1740061"/>
                    <a:pt x="1905965" y="1535575"/>
                    <a:pt x="2372810" y="1319514"/>
                  </a:cubicBezTo>
                  <a:cubicBezTo>
                    <a:pt x="2839655" y="1103453"/>
                    <a:pt x="3350871" y="787078"/>
                    <a:pt x="3692324" y="567159"/>
                  </a:cubicBezTo>
                  <a:cubicBezTo>
                    <a:pt x="4033777" y="347240"/>
                    <a:pt x="4227653" y="173620"/>
                    <a:pt x="4421529" y="0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12" y="2531586"/>
                  <a:ext cx="145264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41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64171" y="5024196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71" y="5024196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9369" y="169068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69" y="1690688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C79450A8-D092-4EF0-8001-1821FC37FD1A}"/>
              </a:ext>
            </a:extLst>
          </p:cNvPr>
          <p:cNvGrpSpPr/>
          <p:nvPr/>
        </p:nvGrpSpPr>
        <p:grpSpPr>
          <a:xfrm>
            <a:off x="838200" y="3419985"/>
            <a:ext cx="4112293" cy="2065876"/>
            <a:chOff x="2124361" y="3419985"/>
            <a:chExt cx="4112293" cy="206587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EAD5328-2621-4B3F-A5CC-16B6B1772865}"/>
                </a:ext>
              </a:extLst>
            </p:cNvPr>
            <p:cNvCxnSpPr>
              <a:cxnSpLocks/>
            </p:cNvCxnSpPr>
            <p:nvPr/>
          </p:nvCxnSpPr>
          <p:spPr>
            <a:xfrm>
              <a:off x="5592441" y="3419985"/>
              <a:ext cx="0" cy="2065876"/>
            </a:xfrm>
            <a:prstGeom prst="line">
              <a:avLst/>
            </a:prstGeom>
            <a:ln>
              <a:solidFill>
                <a:srgbClr val="48A6AD"/>
              </a:solidFill>
              <a:prstDash val="lgDash"/>
              <a:headEnd type="non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B2609E5-219D-4FE5-A642-0906CEB25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5530" y="3983943"/>
              <a:ext cx="3391124" cy="24873"/>
            </a:xfrm>
            <a:prstGeom prst="line">
              <a:avLst/>
            </a:prstGeom>
            <a:ln>
              <a:solidFill>
                <a:srgbClr val="48A6AD"/>
              </a:solidFill>
              <a:prstDash val="lgDash"/>
              <a:headEnd type="non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04A1A470-4801-4019-818B-EEDAA5183651}"/>
                    </a:ext>
                  </a:extLst>
                </p:cNvPr>
                <p:cNvSpPr/>
                <p:nvPr/>
              </p:nvSpPr>
              <p:spPr>
                <a:xfrm>
                  <a:off x="2124361" y="3494879"/>
                  <a:ext cx="1200585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48A6AD"/>
                                </a:solidFill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  <a:p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4A1A470-4801-4019-818B-EEDAA51836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61" y="3494879"/>
                  <a:ext cx="1200585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AADC09A9-C8E3-41A6-B820-A203AEDC8CE8}"/>
              </a:ext>
            </a:extLst>
          </p:cNvPr>
          <p:cNvGrpSpPr/>
          <p:nvPr/>
        </p:nvGrpSpPr>
        <p:grpSpPr>
          <a:xfrm>
            <a:off x="4739657" y="3983944"/>
            <a:ext cx="1887458" cy="1040252"/>
            <a:chOff x="6025818" y="3983944"/>
            <a:chExt cx="1887458" cy="104025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xmlns="" id="{C387CFEF-09E3-4C1D-A0E1-C7E6F11ED744}"/>
                </a:ext>
              </a:extLst>
            </p:cNvPr>
            <p:cNvSpPr/>
            <p:nvPr/>
          </p:nvSpPr>
          <p:spPr>
            <a:xfrm rot="10800000" flipH="1" flipV="1">
              <a:off x="6025818" y="3983944"/>
              <a:ext cx="152400" cy="1040252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D2CB940-FFEE-47C9-AB60-024704F3A63A}"/>
                </a:ext>
              </a:extLst>
            </p:cNvPr>
            <p:cNvSpPr txBox="1"/>
            <p:nvPr/>
          </p:nvSpPr>
          <p:spPr>
            <a:xfrm>
              <a:off x="6295333" y="4319404"/>
              <a:ext cx="161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48A6AD"/>
                  </a:solidFill>
                </a:rPr>
                <a:t>Backward Error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1BBB632-501E-459C-AAC9-4604BFC3FC9D}"/>
              </a:ext>
            </a:extLst>
          </p:cNvPr>
          <p:cNvGrpSpPr/>
          <p:nvPr/>
        </p:nvGrpSpPr>
        <p:grpSpPr>
          <a:xfrm>
            <a:off x="2909437" y="4826000"/>
            <a:ext cx="1486176" cy="1238174"/>
            <a:chOff x="4195598" y="4826000"/>
            <a:chExt cx="1486176" cy="123817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9B20D03F-AC4E-4928-A3A5-37367B5E752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41" y="4826000"/>
              <a:ext cx="0" cy="659861"/>
            </a:xfrm>
            <a:prstGeom prst="line">
              <a:avLst/>
            </a:prstGeom>
            <a:ln>
              <a:solidFill>
                <a:srgbClr val="48A6AD"/>
              </a:solidFill>
              <a:prstDash val="lgDash"/>
              <a:headEnd type="non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xmlns="" id="{E0D75504-9CA1-4CBE-9EED-ECDC847E8A32}"/>
                </a:ext>
              </a:extLst>
            </p:cNvPr>
            <p:cNvSpPr/>
            <p:nvPr/>
          </p:nvSpPr>
          <p:spPr>
            <a:xfrm rot="16200000" flipH="1" flipV="1">
              <a:off x="4862486" y="4852616"/>
              <a:ext cx="152400" cy="1320797"/>
            </a:xfrm>
            <a:prstGeom prst="rightBrace">
              <a:avLst>
                <a:gd name="adj1" fmla="val 36762"/>
                <a:gd name="adj2" fmla="val 50000"/>
              </a:avLst>
            </a:prstGeom>
            <a:ln w="25400">
              <a:solidFill>
                <a:srgbClr val="48A6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rgbClr val="48A6AD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A0411CE3-84AC-4546-9706-B87791B076FB}"/>
                </a:ext>
              </a:extLst>
            </p:cNvPr>
            <p:cNvSpPr/>
            <p:nvPr/>
          </p:nvSpPr>
          <p:spPr>
            <a:xfrm>
              <a:off x="4195598" y="5694842"/>
              <a:ext cx="1486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48A6AD"/>
                  </a:solidFill>
                </a:rPr>
                <a:t>Forward Error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23BB2508-EBEA-4198-A78C-876539E27657}"/>
                  </a:ext>
                </a:extLst>
              </p:cNvPr>
              <p:cNvSpPr/>
              <p:nvPr/>
            </p:nvSpPr>
            <p:spPr>
              <a:xfrm>
                <a:off x="7752916" y="2534803"/>
                <a:ext cx="384477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Backward error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endParaRPr lang="en-US" sz="1400" dirty="0"/>
              </a:p>
              <a:p>
                <a:r>
                  <a:rPr lang="en-US" sz="2800" dirty="0"/>
                  <a:t>Forward error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3BB2508-EBEA-4198-A78C-876539E27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916" y="2534803"/>
                <a:ext cx="3844770" cy="1200329"/>
              </a:xfrm>
              <a:prstGeom prst="rect">
                <a:avLst/>
              </a:prstGeom>
              <a:blipFill>
                <a:blip r:embed="rId9"/>
                <a:stretch>
                  <a:fillRect l="-3328" t="-5076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EAB9A7F-7EC9-436B-BCBD-B89AE149954A}"/>
              </a:ext>
            </a:extLst>
          </p:cNvPr>
          <p:cNvSpPr/>
          <p:nvPr/>
        </p:nvSpPr>
        <p:spPr>
          <a:xfrm>
            <a:off x="7633426" y="2349428"/>
            <a:ext cx="4089400" cy="1560949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81437123-382C-4AA2-9F1B-B200B9498878}"/>
              </a:ext>
            </a:extLst>
          </p:cNvPr>
          <p:cNvGrpSpPr/>
          <p:nvPr/>
        </p:nvGrpSpPr>
        <p:grpSpPr>
          <a:xfrm>
            <a:off x="7633430" y="4218355"/>
            <a:ext cx="3242873" cy="1185399"/>
            <a:chOff x="2234049" y="4323640"/>
            <a:chExt cx="3242873" cy="1185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3319F02E-315A-43D4-A036-8E00583425D8}"/>
                    </a:ext>
                  </a:extLst>
                </p:cNvPr>
                <p:cNvSpPr/>
                <p:nvPr/>
              </p:nvSpPr>
              <p:spPr>
                <a:xfrm>
                  <a:off x="2266043" y="4409085"/>
                  <a:ext cx="3178884" cy="10145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f>
                          <m:f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fr-F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den>
                        </m:f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5BBD295-765B-4BF0-9927-0399A1B2D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6043" y="4409085"/>
                  <a:ext cx="3178884" cy="10145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66ED1C8D-1FB6-4A5B-98F8-5EF29C4BB5CA}"/>
                </a:ext>
              </a:extLst>
            </p:cNvPr>
            <p:cNvSpPr/>
            <p:nvPr/>
          </p:nvSpPr>
          <p:spPr>
            <a:xfrm>
              <a:off x="2234049" y="4323640"/>
              <a:ext cx="3242873" cy="1185399"/>
            </a:xfrm>
            <a:prstGeom prst="rect">
              <a:avLst/>
            </a:prstGeom>
            <a:noFill/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3840" y="4535379"/>
            <a:ext cx="406201" cy="547088"/>
            <a:chOff x="2358108" y="5067030"/>
            <a:chExt cx="406201" cy="547088"/>
          </a:xfrm>
        </p:grpSpPr>
        <p:sp>
          <p:nvSpPr>
            <p:cNvPr id="12" name="Oval 11"/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358108" y="5067030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108" y="5067030"/>
                  <a:ext cx="40620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807033" y="4494649"/>
            <a:ext cx="552587" cy="585231"/>
            <a:chOff x="4747754" y="4892284"/>
            <a:chExt cx="552587" cy="585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747754" y="4892284"/>
                  <a:ext cx="5525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754" y="4892284"/>
                  <a:ext cx="552587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/>
            <p:nvPr/>
          </p:nvSpPr>
          <p:spPr>
            <a:xfrm>
              <a:off x="5190352" y="5367526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3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6D12-C3A4-46DF-A312-4017DDAC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Numerical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48CF9D9-1233-4857-A9FF-32DCD4050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estimation of the forward error from the backward error becomes problematic if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In this case,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CA" dirty="0"/>
                  <a:t> becomes closer to the true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we 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And the expression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Such an expression is numerically very sensitive to round-off errors and prone to loss of significance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CF9D9-1233-4857-A9FF-32DCD4050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E30283-BF07-4C6B-A421-D5B8D6B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Issue With Flat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xmlns="" id="{778212D4-E4C0-4500-A6C8-EDAAF8D97AD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42183" y="1690688"/>
                <a:ext cx="5466498" cy="4498975"/>
              </a:xfrm>
            </p:spPr>
            <p:txBody>
              <a:bodyPr/>
              <a:lstStyle/>
              <a:p>
                <a:r>
                  <a:rPr lang="en-CA" dirty="0" smtClean="0"/>
                  <a:t>Even the backward error is nearly zero, the forward error can be quite large</a:t>
                </a:r>
              </a:p>
              <a:p>
                <a:r>
                  <a:rPr lang="en-CA" dirty="0"/>
                  <a:t>The error magnification factor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is very large:</a:t>
                </a:r>
                <a:br>
                  <a:rPr lang="en-CA" dirty="0"/>
                </a:br>
                <a:r>
                  <a:rPr lang="en-CA" sz="1200" dirty="0"/>
                  <a:t/>
                </a:r>
                <a:br>
                  <a:rPr lang="en-CA" sz="1200" dirty="0"/>
                </a:b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error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backward</m:t>
                        </m:r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error</m:t>
                        </m:r>
                      </m:den>
                    </m:f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Such problems are referred as</a:t>
                </a:r>
                <a:br>
                  <a:rPr lang="en-CA" dirty="0"/>
                </a:br>
                <a:r>
                  <a:rPr lang="en-CA" i="1" dirty="0"/>
                  <a:t>ill-conditioned problems</a:t>
                </a:r>
              </a:p>
            </p:txBody>
          </p:sp>
        </mc:Choice>
        <mc:Fallback xmlns="">
          <p:sp>
            <p:nvSpPr>
              <p:cNvPr id="35" name="Content Placeholder 34">
                <a:extLst>
                  <a:ext uri="{FF2B5EF4-FFF2-40B4-BE49-F238E27FC236}">
                    <a16:creationId xmlns:a16="http://schemas.microsoft.com/office/drawing/2014/main" id="{778212D4-E4C0-4500-A6C8-EDAAF8D9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42183" y="1690688"/>
                <a:ext cx="5466498" cy="4498975"/>
              </a:xfrm>
              <a:blipFill>
                <a:blip r:embed="rId3"/>
                <a:stretch>
                  <a:fillRect l="-2009" t="-2168" r="-3125" b="-2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63DFF54-5F68-43C8-B381-C3F3E5E3F307}"/>
              </a:ext>
            </a:extLst>
          </p:cNvPr>
          <p:cNvCxnSpPr/>
          <p:nvPr/>
        </p:nvCxnSpPr>
        <p:spPr>
          <a:xfrm>
            <a:off x="900717" y="4165184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3E82AC2-F0A9-405A-A1D2-EB5E3E14225A}"/>
              </a:ext>
            </a:extLst>
          </p:cNvPr>
          <p:cNvCxnSpPr/>
          <p:nvPr/>
        </p:nvCxnSpPr>
        <p:spPr>
          <a:xfrm flipV="1">
            <a:off x="1394427" y="1793055"/>
            <a:ext cx="26453" cy="4345526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4C2CCA20-DF38-4C93-823D-350B344018C7}"/>
                  </a:ext>
                </a:extLst>
              </p:cNvPr>
              <p:cNvSpPr/>
              <p:nvPr/>
            </p:nvSpPr>
            <p:spPr>
              <a:xfrm>
                <a:off x="4503852" y="1883657"/>
                <a:ext cx="1379755" cy="813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2CCA20-DF38-4C93-823D-350B34401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852" y="1883657"/>
                <a:ext cx="1379755" cy="813718"/>
              </a:xfrm>
              <a:prstGeom prst="rect">
                <a:avLst/>
              </a:prstGeom>
              <a:blipFill>
                <a:blip r:embed="rId4"/>
                <a:stretch>
                  <a:fillRect l="-442" r="-2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C5953C00-EA76-45B1-85FE-CE037EBCD057}"/>
                  </a:ext>
                </a:extLst>
              </p:cNvPr>
              <p:cNvSpPr/>
              <p:nvPr/>
            </p:nvSpPr>
            <p:spPr>
              <a:xfrm>
                <a:off x="5603008" y="413803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953C00-EA76-45B1-85FE-CE037EBCD0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08" y="4138030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3D39755-214C-49AA-9581-AD7FAA50F2A9}"/>
                  </a:ext>
                </a:extLst>
              </p:cNvPr>
              <p:cNvSpPr/>
              <p:nvPr/>
            </p:nvSpPr>
            <p:spPr>
              <a:xfrm>
                <a:off x="896075" y="169068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D39755-214C-49AA-9581-AD7FAA50F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75" y="1690688"/>
                <a:ext cx="426399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3BDB924E-3177-4DB3-97FD-0B9E766B13A9}"/>
                  </a:ext>
                </a:extLst>
              </p:cNvPr>
              <p:cNvSpPr/>
              <p:nvPr/>
            </p:nvSpPr>
            <p:spPr>
              <a:xfrm>
                <a:off x="2842585" y="3635636"/>
                <a:ext cx="5525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BDB924E-3177-4DB3-97FD-0B9E766B1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85" y="3635636"/>
                <a:ext cx="5525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9F1D750-F719-445B-B8A1-8A4E9B259EEF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3340178" y="4110878"/>
            <a:ext cx="1654" cy="515970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550A1CD-9BD0-401B-8A23-82F777A88A7F}"/>
              </a:ext>
            </a:extLst>
          </p:cNvPr>
          <p:cNvSpPr txBox="1"/>
          <p:nvPr/>
        </p:nvSpPr>
        <p:spPr>
          <a:xfrm>
            <a:off x="3437636" y="4228273"/>
            <a:ext cx="195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48A6AD"/>
                </a:solidFill>
              </a:rPr>
              <a:t>Backward Error ≈ 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0A9D5558-6D63-4789-AC1E-9AAB3DAADCE3}"/>
              </a:ext>
            </a:extLst>
          </p:cNvPr>
          <p:cNvCxnSpPr>
            <a:cxnSpLocks/>
          </p:cNvCxnSpPr>
          <p:nvPr/>
        </p:nvCxnSpPr>
        <p:spPr>
          <a:xfrm>
            <a:off x="2702727" y="4165183"/>
            <a:ext cx="0" cy="461665"/>
          </a:xfrm>
          <a:prstGeom prst="line">
            <a:avLst/>
          </a:prstGeom>
          <a:ln>
            <a:solidFill>
              <a:srgbClr val="48A6AD"/>
            </a:solidFill>
            <a:prstDash val="lg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xmlns="" id="{30636661-1C97-47CE-B160-E959BD15DD1F}"/>
              </a:ext>
            </a:extLst>
          </p:cNvPr>
          <p:cNvSpPr/>
          <p:nvPr/>
        </p:nvSpPr>
        <p:spPr>
          <a:xfrm rot="16200000" flipH="1" flipV="1">
            <a:off x="2943939" y="4372572"/>
            <a:ext cx="152400" cy="634824"/>
          </a:xfrm>
          <a:prstGeom prst="rightBrace">
            <a:avLst>
              <a:gd name="adj1" fmla="val 36762"/>
              <a:gd name="adj2" fmla="val 50000"/>
            </a:avLst>
          </a:prstGeom>
          <a:ln w="2540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48A6AD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D3BA7096-E545-4E34-ADD2-AFA4B5133E36}"/>
              </a:ext>
            </a:extLst>
          </p:cNvPr>
          <p:cNvSpPr/>
          <p:nvPr/>
        </p:nvSpPr>
        <p:spPr>
          <a:xfrm>
            <a:off x="2277051" y="4928015"/>
            <a:ext cx="14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48A6AD"/>
                </a:solidFill>
              </a:rPr>
              <a:t>Forward Error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CDBDA31D-C4CA-4DA5-B88B-B7C68150BE02}"/>
              </a:ext>
            </a:extLst>
          </p:cNvPr>
          <p:cNvSpPr/>
          <p:nvPr/>
        </p:nvSpPr>
        <p:spPr>
          <a:xfrm>
            <a:off x="1681400" y="1793055"/>
            <a:ext cx="2822452" cy="4367351"/>
          </a:xfrm>
          <a:custGeom>
            <a:avLst/>
            <a:gdLst>
              <a:gd name="connsiteX0" fmla="*/ 0 w 2831977"/>
              <a:gd name="connsiteY0" fmla="*/ 4243526 h 4243526"/>
              <a:gd name="connsiteX1" fmla="*/ 230820 w 2831977"/>
              <a:gd name="connsiteY1" fmla="*/ 3089429 h 4243526"/>
              <a:gd name="connsiteX2" fmla="*/ 594804 w 2831977"/>
              <a:gd name="connsiteY2" fmla="*/ 252125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40024 w 2831977"/>
              <a:gd name="connsiteY5" fmla="*/ 2370338 h 4243526"/>
              <a:gd name="connsiteX6" fmla="*/ 2077375 w 2831977"/>
              <a:gd name="connsiteY6" fmla="*/ 2201662 h 4243526"/>
              <a:gd name="connsiteX7" fmla="*/ 2432482 w 2831977"/>
              <a:gd name="connsiteY7" fmla="*/ 163349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230820 w 2831977"/>
              <a:gd name="connsiteY1" fmla="*/ 3089429 h 4243526"/>
              <a:gd name="connsiteX2" fmla="*/ 594804 w 2831977"/>
              <a:gd name="connsiteY2" fmla="*/ 252125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077375 w 2831977"/>
              <a:gd name="connsiteY6" fmla="*/ 2201662 h 4243526"/>
              <a:gd name="connsiteX7" fmla="*/ 2432482 w 2831977"/>
              <a:gd name="connsiteY7" fmla="*/ 163349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230820 w 2831977"/>
              <a:gd name="connsiteY1" fmla="*/ 3089429 h 4243526"/>
              <a:gd name="connsiteX2" fmla="*/ 594804 w 2831977"/>
              <a:gd name="connsiteY2" fmla="*/ 252125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432482 w 2831977"/>
              <a:gd name="connsiteY7" fmla="*/ 163349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230820 w 2831977"/>
              <a:gd name="connsiteY1" fmla="*/ 3089429 h 4243526"/>
              <a:gd name="connsiteX2" fmla="*/ 594804 w 2831977"/>
              <a:gd name="connsiteY2" fmla="*/ 252125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594804 w 2831977"/>
              <a:gd name="connsiteY2" fmla="*/ 252125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472884 w 2831977"/>
              <a:gd name="connsiteY2" fmla="*/ 2620318 h 4243526"/>
              <a:gd name="connsiteX3" fmla="*/ 887767 w 2831977"/>
              <a:gd name="connsiteY3" fmla="*/ 238809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472884 w 2831977"/>
              <a:gd name="connsiteY2" fmla="*/ 2620318 h 4243526"/>
              <a:gd name="connsiteX3" fmla="*/ 781087 w 2831977"/>
              <a:gd name="connsiteY3" fmla="*/ 2395713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472884 w 2831977"/>
              <a:gd name="connsiteY2" fmla="*/ 2620318 h 4243526"/>
              <a:gd name="connsiteX3" fmla="*/ 727112 w 2831977"/>
              <a:gd name="connsiteY3" fmla="*/ 2424288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472884 w 2831977"/>
              <a:gd name="connsiteY2" fmla="*/ 2620318 h 4243526"/>
              <a:gd name="connsiteX3" fmla="*/ 676312 w 2831977"/>
              <a:gd name="connsiteY3" fmla="*/ 2411588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76312 w 2831977"/>
              <a:gd name="connsiteY3" fmla="*/ 2411588 h 4243526"/>
              <a:gd name="connsiteX4" fmla="*/ 1109709 w 2831977"/>
              <a:gd name="connsiteY4" fmla="*/ 23792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76312 w 2831977"/>
              <a:gd name="connsiteY3" fmla="*/ 2411588 h 4243526"/>
              <a:gd name="connsiteX4" fmla="*/ 1322434 w 2831977"/>
              <a:gd name="connsiteY4" fmla="*/ 23696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76312 w 2831977"/>
              <a:gd name="connsiteY3" fmla="*/ 2411588 h 4243526"/>
              <a:gd name="connsiteX4" fmla="*/ 1322434 w 2831977"/>
              <a:gd name="connsiteY4" fmla="*/ 23696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76312 w 2831977"/>
              <a:gd name="connsiteY3" fmla="*/ 2411588 h 4243526"/>
              <a:gd name="connsiteX4" fmla="*/ 1322434 w 2831977"/>
              <a:gd name="connsiteY4" fmla="*/ 23696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322434 w 2831977"/>
              <a:gd name="connsiteY4" fmla="*/ 23696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27184 w 2831977"/>
              <a:gd name="connsiteY4" fmla="*/ 23569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27184 w 2831977"/>
              <a:gd name="connsiteY4" fmla="*/ 2356990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17659 w 2831977"/>
              <a:gd name="connsiteY4" fmla="*/ 23665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17659 w 2831977"/>
              <a:gd name="connsiteY4" fmla="*/ 2366515 h 4243526"/>
              <a:gd name="connsiteX5" fmla="*/ 1793364 w 2831977"/>
              <a:gd name="connsiteY5" fmla="*/ 23398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17659 w 2831977"/>
              <a:gd name="connsiteY4" fmla="*/ 2366515 h 4243526"/>
              <a:gd name="connsiteX5" fmla="*/ 1904489 w 2831977"/>
              <a:gd name="connsiteY5" fmla="*/ 2314458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77480 w 2831977"/>
              <a:gd name="connsiteY1" fmla="*/ 3348509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17659 w 2831977"/>
              <a:gd name="connsiteY4" fmla="*/ 2366515 h 4243526"/>
              <a:gd name="connsiteX5" fmla="*/ 1879089 w 2831977"/>
              <a:gd name="connsiteY5" fmla="*/ 2343033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31977"/>
              <a:gd name="connsiteY0" fmla="*/ 4243526 h 4243526"/>
              <a:gd name="connsiteX1" fmla="*/ 136205 w 2831977"/>
              <a:gd name="connsiteY1" fmla="*/ 3618384 h 4243526"/>
              <a:gd name="connsiteX2" fmla="*/ 314134 w 2831977"/>
              <a:gd name="connsiteY2" fmla="*/ 2960043 h 4243526"/>
              <a:gd name="connsiteX3" fmla="*/ 600112 w 2831977"/>
              <a:gd name="connsiteY3" fmla="*/ 2446513 h 4243526"/>
              <a:gd name="connsiteX4" fmla="*/ 1217659 w 2831977"/>
              <a:gd name="connsiteY4" fmla="*/ 2366515 h 4243526"/>
              <a:gd name="connsiteX5" fmla="*/ 1879089 w 2831977"/>
              <a:gd name="connsiteY5" fmla="*/ 2343033 h 4243526"/>
              <a:gd name="connsiteX6" fmla="*/ 2229775 w 2831977"/>
              <a:gd name="connsiteY6" fmla="*/ 2034022 h 4243526"/>
              <a:gd name="connsiteX7" fmla="*/ 2577262 w 2831977"/>
              <a:gd name="connsiteY7" fmla="*/ 1107711 h 4243526"/>
              <a:gd name="connsiteX8" fmla="*/ 2831977 w 2831977"/>
              <a:gd name="connsiteY8" fmla="*/ 0 h 4243526"/>
              <a:gd name="connsiteX0" fmla="*/ 0 w 2822452"/>
              <a:gd name="connsiteY0" fmla="*/ 4367351 h 4367351"/>
              <a:gd name="connsiteX1" fmla="*/ 126680 w 2822452"/>
              <a:gd name="connsiteY1" fmla="*/ 3618384 h 4367351"/>
              <a:gd name="connsiteX2" fmla="*/ 304609 w 2822452"/>
              <a:gd name="connsiteY2" fmla="*/ 2960043 h 4367351"/>
              <a:gd name="connsiteX3" fmla="*/ 590587 w 2822452"/>
              <a:gd name="connsiteY3" fmla="*/ 2446513 h 4367351"/>
              <a:gd name="connsiteX4" fmla="*/ 1208134 w 2822452"/>
              <a:gd name="connsiteY4" fmla="*/ 2366515 h 4367351"/>
              <a:gd name="connsiteX5" fmla="*/ 1869564 w 2822452"/>
              <a:gd name="connsiteY5" fmla="*/ 2343033 h 4367351"/>
              <a:gd name="connsiteX6" fmla="*/ 2220250 w 2822452"/>
              <a:gd name="connsiteY6" fmla="*/ 2034022 h 4367351"/>
              <a:gd name="connsiteX7" fmla="*/ 2567737 w 2822452"/>
              <a:gd name="connsiteY7" fmla="*/ 1107711 h 4367351"/>
              <a:gd name="connsiteX8" fmla="*/ 2822452 w 2822452"/>
              <a:gd name="connsiteY8" fmla="*/ 0 h 4367351"/>
              <a:gd name="connsiteX0" fmla="*/ 0 w 2822452"/>
              <a:gd name="connsiteY0" fmla="*/ 4367351 h 4367351"/>
              <a:gd name="connsiteX1" fmla="*/ 126680 w 2822452"/>
              <a:gd name="connsiteY1" fmla="*/ 3618384 h 4367351"/>
              <a:gd name="connsiteX2" fmla="*/ 304609 w 2822452"/>
              <a:gd name="connsiteY2" fmla="*/ 2960043 h 4367351"/>
              <a:gd name="connsiteX3" fmla="*/ 590587 w 2822452"/>
              <a:gd name="connsiteY3" fmla="*/ 2446513 h 4367351"/>
              <a:gd name="connsiteX4" fmla="*/ 1208134 w 2822452"/>
              <a:gd name="connsiteY4" fmla="*/ 2366515 h 4367351"/>
              <a:gd name="connsiteX5" fmla="*/ 1869564 w 2822452"/>
              <a:gd name="connsiteY5" fmla="*/ 2343033 h 4367351"/>
              <a:gd name="connsiteX6" fmla="*/ 2220250 w 2822452"/>
              <a:gd name="connsiteY6" fmla="*/ 2034022 h 4367351"/>
              <a:gd name="connsiteX7" fmla="*/ 2567737 w 2822452"/>
              <a:gd name="connsiteY7" fmla="*/ 1107711 h 4367351"/>
              <a:gd name="connsiteX8" fmla="*/ 2822452 w 2822452"/>
              <a:gd name="connsiteY8" fmla="*/ 0 h 4367351"/>
              <a:gd name="connsiteX0" fmla="*/ 0 w 2822452"/>
              <a:gd name="connsiteY0" fmla="*/ 4367351 h 4367351"/>
              <a:gd name="connsiteX1" fmla="*/ 126680 w 2822452"/>
              <a:gd name="connsiteY1" fmla="*/ 3618384 h 4367351"/>
              <a:gd name="connsiteX2" fmla="*/ 304609 w 2822452"/>
              <a:gd name="connsiteY2" fmla="*/ 2960043 h 4367351"/>
              <a:gd name="connsiteX3" fmla="*/ 590587 w 2822452"/>
              <a:gd name="connsiteY3" fmla="*/ 2446513 h 4367351"/>
              <a:gd name="connsiteX4" fmla="*/ 1208134 w 2822452"/>
              <a:gd name="connsiteY4" fmla="*/ 2366515 h 4367351"/>
              <a:gd name="connsiteX5" fmla="*/ 1869564 w 2822452"/>
              <a:gd name="connsiteY5" fmla="*/ 2343033 h 4367351"/>
              <a:gd name="connsiteX6" fmla="*/ 2220250 w 2822452"/>
              <a:gd name="connsiteY6" fmla="*/ 2034022 h 4367351"/>
              <a:gd name="connsiteX7" fmla="*/ 2567737 w 2822452"/>
              <a:gd name="connsiteY7" fmla="*/ 1107711 h 4367351"/>
              <a:gd name="connsiteX8" fmla="*/ 2822452 w 2822452"/>
              <a:gd name="connsiteY8" fmla="*/ 0 h 4367351"/>
              <a:gd name="connsiteX0" fmla="*/ 0 w 2822452"/>
              <a:gd name="connsiteY0" fmla="*/ 4367351 h 4367351"/>
              <a:gd name="connsiteX1" fmla="*/ 126680 w 2822452"/>
              <a:gd name="connsiteY1" fmla="*/ 3618384 h 4367351"/>
              <a:gd name="connsiteX2" fmla="*/ 304609 w 2822452"/>
              <a:gd name="connsiteY2" fmla="*/ 2960043 h 4367351"/>
              <a:gd name="connsiteX3" fmla="*/ 590587 w 2822452"/>
              <a:gd name="connsiteY3" fmla="*/ 2446513 h 4367351"/>
              <a:gd name="connsiteX4" fmla="*/ 1208134 w 2822452"/>
              <a:gd name="connsiteY4" fmla="*/ 2369620 h 4367351"/>
              <a:gd name="connsiteX5" fmla="*/ 1869564 w 2822452"/>
              <a:gd name="connsiteY5" fmla="*/ 2343033 h 4367351"/>
              <a:gd name="connsiteX6" fmla="*/ 2220250 w 2822452"/>
              <a:gd name="connsiteY6" fmla="*/ 2034022 h 4367351"/>
              <a:gd name="connsiteX7" fmla="*/ 2567737 w 2822452"/>
              <a:gd name="connsiteY7" fmla="*/ 1107711 h 4367351"/>
              <a:gd name="connsiteX8" fmla="*/ 2822452 w 2822452"/>
              <a:gd name="connsiteY8" fmla="*/ 0 h 436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22452" h="4367351">
                <a:moveTo>
                  <a:pt x="0" y="4367351"/>
                </a:moveTo>
                <a:cubicBezTo>
                  <a:pt x="65843" y="3933825"/>
                  <a:pt x="75912" y="3852935"/>
                  <a:pt x="126680" y="3618384"/>
                </a:cubicBezTo>
                <a:cubicBezTo>
                  <a:pt x="177448" y="3383833"/>
                  <a:pt x="227291" y="3155355"/>
                  <a:pt x="304609" y="2960043"/>
                </a:cubicBezTo>
                <a:cubicBezTo>
                  <a:pt x="381927" y="2764731"/>
                  <a:pt x="440000" y="2544917"/>
                  <a:pt x="590587" y="2446513"/>
                </a:cubicBezTo>
                <a:cubicBezTo>
                  <a:pt x="741174" y="2348109"/>
                  <a:pt x="994971" y="2374448"/>
                  <a:pt x="1208134" y="2369620"/>
                </a:cubicBezTo>
                <a:cubicBezTo>
                  <a:pt x="1421297" y="2364792"/>
                  <a:pt x="1700878" y="2398966"/>
                  <a:pt x="1869564" y="2343033"/>
                </a:cubicBezTo>
                <a:cubicBezTo>
                  <a:pt x="2038250" y="2287100"/>
                  <a:pt x="2103888" y="2239909"/>
                  <a:pt x="2220250" y="2034022"/>
                </a:cubicBezTo>
                <a:cubicBezTo>
                  <a:pt x="2336612" y="1828135"/>
                  <a:pt x="2467370" y="1446715"/>
                  <a:pt x="2567737" y="1107711"/>
                </a:cubicBezTo>
                <a:cubicBezTo>
                  <a:pt x="2668104" y="768707"/>
                  <a:pt x="2685588" y="633274"/>
                  <a:pt x="2822452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284C7E8-AC50-44B5-9BB2-589984DE10B2}"/>
              </a:ext>
            </a:extLst>
          </p:cNvPr>
          <p:cNvGrpSpPr/>
          <p:nvPr/>
        </p:nvGrpSpPr>
        <p:grpSpPr>
          <a:xfrm>
            <a:off x="2405280" y="3673779"/>
            <a:ext cx="406201" cy="547088"/>
            <a:chOff x="2358108" y="5067030"/>
            <a:chExt cx="406201" cy="54708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9064C66C-167B-4944-8042-9A70036F381B}"/>
                </a:ext>
              </a:extLst>
            </p:cNvPr>
            <p:cNvSpPr/>
            <p:nvPr/>
          </p:nvSpPr>
          <p:spPr>
            <a:xfrm>
              <a:off x="2611401" y="5504129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4845344C-B8E7-4D76-9887-F4F709ABDCD9}"/>
                    </a:ext>
                  </a:extLst>
                </p:cNvPr>
                <p:cNvSpPr/>
                <p:nvPr/>
              </p:nvSpPr>
              <p:spPr>
                <a:xfrm>
                  <a:off x="2358108" y="5067030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108" y="5067030"/>
                  <a:ext cx="406201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293B88F-B39D-40B6-81CE-3281A57001F1}"/>
              </a:ext>
            </a:extLst>
          </p:cNvPr>
          <p:cNvSpPr/>
          <p:nvPr/>
        </p:nvSpPr>
        <p:spPr>
          <a:xfrm>
            <a:off x="3285183" y="4110878"/>
            <a:ext cx="109989" cy="109989"/>
          </a:xfrm>
          <a:prstGeom prst="ellipse">
            <a:avLst/>
          </a:prstGeom>
          <a:solidFill>
            <a:schemeClr val="bg1"/>
          </a:solidFill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7FAA90-1B17-4FB9-9048-62ED48F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A1C6EC-4456-429A-9473-40475CB53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Consider the function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You can verify that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CA" dirty="0"/>
                  <a:t> is a root</a:t>
                </a:r>
              </a:p>
              <a:p>
                <a:r>
                  <a:rPr lang="en-CA" dirty="0"/>
                  <a:t>Let us try a few values around this root: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0.66667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0.666665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1C6EC-4456-429A-9473-40475CB53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35376-1E61-48F9-83A0-DB0855BC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is This 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C7F770-62D5-48F2-BAF5-C03B3918B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Seems that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different than the true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of the function can lead to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 reason are round-off errors</a:t>
                </a:r>
              </a:p>
              <a:p>
                <a:r>
                  <a:rPr lang="en-CA" dirty="0"/>
                  <a:t>When calculating numerically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with the number of digits the computer stores in the memory, the result becomes exactly zero.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C7F770-62D5-48F2-BAF5-C03B3918B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3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6980" y="1817795"/>
            <a:ext cx="5798920" cy="34747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7422" y="1817795"/>
            <a:ext cx="6169558" cy="347472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8811491" y="2975201"/>
            <a:ext cx="1316183" cy="803866"/>
          </a:xfrm>
          <a:prstGeom prst="ellipse">
            <a:avLst/>
          </a:prstGeom>
          <a:noFill/>
          <a:ln w="28575">
            <a:solidFill>
              <a:srgbClr val="48A6A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 flipH="1">
            <a:off x="8128159" y="2488105"/>
            <a:ext cx="252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8A6AD"/>
                </a:solidFill>
              </a:rPr>
              <a:t>Evaluates to zero exactly</a:t>
            </a:r>
            <a:endParaRPr lang="en-CA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69122" y="961223"/>
                <a:ext cx="299011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122" y="961223"/>
                <a:ext cx="2990114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C7E2E-AD23-4BD9-AE63-25F67408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Multiplicity of a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4BB1D6E-194B-4394-BC78-0EDAF32AD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 smtClean="0"/>
                  <a:t>Definition</a:t>
                </a:r>
              </a:p>
              <a:p>
                <a:pPr marL="0" indent="0">
                  <a:buNone/>
                </a:pPr>
                <a:r>
                  <a:rPr lang="en-CA" dirty="0"/>
                  <a:t>A root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 of a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dirty="0"/>
                  <a:t> is said to be of </a:t>
                </a:r>
                <a:r>
                  <a:rPr lang="en-CA" i="1" dirty="0"/>
                  <a:t>multiplicity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if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…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B1D6E-194B-4394-BC78-0EDAF32AD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8CA4797-90F4-44E5-B2A1-C3B58A1EA428}"/>
              </a:ext>
            </a:extLst>
          </p:cNvPr>
          <p:cNvSpPr/>
          <p:nvPr/>
        </p:nvSpPr>
        <p:spPr>
          <a:xfrm>
            <a:off x="708843" y="1754624"/>
            <a:ext cx="9802318" cy="1560949"/>
          </a:xfrm>
          <a:prstGeom prst="rect">
            <a:avLst/>
          </a:prstGeom>
          <a:noFill/>
          <a:ln w="2540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92BDB71-3E66-474C-B58B-037AD9D5F502}"/>
              </a:ext>
            </a:extLst>
          </p:cNvPr>
          <p:cNvGrpSpPr/>
          <p:nvPr/>
        </p:nvGrpSpPr>
        <p:grpSpPr>
          <a:xfrm>
            <a:off x="653978" y="3443262"/>
            <a:ext cx="3376534" cy="3063606"/>
            <a:chOff x="653978" y="3429269"/>
            <a:chExt cx="3376534" cy="306360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F7E24BD0-18E3-4C9D-A6A5-59C784DC5DB5}"/>
                </a:ext>
              </a:extLst>
            </p:cNvPr>
            <p:cNvCxnSpPr>
              <a:cxnSpLocks/>
            </p:cNvCxnSpPr>
            <p:nvPr/>
          </p:nvCxnSpPr>
          <p:spPr>
            <a:xfrm>
              <a:off x="653978" y="5438113"/>
              <a:ext cx="2761526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6538BCCD-7DB4-4ACE-9E11-AD8B2477C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14" y="3609976"/>
              <a:ext cx="20867" cy="2882899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2999CA82-DBD0-4CD4-A200-21F23D4AD184}"/>
                    </a:ext>
                  </a:extLst>
                </p:cNvPr>
                <p:cNvSpPr/>
                <p:nvPr/>
              </p:nvSpPr>
              <p:spPr>
                <a:xfrm>
                  <a:off x="2800496" y="3871825"/>
                  <a:ext cx="12300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999CA82-DBD0-4CD4-A200-21F23D4AD1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496" y="3871825"/>
                  <a:ext cx="123001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B05DCF93-90CC-47A2-B30A-FF9DADDEBADF}"/>
                    </a:ext>
                  </a:extLst>
                </p:cNvPr>
                <p:cNvSpPr/>
                <p:nvPr/>
              </p:nvSpPr>
              <p:spPr>
                <a:xfrm>
                  <a:off x="3270906" y="5429753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05DCF93-90CC-47A2-B30A-FF9DADDEB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06" y="5429753"/>
                  <a:ext cx="4263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55F5CA8E-1ED6-40C4-9EC4-56606D7F1144}"/>
                    </a:ext>
                  </a:extLst>
                </p:cNvPr>
                <p:cNvSpPr/>
                <p:nvPr/>
              </p:nvSpPr>
              <p:spPr>
                <a:xfrm>
                  <a:off x="661236" y="3429269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F5CA8E-1ED6-40C4-9EC4-56606D7F1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36" y="3429269"/>
                  <a:ext cx="42639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22AF0447-9E15-4026-8287-B1F28B439DD8}"/>
                    </a:ext>
                  </a:extLst>
                </p:cNvPr>
                <p:cNvSpPr/>
                <p:nvPr/>
              </p:nvSpPr>
              <p:spPr>
                <a:xfrm>
                  <a:off x="1712450" y="546385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2AF0447-9E15-4026-8287-B1F28B439D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50" y="5463857"/>
                  <a:ext cx="40620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ECE3706-6029-4FF2-831F-4D23B6816AD5}"/>
                </a:ext>
              </a:extLst>
            </p:cNvPr>
            <p:cNvSpPr/>
            <p:nvPr/>
          </p:nvSpPr>
          <p:spPr>
            <a:xfrm>
              <a:off x="1606915" y="3843772"/>
              <a:ext cx="1265747" cy="1594341"/>
            </a:xfrm>
            <a:custGeom>
              <a:avLst/>
              <a:gdLst>
                <a:gd name="connsiteX0" fmla="*/ 0 w 1233997"/>
                <a:gd name="connsiteY0" fmla="*/ 0 h 1617235"/>
                <a:gd name="connsiteX1" fmla="*/ 221942 w 1233997"/>
                <a:gd name="connsiteY1" fmla="*/ 1269507 h 1617235"/>
                <a:gd name="connsiteX2" fmla="*/ 506028 w 1233997"/>
                <a:gd name="connsiteY2" fmla="*/ 1589103 h 1617235"/>
                <a:gd name="connsiteX3" fmla="*/ 798991 w 1233997"/>
                <a:gd name="connsiteY3" fmla="*/ 1429305 h 1617235"/>
                <a:gd name="connsiteX4" fmla="*/ 1233997 w 1233997"/>
                <a:gd name="connsiteY4" fmla="*/ 71022 h 1617235"/>
                <a:gd name="connsiteX0" fmla="*/ 0 w 1233997"/>
                <a:gd name="connsiteY0" fmla="*/ 0 h 1589113"/>
                <a:gd name="connsiteX1" fmla="*/ 221942 w 1233997"/>
                <a:gd name="connsiteY1" fmla="*/ 1269507 h 1589113"/>
                <a:gd name="connsiteX2" fmla="*/ 506028 w 1233997"/>
                <a:gd name="connsiteY2" fmla="*/ 1589103 h 1589113"/>
                <a:gd name="connsiteX3" fmla="*/ 856141 w 1233997"/>
                <a:gd name="connsiteY3" fmla="*/ 1264205 h 1589113"/>
                <a:gd name="connsiteX4" fmla="*/ 1233997 w 1233997"/>
                <a:gd name="connsiteY4" fmla="*/ 71022 h 1589113"/>
                <a:gd name="connsiteX0" fmla="*/ 0 w 1233997"/>
                <a:gd name="connsiteY0" fmla="*/ 0 h 1589154"/>
                <a:gd name="connsiteX1" fmla="*/ 209242 w 1233997"/>
                <a:gd name="connsiteY1" fmla="*/ 1250457 h 1589154"/>
                <a:gd name="connsiteX2" fmla="*/ 506028 w 1233997"/>
                <a:gd name="connsiteY2" fmla="*/ 1589103 h 1589154"/>
                <a:gd name="connsiteX3" fmla="*/ 856141 w 1233997"/>
                <a:gd name="connsiteY3" fmla="*/ 1264205 h 1589154"/>
                <a:gd name="connsiteX4" fmla="*/ 1233997 w 1233997"/>
                <a:gd name="connsiteY4" fmla="*/ 71022 h 1589154"/>
                <a:gd name="connsiteX0" fmla="*/ 0 w 1265747"/>
                <a:gd name="connsiteY0" fmla="*/ 5178 h 1594341"/>
                <a:gd name="connsiteX1" fmla="*/ 209242 w 1265747"/>
                <a:gd name="connsiteY1" fmla="*/ 1255635 h 1594341"/>
                <a:gd name="connsiteX2" fmla="*/ 506028 w 1265747"/>
                <a:gd name="connsiteY2" fmla="*/ 1594281 h 1594341"/>
                <a:gd name="connsiteX3" fmla="*/ 856141 w 1265747"/>
                <a:gd name="connsiteY3" fmla="*/ 1269383 h 1594341"/>
                <a:gd name="connsiteX4" fmla="*/ 1265747 w 1265747"/>
                <a:gd name="connsiteY4" fmla="*/ 0 h 159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47" h="1594341">
                  <a:moveTo>
                    <a:pt x="0" y="5178"/>
                  </a:moveTo>
                  <a:cubicBezTo>
                    <a:pt x="68802" y="507506"/>
                    <a:pt x="124904" y="990785"/>
                    <a:pt x="209242" y="1255635"/>
                  </a:cubicBezTo>
                  <a:cubicBezTo>
                    <a:pt x="293580" y="1520485"/>
                    <a:pt x="398212" y="1591990"/>
                    <a:pt x="506028" y="1594281"/>
                  </a:cubicBezTo>
                  <a:cubicBezTo>
                    <a:pt x="613844" y="1596572"/>
                    <a:pt x="729521" y="1535096"/>
                    <a:pt x="856141" y="1269383"/>
                  </a:cubicBezTo>
                  <a:cubicBezTo>
                    <a:pt x="982761" y="1003670"/>
                    <a:pt x="1108908" y="552634"/>
                    <a:pt x="1265747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F008C41D-89CA-4482-BBC5-820CD4687DB4}"/>
                </a:ext>
              </a:extLst>
            </p:cNvPr>
            <p:cNvSpPr/>
            <p:nvPr/>
          </p:nvSpPr>
          <p:spPr>
            <a:xfrm>
              <a:off x="2063657" y="5383118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1F551CC0-4ECB-448A-A871-53E48CB371F6}"/>
                </a:ext>
              </a:extLst>
            </p:cNvPr>
            <p:cNvSpPr/>
            <p:nvPr/>
          </p:nvSpPr>
          <p:spPr>
            <a:xfrm>
              <a:off x="1762823" y="6047292"/>
              <a:ext cx="1354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48A6AD"/>
                  </a:solidFill>
                </a:rPr>
                <a:t>Double Root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3B226FF9-0706-49E8-8428-A880AF95F0BD}"/>
                </a:ext>
              </a:extLst>
            </p:cNvPr>
            <p:cNvCxnSpPr>
              <a:cxnSpLocks/>
              <a:stCxn id="27" idx="0"/>
              <a:endCxn id="19" idx="4"/>
            </p:cNvCxnSpPr>
            <p:nvPr/>
          </p:nvCxnSpPr>
          <p:spPr>
            <a:xfrm flipH="1" flipV="1">
              <a:off x="2118652" y="5493107"/>
              <a:ext cx="321633" cy="554185"/>
            </a:xfrm>
            <a:prstGeom prst="straightConnector1">
              <a:avLst/>
            </a:prstGeom>
            <a:ln w="12700">
              <a:solidFill>
                <a:srgbClr val="48A6AD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3B3EC81-2E2C-4B47-BBF2-8CB9B9CAC784}"/>
              </a:ext>
            </a:extLst>
          </p:cNvPr>
          <p:cNvGrpSpPr/>
          <p:nvPr/>
        </p:nvGrpSpPr>
        <p:grpSpPr>
          <a:xfrm>
            <a:off x="4216383" y="3429000"/>
            <a:ext cx="3401616" cy="3092130"/>
            <a:chOff x="4351835" y="3429000"/>
            <a:chExt cx="3401616" cy="3092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xmlns="" id="{71C4848B-05DC-421A-AFCE-6BF4CF3D516D}"/>
                    </a:ext>
                  </a:extLst>
                </p:cNvPr>
                <p:cNvSpPr/>
                <p:nvPr/>
              </p:nvSpPr>
              <p:spPr>
                <a:xfrm>
                  <a:off x="4351835" y="3429000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1C4848B-05DC-421A-AFCE-6BF4CF3D5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835" y="3429000"/>
                  <a:ext cx="42639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4298376F-9EE1-4C39-9D32-A13B3BC10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76917" y="5438113"/>
              <a:ext cx="2761526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C965AB27-A232-45EE-9D07-3C181DC80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5253" y="3609976"/>
              <a:ext cx="20867" cy="2882899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xmlns="" id="{74157A2A-6AD8-415C-8674-5CB61904D4FA}"/>
                    </a:ext>
                  </a:extLst>
                </p:cNvPr>
                <p:cNvSpPr/>
                <p:nvPr/>
              </p:nvSpPr>
              <p:spPr>
                <a:xfrm>
                  <a:off x="6523435" y="3871825"/>
                  <a:ext cx="12300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4157A2A-6AD8-415C-8674-5CB61904D4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35" y="3871825"/>
                  <a:ext cx="123001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xmlns="" id="{0940DA4C-0453-4CF8-B7D6-632E4B07E6DA}"/>
                    </a:ext>
                  </a:extLst>
                </p:cNvPr>
                <p:cNvSpPr/>
                <p:nvPr/>
              </p:nvSpPr>
              <p:spPr>
                <a:xfrm>
                  <a:off x="6993845" y="5429753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940DA4C-0453-4CF8-B7D6-632E4B07E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845" y="5429753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xmlns="" id="{D9938F5A-2C76-4404-8A48-FF43BA5E38DB}"/>
                    </a:ext>
                  </a:extLst>
                </p:cNvPr>
                <p:cNvSpPr/>
                <p:nvPr/>
              </p:nvSpPr>
              <p:spPr>
                <a:xfrm>
                  <a:off x="5435389" y="546385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938F5A-2C76-4404-8A48-FF43BA5E3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389" y="5463857"/>
                  <a:ext cx="406201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D452C7B-1E55-4319-ABD5-63072896E3EE}"/>
                </a:ext>
              </a:extLst>
            </p:cNvPr>
            <p:cNvSpPr/>
            <p:nvPr/>
          </p:nvSpPr>
          <p:spPr>
            <a:xfrm>
              <a:off x="5090157" y="3843773"/>
              <a:ext cx="1505444" cy="2677357"/>
            </a:xfrm>
            <a:custGeom>
              <a:avLst/>
              <a:gdLst>
                <a:gd name="connsiteX0" fmla="*/ 0 w 1233997"/>
                <a:gd name="connsiteY0" fmla="*/ 0 h 1617235"/>
                <a:gd name="connsiteX1" fmla="*/ 221942 w 1233997"/>
                <a:gd name="connsiteY1" fmla="*/ 1269507 h 1617235"/>
                <a:gd name="connsiteX2" fmla="*/ 506028 w 1233997"/>
                <a:gd name="connsiteY2" fmla="*/ 1589103 h 1617235"/>
                <a:gd name="connsiteX3" fmla="*/ 798991 w 1233997"/>
                <a:gd name="connsiteY3" fmla="*/ 1429305 h 1617235"/>
                <a:gd name="connsiteX4" fmla="*/ 1233997 w 1233997"/>
                <a:gd name="connsiteY4" fmla="*/ 71022 h 1617235"/>
                <a:gd name="connsiteX0" fmla="*/ 0 w 1233997"/>
                <a:gd name="connsiteY0" fmla="*/ 0 h 1589113"/>
                <a:gd name="connsiteX1" fmla="*/ 221942 w 1233997"/>
                <a:gd name="connsiteY1" fmla="*/ 1269507 h 1589113"/>
                <a:gd name="connsiteX2" fmla="*/ 506028 w 1233997"/>
                <a:gd name="connsiteY2" fmla="*/ 1589103 h 1589113"/>
                <a:gd name="connsiteX3" fmla="*/ 856141 w 1233997"/>
                <a:gd name="connsiteY3" fmla="*/ 1264205 h 1589113"/>
                <a:gd name="connsiteX4" fmla="*/ 1233997 w 1233997"/>
                <a:gd name="connsiteY4" fmla="*/ 71022 h 1589113"/>
                <a:gd name="connsiteX0" fmla="*/ 0 w 1233997"/>
                <a:gd name="connsiteY0" fmla="*/ 0 h 1589154"/>
                <a:gd name="connsiteX1" fmla="*/ 209242 w 1233997"/>
                <a:gd name="connsiteY1" fmla="*/ 1250457 h 1589154"/>
                <a:gd name="connsiteX2" fmla="*/ 506028 w 1233997"/>
                <a:gd name="connsiteY2" fmla="*/ 1589103 h 1589154"/>
                <a:gd name="connsiteX3" fmla="*/ 856141 w 1233997"/>
                <a:gd name="connsiteY3" fmla="*/ 1264205 h 1589154"/>
                <a:gd name="connsiteX4" fmla="*/ 1233997 w 1233997"/>
                <a:gd name="connsiteY4" fmla="*/ 71022 h 1589154"/>
                <a:gd name="connsiteX0" fmla="*/ 0 w 1265747"/>
                <a:gd name="connsiteY0" fmla="*/ 5178 h 1594341"/>
                <a:gd name="connsiteX1" fmla="*/ 209242 w 1265747"/>
                <a:gd name="connsiteY1" fmla="*/ 1255635 h 1594341"/>
                <a:gd name="connsiteX2" fmla="*/ 506028 w 1265747"/>
                <a:gd name="connsiteY2" fmla="*/ 1594281 h 1594341"/>
                <a:gd name="connsiteX3" fmla="*/ 856141 w 1265747"/>
                <a:gd name="connsiteY3" fmla="*/ 1269383 h 1594341"/>
                <a:gd name="connsiteX4" fmla="*/ 1265747 w 1265747"/>
                <a:gd name="connsiteY4" fmla="*/ 0 h 1594341"/>
                <a:gd name="connsiteX0" fmla="*/ 0 w 1265747"/>
                <a:gd name="connsiteY0" fmla="*/ 5178 h 1866656"/>
                <a:gd name="connsiteX1" fmla="*/ 40567 w 1265747"/>
                <a:gd name="connsiteY1" fmla="*/ 1770540 h 1866656"/>
                <a:gd name="connsiteX2" fmla="*/ 506028 w 1265747"/>
                <a:gd name="connsiteY2" fmla="*/ 1594281 h 1866656"/>
                <a:gd name="connsiteX3" fmla="*/ 856141 w 1265747"/>
                <a:gd name="connsiteY3" fmla="*/ 1269383 h 1866656"/>
                <a:gd name="connsiteX4" fmla="*/ 1265747 w 1265747"/>
                <a:gd name="connsiteY4" fmla="*/ 0 h 1866656"/>
                <a:gd name="connsiteX0" fmla="*/ 0 w 1310135"/>
                <a:gd name="connsiteY0" fmla="*/ 2002654 h 2188723"/>
                <a:gd name="connsiteX1" fmla="*/ 84955 w 1310135"/>
                <a:gd name="connsiteY1" fmla="*/ 1770540 h 2188723"/>
                <a:gd name="connsiteX2" fmla="*/ 550416 w 1310135"/>
                <a:gd name="connsiteY2" fmla="*/ 1594281 h 2188723"/>
                <a:gd name="connsiteX3" fmla="*/ 900529 w 1310135"/>
                <a:gd name="connsiteY3" fmla="*/ 1269383 h 2188723"/>
                <a:gd name="connsiteX4" fmla="*/ 1310135 w 1310135"/>
                <a:gd name="connsiteY4" fmla="*/ 0 h 2188723"/>
                <a:gd name="connsiteX0" fmla="*/ 0 w 1310135"/>
                <a:gd name="connsiteY0" fmla="*/ 2002654 h 2188723"/>
                <a:gd name="connsiteX1" fmla="*/ 84955 w 1310135"/>
                <a:gd name="connsiteY1" fmla="*/ 1770540 h 2188723"/>
                <a:gd name="connsiteX2" fmla="*/ 550416 w 1310135"/>
                <a:gd name="connsiteY2" fmla="*/ 1594281 h 2188723"/>
                <a:gd name="connsiteX3" fmla="*/ 900529 w 1310135"/>
                <a:gd name="connsiteY3" fmla="*/ 1269383 h 2188723"/>
                <a:gd name="connsiteX4" fmla="*/ 1310135 w 1310135"/>
                <a:gd name="connsiteY4" fmla="*/ 0 h 2188723"/>
                <a:gd name="connsiteX0" fmla="*/ 0 w 1310135"/>
                <a:gd name="connsiteY0" fmla="*/ 2002654 h 2002654"/>
                <a:gd name="connsiteX1" fmla="*/ 84955 w 1310135"/>
                <a:gd name="connsiteY1" fmla="*/ 1770540 h 2002654"/>
                <a:gd name="connsiteX2" fmla="*/ 550416 w 1310135"/>
                <a:gd name="connsiteY2" fmla="*/ 1594281 h 2002654"/>
                <a:gd name="connsiteX3" fmla="*/ 900529 w 1310135"/>
                <a:gd name="connsiteY3" fmla="*/ 1269383 h 2002654"/>
                <a:gd name="connsiteX4" fmla="*/ 1310135 w 1310135"/>
                <a:gd name="connsiteY4" fmla="*/ 0 h 2002654"/>
                <a:gd name="connsiteX0" fmla="*/ 0 w 1452178"/>
                <a:gd name="connsiteY0" fmla="*/ 2464293 h 2464293"/>
                <a:gd name="connsiteX1" fmla="*/ 226998 w 1452178"/>
                <a:gd name="connsiteY1" fmla="*/ 1770540 h 2464293"/>
                <a:gd name="connsiteX2" fmla="*/ 692459 w 1452178"/>
                <a:gd name="connsiteY2" fmla="*/ 1594281 h 2464293"/>
                <a:gd name="connsiteX3" fmla="*/ 1042572 w 1452178"/>
                <a:gd name="connsiteY3" fmla="*/ 1269383 h 2464293"/>
                <a:gd name="connsiteX4" fmla="*/ 1452178 w 1452178"/>
                <a:gd name="connsiteY4" fmla="*/ 0 h 2464293"/>
                <a:gd name="connsiteX0" fmla="*/ 0 w 1452178"/>
                <a:gd name="connsiteY0" fmla="*/ 2464293 h 2464293"/>
                <a:gd name="connsiteX1" fmla="*/ 226998 w 1452178"/>
                <a:gd name="connsiteY1" fmla="*/ 1770540 h 2464293"/>
                <a:gd name="connsiteX2" fmla="*/ 692459 w 1452178"/>
                <a:gd name="connsiteY2" fmla="*/ 1594281 h 2464293"/>
                <a:gd name="connsiteX3" fmla="*/ 1042572 w 1452178"/>
                <a:gd name="connsiteY3" fmla="*/ 1269383 h 2464293"/>
                <a:gd name="connsiteX4" fmla="*/ 1452178 w 1452178"/>
                <a:gd name="connsiteY4" fmla="*/ 0 h 2464293"/>
                <a:gd name="connsiteX0" fmla="*/ 0 w 1505444"/>
                <a:gd name="connsiteY0" fmla="*/ 2677357 h 2677357"/>
                <a:gd name="connsiteX1" fmla="*/ 280264 w 1505444"/>
                <a:gd name="connsiteY1" fmla="*/ 1770540 h 2677357"/>
                <a:gd name="connsiteX2" fmla="*/ 745725 w 1505444"/>
                <a:gd name="connsiteY2" fmla="*/ 1594281 h 2677357"/>
                <a:gd name="connsiteX3" fmla="*/ 1095838 w 1505444"/>
                <a:gd name="connsiteY3" fmla="*/ 1269383 h 2677357"/>
                <a:gd name="connsiteX4" fmla="*/ 1505444 w 1505444"/>
                <a:gd name="connsiteY4" fmla="*/ 0 h 2677357"/>
                <a:gd name="connsiteX0" fmla="*/ 0 w 1505444"/>
                <a:gd name="connsiteY0" fmla="*/ 2677357 h 2677357"/>
                <a:gd name="connsiteX1" fmla="*/ 280264 w 1505444"/>
                <a:gd name="connsiteY1" fmla="*/ 1770540 h 2677357"/>
                <a:gd name="connsiteX2" fmla="*/ 745725 w 1505444"/>
                <a:gd name="connsiteY2" fmla="*/ 1594281 h 2677357"/>
                <a:gd name="connsiteX3" fmla="*/ 1095838 w 1505444"/>
                <a:gd name="connsiteY3" fmla="*/ 1269383 h 2677357"/>
                <a:gd name="connsiteX4" fmla="*/ 1505444 w 1505444"/>
                <a:gd name="connsiteY4" fmla="*/ 0 h 267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444" h="2677357">
                  <a:moveTo>
                    <a:pt x="0" y="2677357"/>
                  </a:moveTo>
                  <a:cubicBezTo>
                    <a:pt x="122068" y="2176507"/>
                    <a:pt x="155977" y="1951053"/>
                    <a:pt x="280264" y="1770540"/>
                  </a:cubicBezTo>
                  <a:cubicBezTo>
                    <a:pt x="404551" y="1590027"/>
                    <a:pt x="524071" y="1588907"/>
                    <a:pt x="745725" y="1594281"/>
                  </a:cubicBezTo>
                  <a:cubicBezTo>
                    <a:pt x="967379" y="1599655"/>
                    <a:pt x="969218" y="1535096"/>
                    <a:pt x="1095838" y="1269383"/>
                  </a:cubicBezTo>
                  <a:cubicBezTo>
                    <a:pt x="1222458" y="1003670"/>
                    <a:pt x="1348605" y="552634"/>
                    <a:pt x="1505444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53A17202-D07C-4524-8F69-26E76D877200}"/>
                </a:ext>
              </a:extLst>
            </p:cNvPr>
            <p:cNvSpPr/>
            <p:nvPr/>
          </p:nvSpPr>
          <p:spPr>
            <a:xfrm>
              <a:off x="5729446" y="5383118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C951B7C7-3ABD-4805-BE4F-62E24A00867E}"/>
                </a:ext>
              </a:extLst>
            </p:cNvPr>
            <p:cNvSpPr/>
            <p:nvPr/>
          </p:nvSpPr>
          <p:spPr>
            <a:xfrm>
              <a:off x="5485762" y="6047292"/>
              <a:ext cx="119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48A6AD"/>
                  </a:solidFill>
                </a:rPr>
                <a:t>Triple Root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xmlns="" id="{24394FE8-40CF-4FFB-931F-6F75C28C5DB4}"/>
                </a:ext>
              </a:extLst>
            </p:cNvPr>
            <p:cNvCxnSpPr>
              <a:cxnSpLocks/>
              <a:stCxn id="43" idx="0"/>
              <a:endCxn id="42" idx="4"/>
            </p:cNvCxnSpPr>
            <p:nvPr/>
          </p:nvCxnSpPr>
          <p:spPr>
            <a:xfrm flipH="1" flipV="1">
              <a:off x="5784441" y="5493107"/>
              <a:ext cx="301101" cy="554185"/>
            </a:xfrm>
            <a:prstGeom prst="straightConnector1">
              <a:avLst/>
            </a:prstGeom>
            <a:ln w="12700">
              <a:solidFill>
                <a:srgbClr val="48A6AD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C1CF6CBC-24AF-47CE-8970-D2B8B9D6BC78}"/>
              </a:ext>
            </a:extLst>
          </p:cNvPr>
          <p:cNvGrpSpPr/>
          <p:nvPr/>
        </p:nvGrpSpPr>
        <p:grpSpPr>
          <a:xfrm>
            <a:off x="7803870" y="3443262"/>
            <a:ext cx="3455824" cy="3063606"/>
            <a:chOff x="7803870" y="3429269"/>
            <a:chExt cx="3455824" cy="306360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CC144E96-0E98-4556-AF37-0E01316BA268}"/>
                </a:ext>
              </a:extLst>
            </p:cNvPr>
            <p:cNvCxnSpPr>
              <a:cxnSpLocks/>
            </p:cNvCxnSpPr>
            <p:nvPr/>
          </p:nvCxnSpPr>
          <p:spPr>
            <a:xfrm>
              <a:off x="7803870" y="5438113"/>
              <a:ext cx="2761526" cy="0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7D928D36-B2B2-45D8-ABEC-664450444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206" y="3609976"/>
              <a:ext cx="20867" cy="2882899"/>
            </a:xfrm>
            <a:prstGeom prst="straightConnector1">
              <a:avLst/>
            </a:prstGeom>
            <a:ln w="25400">
              <a:solidFill>
                <a:srgbClr val="48A6AD"/>
              </a:solidFill>
              <a:headEnd w="med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xmlns="" id="{DF5165CD-957C-4C0E-B2B7-5C08760D9ED1}"/>
                    </a:ext>
                  </a:extLst>
                </p:cNvPr>
                <p:cNvSpPr/>
                <p:nvPr/>
              </p:nvSpPr>
              <p:spPr>
                <a:xfrm>
                  <a:off x="10029678" y="3843771"/>
                  <a:ext cx="123001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F5165CD-957C-4C0E-B2B7-5C08760D9E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9678" y="3843771"/>
                  <a:ext cx="1230016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xmlns="" id="{AA930A56-1142-4570-A4CA-497A3B5491E0}"/>
                    </a:ext>
                  </a:extLst>
                </p:cNvPr>
                <p:cNvSpPr/>
                <p:nvPr/>
              </p:nvSpPr>
              <p:spPr>
                <a:xfrm>
                  <a:off x="10420798" y="5429753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A930A56-1142-4570-A4CA-497A3B5491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0798" y="5429753"/>
                  <a:ext cx="42639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35249470-6380-42D3-9893-4B2D5E15441D}"/>
                    </a:ext>
                  </a:extLst>
                </p:cNvPr>
                <p:cNvSpPr/>
                <p:nvPr/>
              </p:nvSpPr>
              <p:spPr>
                <a:xfrm>
                  <a:off x="7811128" y="3429269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5249470-6380-42D3-9893-4B2D5E154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128" y="3429269"/>
                  <a:ext cx="42639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="" id="{A53AA082-C1B7-481D-997E-1FF312B54E30}"/>
                    </a:ext>
                  </a:extLst>
                </p:cNvPr>
                <p:cNvSpPr/>
                <p:nvPr/>
              </p:nvSpPr>
              <p:spPr>
                <a:xfrm>
                  <a:off x="8862342" y="5463857"/>
                  <a:ext cx="40620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>
                    <a:solidFill>
                      <a:srgbClr val="48A6AD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53AA082-C1B7-481D-997E-1FF312B54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2342" y="5463857"/>
                  <a:ext cx="406201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C949F5D-DD1F-40F8-9989-FA08A53A5DC0}"/>
                </a:ext>
              </a:extLst>
            </p:cNvPr>
            <p:cNvSpPr/>
            <p:nvPr/>
          </p:nvSpPr>
          <p:spPr>
            <a:xfrm>
              <a:off x="8559958" y="3843771"/>
              <a:ext cx="1554672" cy="1595002"/>
            </a:xfrm>
            <a:custGeom>
              <a:avLst/>
              <a:gdLst>
                <a:gd name="connsiteX0" fmla="*/ 0 w 1233997"/>
                <a:gd name="connsiteY0" fmla="*/ 0 h 1617235"/>
                <a:gd name="connsiteX1" fmla="*/ 221942 w 1233997"/>
                <a:gd name="connsiteY1" fmla="*/ 1269507 h 1617235"/>
                <a:gd name="connsiteX2" fmla="*/ 506028 w 1233997"/>
                <a:gd name="connsiteY2" fmla="*/ 1589103 h 1617235"/>
                <a:gd name="connsiteX3" fmla="*/ 798991 w 1233997"/>
                <a:gd name="connsiteY3" fmla="*/ 1429305 h 1617235"/>
                <a:gd name="connsiteX4" fmla="*/ 1233997 w 1233997"/>
                <a:gd name="connsiteY4" fmla="*/ 71022 h 1617235"/>
                <a:gd name="connsiteX0" fmla="*/ 0 w 1233997"/>
                <a:gd name="connsiteY0" fmla="*/ 0 h 1589113"/>
                <a:gd name="connsiteX1" fmla="*/ 221942 w 1233997"/>
                <a:gd name="connsiteY1" fmla="*/ 1269507 h 1589113"/>
                <a:gd name="connsiteX2" fmla="*/ 506028 w 1233997"/>
                <a:gd name="connsiteY2" fmla="*/ 1589103 h 1589113"/>
                <a:gd name="connsiteX3" fmla="*/ 856141 w 1233997"/>
                <a:gd name="connsiteY3" fmla="*/ 1264205 h 1589113"/>
                <a:gd name="connsiteX4" fmla="*/ 1233997 w 1233997"/>
                <a:gd name="connsiteY4" fmla="*/ 71022 h 1589113"/>
                <a:gd name="connsiteX0" fmla="*/ 0 w 1233997"/>
                <a:gd name="connsiteY0" fmla="*/ 0 h 1589154"/>
                <a:gd name="connsiteX1" fmla="*/ 209242 w 1233997"/>
                <a:gd name="connsiteY1" fmla="*/ 1250457 h 1589154"/>
                <a:gd name="connsiteX2" fmla="*/ 506028 w 1233997"/>
                <a:gd name="connsiteY2" fmla="*/ 1589103 h 1589154"/>
                <a:gd name="connsiteX3" fmla="*/ 856141 w 1233997"/>
                <a:gd name="connsiteY3" fmla="*/ 1264205 h 1589154"/>
                <a:gd name="connsiteX4" fmla="*/ 1233997 w 1233997"/>
                <a:gd name="connsiteY4" fmla="*/ 71022 h 1589154"/>
                <a:gd name="connsiteX0" fmla="*/ 0 w 1265747"/>
                <a:gd name="connsiteY0" fmla="*/ 5178 h 1594341"/>
                <a:gd name="connsiteX1" fmla="*/ 209242 w 1265747"/>
                <a:gd name="connsiteY1" fmla="*/ 1255635 h 1594341"/>
                <a:gd name="connsiteX2" fmla="*/ 506028 w 1265747"/>
                <a:gd name="connsiteY2" fmla="*/ 1594281 h 1594341"/>
                <a:gd name="connsiteX3" fmla="*/ 856141 w 1265747"/>
                <a:gd name="connsiteY3" fmla="*/ 1269383 h 1594341"/>
                <a:gd name="connsiteX4" fmla="*/ 1265747 w 1265747"/>
                <a:gd name="connsiteY4" fmla="*/ 0 h 1594341"/>
                <a:gd name="connsiteX0" fmla="*/ 0 w 1265747"/>
                <a:gd name="connsiteY0" fmla="*/ 5178 h 1608847"/>
                <a:gd name="connsiteX1" fmla="*/ 107642 w 1265747"/>
                <a:gd name="connsiteY1" fmla="*/ 1388985 h 1608847"/>
                <a:gd name="connsiteX2" fmla="*/ 506028 w 1265747"/>
                <a:gd name="connsiteY2" fmla="*/ 1594281 h 1608847"/>
                <a:gd name="connsiteX3" fmla="*/ 856141 w 1265747"/>
                <a:gd name="connsiteY3" fmla="*/ 1269383 h 1608847"/>
                <a:gd name="connsiteX4" fmla="*/ 1265747 w 1265747"/>
                <a:gd name="connsiteY4" fmla="*/ 0 h 1608847"/>
                <a:gd name="connsiteX0" fmla="*/ 0 w 1265747"/>
                <a:gd name="connsiteY0" fmla="*/ 5178 h 1603919"/>
                <a:gd name="connsiteX1" fmla="*/ 107642 w 1265747"/>
                <a:gd name="connsiteY1" fmla="*/ 1388985 h 1603919"/>
                <a:gd name="connsiteX2" fmla="*/ 506028 w 1265747"/>
                <a:gd name="connsiteY2" fmla="*/ 1594281 h 1603919"/>
                <a:gd name="connsiteX3" fmla="*/ 932341 w 1265747"/>
                <a:gd name="connsiteY3" fmla="*/ 1336058 h 1603919"/>
                <a:gd name="connsiteX4" fmla="*/ 1265747 w 1265747"/>
                <a:gd name="connsiteY4" fmla="*/ 0 h 1603919"/>
                <a:gd name="connsiteX0" fmla="*/ 0 w 1265747"/>
                <a:gd name="connsiteY0" fmla="*/ 5178 h 1599700"/>
                <a:gd name="connsiteX1" fmla="*/ 107642 w 1265747"/>
                <a:gd name="connsiteY1" fmla="*/ 1388985 h 1599700"/>
                <a:gd name="connsiteX2" fmla="*/ 506028 w 1265747"/>
                <a:gd name="connsiteY2" fmla="*/ 1594281 h 1599700"/>
                <a:gd name="connsiteX3" fmla="*/ 932341 w 1265747"/>
                <a:gd name="connsiteY3" fmla="*/ 1336058 h 1599700"/>
                <a:gd name="connsiteX4" fmla="*/ 1265747 w 1265747"/>
                <a:gd name="connsiteY4" fmla="*/ 0 h 1599700"/>
                <a:gd name="connsiteX0" fmla="*/ 0 w 1265747"/>
                <a:gd name="connsiteY0" fmla="*/ 5178 h 1595132"/>
                <a:gd name="connsiteX1" fmla="*/ 129867 w 1265747"/>
                <a:gd name="connsiteY1" fmla="*/ 1347710 h 1595132"/>
                <a:gd name="connsiteX2" fmla="*/ 506028 w 1265747"/>
                <a:gd name="connsiteY2" fmla="*/ 1594281 h 1595132"/>
                <a:gd name="connsiteX3" fmla="*/ 932341 w 1265747"/>
                <a:gd name="connsiteY3" fmla="*/ 1336058 h 1595132"/>
                <a:gd name="connsiteX4" fmla="*/ 1265747 w 1265747"/>
                <a:gd name="connsiteY4" fmla="*/ 0 h 1595132"/>
                <a:gd name="connsiteX0" fmla="*/ 0 w 1380047"/>
                <a:gd name="connsiteY0" fmla="*/ 8353 h 1595105"/>
                <a:gd name="connsiteX1" fmla="*/ 244167 w 1380047"/>
                <a:gd name="connsiteY1" fmla="*/ 1347710 h 1595105"/>
                <a:gd name="connsiteX2" fmla="*/ 620328 w 1380047"/>
                <a:gd name="connsiteY2" fmla="*/ 1594281 h 1595105"/>
                <a:gd name="connsiteX3" fmla="*/ 1046641 w 1380047"/>
                <a:gd name="connsiteY3" fmla="*/ 1336058 h 1595105"/>
                <a:gd name="connsiteX4" fmla="*/ 1380047 w 1380047"/>
                <a:gd name="connsiteY4" fmla="*/ 0 h 1595105"/>
                <a:gd name="connsiteX0" fmla="*/ 0 w 1472122"/>
                <a:gd name="connsiteY0" fmla="*/ 8353 h 1595105"/>
                <a:gd name="connsiteX1" fmla="*/ 244167 w 1472122"/>
                <a:gd name="connsiteY1" fmla="*/ 1347710 h 1595105"/>
                <a:gd name="connsiteX2" fmla="*/ 620328 w 1472122"/>
                <a:gd name="connsiteY2" fmla="*/ 1594281 h 1595105"/>
                <a:gd name="connsiteX3" fmla="*/ 1046641 w 1472122"/>
                <a:gd name="connsiteY3" fmla="*/ 1336058 h 1595105"/>
                <a:gd name="connsiteX4" fmla="*/ 1472122 w 1472122"/>
                <a:gd name="connsiteY4" fmla="*/ 0 h 1595105"/>
                <a:gd name="connsiteX0" fmla="*/ 0 w 1554672"/>
                <a:gd name="connsiteY0" fmla="*/ 21053 h 1595002"/>
                <a:gd name="connsiteX1" fmla="*/ 326717 w 1554672"/>
                <a:gd name="connsiteY1" fmla="*/ 1347710 h 1595002"/>
                <a:gd name="connsiteX2" fmla="*/ 702878 w 1554672"/>
                <a:gd name="connsiteY2" fmla="*/ 1594281 h 1595002"/>
                <a:gd name="connsiteX3" fmla="*/ 1129191 w 1554672"/>
                <a:gd name="connsiteY3" fmla="*/ 1336058 h 1595002"/>
                <a:gd name="connsiteX4" fmla="*/ 1554672 w 1554672"/>
                <a:gd name="connsiteY4" fmla="*/ 0 h 159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672" h="1595002">
                  <a:moveTo>
                    <a:pt x="0" y="21053"/>
                  </a:moveTo>
                  <a:cubicBezTo>
                    <a:pt x="68802" y="523381"/>
                    <a:pt x="209571" y="1085505"/>
                    <a:pt x="326717" y="1347710"/>
                  </a:cubicBezTo>
                  <a:cubicBezTo>
                    <a:pt x="443863" y="1609915"/>
                    <a:pt x="569132" y="1596223"/>
                    <a:pt x="702878" y="1594281"/>
                  </a:cubicBezTo>
                  <a:cubicBezTo>
                    <a:pt x="836624" y="1592339"/>
                    <a:pt x="987225" y="1601771"/>
                    <a:pt x="1129191" y="1336058"/>
                  </a:cubicBezTo>
                  <a:cubicBezTo>
                    <a:pt x="1271157" y="1070345"/>
                    <a:pt x="1397833" y="552634"/>
                    <a:pt x="1554672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0B58F35C-0038-49E3-8A2D-87E1EE1EA452}"/>
                </a:ext>
              </a:extLst>
            </p:cNvPr>
            <p:cNvSpPr/>
            <p:nvPr/>
          </p:nvSpPr>
          <p:spPr>
            <a:xfrm>
              <a:off x="9213549" y="5383118"/>
              <a:ext cx="109989" cy="10998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8A6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C58F18BB-7367-4710-BE0B-AF921D60B7D2}"/>
                </a:ext>
              </a:extLst>
            </p:cNvPr>
            <p:cNvSpPr/>
            <p:nvPr/>
          </p:nvSpPr>
          <p:spPr>
            <a:xfrm>
              <a:off x="8912715" y="6047292"/>
              <a:ext cx="1680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48A6AD"/>
                  </a:solidFill>
                </a:rPr>
                <a:t>Quadruple Root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xmlns="" id="{98A53A98-98B5-4512-9F44-3DED91BE3573}"/>
                </a:ext>
              </a:extLst>
            </p:cNvPr>
            <p:cNvCxnSpPr>
              <a:cxnSpLocks/>
              <a:stCxn id="53" idx="0"/>
              <a:endCxn id="52" idx="4"/>
            </p:cNvCxnSpPr>
            <p:nvPr/>
          </p:nvCxnSpPr>
          <p:spPr>
            <a:xfrm flipH="1" flipV="1">
              <a:off x="9268544" y="5493107"/>
              <a:ext cx="484337" cy="554185"/>
            </a:xfrm>
            <a:prstGeom prst="straightConnector1">
              <a:avLst/>
            </a:prstGeom>
            <a:ln w="12700">
              <a:solidFill>
                <a:srgbClr val="48A6AD"/>
              </a:solidFill>
              <a:headEnd w="med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5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1F343-EE31-4C08-B695-A378B854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5ABEE52-3B92-4A4B-B62E-CB179F33F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higher the multiplicity of a root, the flatter the function is around the root</a:t>
                </a:r>
              </a:p>
              <a:p>
                <a:r>
                  <a:rPr lang="en-CA" dirty="0"/>
                  <a:t>The definition generalizes what you know from basic algebra </a:t>
                </a:r>
              </a:p>
              <a:p>
                <a:r>
                  <a:rPr lang="en-CA" dirty="0"/>
                  <a:t>For example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CA" dirty="0"/>
                  <a:t> has a triple root</a:t>
                </a:r>
              </a:p>
              <a:p>
                <a:r>
                  <a:rPr lang="en-CA" dirty="0"/>
                  <a:t>Functions with roots with </a:t>
                </a:r>
                <a:r>
                  <a:rPr lang="en-CA" i="1" dirty="0"/>
                  <a:t>even multiplicity do not cross the x-axis</a:t>
                </a:r>
              </a:p>
              <a:p>
                <a:r>
                  <a:rPr lang="en-CA" dirty="0"/>
                  <a:t>Functions with roots with </a:t>
                </a:r>
                <a:r>
                  <a:rPr lang="en-CA" i="1" dirty="0"/>
                  <a:t>odd multiplicity do cross the x-axis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5ABEE52-3B92-4A4B-B62E-CB179F33F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3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rdia-Powerpoint-template-2016-16x9">
  <a:themeElements>
    <a:clrScheme name="CONCORDIA UNIVERSITY">
      <a:dk1>
        <a:srgbClr val="000000"/>
      </a:dk1>
      <a:lt1>
        <a:srgbClr val="FFFFFF"/>
      </a:lt1>
      <a:dk2>
        <a:srgbClr val="000000"/>
      </a:dk2>
      <a:lt2>
        <a:srgbClr val="BCBCBC"/>
      </a:lt2>
      <a:accent1>
        <a:srgbClr val="801329"/>
      </a:accent1>
      <a:accent2>
        <a:srgbClr val="E83F21"/>
      </a:accent2>
      <a:accent3>
        <a:srgbClr val="00776F"/>
      </a:accent3>
      <a:accent4>
        <a:srgbClr val="E90065"/>
      </a:accent4>
      <a:accent5>
        <a:srgbClr val="1598D6"/>
      </a:accent5>
      <a:accent6>
        <a:srgbClr val="7BC224"/>
      </a:accent6>
      <a:hlink>
        <a:srgbClr val="801329"/>
      </a:hlink>
      <a:folHlink>
        <a:srgbClr val="0E317B"/>
      </a:folHlink>
    </a:clrScheme>
    <a:fontScheme name="Concordia-PPT">
      <a:majorFont>
        <a:latin typeface="GillSans Bold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FF8A2ABA-9281-9A46-8BAD-02A0341547E6}" vid="{5ACE252A-21B2-1E42-9C60-7523A00A5E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1327</Words>
  <Application>Microsoft Office PowerPoint</Application>
  <PresentationFormat>Widescreen</PresentationFormat>
  <Paragraphs>348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Arial Bold</vt:lpstr>
      <vt:lpstr>Calibri</vt:lpstr>
      <vt:lpstr>Calibri Light</vt:lpstr>
      <vt:lpstr>Cambria Math</vt:lpstr>
      <vt:lpstr>GillSans Bold</vt:lpstr>
      <vt:lpstr>Wingdings</vt:lpstr>
      <vt:lpstr>Office Theme</vt:lpstr>
      <vt:lpstr>Concordia-Powerpoint-template-2016-16x9</vt:lpstr>
      <vt:lpstr>Challenging problems</vt:lpstr>
      <vt:lpstr>Forward and backward errors</vt:lpstr>
      <vt:lpstr>Numerical Issues</vt:lpstr>
      <vt:lpstr>The Issue With Flat Functions</vt:lpstr>
      <vt:lpstr>Example</vt:lpstr>
      <vt:lpstr>How is This Possible?</vt:lpstr>
      <vt:lpstr>PowerPoint Presentation</vt:lpstr>
      <vt:lpstr>Multiplicity of a Root</vt:lpstr>
      <vt:lpstr>Comments</vt:lpstr>
      <vt:lpstr>Forward Error Estimation For Roots of High Multiplicity</vt:lpstr>
      <vt:lpstr>Forward Error Estimation For Roots of High Multiplicity</vt:lpstr>
      <vt:lpstr>Application</vt:lpstr>
      <vt:lpstr>Application</vt:lpstr>
      <vt:lpstr>Estimating the multiplicity of the root</vt:lpstr>
      <vt:lpstr>Estimating the multiplicity of the root</vt:lpstr>
      <vt:lpstr>Summary</vt:lpstr>
    </vt:vector>
  </TitlesOfParts>
  <Company>ENCS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Rolf Wuthrich</dc:creator>
  <cp:lastModifiedBy>Rolf Wuthrich</cp:lastModifiedBy>
  <cp:revision>167</cp:revision>
  <dcterms:created xsi:type="dcterms:W3CDTF">2019-12-11T14:30:20Z</dcterms:created>
  <dcterms:modified xsi:type="dcterms:W3CDTF">2020-01-30T20:57:26Z</dcterms:modified>
</cp:coreProperties>
</file>