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9" r:id="rId3"/>
    <p:sldId id="258" r:id="rId4"/>
    <p:sldId id="257" r:id="rId5"/>
    <p:sldId id="259" r:id="rId6"/>
    <p:sldId id="260" r:id="rId7"/>
    <p:sldId id="263" r:id="rId8"/>
    <p:sldId id="264" r:id="rId9"/>
    <p:sldId id="261"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50" autoAdjust="0"/>
  </p:normalViewPr>
  <p:slideViewPr>
    <p:cSldViewPr snapToGrid="0">
      <p:cViewPr varScale="1">
        <p:scale>
          <a:sx n="74" d="100"/>
          <a:sy n="74"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B1B6-386D-463B-BB21-033FE5AE442D}"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8012-BCD7-4C02-AF90-50DAD1EFA9F7}" type="slidenum">
              <a:rPr lang="en-US" smtClean="0"/>
              <a:t>‹#›</a:t>
            </a:fld>
            <a:endParaRPr lang="en-US"/>
          </a:p>
        </p:txBody>
      </p:sp>
    </p:spTree>
    <p:extLst>
      <p:ext uri="{BB962C8B-B14F-4D97-AF65-F5344CB8AC3E}">
        <p14:creationId xmlns:p14="http://schemas.microsoft.com/office/powerpoint/2010/main" val="335026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3ACF8-3F51-854F-91E9-AD86E324A5D8}"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2821440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open methods we no</a:t>
            </a:r>
            <a:r>
              <a:rPr lang="en-US" baseline="0" dirty="0" smtClean="0"/>
              <a:t> longer had a save way to estimate the error</a:t>
            </a:r>
          </a:p>
          <a:p>
            <a:endParaRPr lang="en-US" baseline="0" dirty="0" smtClean="0"/>
          </a:p>
          <a:p>
            <a:r>
              <a:rPr lang="en-US" dirty="0" smtClean="0"/>
              <a:t>We used a rough estimate by comparing the previous and current approximation computed</a:t>
            </a:r>
            <a:r>
              <a:rPr lang="en-US" baseline="0" dirty="0" smtClean="0"/>
              <a:t> by the algorithm</a:t>
            </a:r>
          </a:p>
          <a:p>
            <a:endParaRPr lang="en-US" baseline="0" dirty="0" smtClean="0"/>
          </a:p>
          <a:p>
            <a:r>
              <a:rPr lang="en-US" baseline="0" dirty="0" smtClean="0"/>
              <a:t>We learned however that this method is not always very accurate and can sometimes give much to optimistic error estimates. In such cases we totally underestimate the error which is obviously highly undesired.</a:t>
            </a:r>
          </a:p>
          <a:p>
            <a:endParaRPr lang="en-US" baseline="0" dirty="0" smtClean="0"/>
          </a:p>
          <a:p>
            <a:r>
              <a:rPr lang="en-US" baseline="0" dirty="0" smtClean="0"/>
              <a:t>For that reason we looked for better ways to estimate the errors.</a:t>
            </a:r>
          </a:p>
          <a:p>
            <a:endParaRPr lang="en-US" dirty="0"/>
          </a:p>
        </p:txBody>
      </p:sp>
      <p:sp>
        <p:nvSpPr>
          <p:cNvPr id="4" name="Slide Number Placeholder 3"/>
          <p:cNvSpPr>
            <a:spLocks noGrp="1"/>
          </p:cNvSpPr>
          <p:nvPr>
            <p:ph type="sldNum" sz="quarter" idx="10"/>
          </p:nvPr>
        </p:nvSpPr>
        <p:spPr/>
        <p:txBody>
          <a:bodyPr/>
          <a:lstStyle/>
          <a:p>
            <a:fld id="{BC5B11F4-C4C3-4908-BB68-63022C7F77DA}" type="slidenum">
              <a:rPr lang="en-US" smtClean="0"/>
              <a:t>10</a:t>
            </a:fld>
            <a:endParaRPr lang="en-US"/>
          </a:p>
        </p:txBody>
      </p:sp>
    </p:spTree>
    <p:extLst>
      <p:ext uri="{BB962C8B-B14F-4D97-AF65-F5344CB8AC3E}">
        <p14:creationId xmlns:p14="http://schemas.microsoft.com/office/powerpoint/2010/main" val="913686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 a better way is based on the understanding of the concepts of forward and backward errors.</a:t>
            </a:r>
            <a:endParaRPr lang="en-US" baseline="0" dirty="0" smtClean="0"/>
          </a:p>
          <a:p>
            <a:endParaRPr lang="en-US" baseline="0" dirty="0" smtClean="0"/>
          </a:p>
          <a:p>
            <a:r>
              <a:rPr lang="en-CA" baseline="0" dirty="0" smtClean="0"/>
              <a:t>We learned how to estimate the forward error, the difference between the true root and the approximated solution, based on the backward error, the error we get when we plug back the approximated solution into the original root finding problem.</a:t>
            </a:r>
          </a:p>
          <a:p>
            <a:endParaRPr lang="en-CA" baseline="0" dirty="0" smtClean="0"/>
          </a:p>
          <a:p>
            <a:r>
              <a:rPr lang="en-CA" baseline="0" dirty="0" smtClean="0"/>
              <a:t>We learned as well that this method will fail if the function is flat around the root, which is the case for roots with high multiplicity (higher than one).</a:t>
            </a:r>
          </a:p>
        </p:txBody>
      </p:sp>
      <p:sp>
        <p:nvSpPr>
          <p:cNvPr id="4" name="Slide Number Placeholder 3"/>
          <p:cNvSpPr>
            <a:spLocks noGrp="1"/>
          </p:cNvSpPr>
          <p:nvPr>
            <p:ph type="sldNum" sz="quarter" idx="10"/>
          </p:nvPr>
        </p:nvSpPr>
        <p:spPr/>
        <p:txBody>
          <a:bodyPr/>
          <a:lstStyle/>
          <a:p>
            <a:fld id="{C3A0A985-893D-4A02-91E4-189F1DCD6E25}" type="slidenum">
              <a:rPr lang="en-US" smtClean="0"/>
              <a:t>11</a:t>
            </a:fld>
            <a:endParaRPr lang="en-US"/>
          </a:p>
        </p:txBody>
      </p:sp>
    </p:spTree>
    <p:extLst>
      <p:ext uri="{BB962C8B-B14F-4D97-AF65-F5344CB8AC3E}">
        <p14:creationId xmlns:p14="http://schemas.microsoft.com/office/powerpoint/2010/main" val="467069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case of root with multiplicity m, we improved our error estimation formula</a:t>
            </a:r>
            <a:r>
              <a:rPr lang="en-US" baseline="0" dirty="0" smtClean="0"/>
              <a:t> in order to take into account the issue of the flatness of the function.</a:t>
            </a:r>
          </a:p>
          <a:p>
            <a:endParaRPr lang="en-US" baseline="0" dirty="0" smtClean="0"/>
          </a:p>
          <a:p>
            <a:r>
              <a:rPr lang="en-US" baseline="0" dirty="0" smtClean="0"/>
              <a:t>Note that this relation is the same as the one on the previous slide for the case of single roots where m=1.</a:t>
            </a:r>
          </a:p>
          <a:p>
            <a:endParaRPr lang="en-US" baseline="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348012-BCD7-4C02-AF90-50DAD1EFA9F7}" type="slidenum">
              <a:rPr lang="en-US" smtClean="0"/>
              <a:t>12</a:t>
            </a:fld>
            <a:endParaRPr lang="en-US"/>
          </a:p>
        </p:txBody>
      </p:sp>
    </p:spTree>
    <p:extLst>
      <p:ext uri="{BB962C8B-B14F-4D97-AF65-F5344CB8AC3E}">
        <p14:creationId xmlns:p14="http://schemas.microsoft.com/office/powerpoint/2010/main" val="316437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started this this lesson</a:t>
            </a:r>
            <a:r>
              <a:rPr lang="en-US" baseline="0" dirty="0" smtClean="0"/>
              <a:t> on </a:t>
            </a:r>
            <a:r>
              <a:rPr lang="en-US" baseline="0" smtClean="0"/>
              <a:t>solving equations </a:t>
            </a:r>
            <a:r>
              <a:rPr lang="en-US" baseline="0" dirty="0" smtClean="0"/>
              <a:t>by realizing that there is a fundamental difference between solving mathematically in an exact way an equation and solving it numerically.</a:t>
            </a:r>
          </a:p>
          <a:p>
            <a:endParaRPr lang="en-US" baseline="0" dirty="0" smtClean="0"/>
          </a:p>
          <a:p>
            <a:r>
              <a:rPr lang="en-US" baseline="0" dirty="0" smtClean="0"/>
              <a:t>We learned that no algorithm can give an exact solution r but only an approximation </a:t>
            </a:r>
            <a:r>
              <a:rPr lang="en-US" baseline="0" dirty="0" err="1" smtClean="0"/>
              <a:t>xr</a:t>
            </a:r>
            <a:r>
              <a:rPr lang="en-US" baseline="0" dirty="0" smtClean="0"/>
              <a:t>. This is in itself not an issue as in engineering we are not so much interested in an infinitely exact solution but in an approximation with an error below a fixed tolerance</a:t>
            </a:r>
          </a:p>
        </p:txBody>
      </p:sp>
      <p:sp>
        <p:nvSpPr>
          <p:cNvPr id="4" name="Slide Number Placeholder 3"/>
          <p:cNvSpPr>
            <a:spLocks noGrp="1"/>
          </p:cNvSpPr>
          <p:nvPr>
            <p:ph type="sldNum" sz="quarter" idx="10"/>
          </p:nvPr>
        </p:nvSpPr>
        <p:spPr/>
        <p:txBody>
          <a:bodyPr/>
          <a:lstStyle/>
          <a:p>
            <a:fld id="{68F6AEC7-26F5-4ABC-8CA1-F436AFABD786}" type="slidenum">
              <a:rPr lang="en-US" smtClean="0"/>
              <a:t>2</a:t>
            </a:fld>
            <a:endParaRPr lang="en-US"/>
          </a:p>
        </p:txBody>
      </p:sp>
    </p:spTree>
    <p:extLst>
      <p:ext uri="{BB962C8B-B14F-4D97-AF65-F5344CB8AC3E}">
        <p14:creationId xmlns:p14="http://schemas.microsoft.com/office/powerpoint/2010/main" val="174701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discussed two families of algorithms:</a:t>
            </a:r>
          </a:p>
          <a:p>
            <a:endParaRPr lang="en-US" dirty="0" smtClean="0"/>
          </a:p>
          <a:p>
            <a:r>
              <a:rPr lang="en-US" dirty="0" smtClean="0"/>
              <a:t>Bracketing</a:t>
            </a:r>
            <a:r>
              <a:rPr lang="en-US" baseline="0" dirty="0" smtClean="0"/>
              <a:t> methods which produce a succession of intervals becoming smaller and smaller containing the root r</a:t>
            </a:r>
          </a:p>
          <a:p>
            <a:endParaRPr lang="en-US" baseline="0" dirty="0" smtClean="0"/>
          </a:p>
          <a:p>
            <a:r>
              <a:rPr lang="en-US" baseline="0" dirty="0" smtClean="0"/>
              <a:t>And open methods which produce a series of numbers xi which, if all conditions are met, will converge to the root r.</a:t>
            </a:r>
          </a:p>
          <a:p>
            <a:endParaRPr lang="en-US" baseline="0" dirty="0" smtClean="0"/>
          </a:p>
          <a:p>
            <a:r>
              <a:rPr lang="en-US" baseline="0" dirty="0" smtClean="0"/>
              <a:t>All methods will need some initial guess to start them.</a:t>
            </a:r>
          </a:p>
          <a:p>
            <a:endParaRPr lang="en-US" baseline="0" dirty="0" smtClean="0"/>
          </a:p>
          <a:p>
            <a:r>
              <a:rPr lang="en-US" baseline="0" dirty="0" smtClean="0"/>
              <a:t>For bracketing methods you will have to provide an initial interval [</a:t>
            </a:r>
            <a:r>
              <a:rPr lang="en-US" baseline="0" dirty="0" err="1" smtClean="0"/>
              <a:t>ao</a:t>
            </a:r>
            <a:r>
              <a:rPr lang="en-US" baseline="0" dirty="0" smtClean="0"/>
              <a:t>, </a:t>
            </a:r>
            <a:r>
              <a:rPr lang="en-US" baseline="0" dirty="0" err="1" smtClean="0"/>
              <a:t>bo</a:t>
            </a:r>
            <a:r>
              <a:rPr lang="en-US" baseline="0" dirty="0" smtClean="0"/>
              <a:t>] containing the root and open methods will require an initial guess xo to start them.</a:t>
            </a:r>
          </a:p>
          <a:p>
            <a:endParaRPr lang="en-US" baseline="0" dirty="0" smtClean="0"/>
          </a:p>
          <a:p>
            <a:r>
              <a:rPr lang="en-US" baseline="0" dirty="0" smtClean="0"/>
              <a:t>The algorithms do not give any methodology to find these initial guesses. </a:t>
            </a:r>
          </a:p>
          <a:p>
            <a:r>
              <a:rPr lang="en-US" baseline="0" dirty="0" smtClean="0"/>
              <a:t>You have to find then based on a graph, educated guess, trial and error or any other suitable method.</a:t>
            </a:r>
          </a:p>
          <a:p>
            <a:endParaRPr lang="en-US" dirty="0"/>
          </a:p>
        </p:txBody>
      </p:sp>
      <p:sp>
        <p:nvSpPr>
          <p:cNvPr id="4" name="Slide Number Placeholder 3"/>
          <p:cNvSpPr>
            <a:spLocks noGrp="1"/>
          </p:cNvSpPr>
          <p:nvPr>
            <p:ph type="sldNum" sz="quarter" idx="10"/>
          </p:nvPr>
        </p:nvSpPr>
        <p:spPr/>
        <p:txBody>
          <a:bodyPr/>
          <a:lstStyle/>
          <a:p>
            <a:fld id="{B0348012-BCD7-4C02-AF90-50DAD1EFA9F7}" type="slidenum">
              <a:rPr lang="en-US" smtClean="0"/>
              <a:t>3</a:t>
            </a:fld>
            <a:endParaRPr lang="en-US"/>
          </a:p>
        </p:txBody>
      </p:sp>
    </p:spTree>
    <p:extLst>
      <p:ext uri="{BB962C8B-B14F-4D97-AF65-F5344CB8AC3E}">
        <p14:creationId xmlns:p14="http://schemas.microsoft.com/office/powerpoint/2010/main" val="3349218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family of bracketing methods we saw two examples: the bisection and the secant algorithm</a:t>
            </a:r>
          </a:p>
          <a:p>
            <a:endParaRPr lang="en-US" dirty="0" smtClean="0"/>
          </a:p>
          <a:p>
            <a:r>
              <a:rPr lang="en-US" dirty="0" smtClean="0"/>
              <a:t>Their difference is in the way they cut the interval [</a:t>
            </a:r>
            <a:r>
              <a:rPr lang="en-US" dirty="0" err="1" smtClean="0"/>
              <a:t>ai</a:t>
            </a:r>
            <a:r>
              <a:rPr lang="en-US" dirty="0" smtClean="0"/>
              <a:t>, bi] to form a new, smaller, interval [ai+1,</a:t>
            </a:r>
            <a:r>
              <a:rPr lang="en-US" baseline="0" dirty="0" smtClean="0"/>
              <a:t> bi+1]</a:t>
            </a:r>
          </a:p>
          <a:p>
            <a:endParaRPr lang="en-US" baseline="0" dirty="0" smtClean="0"/>
          </a:p>
          <a:p>
            <a:r>
              <a:rPr lang="en-US" baseline="0" dirty="0" smtClean="0"/>
              <a:t>The bisection algorithm simply cuts into two the interval whereas the secant method uses the intercept with the x-axis of the line passing by (a, f(a)) and (b, f(b))</a:t>
            </a:r>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t>4</a:t>
            </a:fld>
            <a:endParaRPr lang="en-US"/>
          </a:p>
        </p:txBody>
      </p:sp>
    </p:spTree>
    <p:extLst>
      <p:ext uri="{BB962C8B-B14F-4D97-AF65-F5344CB8AC3E}">
        <p14:creationId xmlns:p14="http://schemas.microsoft.com/office/powerpoint/2010/main" val="424544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family of open methods we saw as well two example: the fixed point method and the newton algorithm</a:t>
            </a:r>
          </a:p>
          <a:p>
            <a:endParaRPr lang="en-US" dirty="0" smtClean="0"/>
          </a:p>
          <a:p>
            <a:r>
              <a:rPr lang="en-US" dirty="0" smtClean="0"/>
              <a:t>Their approach is very different.</a:t>
            </a:r>
          </a:p>
          <a:p>
            <a:endParaRPr lang="en-US" dirty="0" smtClean="0"/>
          </a:p>
          <a:p>
            <a:r>
              <a:rPr lang="en-US" dirty="0" smtClean="0"/>
              <a:t>The</a:t>
            </a:r>
            <a:r>
              <a:rPr lang="en-US" baseline="0" dirty="0" smtClean="0"/>
              <a:t> first one iterates over the equation xi+1=g(xi), whereas Newton’s method take advantage of liner extrapolation to provide successive improved approximations.</a:t>
            </a:r>
          </a:p>
          <a:p>
            <a:endParaRPr lang="en-US" baseline="0" dirty="0" smtClean="0"/>
          </a:p>
          <a:p>
            <a:r>
              <a:rPr lang="en-US" baseline="0" dirty="0" smtClean="0"/>
              <a:t>Pay attention as well to the difference between the formulation of the original root finding problem.</a:t>
            </a:r>
          </a:p>
          <a:p>
            <a:r>
              <a:rPr lang="en-US" dirty="0" smtClean="0"/>
              <a:t>The fix point method requires the equation to be written in the form of g(x)=x</a:t>
            </a:r>
          </a:p>
          <a:p>
            <a:r>
              <a:rPr lang="en-US" dirty="0" smtClean="0"/>
              <a:t>Newton’s method uses the traditional format f(x)=0.</a:t>
            </a:r>
          </a:p>
          <a:p>
            <a:endParaRPr lang="en-US" dirty="0" smtClean="0"/>
          </a:p>
          <a:p>
            <a:r>
              <a:rPr lang="en-US" dirty="0" smtClean="0"/>
              <a:t>Both method are not necessarily</a:t>
            </a:r>
            <a:r>
              <a:rPr lang="en-US" baseline="0" dirty="0" smtClean="0"/>
              <a:t> converging.</a:t>
            </a:r>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t>5</a:t>
            </a:fld>
            <a:endParaRPr lang="en-US"/>
          </a:p>
        </p:txBody>
      </p:sp>
    </p:spTree>
    <p:extLst>
      <p:ext uri="{BB962C8B-B14F-4D97-AF65-F5344CB8AC3E}">
        <p14:creationId xmlns:p14="http://schemas.microsoft.com/office/powerpoint/2010/main" val="318569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learned that different algorithms will converge more or less quickly to the desired root.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a:t>
                </a:r>
                <a:r>
                  <a:rPr lang="en-US" baseline="0" dirty="0"/>
                  <a:t>plot </a:t>
                </a:r>
                <a:r>
                  <a:rPr lang="en-US" baseline="0" dirty="0" smtClean="0"/>
                  <a:t>showing </a:t>
                </a:r>
                <a:r>
                  <a:rPr lang="en-US" baseline="0" dirty="0"/>
                  <a:t>the error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oMath>
                </a14:m>
                <a:r>
                  <a:rPr lang="en-US" dirty="0"/>
                  <a:t> of the approximation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in function of the number </a:t>
                </a:r>
                <a14:m>
                  <m:oMath xmlns:m="http://schemas.openxmlformats.org/officeDocument/2006/math">
                    <m:r>
                      <a:rPr lang="en-US" b="0" i="1" smtClean="0">
                        <a:latin typeface="Cambria Math" panose="02040503050406030204" pitchFamily="18" charset="0"/>
                      </a:rPr>
                      <m:t>𝑖</m:t>
                    </m:r>
                  </m:oMath>
                </a14:m>
                <a:r>
                  <a:rPr lang="en-US" dirty="0"/>
                  <a:t> of the </a:t>
                </a:r>
                <a:r>
                  <a:rPr lang="en-US" dirty="0" smtClean="0"/>
                  <a:t>iteration</a:t>
                </a:r>
                <a:r>
                  <a:rPr lang="en-US" baseline="0" dirty="0" smtClean="0"/>
                  <a:t> allows to compare algorithms in term of speed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fast an algorithm</a:t>
                </a:r>
                <a:r>
                  <a:rPr lang="en-US" baseline="0" dirty="0" smtClean="0"/>
                  <a:t> converges depends on the algorithm itself and can be characterized by it convergence order.</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better</a:t>
                </a:r>
                <a:r>
                  <a:rPr lang="en-US" baseline="0" dirty="0" smtClean="0"/>
                  <a:t> way to compare the results of the </a:t>
                </a:r>
                <a:r>
                  <a:rPr lang="en-US" baseline="0" dirty="0" err="1" smtClean="0"/>
                  <a:t>calcaultions</a:t>
                </a:r>
                <a:r>
                  <a:rPr lang="en-US" baseline="0" dirty="0" smtClean="0"/>
                  <a:t> of two algorithms is to use the so-called error plot.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error plot is showing the error </a:t>
                </a:r>
                <a:r>
                  <a:rPr lang="en-US" dirty="0" err="1" smtClean="0"/>
                  <a:t>error</a:t>
                </a:r>
                <a:r>
                  <a:rPr lang="en-US" dirty="0" smtClean="0"/>
                  <a:t> </a:t>
                </a:r>
                <a:r>
                  <a:rPr lang="en-US" b="0" i="0" smtClean="0">
                    <a:latin typeface="Cambria Math" panose="02040503050406030204" pitchFamily="18" charset="0"/>
                  </a:rPr>
                  <a:t>𝐸_𝑖</a:t>
                </a:r>
                <a:r>
                  <a:rPr lang="en-US" dirty="0" smtClean="0"/>
                  <a:t> of the approximation </a:t>
                </a:r>
                <a:r>
                  <a:rPr lang="en-US" b="0" i="0" smtClean="0">
                    <a:latin typeface="Cambria Math" panose="02040503050406030204" pitchFamily="18" charset="0"/>
                  </a:rPr>
                  <a:t>𝑥_𝑖</a:t>
                </a:r>
                <a:r>
                  <a:rPr lang="en-US" dirty="0" smtClean="0"/>
                  <a:t> in function of the number </a:t>
                </a:r>
                <a:r>
                  <a:rPr lang="en-US" b="0" i="0" smtClean="0">
                    <a:latin typeface="Cambria Math" panose="02040503050406030204" pitchFamily="18" charset="0"/>
                  </a:rPr>
                  <a:t>𝑖</a:t>
                </a:r>
                <a:r>
                  <a:rPr lang="en-US" dirty="0" smtClean="0"/>
                  <a:t> of the </a:t>
                </a:r>
                <a:r>
                  <a:rPr lang="en-US" dirty="0" smtClean="0"/>
                  <a:t>iteration.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example shown here,</a:t>
                </a:r>
                <a:r>
                  <a:rPr lang="en-US" baseline="0" dirty="0" smtClean="0"/>
                  <a:t> we see that Algorithm 2 gives, for a same number of iterations, approximations with less error than Algorithm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say that Algorithm 2 is faster than Algorithm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p:txBody>
          </p:sp>
        </mc:Fallback>
      </mc:AlternateContent>
      <p:sp>
        <p:nvSpPr>
          <p:cNvPr id="4" name="Slide Number Placeholder 3"/>
          <p:cNvSpPr>
            <a:spLocks noGrp="1"/>
          </p:cNvSpPr>
          <p:nvPr>
            <p:ph type="sldNum" sz="quarter" idx="10"/>
          </p:nvPr>
        </p:nvSpPr>
        <p:spPr/>
        <p:txBody>
          <a:bodyPr/>
          <a:lstStyle/>
          <a:p>
            <a:fld id="{11EB0624-FD0E-405A-8192-40FE707873AC}" type="slidenum">
              <a:rPr lang="en-US" smtClean="0"/>
              <a:t>6</a:t>
            </a:fld>
            <a:endParaRPr lang="en-US"/>
          </a:p>
        </p:txBody>
      </p:sp>
    </p:spTree>
    <p:extLst>
      <p:ext uri="{BB962C8B-B14F-4D97-AF65-F5344CB8AC3E}">
        <p14:creationId xmlns:p14="http://schemas.microsoft.com/office/powerpoint/2010/main" val="2991965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a:t>
            </a:r>
            <a:r>
              <a:rPr lang="en-CA" dirty="0"/>
              <a:t>table </a:t>
            </a:r>
            <a:r>
              <a:rPr lang="en-CA" dirty="0" smtClean="0"/>
              <a:t>summarizes </a:t>
            </a:r>
            <a:r>
              <a:rPr lang="en-CA" dirty="0"/>
              <a:t>for three algorithms their order of convergence.</a:t>
            </a:r>
          </a:p>
          <a:p>
            <a:endParaRPr lang="en-CA" dirty="0"/>
          </a:p>
          <a:p>
            <a:r>
              <a:rPr lang="en-CA" dirty="0" smtClean="0"/>
              <a:t>Newton’s algorithm was the fasted algorithm we did deal with.</a:t>
            </a:r>
          </a:p>
          <a:p>
            <a:endParaRPr lang="en-CA" dirty="0" smtClean="0"/>
          </a:p>
          <a:p>
            <a:r>
              <a:rPr lang="en-CA" dirty="0" smtClean="0"/>
              <a:t>We learned as well how, by knowing the order of convergence of an algorithm, we can use this knowledge to estimate the number of iterations that will be required to reach a certain</a:t>
            </a:r>
            <a:r>
              <a:rPr lang="en-CA" baseline="0" dirty="0" smtClean="0"/>
              <a:t> precision for the approximation </a:t>
            </a:r>
            <a:r>
              <a:rPr lang="en-CA" baseline="0" dirty="0" err="1" smtClean="0"/>
              <a:t>xr</a:t>
            </a:r>
            <a:r>
              <a:rPr lang="en-CA" baseline="0" dirty="0" smtClean="0"/>
              <a:t> of the root.</a:t>
            </a:r>
            <a:endParaRPr lang="en-CA" dirty="0"/>
          </a:p>
        </p:txBody>
      </p:sp>
      <p:sp>
        <p:nvSpPr>
          <p:cNvPr id="4" name="Slide Number Placeholder 3"/>
          <p:cNvSpPr>
            <a:spLocks noGrp="1"/>
          </p:cNvSpPr>
          <p:nvPr>
            <p:ph type="sldNum" sz="quarter" idx="10"/>
          </p:nvPr>
        </p:nvSpPr>
        <p:spPr/>
        <p:txBody>
          <a:bodyPr/>
          <a:lstStyle/>
          <a:p>
            <a:fld id="{11EB0624-FD0E-405A-8192-40FE707873AC}" type="slidenum">
              <a:rPr lang="en-US" smtClean="0"/>
              <a:t>7</a:t>
            </a:fld>
            <a:endParaRPr lang="en-US"/>
          </a:p>
        </p:txBody>
      </p:sp>
    </p:spTree>
    <p:extLst>
      <p:ext uri="{BB962C8B-B14F-4D97-AF65-F5344CB8AC3E}">
        <p14:creationId xmlns:p14="http://schemas.microsoft.com/office/powerpoint/2010/main" val="3383852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 itself gives</a:t>
            </a:r>
            <a:r>
              <a:rPr lang="en-US" baseline="0" dirty="0" smtClean="0"/>
              <a:t> you not yet the full picture of the solution</a:t>
            </a:r>
          </a:p>
          <a:p>
            <a:endParaRPr lang="en-US" baseline="0" dirty="0" smtClean="0"/>
          </a:p>
          <a:p>
            <a:r>
              <a:rPr lang="en-US" baseline="0" dirty="0" smtClean="0"/>
              <a:t>The algorithm gives you only a succession of approximations.</a:t>
            </a:r>
          </a:p>
          <a:p>
            <a:endParaRPr lang="en-US" baseline="0" dirty="0" smtClean="0"/>
          </a:p>
          <a:p>
            <a:r>
              <a:rPr lang="en-US" baseline="0" dirty="0" smtClean="0"/>
              <a:t>We further need to be able to estimate the error of the approximation computed by the algorithm</a:t>
            </a:r>
          </a:p>
          <a:p>
            <a:endParaRPr lang="en-US" baseline="0" dirty="0" smtClean="0"/>
          </a:p>
          <a:p>
            <a:r>
              <a:rPr lang="en-US" baseline="0" dirty="0" smtClean="0"/>
              <a:t>We learned that we have different ways to estimate </a:t>
            </a:r>
            <a:r>
              <a:rPr lang="en-US" baseline="0" smtClean="0"/>
              <a:t>this error.</a:t>
            </a:r>
            <a:endParaRPr lang="en-CA" dirty="0"/>
          </a:p>
        </p:txBody>
      </p:sp>
      <p:sp>
        <p:nvSpPr>
          <p:cNvPr id="4" name="Slide Number Placeholder 3"/>
          <p:cNvSpPr>
            <a:spLocks noGrp="1"/>
          </p:cNvSpPr>
          <p:nvPr>
            <p:ph type="sldNum" sz="quarter" idx="10"/>
          </p:nvPr>
        </p:nvSpPr>
        <p:spPr/>
        <p:txBody>
          <a:bodyPr/>
          <a:lstStyle/>
          <a:p>
            <a:fld id="{68F6AEC7-26F5-4ABC-8CA1-F436AFABD786}" type="slidenum">
              <a:rPr lang="en-US" smtClean="0"/>
              <a:t>8</a:t>
            </a:fld>
            <a:endParaRPr lang="en-US"/>
          </a:p>
        </p:txBody>
      </p:sp>
    </p:spTree>
    <p:extLst>
      <p:ext uri="{BB962C8B-B14F-4D97-AF65-F5344CB8AC3E}">
        <p14:creationId xmlns:p14="http://schemas.microsoft.com/office/powerpoint/2010/main" val="259376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For bracketing methods we learned that the error can be estimated in a very save way</a:t>
                </a:r>
                <a:r>
                  <a:rPr lang="en-US" baseline="0" dirty="0" smtClean="0"/>
                  <a:t>: it is never larger than half of the length of the interval bracketing the root.</a:t>
                </a:r>
              </a:p>
              <a:p>
                <a:endParaRPr lang="en-US" baseline="0" dirty="0" smtClean="0"/>
              </a:p>
              <a:p>
                <a:r>
                  <a:rPr lang="en-US" baseline="0" dirty="0" smtClean="0"/>
                  <a:t>Whenever this method can be used to estimate the error it should be used.</a:t>
                </a:r>
                <a:endParaRPr lang="en-US" baseline="0" dirty="0"/>
              </a:p>
            </p:txBody>
          </p:sp>
        </mc:Choice>
        <mc:Fallback xmlns="">
          <p:sp>
            <p:nvSpPr>
              <p:cNvPr id="3" name="Notes Placeholder 2"/>
              <p:cNvSpPr>
                <a:spLocks noGrp="1"/>
              </p:cNvSpPr>
              <p:nvPr>
                <p:ph type="body" idx="1"/>
              </p:nvPr>
            </p:nvSpPr>
            <p:spPr/>
            <p:txBody>
              <a:bodyPr/>
              <a:lstStyle/>
              <a:p>
                <a:r>
                  <a:rPr lang="en-US" dirty="0" smtClean="0"/>
                  <a:t>Let us now develop our quality control strategy</a:t>
                </a:r>
                <a:r>
                  <a:rPr lang="en-US" baseline="0" dirty="0" smtClean="0"/>
                  <a:t> for an approximation xi of the root 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already know that the bisection </a:t>
                </a:r>
                <a:r>
                  <a:rPr lang="en-US" dirty="0" smtClean="0"/>
                  <a:t>algorithm generates at each iteration an interval </a:t>
                </a:r>
                <a:r>
                  <a:rPr lang="en-US" i="0" smtClean="0">
                    <a:latin typeface="Cambria Math" panose="02040503050406030204" pitchFamily="18" charset="0"/>
                  </a:rPr>
                  <a:t>[</a:t>
                </a:r>
                <a:r>
                  <a:rPr lang="en-US" b="0" i="0" smtClean="0">
                    <a:latin typeface="Cambria Math" panose="02040503050406030204" pitchFamily="18" charset="0"/>
                  </a:rPr>
                  <a:t>𝑎_𝑖,𝑏_𝑖 ]</a:t>
                </a:r>
                <a:r>
                  <a:rPr lang="en-US" dirty="0" smtClean="0"/>
                  <a:t>containing the root r</a:t>
                </a:r>
              </a:p>
              <a:p>
                <a:endParaRPr lang="en-US" dirty="0" smtClean="0"/>
              </a:p>
              <a:p>
                <a:r>
                  <a:rPr lang="en-US" dirty="0" smtClean="0"/>
                  <a:t>Further at each iteration we compute the approximation </a:t>
                </a:r>
                <a:r>
                  <a:rPr lang="en-US" dirty="0" smtClean="0"/>
                  <a:t>of the root as the midpoint of the interval, which is </a:t>
                </a:r>
                <a:r>
                  <a:rPr lang="en-US" b="0" i="0" smtClean="0">
                    <a:latin typeface="Cambria Math" panose="02040503050406030204" pitchFamily="18" charset="0"/>
                  </a:rPr>
                  <a:t>𝑥_𝑖=(𝑎_𝑖+𝑏_𝑖)/2</a:t>
                </a:r>
                <a:endParaRPr lang="en-CA" dirty="0" smtClean="0"/>
              </a:p>
              <a:p>
                <a:endParaRPr lang="en-US" dirty="0" smtClean="0"/>
              </a:p>
              <a:p>
                <a:r>
                  <a:rPr lang="en-US" dirty="0" smtClean="0"/>
                  <a:t>Because we know that the interval contains the root, we can state that</a:t>
                </a:r>
                <a:r>
                  <a:rPr lang="en-US" baseline="0" dirty="0" smtClean="0"/>
                  <a:t> the absolute error xi-r of the root must be at maximum half of the length of the interval, which is bi-</a:t>
                </a:r>
                <a:r>
                  <a:rPr lang="en-US" baseline="0" dirty="0" err="1" smtClean="0"/>
                  <a:t>ai</a:t>
                </a:r>
                <a:r>
                  <a:rPr lang="en-US" baseline="0" dirty="0" smtClean="0"/>
                  <a:t> divided by two.</a:t>
                </a:r>
              </a:p>
              <a:p>
                <a:endParaRPr lang="en-US" baseline="0" dirty="0" smtClean="0"/>
              </a:p>
              <a:p>
                <a:r>
                  <a:rPr lang="en-US" baseline="0" dirty="0" smtClean="0"/>
                  <a:t>This statement is obvious if we consider the flowing figure.</a:t>
                </a:r>
              </a:p>
              <a:p>
                <a:endParaRPr lang="en-US" baseline="0" dirty="0" smtClean="0"/>
              </a:p>
              <a:p>
                <a:r>
                  <a:rPr lang="en-US" dirty="0" smtClean="0"/>
                  <a:t>We want to find the root r on the x axis.</a:t>
                </a:r>
              </a:p>
              <a:p>
                <a:r>
                  <a:rPr lang="en-US" dirty="0" smtClean="0"/>
                  <a:t>The bisection algorithm did generate an interval </a:t>
                </a:r>
                <a:r>
                  <a:rPr lang="en-US" i="0" smtClean="0">
                    <a:latin typeface="Cambria Math" panose="02040503050406030204" pitchFamily="18" charset="0"/>
                  </a:rPr>
                  <a:t>[</a:t>
                </a:r>
                <a:r>
                  <a:rPr lang="en-US" b="0" i="0" smtClean="0">
                    <a:latin typeface="Cambria Math" panose="02040503050406030204" pitchFamily="18" charset="0"/>
                  </a:rPr>
                  <a:t>𝑎_𝑖,𝑏_𝑖 ]</a:t>
                </a:r>
                <a:r>
                  <a:rPr lang="en-US" dirty="0" smtClean="0"/>
                  <a:t> </a:t>
                </a:r>
                <a:r>
                  <a:rPr lang="en-US" dirty="0" smtClean="0"/>
                  <a:t>bracketing the root r.</a:t>
                </a:r>
              </a:p>
              <a:p>
                <a:r>
                  <a:rPr lang="en-US" dirty="0" smtClean="0"/>
                  <a:t>The approximation of the root given by the algorithm</a:t>
                </a:r>
                <a:r>
                  <a:rPr lang="en-US" baseline="0" dirty="0" smtClean="0"/>
                  <a:t> is then the midpoint xi of the interval.</a:t>
                </a:r>
              </a:p>
              <a:p>
                <a:r>
                  <a:rPr lang="en-US" baseline="0" dirty="0" smtClean="0"/>
                  <a:t>It is </a:t>
                </a:r>
                <a:r>
                  <a:rPr lang="en-US" dirty="0" smtClean="0"/>
                  <a:t> obvious from the figure that the approximation</a:t>
                </a:r>
                <a:r>
                  <a:rPr lang="en-US" baseline="0" dirty="0" smtClean="0"/>
                  <a:t> xi is closer to the root r than half of the interval.</a:t>
                </a:r>
              </a:p>
              <a:p>
                <a:endParaRPr lang="en-US" baseline="0" dirty="0" smtClean="0"/>
              </a:p>
              <a:p>
                <a:r>
                  <a:rPr lang="en-US" baseline="0" dirty="0" smtClean="0"/>
                  <a:t>Note that this way to estimate the error is applicable for all bracketing methods. The only element we need in each iteration is an interval [</a:t>
                </a:r>
                <a:r>
                  <a:rPr lang="en-US" baseline="0" dirty="0" err="1" smtClean="0"/>
                  <a:t>ai</a:t>
                </a:r>
                <a:r>
                  <a:rPr lang="en-US" baseline="0" dirty="0" smtClean="0"/>
                  <a:t>, bi] containing the root. </a:t>
                </a:r>
                <a:br>
                  <a:rPr lang="en-US" baseline="0" dirty="0" smtClean="0"/>
                </a:br>
                <a:r>
                  <a:rPr lang="en-US" baseline="0" dirty="0" smtClean="0"/>
                  <a:t>This is exactly what bracketing methods generate.</a:t>
                </a:r>
                <a:endParaRPr lang="en-CA" dirty="0"/>
              </a:p>
            </p:txBody>
          </p:sp>
        </mc:Fallback>
      </mc:AlternateContent>
      <p:sp>
        <p:nvSpPr>
          <p:cNvPr id="4" name="Slide Number Placeholder 3"/>
          <p:cNvSpPr>
            <a:spLocks noGrp="1"/>
          </p:cNvSpPr>
          <p:nvPr>
            <p:ph type="sldNum" sz="quarter" idx="10"/>
          </p:nvPr>
        </p:nvSpPr>
        <p:spPr/>
        <p:txBody>
          <a:bodyPr/>
          <a:lstStyle/>
          <a:p>
            <a:fld id="{3A464E2C-69AC-47B0-91C6-CF4392E2C939}" type="slidenum">
              <a:rPr lang="en-CA" smtClean="0"/>
              <a:t>9</a:t>
            </a:fld>
            <a:endParaRPr lang="en-CA"/>
          </a:p>
        </p:txBody>
      </p:sp>
    </p:spTree>
    <p:extLst>
      <p:ext uri="{BB962C8B-B14F-4D97-AF65-F5344CB8AC3E}">
        <p14:creationId xmlns:p14="http://schemas.microsoft.com/office/powerpoint/2010/main" val="3164756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D8615-49C2-4CE5-BD8A-162DB04D83F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333121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8615-49C2-4CE5-BD8A-162DB04D83F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275301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8615-49C2-4CE5-BD8A-162DB04D83F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3188899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99456" y="2852936"/>
            <a:ext cx="9313035" cy="1224136"/>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199456" y="4293096"/>
            <a:ext cx="9313035"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376267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0202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7996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option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7346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page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450469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age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2601972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7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8615-49C2-4CE5-BD8A-162DB04D83F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37167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AD8615-49C2-4CE5-BD8A-162DB04D83F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53218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D8615-49C2-4CE5-BD8A-162DB04D83FF}"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348667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D8615-49C2-4CE5-BD8A-162DB04D83FF}"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77432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D8615-49C2-4CE5-BD8A-162DB04D83FF}"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417990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8615-49C2-4CE5-BD8A-162DB04D83FF}"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234742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D8615-49C2-4CE5-BD8A-162DB04D83FF}"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57563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AD8615-49C2-4CE5-BD8A-162DB04D83FF}"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54195-C5DB-4A8C-8A3D-A1513FBA3A78}" type="slidenum">
              <a:rPr lang="en-US" smtClean="0"/>
              <a:t>‹#›</a:t>
            </a:fld>
            <a:endParaRPr lang="en-US"/>
          </a:p>
        </p:txBody>
      </p:sp>
    </p:spTree>
    <p:extLst>
      <p:ext uri="{BB962C8B-B14F-4D97-AF65-F5344CB8AC3E}">
        <p14:creationId xmlns:p14="http://schemas.microsoft.com/office/powerpoint/2010/main" val="260477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8615-49C2-4CE5-BD8A-162DB04D83FF}" type="datetimeFigureOut">
              <a:rPr lang="en-US" smtClean="0"/>
              <a:t>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54195-C5DB-4A8C-8A3D-A1513FBA3A78}" type="slidenum">
              <a:rPr lang="en-US" smtClean="0"/>
              <a:t>‹#›</a:t>
            </a:fld>
            <a:endParaRPr lang="en-US"/>
          </a:p>
        </p:txBody>
      </p:sp>
    </p:spTree>
    <p:extLst>
      <p:ext uri="{BB962C8B-B14F-4D97-AF65-F5344CB8AC3E}">
        <p14:creationId xmlns:p14="http://schemas.microsoft.com/office/powerpoint/2010/main" val="171341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81000"/>
            <a:ext cx="10363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914400" y="1752600"/>
            <a:ext cx="10363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5792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80.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0.png"/><Relationship Id="rId5" Type="http://schemas.openxmlformats.org/officeDocument/2006/relationships/image" Target="../media/image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160.png"/><Relationship Id="rId7" Type="http://schemas.openxmlformats.org/officeDocument/2006/relationships/image" Target="../media/image6.png"/><Relationship Id="rId12" Type="http://schemas.openxmlformats.org/officeDocument/2006/relationships/image" Target="../media/image18.png"/><Relationship Id="rId17" Type="http://schemas.openxmlformats.org/officeDocument/2006/relationships/image" Target="../media/image151.png"/><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5" Type="http://schemas.openxmlformats.org/officeDocument/2006/relationships/image" Target="../media/image130.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7.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dirty="0" smtClean="0">
                <a:latin typeface="Arial Bold" charset="0"/>
              </a:rPr>
              <a:t>Summary root </a:t>
            </a:r>
            <a:r>
              <a:rPr lang="en-US" smtClean="0">
                <a:latin typeface="Arial Bold" charset="0"/>
              </a:rPr>
              <a:t>finding algorithms</a:t>
            </a:r>
            <a:endParaRPr lang="en-US" dirty="0">
              <a:latin typeface="Arial Bold" charset="0"/>
            </a:endParaRPr>
          </a:p>
        </p:txBody>
      </p:sp>
      <p:sp>
        <p:nvSpPr>
          <p:cNvPr id="7170" name="Subtitle 16"/>
          <p:cNvSpPr>
            <a:spLocks noGrp="1"/>
          </p:cNvSpPr>
          <p:nvPr>
            <p:ph type="subTitle" idx="1"/>
          </p:nvPr>
        </p:nvSpPr>
        <p:spPr/>
        <p:txBody>
          <a:bodyPr/>
          <a:lstStyle/>
          <a:p>
            <a:pPr eaLnBrk="1" hangingPunct="1"/>
            <a:endParaRPr lang="en-US">
              <a:latin typeface="Arial" charset="0"/>
            </a:endParaRPr>
          </a:p>
        </p:txBody>
      </p:sp>
    </p:spTree>
    <p:extLst>
      <p:ext uri="{BB962C8B-B14F-4D97-AF65-F5344CB8AC3E}">
        <p14:creationId xmlns:p14="http://schemas.microsoft.com/office/powerpoint/2010/main" val="1150676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error for open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8984" y="1825625"/>
                <a:ext cx="8214815" cy="4351338"/>
              </a:xfrm>
            </p:spPr>
            <p:txBody>
              <a:bodyPr/>
              <a:lstStyle/>
              <a:p>
                <a:r>
                  <a:rPr lang="en-US" dirty="0"/>
                  <a:t>We estimate 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a:t> in iteration </a:t>
                </a:r>
                <a14:m>
                  <m:oMath xmlns:m="http://schemas.openxmlformats.org/officeDocument/2006/math">
                    <m:r>
                      <a:rPr lang="en-US" b="0" i="1" smtClean="0">
                        <a:latin typeface="Cambria Math" panose="02040503050406030204" pitchFamily="18" charset="0"/>
                      </a:rPr>
                      <m:t>𝑖</m:t>
                    </m:r>
                  </m:oMath>
                </a14:m>
                <a:r>
                  <a:rPr lang="en-US" dirty="0"/>
                  <a:t> by comparing the answer with the previous iteration:</a:t>
                </a:r>
              </a:p>
              <a:p>
                <a:endParaRPr lang="en-US" dirty="0"/>
              </a:p>
              <a:p>
                <a:endParaRPr lang="en-US" dirty="0"/>
              </a:p>
              <a:p>
                <a:r>
                  <a:rPr lang="en-US" dirty="0"/>
                  <a:t>If we are interested in the relative error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m:t>
                        </m:r>
                      </m:sub>
                    </m:sSub>
                  </m:oMath>
                </a14:m>
                <a:r>
                  <a:rPr lang="en-US" dirty="0"/>
                  <a:t> we 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8984" y="1825625"/>
                <a:ext cx="8214815" cy="4351338"/>
              </a:xfrm>
              <a:blipFill rotWithShape="0">
                <a:blip r:embed="rId3"/>
                <a:stretch>
                  <a:fillRect l="-1336"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595405" y="2825284"/>
                <a:ext cx="26562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m:t>
                              </m:r>
                              <m:r>
                                <a:rPr lang="en-US" sz="2800" i="1">
                                  <a:latin typeface="Cambria Math" panose="02040503050406030204" pitchFamily="18" charset="0"/>
                                </a:rPr>
                                <m:t>1</m:t>
                              </m:r>
                            </m:sub>
                          </m:sSub>
                        </m:e>
                      </m:d>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5595405" y="2825284"/>
                <a:ext cx="26562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519205" y="4381941"/>
                <a:ext cx="2665345" cy="1050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ea typeface="Cambria Math" panose="02040503050406030204" pitchFamily="18" charset="0"/>
                            </a:rPr>
                          </m:ctrlPr>
                        </m:dPr>
                        <m:e>
                          <m:f>
                            <m:fPr>
                              <m:ctrlPr>
                                <a:rPr lang="en-US" sz="2800" i="1" smtClean="0">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den>
                          </m:f>
                        </m:e>
                      </m:d>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5519205" y="4381941"/>
                <a:ext cx="2665345" cy="1050993"/>
              </a:xfrm>
              <a:prstGeom prst="rect">
                <a:avLst/>
              </a:prstGeom>
              <a:blipFill rotWithShape="0">
                <a:blip r:embed="rId5"/>
                <a:stretch>
                  <a:fillRect/>
                </a:stretch>
              </a:blipFill>
            </p:spPr>
            <p:txBody>
              <a:bodyPr/>
              <a:lstStyle/>
              <a:p>
                <a:r>
                  <a:rPr lang="en-US">
                    <a:noFill/>
                  </a:rPr>
                  <a:t> </a:t>
                </a:r>
              </a:p>
            </p:txBody>
          </p:sp>
        </mc:Fallback>
      </mc:AlternateContent>
      <p:grpSp>
        <p:nvGrpSpPr>
          <p:cNvPr id="6" name="Group 5"/>
          <p:cNvGrpSpPr/>
          <p:nvPr/>
        </p:nvGrpSpPr>
        <p:grpSpPr>
          <a:xfrm>
            <a:off x="838200" y="1862626"/>
            <a:ext cx="1661609" cy="1834315"/>
            <a:chOff x="6520629" y="2534052"/>
            <a:chExt cx="1661609" cy="1834315"/>
          </a:xfrm>
        </p:grpSpPr>
        <p:sp>
          <p:nvSpPr>
            <p:cNvPr id="7" name="Oval 6">
              <a:extLst>
                <a:ext uri="{FF2B5EF4-FFF2-40B4-BE49-F238E27FC236}">
                  <a16:creationId xmlns:a16="http://schemas.microsoft.com/office/drawing/2014/main" xmlns=""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585941" y="2561920"/>
              <a:ext cx="1596297" cy="1806447"/>
              <a:chOff x="8591092" y="2705612"/>
              <a:chExt cx="1596297" cy="1806447"/>
            </a:xfrm>
          </p:grpSpPr>
          <p:sp>
            <p:nvSpPr>
              <p:cNvPr id="9" name="Oval 8">
                <a:extLst>
                  <a:ext uri="{FF2B5EF4-FFF2-40B4-BE49-F238E27FC236}">
                    <a16:creationId xmlns:a16="http://schemas.microsoft.com/office/drawing/2014/main" xmlns=""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03A2A4D9-A8D0-49F9-B1F6-8468C57B2437}"/>
                  </a:ext>
                </a:extLst>
              </p:cNvPr>
              <p:cNvCxnSpPr>
                <a:stCxn id="9"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11" name="TextBox 10"/>
          <p:cNvSpPr txBox="1"/>
          <p:nvPr/>
        </p:nvSpPr>
        <p:spPr>
          <a:xfrm>
            <a:off x="1389076" y="2241106"/>
            <a:ext cx="564674" cy="646331"/>
          </a:xfrm>
          <a:prstGeom prst="rect">
            <a:avLst/>
          </a:prstGeom>
          <a:noFill/>
        </p:spPr>
        <p:txBody>
          <a:bodyPr wrap="square" rtlCol="0">
            <a:spAutoFit/>
          </a:bodyPr>
          <a:lstStyle/>
          <a:p>
            <a:r>
              <a:rPr lang="en-US" sz="3600" dirty="0"/>
              <a:t>x</a:t>
            </a:r>
            <a:r>
              <a:rPr lang="en-US" sz="3600" baseline="-25000" dirty="0"/>
              <a:t>i</a:t>
            </a:r>
            <a:endParaRPr lang="en-CA" sz="3600" baseline="-25000" dirty="0"/>
          </a:p>
        </p:txBody>
      </p:sp>
    </p:spTree>
    <p:extLst>
      <p:ext uri="{BB962C8B-B14F-4D97-AF65-F5344CB8AC3E}">
        <p14:creationId xmlns:p14="http://schemas.microsoft.com/office/powerpoint/2010/main" val="1933365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F4623-7B74-4224-8D40-7B9045FA3AF6}"/>
              </a:ext>
            </a:extLst>
          </p:cNvPr>
          <p:cNvSpPr>
            <a:spLocks noGrp="1"/>
          </p:cNvSpPr>
          <p:nvPr>
            <p:ph type="title"/>
          </p:nvPr>
        </p:nvSpPr>
        <p:spPr/>
        <p:txBody>
          <a:bodyPr/>
          <a:lstStyle/>
          <a:p>
            <a:r>
              <a:rPr lang="en-CA" dirty="0"/>
              <a:t>Forward Error Estimation</a:t>
            </a:r>
          </a:p>
        </p:txBody>
      </p:sp>
      <p:cxnSp>
        <p:nvCxnSpPr>
          <p:cNvPr id="4" name="Straight Arrow Connector 3">
            <a:extLst>
              <a:ext uri="{FF2B5EF4-FFF2-40B4-BE49-F238E27FC236}">
                <a16:creationId xmlns:a16="http://schemas.microsoft.com/office/drawing/2014/main" xmlns="" id="{C6176273-51FB-462B-9773-575BB7B2EFCA}"/>
              </a:ext>
            </a:extLst>
          </p:cNvPr>
          <p:cNvCxnSpPr>
            <a:cxnSpLocks/>
          </p:cNvCxnSpPr>
          <p:nvPr/>
        </p:nvCxnSpPr>
        <p:spPr>
          <a:xfrm>
            <a:off x="6693738" y="4994035"/>
            <a:ext cx="3558144"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xmlns="" id="{1D8BBFB0-EC13-4375-A0F3-D65D6AA9EFCB}"/>
              </a:ext>
            </a:extLst>
          </p:cNvPr>
          <p:cNvCxnSpPr>
            <a:cxnSpLocks/>
          </p:cNvCxnSpPr>
          <p:nvPr/>
        </p:nvCxnSpPr>
        <p:spPr>
          <a:xfrm flipV="1">
            <a:off x="6840905" y="1772285"/>
            <a:ext cx="25773" cy="4233769"/>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6" name="Freeform 6">
            <a:extLst>
              <a:ext uri="{FF2B5EF4-FFF2-40B4-BE49-F238E27FC236}">
                <a16:creationId xmlns:a16="http://schemas.microsoft.com/office/drawing/2014/main" xmlns="" id="{7C464034-B56E-4CA7-8B11-9533B1465A14}"/>
              </a:ext>
            </a:extLst>
          </p:cNvPr>
          <p:cNvSpPr/>
          <p:nvPr/>
        </p:nvSpPr>
        <p:spPr>
          <a:xfrm>
            <a:off x="6577267" y="1939087"/>
            <a:ext cx="2829613" cy="3631414"/>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DE6F7744-AF1A-47AC-A84E-E99DC55DCF96}"/>
                  </a:ext>
                </a:extLst>
              </p:cNvPr>
              <p:cNvSpPr/>
              <p:nvPr/>
            </p:nvSpPr>
            <p:spPr>
              <a:xfrm>
                <a:off x="9216810" y="2240663"/>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7" name="Rectangle 6">
                <a:extLst>
                  <a:ext uri="{FF2B5EF4-FFF2-40B4-BE49-F238E27FC236}">
                    <a16:creationId xmlns:a16="http://schemas.microsoft.com/office/drawing/2014/main" id="{DE6F7744-AF1A-47AC-A84E-E99DC55DCF96}"/>
                  </a:ext>
                </a:extLst>
              </p:cNvPr>
              <p:cNvSpPr>
                <a:spLocks noRot="1" noChangeAspect="1" noMove="1" noResize="1" noEditPoints="1" noAdjustHandles="1" noChangeArrowheads="1" noChangeShapeType="1" noTextEdit="1"/>
              </p:cNvSpPr>
              <p:nvPr/>
            </p:nvSpPr>
            <p:spPr>
              <a:xfrm>
                <a:off x="9216810" y="2240663"/>
                <a:ext cx="1379755" cy="813718"/>
              </a:xfrm>
              <a:prstGeom prst="rect">
                <a:avLst/>
              </a:prstGeom>
              <a:blipFill>
                <a:blip r:embed="rId3"/>
                <a:stretch>
                  <a:fillRect l="-442" r="-265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4196984E-76CB-46BC-ACDD-1B96A4C7F07C}"/>
                  </a:ext>
                </a:extLst>
              </p:cNvPr>
              <p:cNvSpPr/>
              <p:nvPr/>
            </p:nvSpPr>
            <p:spPr>
              <a:xfrm>
                <a:off x="10074534" y="4944987"/>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8" name="Rectangle 7">
                <a:extLst>
                  <a:ext uri="{FF2B5EF4-FFF2-40B4-BE49-F238E27FC236}">
                    <a16:creationId xmlns:a16="http://schemas.microsoft.com/office/drawing/2014/main" id="{4196984E-76CB-46BC-ACDD-1B96A4C7F07C}"/>
                  </a:ext>
                </a:extLst>
              </p:cNvPr>
              <p:cNvSpPr>
                <a:spLocks noRot="1" noChangeAspect="1" noMove="1" noResize="1" noEditPoints="1" noAdjustHandles="1" noChangeArrowheads="1" noChangeShapeType="1" noTextEdit="1"/>
              </p:cNvSpPr>
              <p:nvPr/>
            </p:nvSpPr>
            <p:spPr>
              <a:xfrm>
                <a:off x="10074534" y="4944987"/>
                <a:ext cx="426399" cy="46166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D1F0137D-C00E-4600-AE5E-35330B37C5D0}"/>
                  </a:ext>
                </a:extLst>
              </p:cNvPr>
              <p:cNvSpPr/>
              <p:nvPr/>
            </p:nvSpPr>
            <p:spPr>
              <a:xfrm>
                <a:off x="6449161" y="146082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9" name="Rectangle 8">
                <a:extLst>
                  <a:ext uri="{FF2B5EF4-FFF2-40B4-BE49-F238E27FC236}">
                    <a16:creationId xmlns:a16="http://schemas.microsoft.com/office/drawing/2014/main" id="{D1F0137D-C00E-4600-AE5E-35330B37C5D0}"/>
                  </a:ext>
                </a:extLst>
              </p:cNvPr>
              <p:cNvSpPr>
                <a:spLocks noRot="1" noChangeAspect="1" noMove="1" noResize="1" noEditPoints="1" noAdjustHandles="1" noChangeArrowheads="1" noChangeShapeType="1" noTextEdit="1"/>
              </p:cNvSpPr>
              <p:nvPr/>
            </p:nvSpPr>
            <p:spPr>
              <a:xfrm>
                <a:off x="6449161" y="1460821"/>
                <a:ext cx="426399" cy="461665"/>
              </a:xfrm>
              <a:prstGeom prst="rect">
                <a:avLst/>
              </a:prstGeom>
              <a:blipFill>
                <a:blip r:embed="rId5"/>
                <a:stretch>
                  <a:fillRect b="-10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70905203-7DAA-45EF-A634-E84B74D17544}"/>
                  </a:ext>
                </a:extLst>
              </p:cNvPr>
              <p:cNvSpPr/>
              <p:nvPr/>
            </p:nvSpPr>
            <p:spPr>
              <a:xfrm>
                <a:off x="7083788" y="4505217"/>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11" name="Rectangle 10">
                <a:extLst>
                  <a:ext uri="{FF2B5EF4-FFF2-40B4-BE49-F238E27FC236}">
                    <a16:creationId xmlns:a16="http://schemas.microsoft.com/office/drawing/2014/main" id="{70905203-7DAA-45EF-A634-E84B74D17544}"/>
                  </a:ext>
                </a:extLst>
              </p:cNvPr>
              <p:cNvSpPr>
                <a:spLocks noRot="1" noChangeAspect="1" noMove="1" noResize="1" noEditPoints="1" noAdjustHandles="1" noChangeArrowheads="1" noChangeShapeType="1" noTextEdit="1"/>
              </p:cNvSpPr>
              <p:nvPr/>
            </p:nvSpPr>
            <p:spPr>
              <a:xfrm>
                <a:off x="7083788" y="4505217"/>
                <a:ext cx="406201" cy="4616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752DDFC2-3CD6-4DA6-AD15-E0D37FFAD592}"/>
                  </a:ext>
                </a:extLst>
              </p:cNvPr>
              <p:cNvSpPr/>
              <p:nvPr/>
            </p:nvSpPr>
            <p:spPr>
              <a:xfrm>
                <a:off x="8597138" y="4944986"/>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12" name="Rectangle 11">
                <a:extLst>
                  <a:ext uri="{FF2B5EF4-FFF2-40B4-BE49-F238E27FC236}">
                    <a16:creationId xmlns:a16="http://schemas.microsoft.com/office/drawing/2014/main" id="{752DDFC2-3CD6-4DA6-AD15-E0D37FFAD592}"/>
                  </a:ext>
                </a:extLst>
              </p:cNvPr>
              <p:cNvSpPr>
                <a:spLocks noRot="1" noChangeAspect="1" noMove="1" noResize="1" noEditPoints="1" noAdjustHandles="1" noChangeArrowheads="1" noChangeShapeType="1" noTextEdit="1"/>
              </p:cNvSpPr>
              <p:nvPr/>
            </p:nvSpPr>
            <p:spPr>
              <a:xfrm>
                <a:off x="8597138" y="4944986"/>
                <a:ext cx="552587" cy="461665"/>
              </a:xfrm>
              <a:prstGeom prst="rect">
                <a:avLst/>
              </a:prstGeom>
              <a:blipFill>
                <a:blip r:embed="rId7"/>
                <a:stretch>
                  <a:fillRect/>
                </a:stretch>
              </a:blipFill>
            </p:spPr>
            <p:txBody>
              <a:bodyPr/>
              <a:lstStyle/>
              <a:p>
                <a:r>
                  <a:rPr lang="en-CA">
                    <a:noFill/>
                  </a:rPr>
                  <a:t> </a:t>
                </a:r>
              </a:p>
            </p:txBody>
          </p:sp>
        </mc:Fallback>
      </mc:AlternateContent>
      <p:cxnSp>
        <p:nvCxnSpPr>
          <p:cNvPr id="14" name="Straight Connector 13">
            <a:extLst>
              <a:ext uri="{FF2B5EF4-FFF2-40B4-BE49-F238E27FC236}">
                <a16:creationId xmlns:a16="http://schemas.microsoft.com/office/drawing/2014/main" xmlns="" id="{BE7FD1EE-261C-43BC-A353-7C3F3885FAAE}"/>
              </a:ext>
            </a:extLst>
          </p:cNvPr>
          <p:cNvCxnSpPr>
            <a:cxnSpLocks/>
          </p:cNvCxnSpPr>
          <p:nvPr/>
        </p:nvCxnSpPr>
        <p:spPr>
          <a:xfrm flipH="1">
            <a:off x="8645870" y="2752805"/>
            <a:ext cx="53340" cy="2702894"/>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C4E08C0-032F-43CC-99C1-7ADFFC36FD82}"/>
              </a:ext>
            </a:extLst>
          </p:cNvPr>
          <p:cNvCxnSpPr>
            <a:cxnSpLocks/>
          </p:cNvCxnSpPr>
          <p:nvPr/>
        </p:nvCxnSpPr>
        <p:spPr>
          <a:xfrm flipV="1">
            <a:off x="6577267" y="3380528"/>
            <a:ext cx="2940495" cy="23389"/>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96824E41-7035-4A13-8D6D-3D7463922641}"/>
                  </a:ext>
                </a:extLst>
              </p:cNvPr>
              <p:cNvSpPr/>
              <p:nvPr/>
            </p:nvSpPr>
            <p:spPr>
              <a:xfrm>
                <a:off x="5795740" y="2852169"/>
                <a:ext cx="1200585"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sSub>
                            <m:sSubPr>
                              <m:ctrlPr>
                                <a:rPr lang="en-US" sz="2400" i="1">
                                  <a:solidFill>
                                    <a:srgbClr val="48A6AD"/>
                                  </a:solidFill>
                                  <a:latin typeface="Cambria Math" panose="02040503050406030204" pitchFamily="18" charset="0"/>
                                </a:rPr>
                              </m:ctrlPr>
                            </m:sSubPr>
                            <m:e>
                              <m:r>
                                <a:rPr lang="en-US" sz="2400" i="1">
                                  <a:solidFill>
                                    <a:srgbClr val="48A6AD"/>
                                  </a:solidFill>
                                  <a:latin typeface="Cambria Math" panose="02040503050406030204" pitchFamily="18" charset="0"/>
                                </a:rPr>
                                <m:t>𝑥</m:t>
                              </m:r>
                            </m:e>
                            <m:sub>
                              <m:r>
                                <a:rPr lang="en-US" sz="2400" i="1">
                                  <a:solidFill>
                                    <a:srgbClr val="48A6AD"/>
                                  </a:solidFill>
                                  <a:latin typeface="Cambria Math" panose="02040503050406030204" pitchFamily="18" charset="0"/>
                                </a:rPr>
                                <m:t>𝑟</m:t>
                              </m:r>
                            </m:sub>
                          </m:sSub>
                          <m:r>
                            <m:rPr>
                              <m:nor/>
                            </m:rPr>
                            <a:rPr lang="en-US" sz="2400" dirty="0">
                              <a:solidFill>
                                <a:srgbClr val="48A6AD"/>
                              </a:solidFill>
                            </a:rPr>
                            <m:t> </m:t>
                          </m:r>
                        </m:e>
                      </m:d>
                    </m:oMath>
                  </m:oMathPara>
                </a14:m>
                <a:endParaRPr lang="en-US" sz="2400" dirty="0">
                  <a:solidFill>
                    <a:srgbClr val="48A6AD"/>
                  </a:solidFill>
                </a:endParaRPr>
              </a:p>
              <a:p>
                <a:endParaRPr lang="en-US" sz="2400" dirty="0">
                  <a:solidFill>
                    <a:srgbClr val="48A6AD"/>
                  </a:solidFill>
                </a:endParaRPr>
              </a:p>
            </p:txBody>
          </p:sp>
        </mc:Choice>
        <mc:Fallback xmlns="">
          <p:sp>
            <p:nvSpPr>
              <p:cNvPr id="16" name="Rectangle 15">
                <a:extLst>
                  <a:ext uri="{FF2B5EF4-FFF2-40B4-BE49-F238E27FC236}">
                    <a16:creationId xmlns:a16="http://schemas.microsoft.com/office/drawing/2014/main" id="{96824E41-7035-4A13-8D6D-3D7463922641}"/>
                  </a:ext>
                </a:extLst>
              </p:cNvPr>
              <p:cNvSpPr>
                <a:spLocks noRot="1" noChangeAspect="1" noMove="1" noResize="1" noEditPoints="1" noAdjustHandles="1" noChangeArrowheads="1" noChangeShapeType="1" noTextEdit="1"/>
              </p:cNvSpPr>
              <p:nvPr/>
            </p:nvSpPr>
            <p:spPr>
              <a:xfrm>
                <a:off x="5795740" y="2852169"/>
                <a:ext cx="1200585" cy="830997"/>
              </a:xfrm>
              <a:prstGeom prst="rect">
                <a:avLst/>
              </a:prstGeom>
              <a:blipFill>
                <a:blip r:embed="rId8"/>
                <a:stretch>
                  <a:fillRect/>
                </a:stretch>
              </a:blipFill>
            </p:spPr>
            <p:txBody>
              <a:bodyPr/>
              <a:lstStyle/>
              <a:p>
                <a:r>
                  <a:rPr lang="en-CA">
                    <a:noFill/>
                  </a:rPr>
                  <a:t> </a:t>
                </a:r>
              </a:p>
            </p:txBody>
          </p:sp>
        </mc:Fallback>
      </mc:AlternateContent>
      <p:sp>
        <p:nvSpPr>
          <p:cNvPr id="17" name="Right Brace 16">
            <a:extLst>
              <a:ext uri="{FF2B5EF4-FFF2-40B4-BE49-F238E27FC236}">
                <a16:creationId xmlns:a16="http://schemas.microsoft.com/office/drawing/2014/main" xmlns="" id="{D70F9761-098A-4E6E-8637-8E4E2BD9883A}"/>
              </a:ext>
            </a:extLst>
          </p:cNvPr>
          <p:cNvSpPr/>
          <p:nvPr/>
        </p:nvSpPr>
        <p:spPr>
          <a:xfrm rot="10800000" flipH="1" flipV="1">
            <a:off x="9147685" y="3382844"/>
            <a:ext cx="152400" cy="1597615"/>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18" name="TextBox 17">
            <a:extLst>
              <a:ext uri="{FF2B5EF4-FFF2-40B4-BE49-F238E27FC236}">
                <a16:creationId xmlns:a16="http://schemas.microsoft.com/office/drawing/2014/main" xmlns="" id="{3890AEFC-074D-479B-B223-531A04850B28}"/>
              </a:ext>
            </a:extLst>
          </p:cNvPr>
          <p:cNvSpPr txBox="1"/>
          <p:nvPr/>
        </p:nvSpPr>
        <p:spPr>
          <a:xfrm>
            <a:off x="9376372" y="3993556"/>
            <a:ext cx="1617943" cy="369332"/>
          </a:xfrm>
          <a:prstGeom prst="rect">
            <a:avLst/>
          </a:prstGeom>
          <a:noFill/>
        </p:spPr>
        <p:txBody>
          <a:bodyPr wrap="none" rtlCol="0">
            <a:spAutoFit/>
          </a:bodyPr>
          <a:lstStyle/>
          <a:p>
            <a:r>
              <a:rPr lang="en-CA" dirty="0">
                <a:solidFill>
                  <a:srgbClr val="48A6AD"/>
                </a:solidFill>
              </a:rPr>
              <a:t>Backward Error</a:t>
            </a:r>
          </a:p>
        </p:txBody>
      </p:sp>
      <p:cxnSp>
        <p:nvCxnSpPr>
          <p:cNvPr id="19" name="Straight Connector 18">
            <a:extLst>
              <a:ext uri="{FF2B5EF4-FFF2-40B4-BE49-F238E27FC236}">
                <a16:creationId xmlns:a16="http://schemas.microsoft.com/office/drawing/2014/main" xmlns="" id="{F2E48BBB-E8F6-411E-A3B4-CC2B2A7DBC28}"/>
              </a:ext>
            </a:extLst>
          </p:cNvPr>
          <p:cNvCxnSpPr>
            <a:cxnSpLocks/>
          </p:cNvCxnSpPr>
          <p:nvPr/>
        </p:nvCxnSpPr>
        <p:spPr>
          <a:xfrm>
            <a:off x="7385428" y="4795838"/>
            <a:ext cx="0" cy="65986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xmlns="" id="{3B4A4C50-E87A-45D9-BDAF-607DE829D609}"/>
              </a:ext>
            </a:extLst>
          </p:cNvPr>
          <p:cNvSpPr/>
          <p:nvPr/>
        </p:nvSpPr>
        <p:spPr>
          <a:xfrm rot="16200000" flipH="1" flipV="1">
            <a:off x="7941292" y="4857435"/>
            <a:ext cx="152400" cy="1250836"/>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1" name="Rectangle 20">
            <a:extLst>
              <a:ext uri="{FF2B5EF4-FFF2-40B4-BE49-F238E27FC236}">
                <a16:creationId xmlns:a16="http://schemas.microsoft.com/office/drawing/2014/main" xmlns="" id="{37878E38-A4E4-4C68-8A29-C9A6EEADAB51}"/>
              </a:ext>
            </a:extLst>
          </p:cNvPr>
          <p:cNvSpPr/>
          <p:nvPr/>
        </p:nvSpPr>
        <p:spPr>
          <a:xfrm>
            <a:off x="7286888" y="5634112"/>
            <a:ext cx="1486176" cy="369332"/>
          </a:xfrm>
          <a:prstGeom prst="rect">
            <a:avLst/>
          </a:prstGeom>
        </p:spPr>
        <p:txBody>
          <a:bodyPr wrap="none">
            <a:spAutoFit/>
          </a:bodyPr>
          <a:lstStyle/>
          <a:p>
            <a:r>
              <a:rPr lang="en-CA" dirty="0">
                <a:solidFill>
                  <a:srgbClr val="48A6AD"/>
                </a:solidFill>
              </a:rPr>
              <a:t>Forward Error</a:t>
            </a:r>
          </a:p>
        </p:txBody>
      </p:sp>
      <p:cxnSp>
        <p:nvCxnSpPr>
          <p:cNvPr id="24" name="Straight Connector 23">
            <a:extLst>
              <a:ext uri="{FF2B5EF4-FFF2-40B4-BE49-F238E27FC236}">
                <a16:creationId xmlns:a16="http://schemas.microsoft.com/office/drawing/2014/main" xmlns="" id="{8CBD190D-46B1-4707-9911-860D7C27B598}"/>
              </a:ext>
            </a:extLst>
          </p:cNvPr>
          <p:cNvCxnSpPr>
            <a:cxnSpLocks/>
          </p:cNvCxnSpPr>
          <p:nvPr/>
        </p:nvCxnSpPr>
        <p:spPr>
          <a:xfrm flipH="1">
            <a:off x="7671185" y="2752805"/>
            <a:ext cx="1364429" cy="2361167"/>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xmlns="" id="{B831552B-33E4-4F95-9068-CB02120498F5}"/>
                  </a:ext>
                </a:extLst>
              </p:cNvPr>
              <p:cNvSpPr/>
              <p:nvPr/>
            </p:nvSpPr>
            <p:spPr>
              <a:xfrm>
                <a:off x="7155297" y="3962626"/>
                <a:ext cx="103855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solidFill>
                            <a:srgbClr val="48A6AD"/>
                          </a:solidFill>
                          <a:latin typeface="Cambria Math" panose="02040503050406030204" pitchFamily="18" charset="0"/>
                        </a:rPr>
                        <m:t>𝑓</m:t>
                      </m:r>
                      <m:r>
                        <a:rPr lang="fr-FR" b="0" i="1" smtClean="0">
                          <a:solidFill>
                            <a:srgbClr val="48A6AD"/>
                          </a:solidFill>
                          <a:latin typeface="Cambria Math" panose="02040503050406030204" pitchFamily="18" charset="0"/>
                        </a:rPr>
                        <m:t>′</m:t>
                      </m:r>
                      <m:d>
                        <m:dPr>
                          <m:ctrlPr>
                            <a:rPr lang="fr-FR" b="0" i="1" smtClean="0">
                              <a:solidFill>
                                <a:srgbClr val="48A6AD"/>
                              </a:solidFill>
                              <a:latin typeface="Cambria Math" panose="02040503050406030204" pitchFamily="18" charset="0"/>
                            </a:rPr>
                          </m:ctrlPr>
                        </m:dPr>
                        <m:e>
                          <m:sSub>
                            <m:sSubPr>
                              <m:ctrlPr>
                                <a:rPr lang="en-US" i="1">
                                  <a:solidFill>
                                    <a:srgbClr val="48A6AD"/>
                                  </a:solidFill>
                                  <a:latin typeface="Cambria Math" panose="02040503050406030204" pitchFamily="18" charset="0"/>
                                </a:rPr>
                              </m:ctrlPr>
                            </m:sSubPr>
                            <m:e>
                              <m:r>
                                <a:rPr lang="en-US" i="1">
                                  <a:solidFill>
                                    <a:srgbClr val="48A6AD"/>
                                  </a:solidFill>
                                  <a:latin typeface="Cambria Math" panose="02040503050406030204" pitchFamily="18" charset="0"/>
                                </a:rPr>
                                <m:t>𝑥</m:t>
                              </m:r>
                            </m:e>
                            <m:sub>
                              <m:r>
                                <a:rPr lang="en-US" i="1">
                                  <a:solidFill>
                                    <a:srgbClr val="48A6AD"/>
                                  </a:solidFill>
                                  <a:latin typeface="Cambria Math" panose="02040503050406030204" pitchFamily="18" charset="0"/>
                                </a:rPr>
                                <m:t>𝑟</m:t>
                              </m:r>
                            </m:sub>
                          </m:sSub>
                          <m:r>
                            <m:rPr>
                              <m:nor/>
                            </m:rPr>
                            <a:rPr lang="en-US" dirty="0">
                              <a:solidFill>
                                <a:srgbClr val="48A6AD"/>
                              </a:solidFill>
                            </a:rPr>
                            <m:t> </m:t>
                          </m:r>
                        </m:e>
                      </m:d>
                    </m:oMath>
                  </m:oMathPara>
                </a14:m>
                <a:endParaRPr lang="en-US" dirty="0">
                  <a:solidFill>
                    <a:srgbClr val="48A6AD"/>
                  </a:solidFill>
                </a:endParaRPr>
              </a:p>
              <a:p>
                <a:endParaRPr lang="en-US" dirty="0">
                  <a:solidFill>
                    <a:srgbClr val="48A6AD"/>
                  </a:solidFill>
                </a:endParaRPr>
              </a:p>
            </p:txBody>
          </p:sp>
        </mc:Choice>
        <mc:Fallback xmlns="">
          <p:sp>
            <p:nvSpPr>
              <p:cNvPr id="26" name="Rectangle 25">
                <a:extLst>
                  <a:ext uri="{FF2B5EF4-FFF2-40B4-BE49-F238E27FC236}">
                    <a16:creationId xmlns:a16="http://schemas.microsoft.com/office/drawing/2014/main" id="{B831552B-33E4-4F95-9068-CB02120498F5}"/>
                  </a:ext>
                </a:extLst>
              </p:cNvPr>
              <p:cNvSpPr>
                <a:spLocks noRot="1" noChangeAspect="1" noMove="1" noResize="1" noEditPoints="1" noAdjustHandles="1" noChangeArrowheads="1" noChangeShapeType="1" noTextEdit="1"/>
              </p:cNvSpPr>
              <p:nvPr/>
            </p:nvSpPr>
            <p:spPr>
              <a:xfrm>
                <a:off x="7155297" y="3962626"/>
                <a:ext cx="1038554" cy="646331"/>
              </a:xfrm>
              <a:prstGeom prst="rect">
                <a:avLst/>
              </a:prstGeom>
              <a:blipFill>
                <a:blip r:embed="rId9"/>
                <a:stretch>
                  <a:fillRect/>
                </a:stretch>
              </a:blipFill>
            </p:spPr>
            <p:txBody>
              <a:bodyPr/>
              <a:lstStyle/>
              <a:p>
                <a:r>
                  <a:rPr lang="en-CA">
                    <a:noFill/>
                  </a:rPr>
                  <a:t> </a:t>
                </a:r>
              </a:p>
            </p:txBody>
          </p:sp>
        </mc:Fallback>
      </mc:AlternateContent>
      <p:sp>
        <p:nvSpPr>
          <p:cNvPr id="10" name="Oval 9">
            <a:extLst>
              <a:ext uri="{FF2B5EF4-FFF2-40B4-BE49-F238E27FC236}">
                <a16:creationId xmlns:a16="http://schemas.microsoft.com/office/drawing/2014/main" xmlns="" id="{CADC7DEE-69E5-4EC3-AFAF-7C3643908029}"/>
              </a:ext>
            </a:extLst>
          </p:cNvPr>
          <p:cNvSpPr/>
          <p:nvPr/>
        </p:nvSpPr>
        <p:spPr>
          <a:xfrm>
            <a:off x="7337081" y="494231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8ABD8853-6CA6-4EFA-9512-9D1FEB94919A}"/>
              </a:ext>
            </a:extLst>
          </p:cNvPr>
          <p:cNvSpPr/>
          <p:nvPr/>
        </p:nvSpPr>
        <p:spPr>
          <a:xfrm>
            <a:off x="8589221" y="493972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xmlns="" id="{05BBD295-765B-4BF0-9927-0399A1B2DDB6}"/>
                  </a:ext>
                </a:extLst>
              </p:cNvPr>
              <p:cNvSpPr/>
              <p:nvPr/>
            </p:nvSpPr>
            <p:spPr>
              <a:xfrm>
                <a:off x="1765136" y="3131608"/>
                <a:ext cx="3495316" cy="1134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fr-FR" sz="3200" b="0" i="1" smtClean="0">
                              <a:latin typeface="Cambria Math" panose="02040503050406030204" pitchFamily="18" charset="0"/>
                            </a:rPr>
                          </m:ctrlPr>
                        </m:dPr>
                        <m:e>
                          <m:r>
                            <a:rPr lang="fr-FR" sz="3200" b="0" i="1" smtClean="0">
                              <a:latin typeface="Cambria Math" panose="02040503050406030204" pitchFamily="18" charset="0"/>
                            </a:rPr>
                            <m:t>𝑟</m:t>
                          </m:r>
                          <m:r>
                            <a:rPr lang="fr-FR" sz="3200" b="0" i="1" smtClean="0">
                              <a:latin typeface="Cambria Math" panose="02040503050406030204" pitchFamily="18" charset="0"/>
                            </a:rPr>
                            <m:t>−</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𝑥</m:t>
                              </m:r>
                            </m:e>
                            <m:sub>
                              <m:r>
                                <a:rPr lang="fr-FR" sz="3200" b="0" i="1" smtClean="0">
                                  <a:latin typeface="Cambria Math" panose="02040503050406030204" pitchFamily="18" charset="0"/>
                                </a:rPr>
                                <m:t>𝑟</m:t>
                              </m:r>
                            </m:sub>
                          </m:sSub>
                        </m:e>
                      </m:d>
                      <m:r>
                        <a:rPr lang="fr-FR" sz="3200" b="0" i="1" smtClean="0">
                          <a:latin typeface="Cambria Math" panose="02040503050406030204" pitchFamily="18" charset="0"/>
                          <a:ea typeface="Cambria Math" panose="02040503050406030204" pitchFamily="18" charset="0"/>
                        </a:rPr>
                        <m:t>≅</m:t>
                      </m:r>
                      <m:f>
                        <m:fPr>
                          <m:ctrlPr>
                            <a:rPr lang="fr-FR" sz="3200" b="0" i="1" smtClean="0">
                              <a:latin typeface="Cambria Math" panose="02040503050406030204" pitchFamily="18" charset="0"/>
                              <a:ea typeface="Cambria Math" panose="02040503050406030204" pitchFamily="18" charset="0"/>
                            </a:rPr>
                          </m:ctrlPr>
                        </m:fPr>
                        <m:num>
                          <m:d>
                            <m:dPr>
                              <m:begChr m:val="|"/>
                              <m:endChr m:val="|"/>
                              <m:ctrlPr>
                                <a:rPr lang="fr-FR" sz="3200" b="0" i="1" smtClean="0">
                                  <a:latin typeface="Cambria Math" panose="02040503050406030204" pitchFamily="18" charset="0"/>
                                  <a:ea typeface="Cambria Math" panose="02040503050406030204" pitchFamily="18" charset="0"/>
                                </a:rPr>
                              </m:ctrlPr>
                            </m:dPr>
                            <m:e>
                              <m:r>
                                <a:rPr lang="fr-FR" sz="3200" b="0" i="1" smtClean="0">
                                  <a:latin typeface="Cambria Math" panose="02040503050406030204" pitchFamily="18" charset="0"/>
                                  <a:ea typeface="Cambria Math" panose="02040503050406030204" pitchFamily="18" charset="0"/>
                                </a:rPr>
                                <m:t>𝑓</m:t>
                              </m:r>
                              <m:d>
                                <m:dPr>
                                  <m:ctrlPr>
                                    <a:rPr lang="fr-FR" sz="3200" b="0" i="1" smtClean="0">
                                      <a:latin typeface="Cambria Math" panose="02040503050406030204" pitchFamily="18" charset="0"/>
                                      <a:ea typeface="Cambria Math" panose="02040503050406030204" pitchFamily="18" charset="0"/>
                                    </a:rPr>
                                  </m:ctrlPr>
                                </m:dPr>
                                <m:e>
                                  <m:sSub>
                                    <m:sSubPr>
                                      <m:ctrlPr>
                                        <a:rPr lang="fr-FR" sz="3200" i="1">
                                          <a:latin typeface="Cambria Math" panose="02040503050406030204" pitchFamily="18" charset="0"/>
                                          <a:ea typeface="Cambria Math" panose="02040503050406030204" pitchFamily="18" charset="0"/>
                                        </a:rPr>
                                      </m:ctrlPr>
                                    </m:sSubPr>
                                    <m:e>
                                      <m:r>
                                        <a:rPr lang="fr-FR" sz="3200" i="1">
                                          <a:latin typeface="Cambria Math" panose="02040503050406030204" pitchFamily="18" charset="0"/>
                                          <a:ea typeface="Cambria Math" panose="02040503050406030204" pitchFamily="18" charset="0"/>
                                        </a:rPr>
                                        <m:t>𝑥</m:t>
                                      </m:r>
                                    </m:e>
                                    <m:sub>
                                      <m:r>
                                        <a:rPr lang="fr-FR" sz="3200" i="1">
                                          <a:latin typeface="Cambria Math" panose="02040503050406030204" pitchFamily="18" charset="0"/>
                                          <a:ea typeface="Cambria Math" panose="02040503050406030204" pitchFamily="18" charset="0"/>
                                        </a:rPr>
                                        <m:t>𝑟</m:t>
                                      </m:r>
                                    </m:sub>
                                  </m:sSub>
                                </m:e>
                              </m:d>
                            </m:e>
                          </m:d>
                        </m:num>
                        <m:den>
                          <m:d>
                            <m:dPr>
                              <m:begChr m:val="|"/>
                              <m:endChr m:val="|"/>
                              <m:ctrlPr>
                                <a:rPr lang="fr-FR" sz="3200" b="0" i="1" smtClean="0">
                                  <a:latin typeface="Cambria Math" panose="02040503050406030204" pitchFamily="18" charset="0"/>
                                  <a:ea typeface="Cambria Math" panose="02040503050406030204" pitchFamily="18" charset="0"/>
                                </a:rPr>
                              </m:ctrlPr>
                            </m:dPr>
                            <m:e>
                              <m:r>
                                <a:rPr lang="fr-FR" sz="3200" b="0" i="1" smtClean="0">
                                  <a:latin typeface="Cambria Math" panose="02040503050406030204" pitchFamily="18" charset="0"/>
                                  <a:ea typeface="Cambria Math" panose="02040503050406030204" pitchFamily="18" charset="0"/>
                                </a:rPr>
                                <m:t>𝑓</m:t>
                              </m:r>
                              <m:r>
                                <a:rPr lang="fr-FR" sz="3200" b="0" i="1" smtClean="0">
                                  <a:latin typeface="Cambria Math" panose="02040503050406030204" pitchFamily="18" charset="0"/>
                                  <a:ea typeface="Cambria Math" panose="02040503050406030204" pitchFamily="18" charset="0"/>
                                </a:rPr>
                                <m:t>′</m:t>
                              </m:r>
                              <m:d>
                                <m:dPr>
                                  <m:ctrlPr>
                                    <a:rPr lang="fr-FR" sz="3200" b="0" i="1" smtClean="0">
                                      <a:latin typeface="Cambria Math" panose="02040503050406030204" pitchFamily="18" charset="0"/>
                                      <a:ea typeface="Cambria Math" panose="02040503050406030204" pitchFamily="18" charset="0"/>
                                    </a:rPr>
                                  </m:ctrlPr>
                                </m:dPr>
                                <m:e>
                                  <m:sSub>
                                    <m:sSubPr>
                                      <m:ctrlPr>
                                        <a:rPr lang="fr-FR" sz="3200" b="0" i="1" smtClean="0">
                                          <a:latin typeface="Cambria Math" panose="02040503050406030204" pitchFamily="18" charset="0"/>
                                          <a:ea typeface="Cambria Math" panose="02040503050406030204" pitchFamily="18" charset="0"/>
                                        </a:rPr>
                                      </m:ctrlPr>
                                    </m:sSubPr>
                                    <m:e>
                                      <m:r>
                                        <a:rPr lang="fr-FR" sz="3200" b="0" i="1" smtClean="0">
                                          <a:latin typeface="Cambria Math" panose="02040503050406030204" pitchFamily="18" charset="0"/>
                                          <a:ea typeface="Cambria Math" panose="02040503050406030204" pitchFamily="18" charset="0"/>
                                        </a:rPr>
                                        <m:t>𝑥</m:t>
                                      </m:r>
                                    </m:e>
                                    <m:sub>
                                      <m:r>
                                        <a:rPr lang="fr-FR" sz="3200" b="0" i="1" smtClean="0">
                                          <a:latin typeface="Cambria Math" panose="02040503050406030204" pitchFamily="18" charset="0"/>
                                          <a:ea typeface="Cambria Math" panose="02040503050406030204" pitchFamily="18" charset="0"/>
                                        </a:rPr>
                                        <m:t>𝑟</m:t>
                                      </m:r>
                                    </m:sub>
                                  </m:sSub>
                                </m:e>
                              </m:d>
                            </m:e>
                          </m:d>
                        </m:den>
                      </m:f>
                    </m:oMath>
                  </m:oMathPara>
                </a14:m>
                <a:endParaRPr lang="en-CA" sz="3200" dirty="0"/>
              </a:p>
            </p:txBody>
          </p:sp>
        </mc:Choice>
        <mc:Fallback xmlns="">
          <p:sp>
            <p:nvSpPr>
              <p:cNvPr id="23" name="Rectangle 22">
                <a:extLst>
                  <a:ext uri="{FF2B5EF4-FFF2-40B4-BE49-F238E27FC236}">
                    <a16:creationId xmlns:a16="http://schemas.microsoft.com/office/drawing/2014/main" id="{05BBD295-765B-4BF0-9927-0399A1B2DDB6}"/>
                  </a:ext>
                </a:extLst>
              </p:cNvPr>
              <p:cNvSpPr>
                <a:spLocks noRot="1" noChangeAspect="1" noMove="1" noResize="1" noEditPoints="1" noAdjustHandles="1" noChangeArrowheads="1" noChangeShapeType="1" noTextEdit="1"/>
              </p:cNvSpPr>
              <p:nvPr/>
            </p:nvSpPr>
            <p:spPr>
              <a:xfrm>
                <a:off x="1765136" y="3131608"/>
                <a:ext cx="3495316" cy="1134349"/>
              </a:xfrm>
              <a:prstGeom prst="rect">
                <a:avLst/>
              </a:prstGeom>
              <a:blipFill>
                <a:blip r:embed="rId10"/>
                <a:stretch>
                  <a:fillRect/>
                </a:stretch>
              </a:blipFill>
            </p:spPr>
            <p:txBody>
              <a:bodyPr/>
              <a:lstStyle/>
              <a:p>
                <a:r>
                  <a:rPr lang="en-CA">
                    <a:noFill/>
                  </a:rPr>
                  <a:t> </a:t>
                </a:r>
              </a:p>
            </p:txBody>
          </p:sp>
        </mc:Fallback>
      </mc:AlternateContent>
      <p:sp>
        <p:nvSpPr>
          <p:cNvPr id="40" name="Rectangle 39">
            <a:extLst>
              <a:ext uri="{FF2B5EF4-FFF2-40B4-BE49-F238E27FC236}">
                <a16:creationId xmlns:a16="http://schemas.microsoft.com/office/drawing/2014/main" xmlns="" id="{FD3D8B6E-F702-49E6-B3F2-5FE8AA5FAD81}"/>
              </a:ext>
            </a:extLst>
          </p:cNvPr>
          <p:cNvSpPr/>
          <p:nvPr/>
        </p:nvSpPr>
        <p:spPr>
          <a:xfrm>
            <a:off x="1733142" y="3046163"/>
            <a:ext cx="3527310" cy="1316725"/>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23145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819093" y="3072249"/>
                <a:ext cx="4792146" cy="13051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fr-FR" sz="3200" i="1">
                              <a:latin typeface="Cambria Math" panose="02040503050406030204" pitchFamily="18" charset="0"/>
                            </a:rPr>
                          </m:ctrlPr>
                        </m:dPr>
                        <m:e>
                          <m:r>
                            <a:rPr lang="fr-FR" sz="3200" i="1">
                              <a:latin typeface="Cambria Math" panose="02040503050406030204" pitchFamily="18" charset="0"/>
                            </a:rPr>
                            <m:t>𝑟</m:t>
                          </m:r>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𝑟</m:t>
                              </m:r>
                            </m:sub>
                          </m:sSub>
                        </m:e>
                      </m:d>
                      <m:r>
                        <a:rPr lang="fr-FR" sz="3200" i="1">
                          <a:latin typeface="Cambria Math" panose="02040503050406030204" pitchFamily="18" charset="0"/>
                          <a:ea typeface="Cambria Math" panose="02040503050406030204" pitchFamily="18" charset="0"/>
                        </a:rPr>
                        <m:t>≅</m:t>
                      </m:r>
                      <m:sSup>
                        <m:sSupPr>
                          <m:ctrlPr>
                            <a:rPr lang="fr-FR" sz="3200" i="1">
                              <a:latin typeface="Cambria Math" panose="02040503050406030204" pitchFamily="18" charset="0"/>
                            </a:rPr>
                          </m:ctrlPr>
                        </m:sSupPr>
                        <m:e>
                          <m:d>
                            <m:dPr>
                              <m:begChr m:val="|"/>
                              <m:endChr m:val="|"/>
                              <m:ctrlPr>
                                <a:rPr lang="fr-FR" sz="3200" i="1">
                                  <a:latin typeface="Cambria Math" panose="02040503050406030204" pitchFamily="18" charset="0"/>
                                </a:rPr>
                              </m:ctrlPr>
                            </m:dPr>
                            <m:e>
                              <m:f>
                                <m:fPr>
                                  <m:ctrlPr>
                                    <a:rPr lang="fr-FR" sz="3200" i="1">
                                      <a:latin typeface="Cambria Math" panose="02040503050406030204" pitchFamily="18" charset="0"/>
                                    </a:rPr>
                                  </m:ctrlPr>
                                </m:fPr>
                                <m:num>
                                  <m:r>
                                    <a:rPr lang="en-US" sz="3200" i="1">
                                      <a:latin typeface="Cambria Math" panose="02040503050406030204" pitchFamily="18" charset="0"/>
                                    </a:rPr>
                                    <m:t>𝑚</m:t>
                                  </m:r>
                                  <m:r>
                                    <a:rPr lang="fr-FR" sz="3200" i="1">
                                      <a:latin typeface="Cambria Math" panose="02040503050406030204" pitchFamily="18" charset="0"/>
                                    </a:rPr>
                                    <m:t>!∙</m:t>
                                  </m:r>
                                  <m:r>
                                    <a:rPr lang="fr-FR" sz="3200" i="1">
                                      <a:latin typeface="Cambria Math" panose="02040503050406030204" pitchFamily="18" charset="0"/>
                                    </a:rPr>
                                    <m:t>𝑓</m:t>
                                  </m:r>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𝑟</m:t>
                                      </m:r>
                                    </m:sub>
                                  </m:sSub>
                                  <m:r>
                                    <a:rPr lang="fr-FR" sz="3200" i="1">
                                      <a:latin typeface="Cambria Math" panose="02040503050406030204" pitchFamily="18" charset="0"/>
                                      <a:ea typeface="Cambria Math" panose="02040503050406030204" pitchFamily="18" charset="0"/>
                                    </a:rPr>
                                    <m:t>)</m:t>
                                  </m:r>
                                </m:num>
                                <m:den>
                                  <m:sSup>
                                    <m:sSupPr>
                                      <m:ctrlPr>
                                        <a:rPr lang="fr-FR" sz="3200" i="1">
                                          <a:latin typeface="Cambria Math" panose="02040503050406030204" pitchFamily="18" charset="0"/>
                                        </a:rPr>
                                      </m:ctrlPr>
                                    </m:sSupPr>
                                    <m:e>
                                      <m:r>
                                        <a:rPr lang="fr-FR" sz="3200" i="1">
                                          <a:latin typeface="Cambria Math" panose="02040503050406030204" pitchFamily="18" charset="0"/>
                                        </a:rPr>
                                        <m:t>𝑓</m:t>
                                      </m:r>
                                    </m:e>
                                    <m:sup>
                                      <m:r>
                                        <a:rPr lang="fr-FR" sz="3200" i="1">
                                          <a:latin typeface="Cambria Math" panose="02040503050406030204" pitchFamily="18" charset="0"/>
                                        </a:rPr>
                                        <m:t>(</m:t>
                                      </m:r>
                                      <m:r>
                                        <a:rPr lang="en-US" sz="3200" i="1">
                                          <a:latin typeface="Cambria Math" panose="02040503050406030204" pitchFamily="18" charset="0"/>
                                        </a:rPr>
                                        <m:t>𝑚</m:t>
                                      </m:r>
                                      <m:r>
                                        <a:rPr lang="fr-FR" sz="3200" i="1">
                                          <a:latin typeface="Cambria Math" panose="02040503050406030204" pitchFamily="18" charset="0"/>
                                        </a:rPr>
                                        <m:t>)</m:t>
                                      </m:r>
                                    </m:sup>
                                  </m:sSup>
                                  <m:r>
                                    <a:rPr lang="fr-FR" sz="3200" i="1">
                                      <a:latin typeface="Cambria Math" panose="02040503050406030204" pitchFamily="18" charset="0"/>
                                    </a:rPr>
                                    <m:t>(</m:t>
                                  </m:r>
                                  <m:sSub>
                                    <m:sSubPr>
                                      <m:ctrlPr>
                                        <a:rPr lang="fr-FR" sz="3200" i="1">
                                          <a:latin typeface="Cambria Math" panose="02040503050406030204" pitchFamily="18" charset="0"/>
                                        </a:rPr>
                                      </m:ctrlPr>
                                    </m:sSubPr>
                                    <m:e>
                                      <m:r>
                                        <a:rPr lang="fr-FR" sz="3200" i="1">
                                          <a:latin typeface="Cambria Math" panose="02040503050406030204" pitchFamily="18" charset="0"/>
                                        </a:rPr>
                                        <m:t>𝑥</m:t>
                                      </m:r>
                                    </m:e>
                                    <m:sub>
                                      <m:r>
                                        <a:rPr lang="fr-FR" sz="3200" i="1">
                                          <a:latin typeface="Cambria Math" panose="02040503050406030204" pitchFamily="18" charset="0"/>
                                        </a:rPr>
                                        <m:t>𝑟</m:t>
                                      </m:r>
                                    </m:sub>
                                  </m:sSub>
                                  <m:r>
                                    <a:rPr lang="fr-FR" sz="3200" i="1">
                                      <a:latin typeface="Cambria Math" panose="02040503050406030204" pitchFamily="18" charset="0"/>
                                    </a:rPr>
                                    <m:t>)</m:t>
                                  </m:r>
                                </m:den>
                              </m:f>
                            </m:e>
                          </m:d>
                        </m:e>
                        <m:sup>
                          <m:r>
                            <a:rPr lang="fr-FR" sz="3200" i="1">
                              <a:latin typeface="Cambria Math" panose="02040503050406030204" pitchFamily="18" charset="0"/>
                            </a:rPr>
                            <m:t>1/</m:t>
                          </m:r>
                          <m:r>
                            <a:rPr lang="en-US" sz="3200" i="1">
                              <a:latin typeface="Cambria Math" panose="02040503050406030204" pitchFamily="18" charset="0"/>
                            </a:rPr>
                            <m:t>𝑚</m:t>
                          </m:r>
                        </m:sup>
                      </m:sSup>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819093" y="3072249"/>
                <a:ext cx="4792146" cy="1305101"/>
              </a:xfrm>
              <a:prstGeom prst="rect">
                <a:avLst/>
              </a:prstGeom>
              <a:blipFill rotWithShape="0">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xmlns="" id="{B0E30283-BF07-4C6B-A421-D5B8D6B841EC}"/>
              </a:ext>
            </a:extLst>
          </p:cNvPr>
          <p:cNvSpPr>
            <a:spLocks noGrp="1"/>
          </p:cNvSpPr>
          <p:nvPr>
            <p:ph type="title"/>
          </p:nvPr>
        </p:nvSpPr>
        <p:spPr/>
        <p:txBody>
          <a:bodyPr/>
          <a:lstStyle/>
          <a:p>
            <a:r>
              <a:rPr lang="en-CA" dirty="0"/>
              <a:t>Forward </a:t>
            </a:r>
            <a:r>
              <a:rPr lang="en-CA" dirty="0" smtClean="0"/>
              <a:t>error </a:t>
            </a:r>
            <a:r>
              <a:rPr lang="en-CA" dirty="0"/>
              <a:t>e</a:t>
            </a:r>
            <a:r>
              <a:rPr lang="en-CA" dirty="0" smtClean="0"/>
              <a:t>stimation for high multiplicity roots</a:t>
            </a:r>
            <a:endParaRPr lang="en-CA" dirty="0"/>
          </a:p>
        </p:txBody>
      </p:sp>
      <p:cxnSp>
        <p:nvCxnSpPr>
          <p:cNvPr id="4" name="Straight Arrow Connector 3">
            <a:extLst>
              <a:ext uri="{FF2B5EF4-FFF2-40B4-BE49-F238E27FC236}">
                <a16:creationId xmlns:a16="http://schemas.microsoft.com/office/drawing/2014/main" xmlns="" id="{C63DFF54-5F68-43C8-B381-C3F3E5E3F307}"/>
              </a:ext>
            </a:extLst>
          </p:cNvPr>
          <p:cNvCxnSpPr/>
          <p:nvPr/>
        </p:nvCxnSpPr>
        <p:spPr>
          <a:xfrm>
            <a:off x="6052267" y="4165184"/>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xmlns="" id="{53E82AC2-F0A9-405A-A1D2-EB5E3E14225A}"/>
              </a:ext>
            </a:extLst>
          </p:cNvPr>
          <p:cNvCxnSpPr/>
          <p:nvPr/>
        </p:nvCxnSpPr>
        <p:spPr>
          <a:xfrm flipV="1">
            <a:off x="6545977" y="1793055"/>
            <a:ext cx="26453" cy="4345526"/>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4C2CCA20-DF38-4C93-823D-350B344018C7}"/>
                  </a:ext>
                </a:extLst>
              </p:cNvPr>
              <p:cNvSpPr/>
              <p:nvPr/>
            </p:nvSpPr>
            <p:spPr>
              <a:xfrm>
                <a:off x="9655402" y="1883657"/>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8" name="Rectangle 7">
                <a:extLst>
                  <a:ext uri="{FF2B5EF4-FFF2-40B4-BE49-F238E27FC236}">
                    <a16:creationId xmlns:a16="http://schemas.microsoft.com/office/drawing/2014/main" xmlns:a14="http://schemas.microsoft.com/office/drawing/2010/main" xmlns="" id="{4C2CCA20-DF38-4C93-823D-350B344018C7}"/>
                  </a:ext>
                </a:extLst>
              </p:cNvPr>
              <p:cNvSpPr>
                <a:spLocks noRot="1" noChangeAspect="1" noMove="1" noResize="1" noEditPoints="1" noAdjustHandles="1" noChangeArrowheads="1" noChangeShapeType="1" noTextEdit="1"/>
              </p:cNvSpPr>
              <p:nvPr/>
            </p:nvSpPr>
            <p:spPr>
              <a:xfrm>
                <a:off x="9655402" y="1883657"/>
                <a:ext cx="1379755" cy="813718"/>
              </a:xfrm>
              <a:prstGeom prst="rect">
                <a:avLst/>
              </a:prstGeom>
              <a:blipFill rotWithShape="0">
                <a:blip r:embed="rId4"/>
                <a:stretch>
                  <a:fillRect l="-442" r="-2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C5953C00-EA76-45B1-85FE-CE037EBCD057}"/>
                  </a:ext>
                </a:extLst>
              </p:cNvPr>
              <p:cNvSpPr/>
              <p:nvPr/>
            </p:nvSpPr>
            <p:spPr>
              <a:xfrm>
                <a:off x="10754558" y="413803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9" name="Rectangle 8">
                <a:extLst>
                  <a:ext uri="{FF2B5EF4-FFF2-40B4-BE49-F238E27FC236}">
                    <a16:creationId xmlns:a16="http://schemas.microsoft.com/office/drawing/2014/main" xmlns:a14="http://schemas.microsoft.com/office/drawing/2010/main" xmlns="" id="{C5953C00-EA76-45B1-85FE-CE037EBCD057}"/>
                  </a:ext>
                </a:extLst>
              </p:cNvPr>
              <p:cNvSpPr>
                <a:spLocks noRot="1" noChangeAspect="1" noMove="1" noResize="1" noEditPoints="1" noAdjustHandles="1" noChangeArrowheads="1" noChangeShapeType="1" noTextEdit="1"/>
              </p:cNvSpPr>
              <p:nvPr/>
            </p:nvSpPr>
            <p:spPr>
              <a:xfrm>
                <a:off x="10754558" y="4138030"/>
                <a:ext cx="426399"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B3D39755-214C-49AA-9581-AD7FAA50F2A9}"/>
                  </a:ext>
                </a:extLst>
              </p:cNvPr>
              <p:cNvSpPr/>
              <p:nvPr/>
            </p:nvSpPr>
            <p:spPr>
              <a:xfrm>
                <a:off x="6047625" y="1690688"/>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10" name="Rectangle 9">
                <a:extLst>
                  <a:ext uri="{FF2B5EF4-FFF2-40B4-BE49-F238E27FC236}">
                    <a16:creationId xmlns:a16="http://schemas.microsoft.com/office/drawing/2014/main" xmlns:a14="http://schemas.microsoft.com/office/drawing/2010/main" xmlns="" id="{B3D39755-214C-49AA-9581-AD7FAA50F2A9}"/>
                  </a:ext>
                </a:extLst>
              </p:cNvPr>
              <p:cNvSpPr>
                <a:spLocks noRot="1" noChangeAspect="1" noMove="1" noResize="1" noEditPoints="1" noAdjustHandles="1" noChangeArrowheads="1" noChangeShapeType="1" noTextEdit="1"/>
              </p:cNvSpPr>
              <p:nvPr/>
            </p:nvSpPr>
            <p:spPr>
              <a:xfrm>
                <a:off x="6047625" y="1690688"/>
                <a:ext cx="426399" cy="461665"/>
              </a:xfrm>
              <a:prstGeom prst="rect">
                <a:avLst/>
              </a:prstGeom>
              <a:blipFill rotWithShape="0">
                <a:blip r:embed="rId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xmlns="" id="{3BDB924E-3177-4DB3-97FD-0B9E766B13A9}"/>
                  </a:ext>
                </a:extLst>
              </p:cNvPr>
              <p:cNvSpPr/>
              <p:nvPr/>
            </p:nvSpPr>
            <p:spPr>
              <a:xfrm>
                <a:off x="7994135" y="3635636"/>
                <a:ext cx="5525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48A6AD"/>
                              </a:solidFill>
                              <a:latin typeface="Cambria Math" panose="02040503050406030204" pitchFamily="18" charset="0"/>
                            </a:rPr>
                          </m:ctrlPr>
                        </m:sSubPr>
                        <m:e>
                          <m:r>
                            <a:rPr lang="en-US" sz="2400" b="0" i="1" smtClean="0">
                              <a:solidFill>
                                <a:srgbClr val="48A6AD"/>
                              </a:solidFill>
                              <a:latin typeface="Cambria Math" panose="02040503050406030204" pitchFamily="18" charset="0"/>
                            </a:rPr>
                            <m:t>𝑥</m:t>
                          </m:r>
                        </m:e>
                        <m:sub>
                          <m:r>
                            <a:rPr lang="en-US" sz="2400" b="0" i="1" smtClean="0">
                              <a:solidFill>
                                <a:srgbClr val="48A6AD"/>
                              </a:solidFill>
                              <a:latin typeface="Cambria Math" panose="02040503050406030204" pitchFamily="18" charset="0"/>
                            </a:rPr>
                            <m:t>𝑟</m:t>
                          </m:r>
                        </m:sub>
                      </m:sSub>
                    </m:oMath>
                  </m:oMathPara>
                </a14:m>
                <a:endParaRPr lang="en-US" sz="2400" dirty="0">
                  <a:solidFill>
                    <a:srgbClr val="48A6AD"/>
                  </a:solidFill>
                </a:endParaRPr>
              </a:p>
            </p:txBody>
          </p:sp>
        </mc:Choice>
        <mc:Fallback xmlns="">
          <p:sp>
            <p:nvSpPr>
              <p:cNvPr id="15" name="Rectangle 14">
                <a:extLst>
                  <a:ext uri="{FF2B5EF4-FFF2-40B4-BE49-F238E27FC236}">
                    <a16:creationId xmlns:a16="http://schemas.microsoft.com/office/drawing/2014/main" xmlns:a14="http://schemas.microsoft.com/office/drawing/2010/main" xmlns="" id="{3BDB924E-3177-4DB3-97FD-0B9E766B13A9}"/>
                  </a:ext>
                </a:extLst>
              </p:cNvPr>
              <p:cNvSpPr>
                <a:spLocks noRot="1" noChangeAspect="1" noMove="1" noResize="1" noEditPoints="1" noAdjustHandles="1" noChangeArrowheads="1" noChangeShapeType="1" noTextEdit="1"/>
              </p:cNvSpPr>
              <p:nvPr/>
            </p:nvSpPr>
            <p:spPr>
              <a:xfrm>
                <a:off x="7994135" y="3635636"/>
                <a:ext cx="552587" cy="461665"/>
              </a:xfrm>
              <a:prstGeom prst="rect">
                <a:avLst/>
              </a:prstGeom>
              <a:blipFill rotWithShape="0">
                <a:blip r:embed="rId7"/>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xmlns="" id="{59F1D750-F719-445B-B8A1-8A4E9B259EEF}"/>
              </a:ext>
            </a:extLst>
          </p:cNvPr>
          <p:cNvCxnSpPr>
            <a:cxnSpLocks/>
            <a:stCxn id="16" idx="0"/>
          </p:cNvCxnSpPr>
          <p:nvPr/>
        </p:nvCxnSpPr>
        <p:spPr>
          <a:xfrm>
            <a:off x="8491728" y="4110878"/>
            <a:ext cx="1654" cy="515970"/>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5550A1CD-9BD0-401B-8A23-82F777A88A7F}"/>
              </a:ext>
            </a:extLst>
          </p:cNvPr>
          <p:cNvSpPr txBox="1"/>
          <p:nvPr/>
        </p:nvSpPr>
        <p:spPr>
          <a:xfrm>
            <a:off x="8589186" y="4228273"/>
            <a:ext cx="1956177" cy="369332"/>
          </a:xfrm>
          <a:prstGeom prst="rect">
            <a:avLst/>
          </a:prstGeom>
          <a:noFill/>
        </p:spPr>
        <p:txBody>
          <a:bodyPr wrap="none" rtlCol="0">
            <a:spAutoFit/>
          </a:bodyPr>
          <a:lstStyle/>
          <a:p>
            <a:r>
              <a:rPr lang="en-CA" dirty="0">
                <a:solidFill>
                  <a:srgbClr val="48A6AD"/>
                </a:solidFill>
              </a:rPr>
              <a:t>Backward Error ≈ 0</a:t>
            </a:r>
          </a:p>
        </p:txBody>
      </p:sp>
      <p:cxnSp>
        <p:nvCxnSpPr>
          <p:cNvPr id="25" name="Straight Connector 24">
            <a:extLst>
              <a:ext uri="{FF2B5EF4-FFF2-40B4-BE49-F238E27FC236}">
                <a16:creationId xmlns:a16="http://schemas.microsoft.com/office/drawing/2014/main" xmlns="" id="{0A9D5558-6D63-4789-AC1E-9AAB3DAADCE3}"/>
              </a:ext>
            </a:extLst>
          </p:cNvPr>
          <p:cNvCxnSpPr>
            <a:cxnSpLocks/>
          </p:cNvCxnSpPr>
          <p:nvPr/>
        </p:nvCxnSpPr>
        <p:spPr>
          <a:xfrm>
            <a:off x="7854277" y="4165183"/>
            <a:ext cx="0" cy="461665"/>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6" name="Right Brace 25">
            <a:extLst>
              <a:ext uri="{FF2B5EF4-FFF2-40B4-BE49-F238E27FC236}">
                <a16:creationId xmlns:a16="http://schemas.microsoft.com/office/drawing/2014/main" xmlns="" id="{30636661-1C97-47CE-B160-E959BD15DD1F}"/>
              </a:ext>
            </a:extLst>
          </p:cNvPr>
          <p:cNvSpPr/>
          <p:nvPr/>
        </p:nvSpPr>
        <p:spPr>
          <a:xfrm rot="16200000" flipH="1" flipV="1">
            <a:off x="8095489" y="4372572"/>
            <a:ext cx="152400" cy="634824"/>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sp>
        <p:nvSpPr>
          <p:cNvPr id="27" name="Rectangle 26">
            <a:extLst>
              <a:ext uri="{FF2B5EF4-FFF2-40B4-BE49-F238E27FC236}">
                <a16:creationId xmlns:a16="http://schemas.microsoft.com/office/drawing/2014/main" xmlns="" id="{D3BA7096-E545-4E34-ADD2-AFA4B5133E36}"/>
              </a:ext>
            </a:extLst>
          </p:cNvPr>
          <p:cNvSpPr/>
          <p:nvPr/>
        </p:nvSpPr>
        <p:spPr>
          <a:xfrm>
            <a:off x="7428601" y="4928015"/>
            <a:ext cx="1486176" cy="369332"/>
          </a:xfrm>
          <a:prstGeom prst="rect">
            <a:avLst/>
          </a:prstGeom>
        </p:spPr>
        <p:txBody>
          <a:bodyPr wrap="none">
            <a:spAutoFit/>
          </a:bodyPr>
          <a:lstStyle/>
          <a:p>
            <a:r>
              <a:rPr lang="en-CA" dirty="0">
                <a:solidFill>
                  <a:srgbClr val="48A6AD"/>
                </a:solidFill>
              </a:rPr>
              <a:t>Forward Error</a:t>
            </a:r>
          </a:p>
        </p:txBody>
      </p:sp>
      <p:sp>
        <p:nvSpPr>
          <p:cNvPr id="28" name="Freeform: Shape 27">
            <a:extLst>
              <a:ext uri="{FF2B5EF4-FFF2-40B4-BE49-F238E27FC236}">
                <a16:creationId xmlns:a16="http://schemas.microsoft.com/office/drawing/2014/main" xmlns="" id="{CDBDA31D-C4CA-4DA5-B88B-B7C68150BE02}"/>
              </a:ext>
            </a:extLst>
          </p:cNvPr>
          <p:cNvSpPr/>
          <p:nvPr/>
        </p:nvSpPr>
        <p:spPr>
          <a:xfrm>
            <a:off x="6832950" y="1793055"/>
            <a:ext cx="2822452" cy="4367351"/>
          </a:xfrm>
          <a:custGeom>
            <a:avLst/>
            <a:gdLst>
              <a:gd name="connsiteX0" fmla="*/ 0 w 2831977"/>
              <a:gd name="connsiteY0" fmla="*/ 4243526 h 4243526"/>
              <a:gd name="connsiteX1" fmla="*/ 230820 w 2831977"/>
              <a:gd name="connsiteY1" fmla="*/ 3089429 h 4243526"/>
              <a:gd name="connsiteX2" fmla="*/ 594804 w 2831977"/>
              <a:gd name="connsiteY2" fmla="*/ 2521258 h 4243526"/>
              <a:gd name="connsiteX3" fmla="*/ 887767 w 2831977"/>
              <a:gd name="connsiteY3" fmla="*/ 2388093 h 4243526"/>
              <a:gd name="connsiteX4" fmla="*/ 1109709 w 2831977"/>
              <a:gd name="connsiteY4" fmla="*/ 2379215 h 4243526"/>
              <a:gd name="connsiteX5" fmla="*/ 1740024 w 2831977"/>
              <a:gd name="connsiteY5" fmla="*/ 2370338 h 4243526"/>
              <a:gd name="connsiteX6" fmla="*/ 2077375 w 2831977"/>
              <a:gd name="connsiteY6" fmla="*/ 2201662 h 4243526"/>
              <a:gd name="connsiteX7" fmla="*/ 2432482 w 2831977"/>
              <a:gd name="connsiteY7" fmla="*/ 1633491 h 4243526"/>
              <a:gd name="connsiteX8" fmla="*/ 2831977 w 2831977"/>
              <a:gd name="connsiteY8" fmla="*/ 0 h 4243526"/>
              <a:gd name="connsiteX0" fmla="*/ 0 w 2831977"/>
              <a:gd name="connsiteY0" fmla="*/ 4243526 h 4243526"/>
              <a:gd name="connsiteX1" fmla="*/ 230820 w 2831977"/>
              <a:gd name="connsiteY1" fmla="*/ 3089429 h 4243526"/>
              <a:gd name="connsiteX2" fmla="*/ 594804 w 2831977"/>
              <a:gd name="connsiteY2" fmla="*/ 2521258 h 4243526"/>
              <a:gd name="connsiteX3" fmla="*/ 887767 w 2831977"/>
              <a:gd name="connsiteY3" fmla="*/ 2388093 h 4243526"/>
              <a:gd name="connsiteX4" fmla="*/ 1109709 w 2831977"/>
              <a:gd name="connsiteY4" fmla="*/ 2379215 h 4243526"/>
              <a:gd name="connsiteX5" fmla="*/ 1793364 w 2831977"/>
              <a:gd name="connsiteY5" fmla="*/ 2339858 h 4243526"/>
              <a:gd name="connsiteX6" fmla="*/ 2077375 w 2831977"/>
              <a:gd name="connsiteY6" fmla="*/ 2201662 h 4243526"/>
              <a:gd name="connsiteX7" fmla="*/ 2432482 w 2831977"/>
              <a:gd name="connsiteY7" fmla="*/ 1633491 h 4243526"/>
              <a:gd name="connsiteX8" fmla="*/ 2831977 w 2831977"/>
              <a:gd name="connsiteY8" fmla="*/ 0 h 4243526"/>
              <a:gd name="connsiteX0" fmla="*/ 0 w 2831977"/>
              <a:gd name="connsiteY0" fmla="*/ 4243526 h 4243526"/>
              <a:gd name="connsiteX1" fmla="*/ 230820 w 2831977"/>
              <a:gd name="connsiteY1" fmla="*/ 3089429 h 4243526"/>
              <a:gd name="connsiteX2" fmla="*/ 594804 w 2831977"/>
              <a:gd name="connsiteY2" fmla="*/ 2521258 h 4243526"/>
              <a:gd name="connsiteX3" fmla="*/ 887767 w 2831977"/>
              <a:gd name="connsiteY3" fmla="*/ 2388093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432482 w 2831977"/>
              <a:gd name="connsiteY7" fmla="*/ 1633491 h 4243526"/>
              <a:gd name="connsiteX8" fmla="*/ 2831977 w 2831977"/>
              <a:gd name="connsiteY8" fmla="*/ 0 h 4243526"/>
              <a:gd name="connsiteX0" fmla="*/ 0 w 2831977"/>
              <a:gd name="connsiteY0" fmla="*/ 4243526 h 4243526"/>
              <a:gd name="connsiteX1" fmla="*/ 230820 w 2831977"/>
              <a:gd name="connsiteY1" fmla="*/ 3089429 h 4243526"/>
              <a:gd name="connsiteX2" fmla="*/ 594804 w 2831977"/>
              <a:gd name="connsiteY2" fmla="*/ 2521258 h 4243526"/>
              <a:gd name="connsiteX3" fmla="*/ 887767 w 2831977"/>
              <a:gd name="connsiteY3" fmla="*/ 2388093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594804 w 2831977"/>
              <a:gd name="connsiteY2" fmla="*/ 2521258 h 4243526"/>
              <a:gd name="connsiteX3" fmla="*/ 887767 w 2831977"/>
              <a:gd name="connsiteY3" fmla="*/ 2388093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472884 w 2831977"/>
              <a:gd name="connsiteY2" fmla="*/ 2620318 h 4243526"/>
              <a:gd name="connsiteX3" fmla="*/ 887767 w 2831977"/>
              <a:gd name="connsiteY3" fmla="*/ 2388093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472884 w 2831977"/>
              <a:gd name="connsiteY2" fmla="*/ 2620318 h 4243526"/>
              <a:gd name="connsiteX3" fmla="*/ 781087 w 2831977"/>
              <a:gd name="connsiteY3" fmla="*/ 2395713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472884 w 2831977"/>
              <a:gd name="connsiteY2" fmla="*/ 2620318 h 4243526"/>
              <a:gd name="connsiteX3" fmla="*/ 727112 w 2831977"/>
              <a:gd name="connsiteY3" fmla="*/ 2424288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472884 w 2831977"/>
              <a:gd name="connsiteY2" fmla="*/ 2620318 h 4243526"/>
              <a:gd name="connsiteX3" fmla="*/ 676312 w 2831977"/>
              <a:gd name="connsiteY3" fmla="*/ 2411588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76312 w 2831977"/>
              <a:gd name="connsiteY3" fmla="*/ 2411588 h 4243526"/>
              <a:gd name="connsiteX4" fmla="*/ 1109709 w 2831977"/>
              <a:gd name="connsiteY4" fmla="*/ 23792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76312 w 2831977"/>
              <a:gd name="connsiteY3" fmla="*/ 2411588 h 4243526"/>
              <a:gd name="connsiteX4" fmla="*/ 1322434 w 2831977"/>
              <a:gd name="connsiteY4" fmla="*/ 2369690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76312 w 2831977"/>
              <a:gd name="connsiteY3" fmla="*/ 2411588 h 4243526"/>
              <a:gd name="connsiteX4" fmla="*/ 1322434 w 2831977"/>
              <a:gd name="connsiteY4" fmla="*/ 2369690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76312 w 2831977"/>
              <a:gd name="connsiteY3" fmla="*/ 2411588 h 4243526"/>
              <a:gd name="connsiteX4" fmla="*/ 1322434 w 2831977"/>
              <a:gd name="connsiteY4" fmla="*/ 2369690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322434 w 2831977"/>
              <a:gd name="connsiteY4" fmla="*/ 2369690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227184 w 2831977"/>
              <a:gd name="connsiteY4" fmla="*/ 2356990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227184 w 2831977"/>
              <a:gd name="connsiteY4" fmla="*/ 2356990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217659 w 2831977"/>
              <a:gd name="connsiteY4" fmla="*/ 23665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217659 w 2831977"/>
              <a:gd name="connsiteY4" fmla="*/ 2366515 h 4243526"/>
              <a:gd name="connsiteX5" fmla="*/ 1793364 w 2831977"/>
              <a:gd name="connsiteY5" fmla="*/ 23398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217659 w 2831977"/>
              <a:gd name="connsiteY4" fmla="*/ 2366515 h 4243526"/>
              <a:gd name="connsiteX5" fmla="*/ 1904489 w 2831977"/>
              <a:gd name="connsiteY5" fmla="*/ 2314458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77480 w 2831977"/>
              <a:gd name="connsiteY1" fmla="*/ 3348509 h 4243526"/>
              <a:gd name="connsiteX2" fmla="*/ 314134 w 2831977"/>
              <a:gd name="connsiteY2" fmla="*/ 2960043 h 4243526"/>
              <a:gd name="connsiteX3" fmla="*/ 600112 w 2831977"/>
              <a:gd name="connsiteY3" fmla="*/ 2446513 h 4243526"/>
              <a:gd name="connsiteX4" fmla="*/ 1217659 w 2831977"/>
              <a:gd name="connsiteY4" fmla="*/ 2366515 h 4243526"/>
              <a:gd name="connsiteX5" fmla="*/ 1879089 w 2831977"/>
              <a:gd name="connsiteY5" fmla="*/ 2343033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31977"/>
              <a:gd name="connsiteY0" fmla="*/ 4243526 h 4243526"/>
              <a:gd name="connsiteX1" fmla="*/ 136205 w 2831977"/>
              <a:gd name="connsiteY1" fmla="*/ 3618384 h 4243526"/>
              <a:gd name="connsiteX2" fmla="*/ 314134 w 2831977"/>
              <a:gd name="connsiteY2" fmla="*/ 2960043 h 4243526"/>
              <a:gd name="connsiteX3" fmla="*/ 600112 w 2831977"/>
              <a:gd name="connsiteY3" fmla="*/ 2446513 h 4243526"/>
              <a:gd name="connsiteX4" fmla="*/ 1217659 w 2831977"/>
              <a:gd name="connsiteY4" fmla="*/ 2366515 h 4243526"/>
              <a:gd name="connsiteX5" fmla="*/ 1879089 w 2831977"/>
              <a:gd name="connsiteY5" fmla="*/ 2343033 h 4243526"/>
              <a:gd name="connsiteX6" fmla="*/ 2229775 w 2831977"/>
              <a:gd name="connsiteY6" fmla="*/ 2034022 h 4243526"/>
              <a:gd name="connsiteX7" fmla="*/ 2577262 w 2831977"/>
              <a:gd name="connsiteY7" fmla="*/ 1107711 h 4243526"/>
              <a:gd name="connsiteX8" fmla="*/ 2831977 w 2831977"/>
              <a:gd name="connsiteY8" fmla="*/ 0 h 4243526"/>
              <a:gd name="connsiteX0" fmla="*/ 0 w 2822452"/>
              <a:gd name="connsiteY0" fmla="*/ 4367351 h 4367351"/>
              <a:gd name="connsiteX1" fmla="*/ 126680 w 2822452"/>
              <a:gd name="connsiteY1" fmla="*/ 3618384 h 4367351"/>
              <a:gd name="connsiteX2" fmla="*/ 304609 w 2822452"/>
              <a:gd name="connsiteY2" fmla="*/ 2960043 h 4367351"/>
              <a:gd name="connsiteX3" fmla="*/ 590587 w 2822452"/>
              <a:gd name="connsiteY3" fmla="*/ 2446513 h 4367351"/>
              <a:gd name="connsiteX4" fmla="*/ 1208134 w 2822452"/>
              <a:gd name="connsiteY4" fmla="*/ 2366515 h 4367351"/>
              <a:gd name="connsiteX5" fmla="*/ 1869564 w 2822452"/>
              <a:gd name="connsiteY5" fmla="*/ 2343033 h 4367351"/>
              <a:gd name="connsiteX6" fmla="*/ 2220250 w 2822452"/>
              <a:gd name="connsiteY6" fmla="*/ 2034022 h 4367351"/>
              <a:gd name="connsiteX7" fmla="*/ 2567737 w 2822452"/>
              <a:gd name="connsiteY7" fmla="*/ 1107711 h 4367351"/>
              <a:gd name="connsiteX8" fmla="*/ 2822452 w 2822452"/>
              <a:gd name="connsiteY8" fmla="*/ 0 h 4367351"/>
              <a:gd name="connsiteX0" fmla="*/ 0 w 2822452"/>
              <a:gd name="connsiteY0" fmla="*/ 4367351 h 4367351"/>
              <a:gd name="connsiteX1" fmla="*/ 126680 w 2822452"/>
              <a:gd name="connsiteY1" fmla="*/ 3618384 h 4367351"/>
              <a:gd name="connsiteX2" fmla="*/ 304609 w 2822452"/>
              <a:gd name="connsiteY2" fmla="*/ 2960043 h 4367351"/>
              <a:gd name="connsiteX3" fmla="*/ 590587 w 2822452"/>
              <a:gd name="connsiteY3" fmla="*/ 2446513 h 4367351"/>
              <a:gd name="connsiteX4" fmla="*/ 1208134 w 2822452"/>
              <a:gd name="connsiteY4" fmla="*/ 2366515 h 4367351"/>
              <a:gd name="connsiteX5" fmla="*/ 1869564 w 2822452"/>
              <a:gd name="connsiteY5" fmla="*/ 2343033 h 4367351"/>
              <a:gd name="connsiteX6" fmla="*/ 2220250 w 2822452"/>
              <a:gd name="connsiteY6" fmla="*/ 2034022 h 4367351"/>
              <a:gd name="connsiteX7" fmla="*/ 2567737 w 2822452"/>
              <a:gd name="connsiteY7" fmla="*/ 1107711 h 4367351"/>
              <a:gd name="connsiteX8" fmla="*/ 2822452 w 2822452"/>
              <a:gd name="connsiteY8" fmla="*/ 0 h 4367351"/>
              <a:gd name="connsiteX0" fmla="*/ 0 w 2822452"/>
              <a:gd name="connsiteY0" fmla="*/ 4367351 h 4367351"/>
              <a:gd name="connsiteX1" fmla="*/ 126680 w 2822452"/>
              <a:gd name="connsiteY1" fmla="*/ 3618384 h 4367351"/>
              <a:gd name="connsiteX2" fmla="*/ 304609 w 2822452"/>
              <a:gd name="connsiteY2" fmla="*/ 2960043 h 4367351"/>
              <a:gd name="connsiteX3" fmla="*/ 590587 w 2822452"/>
              <a:gd name="connsiteY3" fmla="*/ 2446513 h 4367351"/>
              <a:gd name="connsiteX4" fmla="*/ 1208134 w 2822452"/>
              <a:gd name="connsiteY4" fmla="*/ 2366515 h 4367351"/>
              <a:gd name="connsiteX5" fmla="*/ 1869564 w 2822452"/>
              <a:gd name="connsiteY5" fmla="*/ 2343033 h 4367351"/>
              <a:gd name="connsiteX6" fmla="*/ 2220250 w 2822452"/>
              <a:gd name="connsiteY6" fmla="*/ 2034022 h 4367351"/>
              <a:gd name="connsiteX7" fmla="*/ 2567737 w 2822452"/>
              <a:gd name="connsiteY7" fmla="*/ 1107711 h 4367351"/>
              <a:gd name="connsiteX8" fmla="*/ 2822452 w 2822452"/>
              <a:gd name="connsiteY8" fmla="*/ 0 h 4367351"/>
              <a:gd name="connsiteX0" fmla="*/ 0 w 2822452"/>
              <a:gd name="connsiteY0" fmla="*/ 4367351 h 4367351"/>
              <a:gd name="connsiteX1" fmla="*/ 126680 w 2822452"/>
              <a:gd name="connsiteY1" fmla="*/ 3618384 h 4367351"/>
              <a:gd name="connsiteX2" fmla="*/ 304609 w 2822452"/>
              <a:gd name="connsiteY2" fmla="*/ 2960043 h 4367351"/>
              <a:gd name="connsiteX3" fmla="*/ 590587 w 2822452"/>
              <a:gd name="connsiteY3" fmla="*/ 2446513 h 4367351"/>
              <a:gd name="connsiteX4" fmla="*/ 1208134 w 2822452"/>
              <a:gd name="connsiteY4" fmla="*/ 2369620 h 4367351"/>
              <a:gd name="connsiteX5" fmla="*/ 1869564 w 2822452"/>
              <a:gd name="connsiteY5" fmla="*/ 2343033 h 4367351"/>
              <a:gd name="connsiteX6" fmla="*/ 2220250 w 2822452"/>
              <a:gd name="connsiteY6" fmla="*/ 2034022 h 4367351"/>
              <a:gd name="connsiteX7" fmla="*/ 2567737 w 2822452"/>
              <a:gd name="connsiteY7" fmla="*/ 1107711 h 4367351"/>
              <a:gd name="connsiteX8" fmla="*/ 2822452 w 2822452"/>
              <a:gd name="connsiteY8" fmla="*/ 0 h 436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2452" h="4367351">
                <a:moveTo>
                  <a:pt x="0" y="4367351"/>
                </a:moveTo>
                <a:cubicBezTo>
                  <a:pt x="65843" y="3933825"/>
                  <a:pt x="75912" y="3852935"/>
                  <a:pt x="126680" y="3618384"/>
                </a:cubicBezTo>
                <a:cubicBezTo>
                  <a:pt x="177448" y="3383833"/>
                  <a:pt x="227291" y="3155355"/>
                  <a:pt x="304609" y="2960043"/>
                </a:cubicBezTo>
                <a:cubicBezTo>
                  <a:pt x="381927" y="2764731"/>
                  <a:pt x="440000" y="2544917"/>
                  <a:pt x="590587" y="2446513"/>
                </a:cubicBezTo>
                <a:cubicBezTo>
                  <a:pt x="741174" y="2348109"/>
                  <a:pt x="994971" y="2374448"/>
                  <a:pt x="1208134" y="2369620"/>
                </a:cubicBezTo>
                <a:cubicBezTo>
                  <a:pt x="1421297" y="2364792"/>
                  <a:pt x="1700878" y="2398966"/>
                  <a:pt x="1869564" y="2343033"/>
                </a:cubicBezTo>
                <a:cubicBezTo>
                  <a:pt x="2038250" y="2287100"/>
                  <a:pt x="2103888" y="2239909"/>
                  <a:pt x="2220250" y="2034022"/>
                </a:cubicBezTo>
                <a:cubicBezTo>
                  <a:pt x="2336612" y="1828135"/>
                  <a:pt x="2467370" y="1446715"/>
                  <a:pt x="2567737" y="1107711"/>
                </a:cubicBezTo>
                <a:cubicBezTo>
                  <a:pt x="2668104" y="768707"/>
                  <a:pt x="2685588" y="633274"/>
                  <a:pt x="2822452" y="0"/>
                </a:cubicBezTo>
              </a:path>
            </a:pathLst>
          </a:cu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a:extLst>
              <a:ext uri="{FF2B5EF4-FFF2-40B4-BE49-F238E27FC236}">
                <a16:creationId xmlns:a16="http://schemas.microsoft.com/office/drawing/2014/main" xmlns="" id="{F284C7E8-AC50-44B5-9BB2-589984DE10B2}"/>
              </a:ext>
            </a:extLst>
          </p:cNvPr>
          <p:cNvGrpSpPr/>
          <p:nvPr/>
        </p:nvGrpSpPr>
        <p:grpSpPr>
          <a:xfrm>
            <a:off x="7556830" y="3673779"/>
            <a:ext cx="406201" cy="547088"/>
            <a:chOff x="2358108" y="5067030"/>
            <a:chExt cx="406201" cy="547088"/>
          </a:xfrm>
        </p:grpSpPr>
        <p:sp>
          <p:nvSpPr>
            <p:cNvPr id="12" name="Oval 11">
              <a:extLst>
                <a:ext uri="{FF2B5EF4-FFF2-40B4-BE49-F238E27FC236}">
                  <a16:creationId xmlns:a16="http://schemas.microsoft.com/office/drawing/2014/main" xmlns="" id="{9064C66C-167B-4944-8042-9A70036F381B}"/>
                </a:ext>
              </a:extLst>
            </p:cNvPr>
            <p:cNvSpPr/>
            <p:nvPr/>
          </p:nvSpPr>
          <p:spPr>
            <a:xfrm>
              <a:off x="2611401" y="5504129"/>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4845344C-B8E7-4D76-9887-F4F709ABDCD9}"/>
                    </a:ext>
                  </a:extLst>
                </p:cNvPr>
                <p:cNvSpPr/>
                <p:nvPr/>
              </p:nvSpPr>
              <p:spPr>
                <a:xfrm>
                  <a:off x="2358108" y="5067030"/>
                  <a:ext cx="4062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𝑟</m:t>
                        </m:r>
                      </m:oMath>
                    </m:oMathPara>
                  </a14:m>
                  <a:endParaRPr lang="en-US" sz="2400" dirty="0">
                    <a:solidFill>
                      <a:srgbClr val="48A6AD"/>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2358108" y="5067030"/>
                  <a:ext cx="406201" cy="461665"/>
                </a:xfrm>
                <a:prstGeom prst="rect">
                  <a:avLst/>
                </a:prstGeom>
                <a:blipFill rotWithShape="0">
                  <a:blip r:embed="rId8"/>
                  <a:stretch>
                    <a:fillRect/>
                  </a:stretch>
                </a:blipFill>
              </p:spPr>
              <p:txBody>
                <a:bodyPr/>
                <a:lstStyle/>
                <a:p>
                  <a:r>
                    <a:rPr lang="en-US">
                      <a:noFill/>
                    </a:rPr>
                    <a:t> </a:t>
                  </a:r>
                </a:p>
              </p:txBody>
            </p:sp>
          </mc:Fallback>
        </mc:AlternateContent>
      </p:grpSp>
      <p:sp>
        <p:nvSpPr>
          <p:cNvPr id="16" name="Oval 15">
            <a:extLst>
              <a:ext uri="{FF2B5EF4-FFF2-40B4-BE49-F238E27FC236}">
                <a16:creationId xmlns:a16="http://schemas.microsoft.com/office/drawing/2014/main" xmlns="" id="{9293B88F-B39D-40B6-81CE-3281A57001F1}"/>
              </a:ext>
            </a:extLst>
          </p:cNvPr>
          <p:cNvSpPr/>
          <p:nvPr/>
        </p:nvSpPr>
        <p:spPr>
          <a:xfrm>
            <a:off x="8436733" y="4110878"/>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DAB100AD-04DF-45D9-8CC9-07ACA8E08903}"/>
              </a:ext>
            </a:extLst>
          </p:cNvPr>
          <p:cNvSpPr/>
          <p:nvPr/>
        </p:nvSpPr>
        <p:spPr>
          <a:xfrm>
            <a:off x="819093" y="3072249"/>
            <a:ext cx="4687101" cy="1399866"/>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38430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txBox="1">
                <a:spLocks/>
              </p:cNvSpPr>
              <p:nvPr/>
            </p:nvSpPr>
            <p:spPr>
              <a:xfrm>
                <a:off x="709943" y="369455"/>
                <a:ext cx="10515600" cy="1035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Solving </a:t>
                </a:r>
                <a:r>
                  <a:rPr lang="en-US" u="sng" dirty="0" smtClean="0"/>
                  <a:t>mathematically</a:t>
                </a:r>
                <a:r>
                  <a:rPr lang="en-US" dirty="0" smtClean="0"/>
                  <a:t> an equation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r>
                  <a:rPr lang="en-US" dirty="0" smtClean="0"/>
                  <a:t>, means:</a:t>
                </a:r>
                <a:br>
                  <a:rPr lang="en-US" dirty="0" smtClean="0"/>
                </a:br>
                <a:r>
                  <a:rPr lang="en-US" dirty="0" smtClean="0"/>
                  <a:t/>
                </a:r>
                <a:br>
                  <a:rPr lang="en-US" dirty="0" smtClean="0"/>
                </a:br>
                <a:r>
                  <a:rPr lang="en-US" dirty="0" smtClean="0"/>
                  <a:t>Find a number r within a given set such that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09943" y="369455"/>
                <a:ext cx="10515600" cy="1035270"/>
              </a:xfrm>
              <a:prstGeom prst="rect">
                <a:avLst/>
              </a:prstGeom>
              <a:blipFill rotWithShape="0">
                <a:blip r:embed="rId3"/>
                <a:stretch>
                  <a:fillRect l="-1159" t="-10059" b="-37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73156" y="1622936"/>
                <a:ext cx="204568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𝑓</m:t>
                      </m:r>
                      <m:r>
                        <a:rPr lang="en-US" sz="4000" b="0" i="1" smtClean="0">
                          <a:latin typeface="Cambria Math" panose="02040503050406030204" pitchFamily="18" charset="0"/>
                        </a:rPr>
                        <m:t>(</m:t>
                      </m:r>
                      <m:r>
                        <a:rPr lang="en-US" sz="4000" b="0" i="1" smtClean="0">
                          <a:latin typeface="Cambria Math" panose="02040503050406030204" pitchFamily="18" charset="0"/>
                        </a:rPr>
                        <m:t>𝑟</m:t>
                      </m:r>
                      <m:r>
                        <a:rPr lang="en-US" sz="4000" b="0" i="1" smtClean="0">
                          <a:latin typeface="Cambria Math" panose="02040503050406030204" pitchFamily="18" charset="0"/>
                        </a:rPr>
                        <m:t>)=0</m:t>
                      </m:r>
                    </m:oMath>
                  </m:oMathPara>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73156" y="1622936"/>
                <a:ext cx="2045688" cy="615553"/>
              </a:xfrm>
              <a:prstGeom prst="rect">
                <a:avLst/>
              </a:prstGeom>
              <a:blipFill rotWithShape="0">
                <a:blip r:embed="rId4"/>
                <a:stretch>
                  <a:fillRect/>
                </a:stretch>
              </a:blipFill>
            </p:spPr>
            <p:txBody>
              <a:bodyPr/>
              <a:lstStyle/>
              <a:p>
                <a:r>
                  <a:rPr lang="en-US">
                    <a:noFill/>
                  </a:rPr>
                  <a:t> </a:t>
                </a:r>
              </a:p>
            </p:txBody>
          </p:sp>
        </mc:Fallback>
      </mc:AlternateContent>
      <p:sp>
        <p:nvSpPr>
          <p:cNvPr id="8" name="Content Placeholder 2"/>
          <p:cNvSpPr txBox="1">
            <a:spLocks/>
          </p:cNvSpPr>
          <p:nvPr/>
        </p:nvSpPr>
        <p:spPr>
          <a:xfrm>
            <a:off x="709943" y="2330076"/>
            <a:ext cx="10515600" cy="1035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This number </a:t>
            </a:r>
            <a:r>
              <a:rPr lang="en-US" i="1" dirty="0" smtClean="0"/>
              <a:t>r</a:t>
            </a:r>
            <a:r>
              <a:rPr lang="en-US" dirty="0" smtClean="0"/>
              <a:t> will be referred as the </a:t>
            </a:r>
            <a:r>
              <a:rPr lang="en-US" i="1" u="sng" dirty="0" smtClean="0"/>
              <a:t>true solution</a:t>
            </a:r>
            <a:r>
              <a:rPr lang="en-US" dirty="0"/>
              <a:t> </a:t>
            </a:r>
            <a:r>
              <a:rPr lang="en-US" dirty="0" smtClean="0"/>
              <a:t>of the equation.</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709943" y="3443048"/>
                <a:ext cx="10515600" cy="572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Solving </a:t>
                </a:r>
                <a:r>
                  <a:rPr lang="en-US" u="sng" dirty="0" smtClean="0"/>
                  <a:t>numerically</a:t>
                </a:r>
                <a:r>
                  <a:rPr lang="en-US" dirty="0" smtClean="0"/>
                  <a:t> an equation</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r>
                  <a:rPr lang="en-US" dirty="0" smtClean="0"/>
                  <a:t>, means:</a:t>
                </a:r>
                <a:br>
                  <a:rPr lang="en-US" dirty="0" smtClean="0"/>
                </a:br>
                <a:r>
                  <a:rPr lang="en-US" dirty="0" smtClean="0"/>
                  <a:t/>
                </a:r>
                <a:br>
                  <a:rPr lang="en-US" dirty="0" smtClean="0"/>
                </a:br>
                <a:r>
                  <a:rPr lang="en-US" dirty="0" smtClean="0"/>
                  <a:t>Find a number </a:t>
                </a:r>
                <a:r>
                  <a:rPr lang="en-US" i="1" dirty="0" err="1" smtClean="0"/>
                  <a:t>x</a:t>
                </a:r>
                <a:r>
                  <a:rPr lang="en-US" i="1" baseline="-25000" dirty="0" err="1" smtClean="0"/>
                  <a:t>r</a:t>
                </a:r>
                <a:r>
                  <a:rPr lang="en-US" dirty="0" smtClean="0"/>
                  <a:t> such that: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709943" y="3443048"/>
                <a:ext cx="10515600" cy="572781"/>
              </a:xfrm>
              <a:prstGeom prst="rect">
                <a:avLst/>
              </a:prstGeom>
              <a:blipFill rotWithShape="0">
                <a:blip r:embed="rId5"/>
                <a:stretch>
                  <a:fillRect l="-1159" t="-18085" b="-1478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391495" y="4620397"/>
                <a:ext cx="340901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𝑟</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𝑟</m:t>
                              </m:r>
                            </m:sub>
                          </m:sSub>
                        </m:e>
                      </m:d>
                      <m:r>
                        <a:rPr lang="en-US" sz="4000" i="1">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𝑇𝑂𝐿</m:t>
                      </m:r>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4391495" y="4620397"/>
                <a:ext cx="3409010" cy="615553"/>
              </a:xfrm>
              <a:prstGeom prst="rect">
                <a:avLst/>
              </a:prstGeom>
              <a:blipFill rotWithShape="0">
                <a:blip r:embed="rId6"/>
                <a:stretch>
                  <a:fillRect/>
                </a:stretch>
              </a:blipFill>
            </p:spPr>
            <p:txBody>
              <a:bodyPr/>
              <a:lstStyle/>
              <a:p>
                <a:r>
                  <a:rPr lang="en-US">
                    <a:noFill/>
                  </a:rPr>
                  <a:t> </a:t>
                </a:r>
              </a:p>
            </p:txBody>
          </p:sp>
        </mc:Fallback>
      </mc:AlternateContent>
      <p:sp>
        <p:nvSpPr>
          <p:cNvPr id="9" name="Content Placeholder 2"/>
          <p:cNvSpPr txBox="1">
            <a:spLocks/>
          </p:cNvSpPr>
          <p:nvPr/>
        </p:nvSpPr>
        <p:spPr>
          <a:xfrm>
            <a:off x="709943" y="5278977"/>
            <a:ext cx="10515600" cy="1035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This number </a:t>
            </a:r>
            <a:r>
              <a:rPr lang="en-US" i="1" dirty="0" err="1" smtClean="0"/>
              <a:t>x</a:t>
            </a:r>
            <a:r>
              <a:rPr lang="en-US" i="1" baseline="-25000" dirty="0" err="1" smtClean="0"/>
              <a:t>r</a:t>
            </a:r>
            <a:r>
              <a:rPr lang="en-US" dirty="0" smtClean="0"/>
              <a:t> will be referred as the </a:t>
            </a:r>
            <a:r>
              <a:rPr lang="en-US" i="1" u="sng" dirty="0" smtClean="0"/>
              <a:t>approximated solution</a:t>
            </a:r>
            <a:r>
              <a:rPr lang="en-US" dirty="0" smtClean="0"/>
              <a:t> or </a:t>
            </a:r>
            <a:r>
              <a:rPr lang="en-US" i="1" u="sng" dirty="0" smtClean="0"/>
              <a:t>numerical solution</a:t>
            </a:r>
            <a:r>
              <a:rPr lang="en-US" dirty="0"/>
              <a:t> </a:t>
            </a:r>
            <a:r>
              <a:rPr lang="en-US" dirty="0" smtClean="0"/>
              <a:t>of the equation.</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0" name="Rectangle 9"/>
          <p:cNvSpPr/>
          <p:nvPr/>
        </p:nvSpPr>
        <p:spPr>
          <a:xfrm>
            <a:off x="709943" y="1117600"/>
            <a:ext cx="11003086" cy="1785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9943" y="4166005"/>
            <a:ext cx="11003086" cy="2148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892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families of algorithms</a:t>
            </a:r>
            <a:endParaRPr lang="en-US" dirty="0"/>
          </a:p>
        </p:txBody>
      </p:sp>
      <p:grpSp>
        <p:nvGrpSpPr>
          <p:cNvPr id="4" name="Group 3"/>
          <p:cNvGrpSpPr/>
          <p:nvPr/>
        </p:nvGrpSpPr>
        <p:grpSpPr>
          <a:xfrm>
            <a:off x="1368432" y="2287912"/>
            <a:ext cx="4511622" cy="3024488"/>
            <a:chOff x="1397218" y="1847645"/>
            <a:chExt cx="4511622" cy="3024488"/>
          </a:xfrm>
        </p:grpSpPr>
        <p:sp>
          <p:nvSpPr>
            <p:cNvPr id="5" name="TextBox 4"/>
            <p:cNvSpPr txBox="1"/>
            <p:nvPr/>
          </p:nvSpPr>
          <p:spPr>
            <a:xfrm>
              <a:off x="2135533" y="3599929"/>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p:sp>
          <p:nvSpPr>
            <p:cNvPr id="6" name="TextBox 5"/>
            <p:cNvSpPr txBox="1"/>
            <p:nvPr/>
          </p:nvSpPr>
          <p:spPr>
            <a:xfrm>
              <a:off x="3272358" y="3599929"/>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mc:AlternateContent xmlns:mc="http://schemas.openxmlformats.org/markup-compatibility/2006" xmlns:a14="http://schemas.microsoft.com/office/drawing/2010/main">
          <mc:Choice Requires="a14">
            <p:sp>
              <p:nvSpPr>
                <p:cNvPr id="7" name="Rectangle 6"/>
                <p:cNvSpPr/>
                <p:nvPr/>
              </p:nvSpPr>
              <p:spPr>
                <a:xfrm>
                  <a:off x="2077103" y="3371268"/>
                  <a:ext cx="452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a:solidFill>
                                  <a:srgbClr val="48A6AD"/>
                                </a:solidFill>
                                <a:latin typeface="Cambria Math" panose="02040503050406030204" pitchFamily="18" charset="0"/>
                              </a:rPr>
                              <m:t>𝒂</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077103" y="3371268"/>
                  <a:ext cx="452303"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70424" y="3993568"/>
                  <a:ext cx="44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𝒃</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270424" y="3993568"/>
                  <a:ext cx="449097"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864171" y="3837940"/>
                  <a:ext cx="360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8A6AD"/>
                            </a:solidFill>
                            <a:latin typeface="Cambria Math" panose="02040503050406030204" pitchFamily="18" charset="0"/>
                          </a:rPr>
                          <m:t>𝒓</m:t>
                        </m:r>
                      </m:oMath>
                    </m:oMathPara>
                  </a14:m>
                  <a:endParaRPr lang="en-CA" dirty="0"/>
                </a:p>
              </p:txBody>
            </p:sp>
          </mc:Choice>
          <mc:Fallback xmlns="">
            <p:sp>
              <p:nvSpPr>
                <p:cNvPr id="19" name="Rectangle 18"/>
                <p:cNvSpPr>
                  <a:spLocks noRot="1" noChangeAspect="1" noMove="1" noResize="1" noEditPoints="1" noAdjustHandles="1" noChangeArrowheads="1" noChangeShapeType="1" noTextEdit="1"/>
                </p:cNvSpPr>
                <p:nvPr/>
              </p:nvSpPr>
              <p:spPr>
                <a:xfrm>
                  <a:off x="2864171" y="3837940"/>
                  <a:ext cx="360996" cy="369332"/>
                </a:xfrm>
                <a:prstGeom prst="rect">
                  <a:avLst/>
                </a:prstGeom>
                <a:blipFill rotWithShape="0">
                  <a:blip r:embed="rId5"/>
                  <a:stretch>
                    <a:fillRect/>
                  </a:stretch>
                </a:blipFill>
              </p:spPr>
              <p:txBody>
                <a:bodyPr/>
                <a:lstStyle/>
                <a:p>
                  <a:r>
                    <a:rPr lang="en-US">
                      <a:noFill/>
                    </a:rPr>
                    <a:t> </a:t>
                  </a:r>
                </a:p>
              </p:txBody>
            </p:sp>
          </mc:Fallback>
        </mc:AlternateContent>
        <p:cxnSp>
          <p:nvCxnSpPr>
            <p:cNvPr id="10" name="Straight Arrow Connector 9"/>
            <p:cNvCxnSpPr/>
            <p:nvPr/>
          </p:nvCxnSpPr>
          <p:spPr>
            <a:xfrm>
              <a:off x="1397218" y="3860115"/>
              <a:ext cx="36693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41958" y="1847645"/>
              <a:ext cx="18411" cy="302448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08345" y="2131111"/>
              <a:ext cx="3031854" cy="2359091"/>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4529085" y="2144729"/>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4529085" y="2144729"/>
                  <a:ext cx="1379755" cy="813718"/>
                </a:xfrm>
                <a:prstGeom prst="rect">
                  <a:avLst/>
                </a:prstGeom>
                <a:blipFill rotWithShape="0">
                  <a:blip r:embed="rId6"/>
                  <a:stretch>
                    <a:fillRect l="-442" r="-2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826645" y="383794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4826645" y="3837940"/>
                  <a:ext cx="426399" cy="46166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608345" y="1911973"/>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1608345" y="1911973"/>
                  <a:ext cx="371384" cy="369332"/>
                </a:xfrm>
                <a:prstGeom prst="rect">
                  <a:avLst/>
                </a:prstGeom>
                <a:blipFill rotWithShape="0">
                  <a:blip r:embed="rId8"/>
                  <a:stretch>
                    <a:fillRect b="-6667"/>
                  </a:stretch>
                </a:blipFill>
              </p:spPr>
              <p:txBody>
                <a:bodyPr/>
                <a:lstStyle/>
                <a:p>
                  <a:r>
                    <a:rPr lang="en-US">
                      <a:noFill/>
                    </a:rPr>
                    <a:t> </a:t>
                  </a:r>
                </a:p>
              </p:txBody>
            </p:sp>
          </mc:Fallback>
        </mc:AlternateContent>
        <p:sp>
          <p:nvSpPr>
            <p:cNvPr id="16" name="Oval 15"/>
            <p:cNvSpPr/>
            <p:nvPr/>
          </p:nvSpPr>
          <p:spPr>
            <a:xfrm>
              <a:off x="2875751" y="380236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578350" y="2287912"/>
            <a:ext cx="4511622" cy="3024488"/>
            <a:chOff x="6623506" y="1847645"/>
            <a:chExt cx="4511622" cy="3024488"/>
          </a:xfrm>
        </p:grpSpPr>
        <mc:AlternateContent xmlns:mc="http://schemas.openxmlformats.org/markup-compatibility/2006" xmlns:a14="http://schemas.microsoft.com/office/drawing/2010/main">
          <mc:Choice Requires="a14">
            <p:sp>
              <p:nvSpPr>
                <p:cNvPr id="18" name="Rectangle 17"/>
                <p:cNvSpPr/>
                <p:nvPr/>
              </p:nvSpPr>
              <p:spPr>
                <a:xfrm>
                  <a:off x="8538012" y="3882291"/>
                  <a:ext cx="44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𝒙</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8538012" y="3882291"/>
                  <a:ext cx="44909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8090459" y="3837940"/>
                  <a:ext cx="360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8A6AD"/>
                            </a:solidFill>
                            <a:latin typeface="Cambria Math" panose="02040503050406030204" pitchFamily="18" charset="0"/>
                          </a:rPr>
                          <m:t>𝒓</m:t>
                        </m:r>
                      </m:oMath>
                    </m:oMathPara>
                  </a14:m>
                  <a:endParaRPr lang="en-CA" dirty="0"/>
                </a:p>
              </p:txBody>
            </p:sp>
          </mc:Choice>
          <mc:Fallback xmlns="">
            <p:sp>
              <p:nvSpPr>
                <p:cNvPr id="54" name="Rectangle 53"/>
                <p:cNvSpPr>
                  <a:spLocks noRot="1" noChangeAspect="1" noMove="1" noResize="1" noEditPoints="1" noAdjustHandles="1" noChangeArrowheads="1" noChangeShapeType="1" noTextEdit="1"/>
                </p:cNvSpPr>
                <p:nvPr/>
              </p:nvSpPr>
              <p:spPr>
                <a:xfrm>
                  <a:off x="8090459" y="3837940"/>
                  <a:ext cx="360996" cy="369332"/>
                </a:xfrm>
                <a:prstGeom prst="rect">
                  <a:avLst/>
                </a:prstGeom>
                <a:blipFill rotWithShape="0">
                  <a:blip r:embed="rId10"/>
                  <a:stretch>
                    <a:fillRect/>
                  </a:stretch>
                </a:blipFill>
              </p:spPr>
              <p:txBody>
                <a:bodyPr/>
                <a:lstStyle/>
                <a:p>
                  <a:r>
                    <a:rPr lang="en-US">
                      <a:noFill/>
                    </a:rPr>
                    <a:t> </a:t>
                  </a:r>
                </a:p>
              </p:txBody>
            </p:sp>
          </mc:Fallback>
        </mc:AlternateContent>
        <p:cxnSp>
          <p:nvCxnSpPr>
            <p:cNvPr id="20" name="Straight Arrow Connector 19"/>
            <p:cNvCxnSpPr/>
            <p:nvPr/>
          </p:nvCxnSpPr>
          <p:spPr>
            <a:xfrm>
              <a:off x="6623506" y="3860115"/>
              <a:ext cx="36693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168246" y="1847645"/>
              <a:ext cx="18411" cy="302448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6834633" y="2131111"/>
              <a:ext cx="3031854" cy="2359091"/>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Rectangle 22"/>
                <p:cNvSpPr/>
                <p:nvPr/>
              </p:nvSpPr>
              <p:spPr>
                <a:xfrm>
                  <a:off x="9755373" y="2144729"/>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9755373" y="2144729"/>
                  <a:ext cx="1379755" cy="813718"/>
                </a:xfrm>
                <a:prstGeom prst="rect">
                  <a:avLst/>
                </a:prstGeom>
                <a:blipFill rotWithShape="0">
                  <a:blip r:embed="rId11"/>
                  <a:stretch>
                    <a:fillRect l="-441" r="-2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0052933" y="383794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10052933" y="3837940"/>
                  <a:ext cx="426399" cy="46166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834633" y="1911973"/>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6834633" y="1911973"/>
                  <a:ext cx="371384" cy="369332"/>
                </a:xfrm>
                <a:prstGeom prst="rect">
                  <a:avLst/>
                </a:prstGeom>
                <a:blipFill rotWithShape="0">
                  <a:blip r:embed="rId13"/>
                  <a:stretch>
                    <a:fillRect b="-6667"/>
                  </a:stretch>
                </a:blipFill>
              </p:spPr>
              <p:txBody>
                <a:bodyPr/>
                <a:lstStyle/>
                <a:p>
                  <a:r>
                    <a:rPr lang="en-US">
                      <a:noFill/>
                    </a:rPr>
                    <a:t> </a:t>
                  </a:r>
                </a:p>
              </p:txBody>
            </p:sp>
          </mc:Fallback>
        </mc:AlternateContent>
        <p:sp>
          <p:nvSpPr>
            <p:cNvPr id="26" name="Oval 25"/>
            <p:cNvSpPr/>
            <p:nvPr/>
          </p:nvSpPr>
          <p:spPr>
            <a:xfrm>
              <a:off x="8102039" y="380236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673696" y="3797451"/>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8" name="Rectangle 27"/>
              <p:cNvSpPr/>
              <p:nvPr/>
            </p:nvSpPr>
            <p:spPr>
              <a:xfrm>
                <a:off x="7888229" y="5794349"/>
                <a:ext cx="1891865" cy="523220"/>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a14:m>
                <a:r>
                  <a:rPr lang="en-US" sz="2800" dirty="0" smtClean="0"/>
                  <a:t>….</a:t>
                </a:r>
                <a:endParaRPr lang="en-US" sz="2800" dirty="0"/>
              </a:p>
            </p:txBody>
          </p:sp>
        </mc:Choice>
        <mc:Fallback xmlns="">
          <p:sp>
            <p:nvSpPr>
              <p:cNvPr id="28" name="Rectangle 27"/>
              <p:cNvSpPr>
                <a:spLocks noRot="1" noChangeAspect="1" noMove="1" noResize="1" noEditPoints="1" noAdjustHandles="1" noChangeArrowheads="1" noChangeShapeType="1" noTextEdit="1"/>
              </p:cNvSpPr>
              <p:nvPr/>
            </p:nvSpPr>
            <p:spPr>
              <a:xfrm>
                <a:off x="7888229" y="5794349"/>
                <a:ext cx="1891865" cy="523220"/>
              </a:xfrm>
              <a:prstGeom prst="rect">
                <a:avLst/>
              </a:prstGeom>
              <a:blipFill rotWithShape="0">
                <a:blip r:embed="rId14"/>
                <a:stretch>
                  <a:fillRect t="-11765" r="-5806"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537935" y="5794349"/>
                <a:ext cx="4172617" cy="523220"/>
              </a:xfrm>
              <a:prstGeom prst="rect">
                <a:avLst/>
              </a:prstGeom>
            </p:spPr>
            <p:txBody>
              <a:bodyPr wrap="none">
                <a:spAutoFit/>
              </a:bodyPr>
              <a:lstStyle/>
              <a:p>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𝑜</m:t>
                            </m:r>
                          </m:sub>
                        </m:sSub>
                      </m:e>
                    </m:d>
                  </m:oMath>
                </a14:m>
                <a:r>
                  <a:rPr lang="en-US" sz="2800" dirty="0" smtClean="0"/>
                  <a:t>, </a:t>
                </a:r>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1</m:t>
                            </m:r>
                          </m:sub>
                        </m:sSub>
                      </m:e>
                    </m:d>
                  </m:oMath>
                </a14:m>
                <a:r>
                  <a:rPr lang="en-US" sz="2800" dirty="0" smtClean="0"/>
                  <a:t>, </a:t>
                </a:r>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e>
                    </m:d>
                  </m:oMath>
                </a14:m>
                <a:r>
                  <a:rPr lang="en-US" sz="2800" dirty="0" smtClean="0"/>
                  <a:t>….</a:t>
                </a:r>
                <a:endParaRPr lang="en-US" sz="2800" dirty="0"/>
              </a:p>
            </p:txBody>
          </p:sp>
        </mc:Choice>
        <mc:Fallback xmlns="">
          <p:sp>
            <p:nvSpPr>
              <p:cNvPr id="29" name="Rectangle 28"/>
              <p:cNvSpPr>
                <a:spLocks noRot="1" noChangeAspect="1" noMove="1" noResize="1" noEditPoints="1" noAdjustHandles="1" noChangeArrowheads="1" noChangeShapeType="1" noTextEdit="1"/>
              </p:cNvSpPr>
              <p:nvPr/>
            </p:nvSpPr>
            <p:spPr>
              <a:xfrm>
                <a:off x="1537935" y="5794349"/>
                <a:ext cx="4172617" cy="523220"/>
              </a:xfrm>
              <a:prstGeom prst="rect">
                <a:avLst/>
              </a:prstGeom>
              <a:blipFill rotWithShape="0">
                <a:blip r:embed="rId15"/>
                <a:stretch>
                  <a:fillRect t="-11765" r="-1898" b="-34118"/>
                </a:stretch>
              </a:blipFill>
            </p:spPr>
            <p:txBody>
              <a:bodyPr/>
              <a:lstStyle/>
              <a:p>
                <a:r>
                  <a:rPr lang="en-US">
                    <a:noFill/>
                  </a:rPr>
                  <a:t> </a:t>
                </a:r>
              </a:p>
            </p:txBody>
          </p:sp>
        </mc:Fallback>
      </mc:AlternateContent>
      <p:sp>
        <p:nvSpPr>
          <p:cNvPr id="30" name="TextBox 29"/>
          <p:cNvSpPr txBox="1"/>
          <p:nvPr/>
        </p:nvSpPr>
        <p:spPr>
          <a:xfrm>
            <a:off x="2003970" y="1456354"/>
            <a:ext cx="3082575" cy="523220"/>
          </a:xfrm>
          <a:prstGeom prst="rect">
            <a:avLst/>
          </a:prstGeom>
          <a:noFill/>
        </p:spPr>
        <p:txBody>
          <a:bodyPr wrap="none" rtlCol="0">
            <a:spAutoFit/>
          </a:bodyPr>
          <a:lstStyle/>
          <a:p>
            <a:r>
              <a:rPr lang="en-US" sz="2800" dirty="0" smtClean="0">
                <a:solidFill>
                  <a:srgbClr val="48A6AD"/>
                </a:solidFill>
              </a:rPr>
              <a:t>Bracketing methods</a:t>
            </a:r>
            <a:endParaRPr lang="en-US" sz="2800" dirty="0">
              <a:solidFill>
                <a:srgbClr val="48A6AD"/>
              </a:solidFill>
            </a:endParaRPr>
          </a:p>
        </p:txBody>
      </p:sp>
      <p:sp>
        <p:nvSpPr>
          <p:cNvPr id="31" name="TextBox 30"/>
          <p:cNvSpPr txBox="1"/>
          <p:nvPr/>
        </p:nvSpPr>
        <p:spPr>
          <a:xfrm>
            <a:off x="7603247" y="1451253"/>
            <a:ext cx="2433358" cy="523220"/>
          </a:xfrm>
          <a:prstGeom prst="rect">
            <a:avLst/>
          </a:prstGeom>
          <a:noFill/>
        </p:spPr>
        <p:txBody>
          <a:bodyPr wrap="none" rtlCol="0">
            <a:spAutoFit/>
          </a:bodyPr>
          <a:lstStyle/>
          <a:p>
            <a:r>
              <a:rPr lang="en-US" sz="2800" dirty="0" smtClean="0">
                <a:solidFill>
                  <a:srgbClr val="48A6AD"/>
                </a:solidFill>
              </a:rPr>
              <a:t>Open methods</a:t>
            </a:r>
            <a:endParaRPr lang="en-US" sz="2800" dirty="0">
              <a:solidFill>
                <a:srgbClr val="48A6AD"/>
              </a:solidFill>
            </a:endParaRPr>
          </a:p>
        </p:txBody>
      </p:sp>
    </p:spTree>
    <p:extLst>
      <p:ext uri="{BB962C8B-B14F-4D97-AF65-F5344CB8AC3E}">
        <p14:creationId xmlns:p14="http://schemas.microsoft.com/office/powerpoint/2010/main" val="405612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Bracketing methods</a:t>
            </a:r>
            <a:endParaRPr lang="en-US" dirty="0"/>
          </a:p>
        </p:txBody>
      </p:sp>
      <p:grpSp>
        <p:nvGrpSpPr>
          <p:cNvPr id="6" name="Group 5"/>
          <p:cNvGrpSpPr/>
          <p:nvPr/>
        </p:nvGrpSpPr>
        <p:grpSpPr>
          <a:xfrm>
            <a:off x="986512" y="4396303"/>
            <a:ext cx="2855268" cy="762971"/>
            <a:chOff x="4546619" y="4299097"/>
            <a:chExt cx="2855268" cy="762971"/>
          </a:xfrm>
        </p:grpSpPr>
        <p:sp>
          <p:nvSpPr>
            <p:cNvPr id="7" name="TextBox 6"/>
            <p:cNvSpPr txBox="1"/>
            <p:nvPr/>
          </p:nvSpPr>
          <p:spPr>
            <a:xfrm>
              <a:off x="4605049" y="4299097"/>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p:sp>
          <p:nvSpPr>
            <p:cNvPr id="8" name="TextBox 7"/>
            <p:cNvSpPr txBox="1"/>
            <p:nvPr/>
          </p:nvSpPr>
          <p:spPr>
            <a:xfrm>
              <a:off x="6954724" y="4299097"/>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mc:AlternateContent xmlns:mc="http://schemas.openxmlformats.org/markup-compatibility/2006" xmlns:a14="http://schemas.microsoft.com/office/drawing/2010/main">
          <mc:Choice Requires="a14">
            <p:sp>
              <p:nvSpPr>
                <p:cNvPr id="9" name="Rectangle 8"/>
                <p:cNvSpPr/>
                <p:nvPr/>
              </p:nvSpPr>
              <p:spPr>
                <a:xfrm>
                  <a:off x="4546619" y="4692736"/>
                  <a:ext cx="452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a:solidFill>
                                  <a:srgbClr val="48A6AD"/>
                                </a:solidFill>
                                <a:latin typeface="Cambria Math" panose="02040503050406030204" pitchFamily="18" charset="0"/>
                              </a:rPr>
                              <m:t>𝒂</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546619" y="4692736"/>
                  <a:ext cx="452303"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952790" y="4692736"/>
                  <a:ext cx="44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𝒃</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952790" y="4692736"/>
                  <a:ext cx="449097" cy="369332"/>
                </a:xfrm>
                <a:prstGeom prst="rect">
                  <a:avLst/>
                </a:prstGeom>
                <a:blipFill rotWithShape="0">
                  <a:blip r:embed="rId5"/>
                  <a:stretch>
                    <a:fillRect/>
                  </a:stretch>
                </a:blipFill>
              </p:spPr>
              <p:txBody>
                <a:bodyPr/>
                <a:lstStyle/>
                <a:p>
                  <a:r>
                    <a:rPr lang="en-US">
                      <a:noFill/>
                    </a:rPr>
                    <a:t> </a:t>
                  </a:r>
                </a:p>
              </p:txBody>
            </p:sp>
          </mc:Fallback>
        </mc:AlternateContent>
      </p:grpSp>
      <p:grpSp>
        <p:nvGrpSpPr>
          <p:cNvPr id="11" name="Group 10"/>
          <p:cNvGrpSpPr/>
          <p:nvPr/>
        </p:nvGrpSpPr>
        <p:grpSpPr>
          <a:xfrm>
            <a:off x="2103347" y="4991492"/>
            <a:ext cx="1977636" cy="762971"/>
            <a:chOff x="60587" y="4179221"/>
            <a:chExt cx="1977636" cy="762971"/>
          </a:xfrm>
        </p:grpSpPr>
        <p:sp>
          <p:nvSpPr>
            <p:cNvPr id="12" name="TextBox 11"/>
            <p:cNvSpPr txBox="1"/>
            <p:nvPr/>
          </p:nvSpPr>
          <p:spPr>
            <a:xfrm>
              <a:off x="205042" y="4179221"/>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p:sp>
          <p:nvSpPr>
            <p:cNvPr id="13" name="TextBox 12"/>
            <p:cNvSpPr txBox="1"/>
            <p:nvPr/>
          </p:nvSpPr>
          <p:spPr>
            <a:xfrm>
              <a:off x="1368242" y="4179221"/>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mc:AlternateContent xmlns:mc="http://schemas.openxmlformats.org/markup-compatibility/2006" xmlns:a14="http://schemas.microsoft.com/office/drawing/2010/main">
          <mc:Choice Requires="a14">
            <p:sp>
              <p:nvSpPr>
                <p:cNvPr id="14" name="Rectangle 13"/>
                <p:cNvSpPr/>
                <p:nvPr/>
              </p:nvSpPr>
              <p:spPr>
                <a:xfrm>
                  <a:off x="60587" y="4572860"/>
                  <a:ext cx="675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a:solidFill>
                                  <a:srgbClr val="48A6AD"/>
                                </a:solidFill>
                                <a:latin typeface="Cambria Math" panose="02040503050406030204" pitchFamily="18" charset="0"/>
                              </a:rPr>
                              <m:t>𝒂</m:t>
                            </m:r>
                          </m:e>
                          <m:sub>
                            <m:r>
                              <a:rPr lang="en-US" b="1" i="1" smtClean="0">
                                <a:solidFill>
                                  <a:srgbClr val="48A6AD"/>
                                </a:solidFill>
                                <a:latin typeface="Cambria Math" panose="02040503050406030204" pitchFamily="18" charset="0"/>
                              </a:rPr>
                              <m:t>𝒊</m:t>
                            </m:r>
                            <m:r>
                              <a:rPr lang="en-US" b="1" i="1" smtClean="0">
                                <a:solidFill>
                                  <a:srgbClr val="48A6AD"/>
                                </a:solidFill>
                                <a:latin typeface="Cambria Math" panose="02040503050406030204" pitchFamily="18" charset="0"/>
                              </a:rPr>
                              <m:t>+</m:t>
                            </m:r>
                            <m:r>
                              <a:rPr lang="en-US" b="1" i="1" smtClean="0">
                                <a:solidFill>
                                  <a:srgbClr val="48A6AD"/>
                                </a:solidFill>
                                <a:latin typeface="Cambria Math" panose="02040503050406030204" pitchFamily="18" charset="0"/>
                              </a:rPr>
                              <m:t>𝟏</m:t>
                            </m:r>
                          </m:sub>
                        </m:sSub>
                      </m:oMath>
                    </m:oMathPara>
                  </a14:m>
                  <a:endParaRPr lang="en-US" b="1" dirty="0">
                    <a:solidFill>
                      <a:srgbClr val="48A6AD"/>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60587" y="4572860"/>
                  <a:ext cx="675121"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366308" y="4572860"/>
                  <a:ext cx="6719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𝒃</m:t>
                            </m:r>
                          </m:e>
                          <m:sub>
                            <m:r>
                              <a:rPr lang="en-US" b="1" i="1" smtClean="0">
                                <a:solidFill>
                                  <a:srgbClr val="48A6AD"/>
                                </a:solidFill>
                                <a:latin typeface="Cambria Math" panose="02040503050406030204" pitchFamily="18" charset="0"/>
                              </a:rPr>
                              <m:t>𝒊</m:t>
                            </m:r>
                            <m:r>
                              <a:rPr lang="en-US" b="1" i="1" smtClean="0">
                                <a:solidFill>
                                  <a:srgbClr val="48A6AD"/>
                                </a:solidFill>
                                <a:latin typeface="Cambria Math" panose="02040503050406030204" pitchFamily="18" charset="0"/>
                              </a:rPr>
                              <m:t>+</m:t>
                            </m:r>
                            <m:r>
                              <a:rPr lang="en-US" b="1" i="1" smtClean="0">
                                <a:solidFill>
                                  <a:srgbClr val="48A6AD"/>
                                </a:solidFill>
                                <a:latin typeface="Cambria Math" panose="02040503050406030204" pitchFamily="18" charset="0"/>
                              </a:rPr>
                              <m:t>𝟏</m:t>
                            </m:r>
                          </m:sub>
                        </m:sSub>
                      </m:oMath>
                    </m:oMathPara>
                  </a14:m>
                  <a:endParaRPr lang="en-US" b="1" dirty="0">
                    <a:solidFill>
                      <a:srgbClr val="48A6AD"/>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366308" y="4572860"/>
                  <a:ext cx="671915" cy="369332"/>
                </a:xfrm>
                <a:prstGeom prst="rect">
                  <a:avLst/>
                </a:prstGeom>
                <a:blipFill rotWithShape="0">
                  <a:blip r:embed="rId7"/>
                  <a:stretch>
                    <a:fillRect/>
                  </a:stretch>
                </a:blipFill>
              </p:spPr>
              <p:txBody>
                <a:bodyPr/>
                <a:lstStyle/>
                <a:p>
                  <a:r>
                    <a:rPr lang="en-US">
                      <a:noFill/>
                    </a:rPr>
                    <a:t> </a:t>
                  </a:r>
                </a:p>
              </p:txBody>
            </p:sp>
          </mc:Fallback>
        </mc:AlternateContent>
      </p:grpSp>
      <p:sp>
        <p:nvSpPr>
          <p:cNvPr id="2" name="TextBox 1"/>
          <p:cNvSpPr txBox="1"/>
          <p:nvPr/>
        </p:nvSpPr>
        <p:spPr>
          <a:xfrm>
            <a:off x="1549950" y="1838387"/>
            <a:ext cx="2745945" cy="523220"/>
          </a:xfrm>
          <a:prstGeom prst="rect">
            <a:avLst/>
          </a:prstGeom>
          <a:noFill/>
        </p:spPr>
        <p:txBody>
          <a:bodyPr wrap="none" rtlCol="0">
            <a:spAutoFit/>
          </a:bodyPr>
          <a:lstStyle/>
          <a:p>
            <a:r>
              <a:rPr lang="en-US" sz="2800" dirty="0" smtClean="0"/>
              <a:t>Bisection method</a:t>
            </a:r>
            <a:endParaRPr lang="en-US" sz="2800" dirty="0"/>
          </a:p>
        </p:txBody>
      </p:sp>
      <p:sp>
        <p:nvSpPr>
          <p:cNvPr id="22" name="TextBox 21"/>
          <p:cNvSpPr txBox="1"/>
          <p:nvPr/>
        </p:nvSpPr>
        <p:spPr>
          <a:xfrm>
            <a:off x="7025355" y="1838387"/>
            <a:ext cx="3426451" cy="523220"/>
          </a:xfrm>
          <a:prstGeom prst="rect">
            <a:avLst/>
          </a:prstGeom>
          <a:noFill/>
        </p:spPr>
        <p:txBody>
          <a:bodyPr wrap="none" rtlCol="0">
            <a:spAutoFit/>
          </a:bodyPr>
          <a:lstStyle/>
          <a:p>
            <a:r>
              <a:rPr lang="en-US" sz="2800" dirty="0" smtClean="0"/>
              <a:t>False-Position method</a:t>
            </a:r>
            <a:endParaRPr lang="en-US" sz="2800" dirty="0"/>
          </a:p>
        </p:txBody>
      </p:sp>
      <p:cxnSp>
        <p:nvCxnSpPr>
          <p:cNvPr id="27" name="Straight Arrow Connector 26"/>
          <p:cNvCxnSpPr/>
          <p:nvPr/>
        </p:nvCxnSpPr>
        <p:spPr>
          <a:xfrm>
            <a:off x="2374900" y="4170703"/>
            <a:ext cx="1192633" cy="0"/>
          </a:xfrm>
          <a:prstGeom prst="straightConnector1">
            <a:avLst/>
          </a:prstGeom>
          <a:ln w="31750">
            <a:solidFill>
              <a:srgbClr val="48A6A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182267" y="4170703"/>
            <a:ext cx="1192633" cy="0"/>
          </a:xfrm>
          <a:prstGeom prst="straightConnector1">
            <a:avLst/>
          </a:prstGeom>
          <a:ln w="31750">
            <a:solidFill>
              <a:srgbClr val="48A6A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182267" y="3973244"/>
            <a:ext cx="0" cy="501361"/>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545460" y="3973244"/>
            <a:ext cx="0" cy="501361"/>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369717" y="3973245"/>
            <a:ext cx="0" cy="1001363"/>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152772" y="4039258"/>
            <a:ext cx="2898247" cy="1120016"/>
            <a:chOff x="4503640" y="3942052"/>
            <a:chExt cx="2898247" cy="1120016"/>
          </a:xfrm>
        </p:grpSpPr>
        <p:sp>
          <p:nvSpPr>
            <p:cNvPr id="30" name="TextBox 29"/>
            <p:cNvSpPr txBox="1"/>
            <p:nvPr/>
          </p:nvSpPr>
          <p:spPr>
            <a:xfrm>
              <a:off x="4605049" y="4299097"/>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p:sp>
          <p:nvSpPr>
            <p:cNvPr id="34" name="TextBox 33"/>
            <p:cNvSpPr txBox="1"/>
            <p:nvPr/>
          </p:nvSpPr>
          <p:spPr>
            <a:xfrm>
              <a:off x="6954724" y="4299097"/>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mc:AlternateContent xmlns:mc="http://schemas.openxmlformats.org/markup-compatibility/2006" xmlns:a14="http://schemas.microsoft.com/office/drawing/2010/main">
          <mc:Choice Requires="a14">
            <p:sp>
              <p:nvSpPr>
                <p:cNvPr id="35" name="Rectangle 34"/>
                <p:cNvSpPr/>
                <p:nvPr/>
              </p:nvSpPr>
              <p:spPr>
                <a:xfrm>
                  <a:off x="4503640" y="3942052"/>
                  <a:ext cx="452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a:solidFill>
                                  <a:srgbClr val="48A6AD"/>
                                </a:solidFill>
                                <a:latin typeface="Cambria Math" panose="02040503050406030204" pitchFamily="18" charset="0"/>
                              </a:rPr>
                              <m:t>𝒂</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4503640" y="3942052"/>
                  <a:ext cx="452303" cy="36933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952790" y="4692736"/>
                  <a:ext cx="44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𝒃</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952790" y="4692736"/>
                  <a:ext cx="449097" cy="369332"/>
                </a:xfrm>
                <a:prstGeom prst="rect">
                  <a:avLst/>
                </a:prstGeom>
                <a:blipFill rotWithShape="0">
                  <a:blip r:embed="rId5"/>
                  <a:stretch>
                    <a:fillRect/>
                  </a:stretch>
                </a:blipFill>
              </p:spPr>
              <p:txBody>
                <a:bodyPr/>
                <a:lstStyle/>
                <a:p>
                  <a:r>
                    <a:rPr lang="en-US">
                      <a:noFill/>
                    </a:rPr>
                    <a:t> </a:t>
                  </a:r>
                </a:p>
              </p:txBody>
            </p:sp>
          </mc:Fallback>
        </mc:AlternateContent>
      </p:grpSp>
      <p:grpSp>
        <p:nvGrpSpPr>
          <p:cNvPr id="42" name="Group 41"/>
          <p:cNvGrpSpPr/>
          <p:nvPr/>
        </p:nvGrpSpPr>
        <p:grpSpPr>
          <a:xfrm>
            <a:off x="7911705" y="5113417"/>
            <a:ext cx="2382830" cy="762971"/>
            <a:chOff x="-344607" y="4179221"/>
            <a:chExt cx="2382830" cy="762971"/>
          </a:xfrm>
        </p:grpSpPr>
        <p:sp>
          <p:nvSpPr>
            <p:cNvPr id="43" name="TextBox 42"/>
            <p:cNvSpPr txBox="1"/>
            <p:nvPr/>
          </p:nvSpPr>
          <p:spPr>
            <a:xfrm>
              <a:off x="-200152" y="4179221"/>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p:sp>
          <p:nvSpPr>
            <p:cNvPr id="44" name="TextBox 43"/>
            <p:cNvSpPr txBox="1"/>
            <p:nvPr/>
          </p:nvSpPr>
          <p:spPr>
            <a:xfrm>
              <a:off x="1368242" y="4179221"/>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mc:AlternateContent xmlns:mc="http://schemas.openxmlformats.org/markup-compatibility/2006" xmlns:a14="http://schemas.microsoft.com/office/drawing/2010/main">
          <mc:Choice Requires="a14">
            <p:sp>
              <p:nvSpPr>
                <p:cNvPr id="45" name="Rectangle 44"/>
                <p:cNvSpPr/>
                <p:nvPr/>
              </p:nvSpPr>
              <p:spPr>
                <a:xfrm>
                  <a:off x="-344607" y="4572860"/>
                  <a:ext cx="675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a:solidFill>
                                  <a:srgbClr val="48A6AD"/>
                                </a:solidFill>
                                <a:latin typeface="Cambria Math" panose="02040503050406030204" pitchFamily="18" charset="0"/>
                              </a:rPr>
                              <m:t>𝒂</m:t>
                            </m:r>
                          </m:e>
                          <m:sub>
                            <m:r>
                              <a:rPr lang="en-US" b="1" i="1" smtClean="0">
                                <a:solidFill>
                                  <a:srgbClr val="48A6AD"/>
                                </a:solidFill>
                                <a:latin typeface="Cambria Math" panose="02040503050406030204" pitchFamily="18" charset="0"/>
                              </a:rPr>
                              <m:t>𝒊</m:t>
                            </m:r>
                            <m:r>
                              <a:rPr lang="en-US" b="1" i="1" smtClean="0">
                                <a:solidFill>
                                  <a:srgbClr val="48A6AD"/>
                                </a:solidFill>
                                <a:latin typeface="Cambria Math" panose="02040503050406030204" pitchFamily="18" charset="0"/>
                              </a:rPr>
                              <m:t>+</m:t>
                            </m:r>
                            <m:r>
                              <a:rPr lang="en-US" b="1" i="1" smtClean="0">
                                <a:solidFill>
                                  <a:srgbClr val="48A6AD"/>
                                </a:solidFill>
                                <a:latin typeface="Cambria Math" panose="02040503050406030204" pitchFamily="18" charset="0"/>
                              </a:rPr>
                              <m:t>𝟏</m:t>
                            </m:r>
                          </m:sub>
                        </m:sSub>
                      </m:oMath>
                    </m:oMathPara>
                  </a14:m>
                  <a:endParaRPr lang="en-US" b="1" dirty="0">
                    <a:solidFill>
                      <a:srgbClr val="48A6AD"/>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344607" y="4572860"/>
                  <a:ext cx="675121" cy="36933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1366308" y="4572860"/>
                  <a:ext cx="6719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𝒃</m:t>
                            </m:r>
                          </m:e>
                          <m:sub>
                            <m:r>
                              <a:rPr lang="en-US" b="1" i="1" smtClean="0">
                                <a:solidFill>
                                  <a:srgbClr val="48A6AD"/>
                                </a:solidFill>
                                <a:latin typeface="Cambria Math" panose="02040503050406030204" pitchFamily="18" charset="0"/>
                              </a:rPr>
                              <m:t>𝒊</m:t>
                            </m:r>
                            <m:r>
                              <a:rPr lang="en-US" b="1" i="1" smtClean="0">
                                <a:solidFill>
                                  <a:srgbClr val="48A6AD"/>
                                </a:solidFill>
                                <a:latin typeface="Cambria Math" panose="02040503050406030204" pitchFamily="18" charset="0"/>
                              </a:rPr>
                              <m:t>+</m:t>
                            </m:r>
                            <m:r>
                              <a:rPr lang="en-US" b="1" i="1" smtClean="0">
                                <a:solidFill>
                                  <a:srgbClr val="48A6AD"/>
                                </a:solidFill>
                                <a:latin typeface="Cambria Math" panose="02040503050406030204" pitchFamily="18" charset="0"/>
                              </a:rPr>
                              <m:t>𝟏</m:t>
                            </m:r>
                          </m:sub>
                        </m:sSub>
                      </m:oMath>
                    </m:oMathPara>
                  </a14:m>
                  <a:endParaRPr lang="en-US" b="1" dirty="0">
                    <a:solidFill>
                      <a:srgbClr val="48A6AD"/>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366308" y="4572860"/>
                  <a:ext cx="671915" cy="369332"/>
                </a:xfrm>
                <a:prstGeom prst="rect">
                  <a:avLst/>
                </a:prstGeom>
                <a:blipFill rotWithShape="0">
                  <a:blip r:embed="rId7"/>
                  <a:stretch>
                    <a:fillRect/>
                  </a:stretch>
                </a:blipFill>
              </p:spPr>
              <p:txBody>
                <a:bodyPr/>
                <a:lstStyle/>
                <a:p>
                  <a:r>
                    <a:rPr lang="en-US">
                      <a:noFill/>
                    </a:rPr>
                    <a:t> </a:t>
                  </a:r>
                </a:p>
              </p:txBody>
            </p:sp>
          </mc:Fallback>
        </mc:AlternateContent>
      </p:grpSp>
      <p:cxnSp>
        <p:nvCxnSpPr>
          <p:cNvPr id="47" name="Straight Connector 46"/>
          <p:cNvCxnSpPr/>
          <p:nvPr/>
        </p:nvCxnSpPr>
        <p:spPr>
          <a:xfrm flipV="1">
            <a:off x="8209000" y="4656489"/>
            <a:ext cx="0" cy="625287"/>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7963185" y="4232072"/>
                <a:ext cx="465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𝒙</m:t>
                          </m:r>
                        </m:e>
                        <m:sub>
                          <m:r>
                            <a:rPr lang="en-US" b="1" i="1" smtClean="0">
                              <a:solidFill>
                                <a:srgbClr val="48A6AD"/>
                              </a:solidFill>
                              <a:latin typeface="Cambria Math" panose="02040503050406030204" pitchFamily="18" charset="0"/>
                            </a:rPr>
                            <m:t>𝒄</m:t>
                          </m:r>
                        </m:sub>
                      </m:sSub>
                    </m:oMath>
                  </m:oMathPara>
                </a14:m>
                <a:endParaRPr lang="en-CA" dirty="0"/>
              </a:p>
            </p:txBody>
          </p:sp>
        </mc:Choice>
        <mc:Fallback xmlns="">
          <p:sp>
            <p:nvSpPr>
              <p:cNvPr id="26" name="Rectangle 25"/>
              <p:cNvSpPr>
                <a:spLocks noRot="1" noChangeAspect="1" noMove="1" noResize="1" noEditPoints="1" noAdjustHandles="1" noChangeArrowheads="1" noChangeShapeType="1" noTextEdit="1"/>
              </p:cNvSpPr>
              <p:nvPr/>
            </p:nvSpPr>
            <p:spPr>
              <a:xfrm>
                <a:off x="7963185" y="4232072"/>
                <a:ext cx="465127"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2707030" y="4634314"/>
                <a:ext cx="360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8A6AD"/>
                          </a:solidFill>
                          <a:latin typeface="Cambria Math" panose="02040503050406030204" pitchFamily="18" charset="0"/>
                        </a:rPr>
                        <m:t>𝒓</m:t>
                      </m:r>
                    </m:oMath>
                  </m:oMathPara>
                </a14:m>
                <a:endParaRPr lang="en-CA" dirty="0"/>
              </a:p>
            </p:txBody>
          </p:sp>
        </mc:Choice>
        <mc:Fallback xmlns="">
          <p:sp>
            <p:nvSpPr>
              <p:cNvPr id="51" name="Rectangle 50"/>
              <p:cNvSpPr>
                <a:spLocks noRot="1" noChangeAspect="1" noMove="1" noResize="1" noEditPoints="1" noAdjustHandles="1" noChangeArrowheads="1" noChangeShapeType="1" noTextEdit="1"/>
              </p:cNvSpPr>
              <p:nvPr/>
            </p:nvSpPr>
            <p:spPr>
              <a:xfrm>
                <a:off x="2707030" y="4634314"/>
                <a:ext cx="36099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8543499" y="4605276"/>
                <a:ext cx="360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8A6AD"/>
                          </a:solidFill>
                          <a:latin typeface="Cambria Math" panose="02040503050406030204" pitchFamily="18" charset="0"/>
                        </a:rPr>
                        <m:t>𝒓</m:t>
                      </m:r>
                    </m:oMath>
                  </m:oMathPara>
                </a14:m>
                <a:endParaRPr lang="en-CA" dirty="0"/>
              </a:p>
            </p:txBody>
          </p:sp>
        </mc:Choice>
        <mc:Fallback xmlns="">
          <p:sp>
            <p:nvSpPr>
              <p:cNvPr id="52" name="Rectangle 51"/>
              <p:cNvSpPr>
                <a:spLocks noRot="1" noChangeAspect="1" noMove="1" noResize="1" noEditPoints="1" noAdjustHandles="1" noChangeArrowheads="1" noChangeShapeType="1" noTextEdit="1"/>
              </p:cNvSpPr>
              <p:nvPr/>
            </p:nvSpPr>
            <p:spPr>
              <a:xfrm>
                <a:off x="8543499" y="4605276"/>
                <a:ext cx="360996" cy="369332"/>
              </a:xfrm>
              <a:prstGeom prst="rect">
                <a:avLst/>
              </a:prstGeom>
              <a:blipFill rotWithShape="0">
                <a:blip r:embed="rId12"/>
                <a:stretch>
                  <a:fillRect/>
                </a:stretch>
              </a:blipFill>
            </p:spPr>
            <p:txBody>
              <a:bodyPr/>
              <a:lstStyle/>
              <a:p>
                <a:r>
                  <a:rPr lang="en-US">
                    <a:noFill/>
                  </a:rPr>
                  <a:t> </a:t>
                </a:r>
              </a:p>
            </p:txBody>
          </p:sp>
        </mc:Fallback>
      </mc:AlternateContent>
      <p:grpSp>
        <p:nvGrpSpPr>
          <p:cNvPr id="59" name="Group 58"/>
          <p:cNvGrpSpPr/>
          <p:nvPr/>
        </p:nvGrpSpPr>
        <p:grpSpPr>
          <a:xfrm>
            <a:off x="6630339" y="2641870"/>
            <a:ext cx="4913499" cy="3024488"/>
            <a:chOff x="838200" y="2068286"/>
            <a:chExt cx="4913499" cy="3024488"/>
          </a:xfrm>
        </p:grpSpPr>
        <p:cxnSp>
          <p:nvCxnSpPr>
            <p:cNvPr id="60" name="Straight Arrow Connector 59"/>
            <p:cNvCxnSpPr/>
            <p:nvPr/>
          </p:nvCxnSpPr>
          <p:spPr>
            <a:xfrm>
              <a:off x="838200" y="4080756"/>
              <a:ext cx="407125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784817" y="2068286"/>
              <a:ext cx="18411" cy="302448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432338" y="2365370"/>
              <a:ext cx="4319361" cy="2364689"/>
              <a:chOff x="1334375" y="3449632"/>
              <a:chExt cx="4547537" cy="1341613"/>
            </a:xfrm>
          </p:grpSpPr>
          <p:sp>
            <p:nvSpPr>
              <p:cNvPr id="65" name="Freeform 64"/>
              <p:cNvSpPr/>
              <p:nvPr/>
            </p:nvSpPr>
            <p:spPr>
              <a:xfrm>
                <a:off x="1334375" y="3452808"/>
                <a:ext cx="3192015" cy="1338437"/>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Rectangle 65"/>
                  <p:cNvSpPr/>
                  <p:nvPr/>
                </p:nvSpPr>
                <p:spPr>
                  <a:xfrm>
                    <a:off x="4429270" y="3449632"/>
                    <a:ext cx="1452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4429270" y="3449632"/>
                    <a:ext cx="1452642" cy="461665"/>
                  </a:xfrm>
                  <a:prstGeom prst="rect">
                    <a:avLst/>
                  </a:prstGeom>
                  <a:blipFill rotWithShape="0">
                    <a:blip r:embed="rId13"/>
                    <a:stretch>
                      <a:fillRect l="-441" r="-264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4669504" y="405858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4669504" y="4058581"/>
                  <a:ext cx="426399" cy="46166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1451204" y="2132614"/>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451204" y="2132614"/>
                  <a:ext cx="371384" cy="369332"/>
                </a:xfrm>
                <a:prstGeom prst="rect">
                  <a:avLst/>
                </a:prstGeom>
                <a:blipFill rotWithShape="0">
                  <a:blip r:embed="rId15"/>
                  <a:stretch>
                    <a:fillRect b="-6557"/>
                  </a:stretch>
                </a:blipFill>
              </p:spPr>
              <p:txBody>
                <a:bodyPr/>
                <a:lstStyle/>
                <a:p>
                  <a:r>
                    <a:rPr lang="en-US">
                      <a:noFill/>
                    </a:rPr>
                    <a:t> </a:t>
                  </a:r>
                </a:p>
              </p:txBody>
            </p:sp>
          </mc:Fallback>
        </mc:AlternateContent>
      </p:grpSp>
      <p:sp>
        <p:nvSpPr>
          <p:cNvPr id="50" name="Oval 49"/>
          <p:cNvSpPr/>
          <p:nvPr/>
        </p:nvSpPr>
        <p:spPr>
          <a:xfrm>
            <a:off x="8540640" y="458454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7308929" y="3347962"/>
            <a:ext cx="2517541" cy="2071551"/>
            <a:chOff x="7308929" y="2772229"/>
            <a:chExt cx="2517541" cy="2071551"/>
          </a:xfrm>
        </p:grpSpPr>
        <p:cxnSp>
          <p:nvCxnSpPr>
            <p:cNvPr id="37" name="Straight Connector 36"/>
            <p:cNvCxnSpPr/>
            <p:nvPr/>
          </p:nvCxnSpPr>
          <p:spPr>
            <a:xfrm flipV="1">
              <a:off x="7405024" y="4218493"/>
              <a:ext cx="0" cy="625287"/>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9739537" y="2772229"/>
              <a:ext cx="0" cy="1070844"/>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308929" y="2969799"/>
              <a:ext cx="2517541" cy="1790161"/>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9676873" y="296979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342360" y="460409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38200" y="2644019"/>
            <a:ext cx="4913499" cy="3024488"/>
            <a:chOff x="838200" y="2068286"/>
            <a:chExt cx="4913499" cy="3024488"/>
          </a:xfrm>
        </p:grpSpPr>
        <p:cxnSp>
          <p:nvCxnSpPr>
            <p:cNvPr id="53" name="Straight Arrow Connector 52"/>
            <p:cNvCxnSpPr/>
            <p:nvPr/>
          </p:nvCxnSpPr>
          <p:spPr>
            <a:xfrm>
              <a:off x="838200" y="4080756"/>
              <a:ext cx="407125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784817" y="2068286"/>
              <a:ext cx="18411" cy="302448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451204" y="2351752"/>
              <a:ext cx="4300495" cy="2359091"/>
              <a:chOff x="1354238" y="3441906"/>
              <a:chExt cx="4527674" cy="1338437"/>
            </a:xfrm>
          </p:grpSpPr>
          <p:sp>
            <p:nvSpPr>
              <p:cNvPr id="56" name="Freeform 55"/>
              <p:cNvSpPr/>
              <p:nvPr/>
            </p:nvSpPr>
            <p:spPr>
              <a:xfrm>
                <a:off x="1354238" y="3441906"/>
                <a:ext cx="3192015" cy="1338437"/>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Rectangle 56"/>
                  <p:cNvSpPr/>
                  <p:nvPr/>
                </p:nvSpPr>
                <p:spPr>
                  <a:xfrm>
                    <a:off x="4429270" y="3449632"/>
                    <a:ext cx="1452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57" name="Rectangle 56"/>
                  <p:cNvSpPr>
                    <a:spLocks noRot="1" noChangeAspect="1" noMove="1" noResize="1" noEditPoints="1" noAdjustHandles="1" noChangeArrowheads="1" noChangeShapeType="1" noTextEdit="1"/>
                  </p:cNvSpPr>
                  <p:nvPr/>
                </p:nvSpPr>
                <p:spPr>
                  <a:xfrm>
                    <a:off x="4429270" y="3449632"/>
                    <a:ext cx="1452642" cy="461665"/>
                  </a:xfrm>
                  <a:prstGeom prst="rect">
                    <a:avLst/>
                  </a:prstGeom>
                  <a:blipFill rotWithShape="0">
                    <a:blip r:embed="rId16"/>
                    <a:stretch>
                      <a:fillRect l="-441" r="-264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Rectangle 57"/>
                <p:cNvSpPr/>
                <p:nvPr/>
              </p:nvSpPr>
              <p:spPr>
                <a:xfrm>
                  <a:off x="4669504" y="405858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4669504" y="4058581"/>
                  <a:ext cx="426399" cy="46166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51204" y="2132614"/>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1451204" y="2132614"/>
                  <a:ext cx="371384" cy="369332"/>
                </a:xfrm>
                <a:prstGeom prst="rect">
                  <a:avLst/>
                </a:prstGeom>
                <a:blipFill rotWithShape="0">
                  <a:blip r:embed="rId18"/>
                  <a:stretch>
                    <a:fillRect b="-6667"/>
                  </a:stretch>
                </a:blipFill>
              </p:spPr>
              <p:txBody>
                <a:bodyPr/>
                <a:lstStyle/>
                <a:p>
                  <a:r>
                    <a:rPr lang="en-US">
                      <a:noFill/>
                    </a:rPr>
                    <a:t> </a:t>
                  </a:r>
                </a:p>
              </p:txBody>
            </p:sp>
          </mc:Fallback>
        </mc:AlternateContent>
      </p:grpSp>
      <p:sp>
        <p:nvSpPr>
          <p:cNvPr id="49" name="Oval 48"/>
          <p:cNvSpPr/>
          <p:nvPr/>
        </p:nvSpPr>
        <p:spPr>
          <a:xfrm>
            <a:off x="2718610" y="459873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492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 methods</a:t>
            </a:r>
            <a:endParaRPr lang="en-US" dirty="0"/>
          </a:p>
        </p:txBody>
      </p:sp>
      <p:sp>
        <p:nvSpPr>
          <p:cNvPr id="2" name="TextBox 1"/>
          <p:cNvSpPr txBox="1"/>
          <p:nvPr/>
        </p:nvSpPr>
        <p:spPr>
          <a:xfrm>
            <a:off x="1549950" y="1838387"/>
            <a:ext cx="3024867" cy="523220"/>
          </a:xfrm>
          <a:prstGeom prst="rect">
            <a:avLst/>
          </a:prstGeom>
          <a:noFill/>
        </p:spPr>
        <p:txBody>
          <a:bodyPr wrap="none" rtlCol="0">
            <a:spAutoFit/>
          </a:bodyPr>
          <a:lstStyle/>
          <a:p>
            <a:r>
              <a:rPr lang="en-US" sz="2800" dirty="0" smtClean="0"/>
              <a:t>Fixed point method</a:t>
            </a:r>
            <a:endParaRPr lang="en-US" sz="2800" dirty="0"/>
          </a:p>
        </p:txBody>
      </p:sp>
      <p:sp>
        <p:nvSpPr>
          <p:cNvPr id="22" name="TextBox 21"/>
          <p:cNvSpPr txBox="1"/>
          <p:nvPr/>
        </p:nvSpPr>
        <p:spPr>
          <a:xfrm>
            <a:off x="7025355" y="1838387"/>
            <a:ext cx="2577885" cy="523220"/>
          </a:xfrm>
          <a:prstGeom prst="rect">
            <a:avLst/>
          </a:prstGeom>
          <a:noFill/>
        </p:spPr>
        <p:txBody>
          <a:bodyPr wrap="none" rtlCol="0">
            <a:spAutoFit/>
          </a:bodyPr>
          <a:lstStyle/>
          <a:p>
            <a:r>
              <a:rPr lang="en-US" sz="2800" dirty="0" smtClean="0"/>
              <a:t>Newton method</a:t>
            </a:r>
            <a:endParaRPr lang="en-US" sz="2800" dirty="0"/>
          </a:p>
        </p:txBody>
      </p:sp>
      <p:cxnSp>
        <p:nvCxnSpPr>
          <p:cNvPr id="67" name="Straight Arrow Connector 66"/>
          <p:cNvCxnSpPr/>
          <p:nvPr/>
        </p:nvCxnSpPr>
        <p:spPr>
          <a:xfrm>
            <a:off x="1324290" y="5316759"/>
            <a:ext cx="3387222"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446144" y="3069710"/>
            <a:ext cx="16967" cy="234977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8900000">
            <a:off x="797072" y="4346427"/>
            <a:ext cx="360008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Rectangle 69"/>
              <p:cNvSpPr/>
              <p:nvPr/>
            </p:nvSpPr>
            <p:spPr>
              <a:xfrm>
                <a:off x="2851823" y="3130848"/>
                <a:ext cx="73321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70" name="Rectangle 69"/>
              <p:cNvSpPr>
                <a:spLocks noRot="1" noChangeAspect="1" noMove="1" noResize="1" noEditPoints="1" noAdjustHandles="1" noChangeArrowheads="1" noChangeShapeType="1" noTextEdit="1"/>
              </p:cNvSpPr>
              <p:nvPr/>
            </p:nvSpPr>
            <p:spPr>
              <a:xfrm>
                <a:off x="2851823" y="3130848"/>
                <a:ext cx="733214" cy="338554"/>
              </a:xfrm>
              <a:prstGeom prst="rect">
                <a:avLst/>
              </a:prstGeom>
              <a:blipFill rotWithShape="0">
                <a:blip r:embed="rId3"/>
                <a:stretch>
                  <a:fillRect b="-3636"/>
                </a:stretch>
              </a:blipFill>
            </p:spPr>
            <p:txBody>
              <a:bodyPr/>
              <a:lstStyle/>
              <a:p>
                <a:r>
                  <a:rPr lang="en-US">
                    <a:noFill/>
                  </a:rPr>
                  <a:t> </a:t>
                </a:r>
              </a:p>
            </p:txBody>
          </p:sp>
        </mc:Fallback>
      </mc:AlternateContent>
      <p:sp>
        <p:nvSpPr>
          <p:cNvPr id="71" name="Freeform 70"/>
          <p:cNvSpPr/>
          <p:nvPr/>
        </p:nvSpPr>
        <p:spPr>
          <a:xfrm>
            <a:off x="1176215" y="3405207"/>
            <a:ext cx="3535297" cy="1388800"/>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72" name="Rectangle 71"/>
              <p:cNvSpPr/>
              <p:nvPr/>
            </p:nvSpPr>
            <p:spPr>
              <a:xfrm>
                <a:off x="4268393" y="3076577"/>
                <a:ext cx="103169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𝑔</m:t>
                      </m:r>
                      <m:r>
                        <a:rPr lang="en-US" sz="1600" b="0" i="1" smtClean="0">
                          <a:solidFill>
                            <a:srgbClr val="48A6AD"/>
                          </a:solidFill>
                          <a:latin typeface="Cambria Math" panose="02040503050406030204" pitchFamily="18" charset="0"/>
                        </a:rPr>
                        <m:t>(</m:t>
                      </m:r>
                      <m:r>
                        <a:rPr lang="en-US" sz="1600" b="0" i="1" smtClean="0">
                          <a:solidFill>
                            <a:srgbClr val="48A6AD"/>
                          </a:solidFill>
                          <a:latin typeface="Cambria Math" panose="02040503050406030204" pitchFamily="18" charset="0"/>
                        </a:rPr>
                        <m:t>𝑥</m:t>
                      </m:r>
                      <m:r>
                        <a:rPr lang="en-US" sz="1600" b="0" i="1" smtClean="0">
                          <a:solidFill>
                            <a:srgbClr val="48A6AD"/>
                          </a:solidFill>
                          <a:latin typeface="Cambria Math" panose="02040503050406030204" pitchFamily="18" charset="0"/>
                        </a:rPr>
                        <m:t>)</m:t>
                      </m:r>
                    </m:oMath>
                  </m:oMathPara>
                </a14:m>
                <a:endParaRPr lang="en-US" sz="1600" dirty="0">
                  <a:solidFill>
                    <a:srgbClr val="48A6AD"/>
                  </a:solidFill>
                </a:endParaRPr>
              </a:p>
            </p:txBody>
          </p:sp>
        </mc:Choice>
        <mc:Fallback xmlns="">
          <p:sp>
            <p:nvSpPr>
              <p:cNvPr id="72" name="Rectangle 71"/>
              <p:cNvSpPr>
                <a:spLocks noRot="1" noChangeAspect="1" noMove="1" noResize="1" noEditPoints="1" noAdjustHandles="1" noChangeArrowheads="1" noChangeShapeType="1" noTextEdit="1"/>
              </p:cNvSpPr>
              <p:nvPr/>
            </p:nvSpPr>
            <p:spPr>
              <a:xfrm>
                <a:off x="4268393" y="3076577"/>
                <a:ext cx="1031693" cy="338554"/>
              </a:xfrm>
              <a:prstGeom prst="rect">
                <a:avLst/>
              </a:prstGeom>
              <a:blipFill rotWithShape="0">
                <a:blip r:embed="rId4"/>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4200113" y="5316759"/>
                <a:ext cx="3463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𝑥</m:t>
                      </m:r>
                    </m:oMath>
                  </m:oMathPara>
                </a14:m>
                <a:endParaRPr lang="en-US" sz="1600" dirty="0">
                  <a:solidFill>
                    <a:srgbClr val="48A6AD"/>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4200113" y="5316759"/>
                <a:ext cx="346377" cy="3385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1079787" y="3069710"/>
                <a:ext cx="35009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𝑦</m:t>
                      </m:r>
                    </m:oMath>
                  </m:oMathPara>
                </a14:m>
                <a:endParaRPr lang="en-US" sz="1600" dirty="0">
                  <a:solidFill>
                    <a:srgbClr val="48A6AD"/>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1079787" y="3069710"/>
                <a:ext cx="350096" cy="338554"/>
              </a:xfrm>
              <a:prstGeom prst="rect">
                <a:avLst/>
              </a:prstGeom>
              <a:blipFill rotWithShape="0">
                <a:blip r:embed="rId6"/>
                <a:stretch>
                  <a:fillRect b="-3636"/>
                </a:stretch>
              </a:blipFill>
            </p:spPr>
            <p:txBody>
              <a:bodyPr/>
              <a:lstStyle/>
              <a:p>
                <a:r>
                  <a:rPr lang="en-US">
                    <a:noFill/>
                  </a:rPr>
                  <a:t> </a:t>
                </a:r>
              </a:p>
            </p:txBody>
          </p:sp>
        </mc:Fallback>
      </mc:AlternateContent>
      <p:cxnSp>
        <p:nvCxnSpPr>
          <p:cNvPr id="75" name="Straight Connector 74"/>
          <p:cNvCxnSpPr/>
          <p:nvPr/>
        </p:nvCxnSpPr>
        <p:spPr>
          <a:xfrm>
            <a:off x="2451037" y="4449156"/>
            <a:ext cx="0" cy="970332"/>
          </a:xfrm>
          <a:prstGeom prst="line">
            <a:avLst/>
          </a:prstGeom>
          <a:ln>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2407065" y="5281896"/>
            <a:ext cx="87943" cy="74141"/>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77" name="Rectangle 76"/>
              <p:cNvSpPr/>
              <p:nvPr/>
            </p:nvSpPr>
            <p:spPr>
              <a:xfrm>
                <a:off x="2143312" y="5030491"/>
                <a:ext cx="33342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48A6AD"/>
                          </a:solidFill>
                          <a:latin typeface="Cambria Math" panose="02040503050406030204" pitchFamily="18" charset="0"/>
                        </a:rPr>
                        <m:t>𝑟</m:t>
                      </m:r>
                    </m:oMath>
                  </m:oMathPara>
                </a14:m>
                <a:endParaRPr lang="en-US" sz="1600" dirty="0">
                  <a:solidFill>
                    <a:srgbClr val="48A6AD"/>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2143312" y="5030491"/>
                <a:ext cx="333425" cy="338554"/>
              </a:xfrm>
              <a:prstGeom prst="rect">
                <a:avLst/>
              </a:prstGeom>
              <a:blipFill rotWithShape="0">
                <a:blip r:embed="rId7"/>
                <a:stretch>
                  <a:fillRect/>
                </a:stretch>
              </a:blipFill>
            </p:spPr>
            <p:txBody>
              <a:bodyPr/>
              <a:lstStyle/>
              <a:p>
                <a:r>
                  <a:rPr lang="en-US">
                    <a:noFill/>
                  </a:rPr>
                  <a:t> </a:t>
                </a:r>
              </a:p>
            </p:txBody>
          </p:sp>
        </mc:Fallback>
      </mc:AlternateContent>
      <p:cxnSp>
        <p:nvCxnSpPr>
          <p:cNvPr id="78" name="Straight Connector 77"/>
          <p:cNvCxnSpPr/>
          <p:nvPr/>
        </p:nvCxnSpPr>
        <p:spPr>
          <a:xfrm>
            <a:off x="3707805" y="3999618"/>
            <a:ext cx="0" cy="1317141"/>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943863" y="3999618"/>
            <a:ext cx="763942"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2943863" y="3999618"/>
            <a:ext cx="0" cy="32803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18272" y="4327648"/>
            <a:ext cx="325591" cy="0"/>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623547" y="4351652"/>
            <a:ext cx="0" cy="113588"/>
          </a:xfrm>
          <a:prstGeom prst="line">
            <a:avLst/>
          </a:prstGeom>
          <a:ln w="25400">
            <a:solidFill>
              <a:srgbClr val="48A6AD"/>
            </a:solidFill>
            <a:prstDash val="solid"/>
            <a:headEnd type="triangl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Rectangle 82"/>
              <p:cNvSpPr/>
              <p:nvPr/>
            </p:nvSpPr>
            <p:spPr>
              <a:xfrm>
                <a:off x="3528337" y="5270235"/>
                <a:ext cx="4381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48A6AD"/>
                              </a:solidFill>
                              <a:latin typeface="Cambria Math" panose="02040503050406030204" pitchFamily="18" charset="0"/>
                            </a:rPr>
                          </m:ctrlPr>
                        </m:sSubPr>
                        <m:e>
                          <m:r>
                            <a:rPr lang="en-US" sz="1600" b="0" i="1" smtClean="0">
                              <a:solidFill>
                                <a:srgbClr val="48A6AD"/>
                              </a:solidFill>
                              <a:latin typeface="Cambria Math" panose="02040503050406030204" pitchFamily="18" charset="0"/>
                            </a:rPr>
                            <m:t>𝑥</m:t>
                          </m:r>
                        </m:e>
                        <m:sub>
                          <m:r>
                            <a:rPr lang="en-US" sz="1600" b="0" i="1" smtClean="0">
                              <a:solidFill>
                                <a:srgbClr val="48A6AD"/>
                              </a:solidFill>
                              <a:latin typeface="Cambria Math" panose="02040503050406030204" pitchFamily="18" charset="0"/>
                            </a:rPr>
                            <m:t>𝑜</m:t>
                          </m:r>
                        </m:sub>
                      </m:sSub>
                    </m:oMath>
                  </m:oMathPara>
                </a14:m>
                <a:endParaRPr lang="en-US" sz="1600" dirty="0">
                  <a:solidFill>
                    <a:srgbClr val="48A6AD"/>
                  </a:solidFill>
                </a:endParaRPr>
              </a:p>
            </p:txBody>
          </p:sp>
        </mc:Choice>
        <mc:Fallback xmlns="">
          <p:sp>
            <p:nvSpPr>
              <p:cNvPr id="83" name="Rectangle 82"/>
              <p:cNvSpPr>
                <a:spLocks noRot="1" noChangeAspect="1" noMove="1" noResize="1" noEditPoints="1" noAdjustHandles="1" noChangeArrowheads="1" noChangeShapeType="1" noTextEdit="1"/>
              </p:cNvSpPr>
              <p:nvPr/>
            </p:nvSpPr>
            <p:spPr>
              <a:xfrm>
                <a:off x="3528337" y="5270235"/>
                <a:ext cx="438133" cy="338554"/>
              </a:xfrm>
              <a:prstGeom prst="rect">
                <a:avLst/>
              </a:prstGeom>
              <a:blipFill rotWithShape="0">
                <a:blip r:embed="rId8"/>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9"/>
          <a:stretch>
            <a:fillRect/>
          </a:stretch>
        </p:blipFill>
        <p:spPr>
          <a:xfrm>
            <a:off x="6211164" y="2612260"/>
            <a:ext cx="4483555" cy="3478784"/>
          </a:xfrm>
          <a:prstGeom prst="rect">
            <a:avLst/>
          </a:prstGeom>
        </p:spPr>
      </p:pic>
    </p:spTree>
    <p:extLst>
      <p:ext uri="{BB962C8B-B14F-4D97-AF65-F5344CB8AC3E}">
        <p14:creationId xmlns:p14="http://schemas.microsoft.com/office/powerpoint/2010/main" val="19834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speed of convergence of algorithms</a:t>
            </a:r>
          </a:p>
        </p:txBody>
      </p:sp>
      <p:cxnSp>
        <p:nvCxnSpPr>
          <p:cNvPr id="4" name="Straight Arrow Connector 3"/>
          <p:cNvCxnSpPr/>
          <p:nvPr/>
        </p:nvCxnSpPr>
        <p:spPr>
          <a:xfrm>
            <a:off x="3566786" y="5447101"/>
            <a:ext cx="4940399"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3719186" y="2113592"/>
            <a:ext cx="21220" cy="3485909"/>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p:cNvSpPr/>
              <p:nvPr/>
            </p:nvSpPr>
            <p:spPr>
              <a:xfrm>
                <a:off x="5488741" y="5560537"/>
                <a:ext cx="2971134" cy="461665"/>
              </a:xfrm>
              <a:prstGeom prst="rect">
                <a:avLst/>
              </a:prstGeom>
            </p:spPr>
            <p:txBody>
              <a:bodyPr wrap="none">
                <a:spAutoFit/>
              </a:bodyPr>
              <a:lstStyle/>
              <a:p>
                <a:r>
                  <a:rPr lang="en-US" sz="2400" dirty="0">
                    <a:solidFill>
                      <a:srgbClr val="48A6AD"/>
                    </a:solidFill>
                  </a:rPr>
                  <a:t>Number of iterations </a:t>
                </a:r>
                <a14:m>
                  <m:oMath xmlns:m="http://schemas.openxmlformats.org/officeDocument/2006/math">
                    <m:r>
                      <a:rPr lang="en-US" sz="2400" b="0" i="1" smtClean="0">
                        <a:solidFill>
                          <a:srgbClr val="48A6AD"/>
                        </a:solidFill>
                        <a:latin typeface="Cambria Math" panose="02040503050406030204" pitchFamily="18" charset="0"/>
                      </a:rPr>
                      <m:t>𝑖</m:t>
                    </m:r>
                  </m:oMath>
                </a14:m>
                <a:endParaRPr lang="en-US" sz="2400" dirty="0">
                  <a:solidFill>
                    <a:srgbClr val="48A6AD"/>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488741" y="5560537"/>
                <a:ext cx="2971134" cy="461665"/>
              </a:xfrm>
              <a:prstGeom prst="rect">
                <a:avLst/>
              </a:prstGeom>
              <a:blipFill>
                <a:blip r:embed="rId3"/>
                <a:stretch>
                  <a:fillRect l="-3074" t="-10526" b="-2894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rot="16200000">
                <a:off x="2459810" y="3319354"/>
                <a:ext cx="1319913" cy="523220"/>
              </a:xfrm>
              <a:prstGeom prst="rect">
                <a:avLst/>
              </a:prstGeom>
            </p:spPr>
            <p:txBody>
              <a:bodyPr wrap="none">
                <a:spAutoFit/>
              </a:bodyPr>
              <a:lstStyle/>
              <a:p>
                <a:r>
                  <a:rPr lang="en-US" sz="2800" dirty="0">
                    <a:solidFill>
                      <a:srgbClr val="48A6AD"/>
                    </a:solidFill>
                  </a:rPr>
                  <a:t>Error</a:t>
                </a:r>
                <a:r>
                  <a:rPr lang="en-US" sz="2800" dirty="0"/>
                  <a:t> </a:t>
                </a:r>
                <a14:m>
                  <m:oMath xmlns:m="http://schemas.openxmlformats.org/officeDocument/2006/math">
                    <m:sSub>
                      <m:sSubPr>
                        <m:ctrlPr>
                          <a:rPr lang="en-US" sz="2800" b="0" i="1" smtClean="0">
                            <a:solidFill>
                              <a:srgbClr val="48A6AD"/>
                            </a:solidFill>
                            <a:latin typeface="Cambria Math" panose="02040503050406030204" pitchFamily="18" charset="0"/>
                          </a:rPr>
                        </m:ctrlPr>
                      </m:sSubPr>
                      <m:e>
                        <m:r>
                          <a:rPr lang="en-US" sz="2800" b="0" i="1" smtClean="0">
                            <a:solidFill>
                              <a:srgbClr val="48A6AD"/>
                            </a:solidFill>
                            <a:latin typeface="Cambria Math" panose="02040503050406030204" pitchFamily="18" charset="0"/>
                          </a:rPr>
                          <m:t>𝐸</m:t>
                        </m:r>
                      </m:e>
                      <m:sub>
                        <m:r>
                          <a:rPr lang="en-US" sz="2800" b="0" i="1" smtClean="0">
                            <a:solidFill>
                              <a:srgbClr val="48A6AD"/>
                            </a:solidFill>
                            <a:latin typeface="Cambria Math" panose="02040503050406030204" pitchFamily="18" charset="0"/>
                          </a:rPr>
                          <m:t>𝑖</m:t>
                        </m:r>
                      </m:sub>
                    </m:sSub>
                  </m:oMath>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2459810" y="3319354"/>
                <a:ext cx="1319913" cy="523220"/>
              </a:xfrm>
              <a:prstGeom prst="rect">
                <a:avLst/>
              </a:prstGeom>
              <a:blipFill>
                <a:blip r:embed="rId4"/>
                <a:stretch>
                  <a:fillRect l="-11628" r="-32558" b="-9217"/>
                </a:stretch>
              </a:blipFill>
            </p:spPr>
            <p:txBody>
              <a:bodyPr/>
              <a:lstStyle/>
              <a:p>
                <a:r>
                  <a:rPr lang="en-CA">
                    <a:noFill/>
                  </a:rPr>
                  <a:t> </a:t>
                </a:r>
              </a:p>
            </p:txBody>
          </p:sp>
        </mc:Fallback>
      </mc:AlternateContent>
      <p:cxnSp>
        <p:nvCxnSpPr>
          <p:cNvPr id="11" name="Straight Connector 10"/>
          <p:cNvCxnSpPr/>
          <p:nvPr/>
        </p:nvCxnSpPr>
        <p:spPr>
          <a:xfrm>
            <a:off x="4327454" y="2786070"/>
            <a:ext cx="3003408" cy="1287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22031" y="3028622"/>
            <a:ext cx="2831004" cy="22613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3288" y="2830072"/>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83287" y="3230511"/>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43477" y="3028622"/>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43477" y="3586598"/>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415743" y="3240985"/>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17287" y="3995972"/>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97154" y="3435017"/>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912049" y="4373424"/>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368056" y="3645366"/>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369413" y="4721536"/>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897035" y="3876234"/>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879897" y="5142904"/>
            <a:ext cx="77273" cy="772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696817" y="3358449"/>
            <a:ext cx="1285929" cy="369332"/>
          </a:xfrm>
          <a:prstGeom prst="rect">
            <a:avLst/>
          </a:prstGeom>
        </p:spPr>
        <p:txBody>
          <a:bodyPr wrap="none">
            <a:spAutoFit/>
          </a:bodyPr>
          <a:lstStyle/>
          <a:p>
            <a:r>
              <a:rPr lang="en-US" dirty="0"/>
              <a:t>Algorithm 1</a:t>
            </a:r>
          </a:p>
        </p:txBody>
      </p:sp>
      <p:sp>
        <p:nvSpPr>
          <p:cNvPr id="31" name="Rectangle 30"/>
          <p:cNvSpPr/>
          <p:nvPr/>
        </p:nvSpPr>
        <p:spPr>
          <a:xfrm>
            <a:off x="6861256" y="4695022"/>
            <a:ext cx="1285929" cy="369332"/>
          </a:xfrm>
          <a:prstGeom prst="rect">
            <a:avLst/>
          </a:prstGeom>
        </p:spPr>
        <p:txBody>
          <a:bodyPr wrap="none">
            <a:spAutoFit/>
          </a:bodyPr>
          <a:lstStyle/>
          <a:p>
            <a:r>
              <a:rPr lang="en-US" dirty="0"/>
              <a:t>Algorithm 2</a:t>
            </a:r>
          </a:p>
        </p:txBody>
      </p:sp>
      <p:cxnSp>
        <p:nvCxnSpPr>
          <p:cNvPr id="27" name="Straight Connector 26"/>
          <p:cNvCxnSpPr/>
          <p:nvPr/>
        </p:nvCxnSpPr>
        <p:spPr>
          <a:xfrm>
            <a:off x="5913824" y="2443937"/>
            <a:ext cx="46977" cy="3019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2" idx="1"/>
          </p:cNvCxnSpPr>
          <p:nvPr/>
        </p:nvCxnSpPr>
        <p:spPr>
          <a:xfrm flipH="1">
            <a:off x="6036986" y="2761698"/>
            <a:ext cx="539671" cy="59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76657" y="2577032"/>
            <a:ext cx="1136337" cy="369332"/>
          </a:xfrm>
          <a:prstGeom prst="rect">
            <a:avLst/>
          </a:prstGeom>
        </p:spPr>
        <p:txBody>
          <a:bodyPr wrap="none">
            <a:spAutoFit/>
          </a:bodyPr>
          <a:lstStyle/>
          <a:p>
            <a:r>
              <a:rPr lang="en-US" dirty="0"/>
              <a:t>High Error</a:t>
            </a:r>
            <a:endParaRPr lang="en-CA" dirty="0"/>
          </a:p>
        </p:txBody>
      </p:sp>
      <p:cxnSp>
        <p:nvCxnSpPr>
          <p:cNvPr id="32" name="Straight Arrow Connector 31"/>
          <p:cNvCxnSpPr>
            <a:stCxn id="33" idx="3"/>
          </p:cNvCxnSpPr>
          <p:nvPr/>
        </p:nvCxnSpPr>
        <p:spPr>
          <a:xfrm flipV="1">
            <a:off x="5066153" y="4429477"/>
            <a:ext cx="682722" cy="1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973995" y="4352204"/>
            <a:ext cx="1092158" cy="369332"/>
          </a:xfrm>
          <a:prstGeom prst="rect">
            <a:avLst/>
          </a:prstGeom>
        </p:spPr>
        <p:txBody>
          <a:bodyPr wrap="none">
            <a:spAutoFit/>
          </a:bodyPr>
          <a:lstStyle/>
          <a:p>
            <a:r>
              <a:rPr lang="en-US" dirty="0"/>
              <a:t>Low Error</a:t>
            </a:r>
            <a:endParaRPr lang="en-CA" dirty="0"/>
          </a:p>
        </p:txBody>
      </p:sp>
    </p:spTree>
    <p:extLst>
      <p:ext uri="{BB962C8B-B14F-4D97-AF65-F5344CB8AC3E}">
        <p14:creationId xmlns:p14="http://schemas.microsoft.com/office/powerpoint/2010/main" val="346871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convergence of some algorithms</a:t>
            </a:r>
            <a:endParaRPr lang="en-CA"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020932" y="2127833"/>
              <a:ext cx="7838981" cy="4259517"/>
            </p:xfrm>
            <a:graphic>
              <a:graphicData uri="http://schemas.openxmlformats.org/drawingml/2006/table">
                <a:tbl>
                  <a:tblPr firstRow="1" bandRow="1">
                    <a:tableStyleId>{5C22544A-7EE6-4342-B048-85BDC9FD1C3A}</a:tableStyleId>
                  </a:tblPr>
                  <a:tblGrid>
                    <a:gridCol w="2765384">
                      <a:extLst>
                        <a:ext uri="{9D8B030D-6E8A-4147-A177-3AD203B41FA5}">
                          <a16:colId xmlns:a16="http://schemas.microsoft.com/office/drawing/2014/main" xmlns="" val="20000"/>
                        </a:ext>
                      </a:extLst>
                    </a:gridCol>
                    <a:gridCol w="1790591">
                      <a:extLst>
                        <a:ext uri="{9D8B030D-6E8A-4147-A177-3AD203B41FA5}">
                          <a16:colId xmlns:a16="http://schemas.microsoft.com/office/drawing/2014/main" xmlns="" val="20001"/>
                        </a:ext>
                      </a:extLst>
                    </a:gridCol>
                    <a:gridCol w="3283006">
                      <a:extLst>
                        <a:ext uri="{9D8B030D-6E8A-4147-A177-3AD203B41FA5}">
                          <a16:colId xmlns:a16="http://schemas.microsoft.com/office/drawing/2014/main" xmlns="" val="20002"/>
                        </a:ext>
                      </a:extLst>
                    </a:gridCol>
                  </a:tblGrid>
                  <a:tr h="624552">
                    <a:tc>
                      <a:txBody>
                        <a:bodyPr/>
                        <a:lstStyle/>
                        <a:p>
                          <a:r>
                            <a:rPr lang="en-US" sz="3600" dirty="0"/>
                            <a:t>Algorithm</a:t>
                          </a:r>
                        </a:p>
                      </a:txBody>
                      <a:tcPr/>
                    </a:tc>
                    <a:tc>
                      <a:txBody>
                        <a:bodyPr/>
                        <a:lstStyle/>
                        <a:p>
                          <a:r>
                            <a:rPr lang="en-US" sz="3600" dirty="0"/>
                            <a:t>Order</a:t>
                          </a:r>
                          <a:r>
                            <a:rPr lang="en-US" sz="3600" baseline="0" dirty="0"/>
                            <a:t> </a:t>
                          </a:r>
                          <a14:m>
                            <m:oMath xmlns:m="http://schemas.openxmlformats.org/officeDocument/2006/math">
                              <m:r>
                                <a:rPr lang="en-US" sz="3600" i="1" smtClean="0">
                                  <a:latin typeface="Cambria Math" panose="02040503050406030204" pitchFamily="18" charset="0"/>
                                  <a:ea typeface="Cambria Math" panose="02040503050406030204" pitchFamily="18" charset="0"/>
                                </a:rPr>
                                <m:t>𝛼</m:t>
                              </m:r>
                            </m:oMath>
                          </a14:m>
                          <a:endParaRPr lang="en-US" sz="3600" dirty="0"/>
                        </a:p>
                      </a:txBody>
                      <a:tcPr/>
                    </a:tc>
                    <a:tc>
                      <a:txBody>
                        <a:bodyPr/>
                        <a:lstStyle/>
                        <a:p>
                          <a:r>
                            <a:rPr lang="en-CA" sz="3600" dirty="0"/>
                            <a:t>Asymptotic error constant </a:t>
                          </a:r>
                          <a14:m>
                            <m:oMath xmlns:m="http://schemas.openxmlformats.org/officeDocument/2006/math">
                              <m:r>
                                <a:rPr lang="en-US" sz="3600" i="1">
                                  <a:latin typeface="Cambria Math" panose="02040503050406030204" pitchFamily="18" charset="0"/>
                                  <a:ea typeface="Cambria Math" panose="02040503050406030204" pitchFamily="18" charset="0"/>
                                </a:rPr>
                                <m:t>𝜆</m:t>
                              </m:r>
                            </m:oMath>
                          </a14:m>
                          <a:r>
                            <a:rPr lang="en-CA" altLang="en-US" sz="3600" dirty="0"/>
                            <a:t> </a:t>
                          </a:r>
                          <a:endParaRPr lang="en-US" sz="3600" dirty="0"/>
                        </a:p>
                      </a:txBody>
                      <a:tcPr/>
                    </a:tc>
                    <a:extLst>
                      <a:ext uri="{0D108BD9-81ED-4DB2-BD59-A6C34878D82A}">
                        <a16:rowId xmlns:a16="http://schemas.microsoft.com/office/drawing/2014/main" xmlns="" val="10000"/>
                      </a:ext>
                    </a:extLst>
                  </a:tr>
                  <a:tr h="370840">
                    <a:tc>
                      <a:txBody>
                        <a:bodyPr/>
                        <a:lstStyle/>
                        <a:p>
                          <a:r>
                            <a:rPr lang="en-US" sz="3600" dirty="0"/>
                            <a:t>Bisection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m:t>
                                </m:r>
                              </m:oMath>
                            </m:oMathPara>
                          </a14:m>
                          <a:endParaRPr lang="en-US" sz="36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1</m:t>
                                    </m:r>
                                  </m:num>
                                  <m:den>
                                    <m:r>
                                      <a:rPr lang="en-US" sz="3600" i="1">
                                        <a:latin typeface="Cambria Math" panose="02040503050406030204" pitchFamily="18" charset="0"/>
                                        <a:ea typeface="Cambria Math" panose="02040503050406030204" pitchFamily="18" charset="0"/>
                                      </a:rPr>
                                      <m:t>2</m:t>
                                    </m:r>
                                  </m:den>
                                </m:f>
                              </m:oMath>
                            </m:oMathPara>
                          </a14:m>
                          <a:endParaRPr lang="en-US" sz="3600" dirty="0"/>
                        </a:p>
                      </a:txBody>
                      <a:tcPr anchor="ctr"/>
                    </a:tc>
                    <a:extLst>
                      <a:ext uri="{0D108BD9-81ED-4DB2-BD59-A6C34878D82A}">
                        <a16:rowId xmlns:a16="http://schemas.microsoft.com/office/drawing/2014/main" xmlns="" val="10001"/>
                      </a:ext>
                    </a:extLst>
                  </a:tr>
                  <a:tr h="370840">
                    <a:tc>
                      <a:txBody>
                        <a:bodyPr/>
                        <a:lstStyle/>
                        <a:p>
                          <a:r>
                            <a:rPr lang="en-US" sz="3600" dirty="0"/>
                            <a:t>Fixed Point</a:t>
                          </a:r>
                        </a:p>
                      </a:txBody>
                      <a:tcPr anchor="ctr"/>
                    </a:tc>
                    <a:tc>
                      <a:txBody>
                        <a:bodyPr/>
                        <a:lstStyle/>
                        <a:p>
                          <a:pPr algn="ctr"/>
                          <a:r>
                            <a:rPr lang="en-US" sz="3600" dirty="0"/>
                            <a:t>1</a:t>
                          </a:r>
                        </a:p>
                      </a:txBody>
                      <a:tcPr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360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𝑔</m:t>
                                    </m:r>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𝑟</m:t>
                                        </m:r>
                                      </m:e>
                                    </m:d>
                                  </m:e>
                                </m:d>
                              </m:oMath>
                            </m:oMathPara>
                          </a14:m>
                          <a:endParaRPr lang="en-US" sz="3600" dirty="0"/>
                        </a:p>
                      </a:txBody>
                      <a:tcPr anchor="ctr"/>
                    </a:tc>
                    <a:extLst>
                      <a:ext uri="{0D108BD9-81ED-4DB2-BD59-A6C34878D82A}">
                        <a16:rowId xmlns:a16="http://schemas.microsoft.com/office/drawing/2014/main" xmlns=""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Newton</a:t>
                          </a:r>
                        </a:p>
                      </a:txBody>
                      <a:tcPr anchor="ctr"/>
                    </a:tc>
                    <a:tc>
                      <a:txBody>
                        <a:bodyPr/>
                        <a:lstStyle/>
                        <a:p>
                          <a:pPr algn="ctr"/>
                          <a:r>
                            <a:rPr lang="en-US" sz="3600" dirty="0"/>
                            <a:t>2</a:t>
                          </a:r>
                        </a:p>
                      </a:txBody>
                      <a:tcPr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3600" i="1" smtClean="0">
                                        <a:latin typeface="Cambria Math" panose="02040503050406030204" pitchFamily="18" charset="0"/>
                                        <a:ea typeface="Cambria Math" panose="02040503050406030204" pitchFamily="18" charset="0"/>
                                      </a:rPr>
                                    </m:ctrlPr>
                                  </m:dPr>
                                  <m:e>
                                    <m:f>
                                      <m:fPr>
                                        <m:ctrlPr>
                                          <a:rPr lang="en-US" sz="360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𝑓</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r>
                                          <a:rPr lang="en-US" sz="3600" b="0" i="1" smtClean="0">
                                            <a:latin typeface="Cambria Math" panose="02040503050406030204" pitchFamily="18" charset="0"/>
                                            <a:ea typeface="Cambria Math" panose="02040503050406030204" pitchFamily="18" charset="0"/>
                                          </a:rPr>
                                          <m:t>)</m:t>
                                        </m:r>
                                      </m:num>
                                      <m:den>
                                        <m:r>
                                          <a:rPr lang="en-US" sz="3600" b="0" i="1" smtClean="0">
                                            <a:latin typeface="Cambria Math" panose="02040503050406030204" pitchFamily="18" charset="0"/>
                                            <a:ea typeface="Cambria Math" panose="02040503050406030204" pitchFamily="18" charset="0"/>
                                          </a:rPr>
                                          <m:t>2</m:t>
                                        </m:r>
                                        <m:r>
                                          <a:rPr lang="en-US" sz="3600" b="0" i="1" smtClean="0">
                                            <a:latin typeface="Cambria Math" panose="02040503050406030204" pitchFamily="18" charset="0"/>
                                            <a:ea typeface="Cambria Math" panose="02040503050406030204" pitchFamily="18" charset="0"/>
                                          </a:rPr>
                                          <m:t>𝑓</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r>
                                          <a:rPr lang="en-US" sz="3600" b="0" i="1" smtClean="0">
                                            <a:latin typeface="Cambria Math" panose="02040503050406030204" pitchFamily="18" charset="0"/>
                                            <a:ea typeface="Cambria Math" panose="02040503050406030204" pitchFamily="18" charset="0"/>
                                          </a:rPr>
                                          <m:t>)</m:t>
                                        </m:r>
                                      </m:den>
                                    </m:f>
                                  </m:e>
                                </m:d>
                              </m:oMath>
                            </m:oMathPara>
                          </a14:m>
                          <a:endParaRPr lang="en-US" sz="3600" dirty="0"/>
                        </a:p>
                      </a:txBody>
                      <a:tcPr anchor="ctr"/>
                    </a:tc>
                    <a:extLst>
                      <a:ext uri="{0D108BD9-81ED-4DB2-BD59-A6C34878D82A}">
                        <a16:rowId xmlns:a16="http://schemas.microsoft.com/office/drawing/2014/main" xmlns=""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051226833"/>
                  </p:ext>
                </p:extLst>
              </p:nvPr>
            </p:nvGraphicFramePr>
            <p:xfrm>
              <a:off x="1020932" y="2127833"/>
              <a:ext cx="7838981" cy="4259517"/>
            </p:xfrm>
            <a:graphic>
              <a:graphicData uri="http://schemas.openxmlformats.org/drawingml/2006/table">
                <a:tbl>
                  <a:tblPr firstRow="1" bandRow="1">
                    <a:tableStyleId>{5C22544A-7EE6-4342-B048-85BDC9FD1C3A}</a:tableStyleId>
                  </a:tblPr>
                  <a:tblGrid>
                    <a:gridCol w="2765384">
                      <a:extLst>
                        <a:ext uri="{9D8B030D-6E8A-4147-A177-3AD203B41FA5}">
                          <a16:colId xmlns:a16="http://schemas.microsoft.com/office/drawing/2014/main" val="20000"/>
                        </a:ext>
                      </a:extLst>
                    </a:gridCol>
                    <a:gridCol w="1790591">
                      <a:extLst>
                        <a:ext uri="{9D8B030D-6E8A-4147-A177-3AD203B41FA5}">
                          <a16:colId xmlns:a16="http://schemas.microsoft.com/office/drawing/2014/main" val="20001"/>
                        </a:ext>
                      </a:extLst>
                    </a:gridCol>
                    <a:gridCol w="3283006">
                      <a:extLst>
                        <a:ext uri="{9D8B030D-6E8A-4147-A177-3AD203B41FA5}">
                          <a16:colId xmlns:a16="http://schemas.microsoft.com/office/drawing/2014/main" val="20002"/>
                        </a:ext>
                      </a:extLst>
                    </a:gridCol>
                  </a:tblGrid>
                  <a:tr h="1188720">
                    <a:tc>
                      <a:txBody>
                        <a:bodyPr/>
                        <a:lstStyle/>
                        <a:p>
                          <a:r>
                            <a:rPr lang="en-US" sz="3600" dirty="0"/>
                            <a:t>Algorithm</a:t>
                          </a:r>
                        </a:p>
                      </a:txBody>
                      <a:tcPr/>
                    </a:tc>
                    <a:tc>
                      <a:txBody>
                        <a:bodyPr/>
                        <a:lstStyle/>
                        <a:p>
                          <a:endParaRPr lang="en-US"/>
                        </a:p>
                      </a:txBody>
                      <a:tcPr>
                        <a:blipFill>
                          <a:blip r:embed="rId3"/>
                          <a:stretch>
                            <a:fillRect l="-154762" t="-7692" r="-184694" b="-259487"/>
                          </a:stretch>
                        </a:blipFill>
                      </a:tcPr>
                    </a:tc>
                    <a:tc>
                      <a:txBody>
                        <a:bodyPr/>
                        <a:lstStyle/>
                        <a:p>
                          <a:endParaRPr lang="en-US"/>
                        </a:p>
                      </a:txBody>
                      <a:tcPr>
                        <a:blipFill>
                          <a:blip r:embed="rId3"/>
                          <a:stretch>
                            <a:fillRect l="-138961" t="-7692" r="-742" b="-259487"/>
                          </a:stretch>
                        </a:blipFill>
                      </a:tcPr>
                    </a:tc>
                    <a:extLst>
                      <a:ext uri="{0D108BD9-81ED-4DB2-BD59-A6C34878D82A}">
                        <a16:rowId xmlns:a16="http://schemas.microsoft.com/office/drawing/2014/main" val="10000"/>
                      </a:ext>
                    </a:extLst>
                  </a:tr>
                  <a:tr h="1118553">
                    <a:tc>
                      <a:txBody>
                        <a:bodyPr/>
                        <a:lstStyle/>
                        <a:p>
                          <a:r>
                            <a:rPr lang="en-US" sz="3600" dirty="0"/>
                            <a:t>Bisection</a:t>
                          </a:r>
                        </a:p>
                      </a:txBody>
                      <a:tcPr anchor="ctr"/>
                    </a:tc>
                    <a:tc>
                      <a:txBody>
                        <a:bodyPr/>
                        <a:lstStyle/>
                        <a:p>
                          <a:endParaRPr lang="en-US"/>
                        </a:p>
                      </a:txBody>
                      <a:tcPr anchor="ctr">
                        <a:blipFill>
                          <a:blip r:embed="rId3"/>
                          <a:stretch>
                            <a:fillRect l="-154762" t="-114130" r="-184694" b="-175000"/>
                          </a:stretch>
                        </a:blipFill>
                      </a:tcPr>
                    </a:tc>
                    <a:tc>
                      <a:txBody>
                        <a:bodyPr/>
                        <a:lstStyle/>
                        <a:p>
                          <a:endParaRPr lang="en-US"/>
                        </a:p>
                      </a:txBody>
                      <a:tcPr anchor="ctr">
                        <a:blipFill>
                          <a:blip r:embed="rId3"/>
                          <a:stretch>
                            <a:fillRect l="-138961" t="-114130" r="-742" b="-175000"/>
                          </a:stretch>
                        </a:blipFill>
                      </a:tcPr>
                    </a:tc>
                    <a:extLst>
                      <a:ext uri="{0D108BD9-81ED-4DB2-BD59-A6C34878D82A}">
                        <a16:rowId xmlns:a16="http://schemas.microsoft.com/office/drawing/2014/main" val="10001"/>
                      </a:ext>
                    </a:extLst>
                  </a:tr>
                  <a:tr h="640080">
                    <a:tc>
                      <a:txBody>
                        <a:bodyPr/>
                        <a:lstStyle/>
                        <a:p>
                          <a:r>
                            <a:rPr lang="en-US" sz="3600" dirty="0"/>
                            <a:t>Fixed Point</a:t>
                          </a:r>
                        </a:p>
                      </a:txBody>
                      <a:tcPr anchor="ctr"/>
                    </a:tc>
                    <a:tc>
                      <a:txBody>
                        <a:bodyPr/>
                        <a:lstStyle/>
                        <a:p>
                          <a:pPr algn="ctr"/>
                          <a:r>
                            <a:rPr lang="en-US" sz="3600" dirty="0"/>
                            <a:t>1</a:t>
                          </a:r>
                        </a:p>
                      </a:txBody>
                      <a:tcPr anchor="ctr"/>
                    </a:tc>
                    <a:tc>
                      <a:txBody>
                        <a:bodyPr/>
                        <a:lstStyle/>
                        <a:p>
                          <a:endParaRPr lang="en-US"/>
                        </a:p>
                      </a:txBody>
                      <a:tcPr anchor="ctr">
                        <a:blipFill>
                          <a:blip r:embed="rId3"/>
                          <a:stretch>
                            <a:fillRect l="-138961" t="-375238" r="-742" b="-206667"/>
                          </a:stretch>
                        </a:blipFill>
                      </a:tcPr>
                    </a:tc>
                    <a:extLst>
                      <a:ext uri="{0D108BD9-81ED-4DB2-BD59-A6C34878D82A}">
                        <a16:rowId xmlns:a16="http://schemas.microsoft.com/office/drawing/2014/main" val="10003"/>
                      </a:ext>
                    </a:extLst>
                  </a:tr>
                  <a:tr h="1312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Newton</a:t>
                          </a:r>
                        </a:p>
                      </a:txBody>
                      <a:tcPr anchor="ctr"/>
                    </a:tc>
                    <a:tc>
                      <a:txBody>
                        <a:bodyPr/>
                        <a:lstStyle/>
                        <a:p>
                          <a:pPr algn="ctr"/>
                          <a:r>
                            <a:rPr lang="en-US" sz="3600" dirty="0"/>
                            <a:t>2</a:t>
                          </a:r>
                        </a:p>
                      </a:txBody>
                      <a:tcPr anchor="ctr"/>
                    </a:tc>
                    <a:tc>
                      <a:txBody>
                        <a:bodyPr/>
                        <a:lstStyle/>
                        <a:p>
                          <a:endParaRPr lang="en-US"/>
                        </a:p>
                      </a:txBody>
                      <a:tcPr anchor="ctr">
                        <a:blipFill>
                          <a:blip r:embed="rId3"/>
                          <a:stretch>
                            <a:fillRect l="-138961" t="-232093" r="-742" b="-930"/>
                          </a:stretch>
                        </a:blipFill>
                      </a:tcPr>
                    </a:tc>
                    <a:extLst>
                      <a:ext uri="{0D108BD9-81ED-4DB2-BD59-A6C34878D82A}">
                        <a16:rowId xmlns:a16="http://schemas.microsoft.com/office/drawing/2014/main" val="10004"/>
                      </a:ext>
                    </a:extLst>
                  </a:tr>
                </a:tbl>
              </a:graphicData>
            </a:graphic>
          </p:graphicFrame>
        </mc:Fallback>
      </mc:AlternateContent>
      <p:sp>
        <p:nvSpPr>
          <p:cNvPr id="6" name="TextBox 5"/>
          <p:cNvSpPr txBox="1"/>
          <p:nvPr/>
        </p:nvSpPr>
        <p:spPr>
          <a:xfrm>
            <a:off x="8771138" y="2924375"/>
            <a:ext cx="818077" cy="2215991"/>
          </a:xfrm>
          <a:prstGeom prst="rect">
            <a:avLst/>
          </a:prstGeom>
          <a:noFill/>
        </p:spPr>
        <p:txBody>
          <a:bodyPr wrap="square" rtlCol="0">
            <a:spAutoFit/>
          </a:bodyPr>
          <a:lstStyle/>
          <a:p>
            <a:r>
              <a:rPr lang="en-US" sz="13800" dirty="0">
                <a:solidFill>
                  <a:srgbClr val="48A6AD"/>
                </a:solidFill>
                <a:latin typeface="+mj-lt"/>
              </a:rPr>
              <a:t>}</a:t>
            </a:r>
            <a:endParaRPr lang="en-CA" sz="13800" dirty="0">
              <a:solidFill>
                <a:srgbClr val="48A6AD"/>
              </a:solidFill>
              <a:latin typeface="+mj-lt"/>
            </a:endParaRPr>
          </a:p>
        </p:txBody>
      </p:sp>
      <p:sp>
        <p:nvSpPr>
          <p:cNvPr id="7" name="TextBox 6"/>
          <p:cNvSpPr txBox="1"/>
          <p:nvPr/>
        </p:nvSpPr>
        <p:spPr>
          <a:xfrm>
            <a:off x="9457678" y="3581127"/>
            <a:ext cx="2493297" cy="1077218"/>
          </a:xfrm>
          <a:prstGeom prst="rect">
            <a:avLst/>
          </a:prstGeom>
          <a:noFill/>
        </p:spPr>
        <p:txBody>
          <a:bodyPr wrap="square" rtlCol="0">
            <a:spAutoFit/>
          </a:bodyPr>
          <a:lstStyle/>
          <a:p>
            <a:r>
              <a:rPr lang="en-US" sz="3200" dirty="0">
                <a:solidFill>
                  <a:srgbClr val="48A6AD"/>
                </a:solidFill>
              </a:rPr>
              <a:t>Linear</a:t>
            </a:r>
          </a:p>
          <a:p>
            <a:r>
              <a:rPr lang="en-US" sz="3200" dirty="0">
                <a:solidFill>
                  <a:srgbClr val="48A6AD"/>
                </a:solidFill>
              </a:rPr>
              <a:t>convergence</a:t>
            </a:r>
            <a:endParaRPr lang="en-CA" sz="3200" dirty="0">
              <a:solidFill>
                <a:srgbClr val="48A6AD"/>
              </a:solidFill>
            </a:endParaRPr>
          </a:p>
        </p:txBody>
      </p:sp>
      <p:sp>
        <p:nvSpPr>
          <p:cNvPr id="8" name="Rectangle 7"/>
          <p:cNvSpPr/>
          <p:nvPr/>
        </p:nvSpPr>
        <p:spPr>
          <a:xfrm>
            <a:off x="9457678" y="5140366"/>
            <a:ext cx="2521258" cy="1077218"/>
          </a:xfrm>
          <a:prstGeom prst="rect">
            <a:avLst/>
          </a:prstGeom>
        </p:spPr>
        <p:txBody>
          <a:bodyPr wrap="square">
            <a:spAutoFit/>
          </a:bodyPr>
          <a:lstStyle/>
          <a:p>
            <a:r>
              <a:rPr lang="en-US" sz="3200" dirty="0">
                <a:solidFill>
                  <a:srgbClr val="48A6AD"/>
                </a:solidFill>
              </a:rPr>
              <a:t>Quadratic</a:t>
            </a:r>
          </a:p>
          <a:p>
            <a:r>
              <a:rPr lang="en-US" sz="3200" dirty="0">
                <a:solidFill>
                  <a:srgbClr val="48A6AD"/>
                </a:solidFill>
              </a:rPr>
              <a:t>convergence</a:t>
            </a:r>
            <a:endParaRPr lang="en-CA" sz="3200" dirty="0">
              <a:solidFill>
                <a:srgbClr val="48A6AD"/>
              </a:solidFill>
            </a:endParaRPr>
          </a:p>
        </p:txBody>
      </p:sp>
      <p:sp>
        <p:nvSpPr>
          <p:cNvPr id="10" name="TextBox 9"/>
          <p:cNvSpPr txBox="1"/>
          <p:nvPr/>
        </p:nvSpPr>
        <p:spPr>
          <a:xfrm>
            <a:off x="8889802" y="4736579"/>
            <a:ext cx="818077" cy="1862048"/>
          </a:xfrm>
          <a:prstGeom prst="rect">
            <a:avLst/>
          </a:prstGeom>
          <a:noFill/>
        </p:spPr>
        <p:txBody>
          <a:bodyPr wrap="square" rtlCol="0">
            <a:spAutoFit/>
          </a:bodyPr>
          <a:lstStyle/>
          <a:p>
            <a:r>
              <a:rPr lang="en-US" sz="11500" dirty="0">
                <a:solidFill>
                  <a:srgbClr val="48A6AD"/>
                </a:solidFill>
              </a:rPr>
              <a:t>}</a:t>
            </a:r>
            <a:endParaRPr lang="en-CA" sz="11500" dirty="0">
              <a:solidFill>
                <a:srgbClr val="48A6AD"/>
              </a:solidFill>
            </a:endParaRPr>
          </a:p>
        </p:txBody>
      </p:sp>
    </p:spTree>
    <p:extLst>
      <p:ext uri="{BB962C8B-B14F-4D97-AF65-F5344CB8AC3E}">
        <p14:creationId xmlns:p14="http://schemas.microsoft.com/office/powerpoint/2010/main" val="20613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Find an approximation </a:t>
            </a:r>
            <a:r>
              <a:rPr lang="en-US" i="1" dirty="0" err="1" smtClean="0"/>
              <a:t>x</a:t>
            </a:r>
            <a:r>
              <a:rPr lang="en-US" i="1" baseline="-25000" dirty="0" err="1" smtClean="0"/>
              <a:t>r</a:t>
            </a:r>
            <a:r>
              <a:rPr lang="en-US" dirty="0" smtClean="0"/>
              <a:t> of f(x)=0 with an error below a given tolerance TOL</a:t>
            </a:r>
            <a:endParaRPr lang="en-CA" dirty="0"/>
          </a:p>
        </p:txBody>
      </p:sp>
      <p:grpSp>
        <p:nvGrpSpPr>
          <p:cNvPr id="23" name="Group 22"/>
          <p:cNvGrpSpPr/>
          <p:nvPr/>
        </p:nvGrpSpPr>
        <p:grpSpPr>
          <a:xfrm>
            <a:off x="7371066" y="2948912"/>
            <a:ext cx="1661609" cy="1834315"/>
            <a:chOff x="6520629" y="2534052"/>
            <a:chExt cx="1661609" cy="1834315"/>
          </a:xfrm>
        </p:grpSpPr>
        <p:sp>
          <p:nvSpPr>
            <p:cNvPr id="24" name="Oval 23">
              <a:extLst>
                <a:ext uri="{FF2B5EF4-FFF2-40B4-BE49-F238E27FC236}">
                  <a16:creationId xmlns:a16="http://schemas.microsoft.com/office/drawing/2014/main" xmlns=""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585941" y="2561920"/>
              <a:ext cx="1596297" cy="1806447"/>
              <a:chOff x="8591092" y="2705612"/>
              <a:chExt cx="1596297" cy="1806447"/>
            </a:xfrm>
          </p:grpSpPr>
          <p:sp>
            <p:nvSpPr>
              <p:cNvPr id="26" name="Oval 25">
                <a:extLst>
                  <a:ext uri="{FF2B5EF4-FFF2-40B4-BE49-F238E27FC236}">
                    <a16:creationId xmlns:a16="http://schemas.microsoft.com/office/drawing/2014/main" xmlns=""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03A2A4D9-A8D0-49F9-B1F6-8468C57B2437}"/>
                  </a:ext>
                </a:extLst>
              </p:cNvPr>
              <p:cNvCxnSpPr>
                <a:stCxn id="26"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28" name="Rectangle 27"/>
          <p:cNvSpPr/>
          <p:nvPr/>
        </p:nvSpPr>
        <p:spPr>
          <a:xfrm>
            <a:off x="3499811" y="2711107"/>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ight Arrow 28"/>
          <p:cNvSpPr/>
          <p:nvPr/>
        </p:nvSpPr>
        <p:spPr>
          <a:xfrm>
            <a:off x="1961906"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1445826" y="3384020"/>
            <a:ext cx="724989" cy="646331"/>
          </a:xfrm>
          <a:prstGeom prst="rect">
            <a:avLst/>
          </a:prstGeom>
          <a:noFill/>
        </p:spPr>
        <p:txBody>
          <a:bodyPr wrap="square" rtlCol="0">
            <a:spAutoFit/>
          </a:bodyPr>
          <a:lstStyle/>
          <a:p>
            <a:r>
              <a:rPr lang="en-US" sz="3600" dirty="0" smtClean="0"/>
              <a:t>x</a:t>
            </a:r>
            <a:r>
              <a:rPr lang="en-US" sz="3600" baseline="-25000" dirty="0" smtClean="0"/>
              <a:t>i</a:t>
            </a:r>
            <a:endParaRPr lang="en-CA" sz="3600" baseline="-25000" dirty="0"/>
          </a:p>
        </p:txBody>
      </p:sp>
      <p:sp>
        <p:nvSpPr>
          <p:cNvPr id="31" name="Right Arrow 30"/>
          <p:cNvSpPr/>
          <p:nvPr/>
        </p:nvSpPr>
        <p:spPr>
          <a:xfrm>
            <a:off x="5884600"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7728838" y="3384020"/>
            <a:ext cx="1256749" cy="646331"/>
          </a:xfrm>
          <a:prstGeom prst="rect">
            <a:avLst/>
          </a:prstGeom>
          <a:noFill/>
        </p:spPr>
        <p:txBody>
          <a:bodyPr wrap="square" rtlCol="0">
            <a:spAutoFit/>
          </a:bodyPr>
          <a:lstStyle/>
          <a:p>
            <a:r>
              <a:rPr lang="en-US" sz="3600" dirty="0" smtClean="0"/>
              <a:t>x</a:t>
            </a:r>
            <a:r>
              <a:rPr lang="en-US" sz="3600" baseline="-25000" dirty="0" smtClean="0"/>
              <a:t>i+1</a:t>
            </a:r>
            <a:endParaRPr lang="en-CA" sz="3600" baseline="-25000" dirty="0"/>
          </a:p>
        </p:txBody>
      </p:sp>
      <p:sp>
        <p:nvSpPr>
          <p:cNvPr id="33" name="TextBox 32"/>
          <p:cNvSpPr txBox="1"/>
          <p:nvPr/>
        </p:nvSpPr>
        <p:spPr>
          <a:xfrm>
            <a:off x="3537952" y="2126332"/>
            <a:ext cx="2256258" cy="584775"/>
          </a:xfrm>
          <a:prstGeom prst="rect">
            <a:avLst/>
          </a:prstGeom>
          <a:noFill/>
        </p:spPr>
        <p:txBody>
          <a:bodyPr wrap="square" rtlCol="0">
            <a:spAutoFit/>
          </a:bodyPr>
          <a:lstStyle/>
          <a:p>
            <a:pPr algn="ctr"/>
            <a:r>
              <a:rPr lang="en-US" sz="3200" dirty="0" smtClean="0"/>
              <a:t>Algorithm</a:t>
            </a:r>
            <a:endParaRPr lang="en-CA" sz="3200" dirty="0"/>
          </a:p>
        </p:txBody>
      </p:sp>
      <p:sp>
        <p:nvSpPr>
          <p:cNvPr id="34" name="Right Arrow 33"/>
          <p:cNvSpPr/>
          <p:nvPr/>
        </p:nvSpPr>
        <p:spPr>
          <a:xfrm>
            <a:off x="8985587"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10539530" y="3429737"/>
            <a:ext cx="1256749" cy="646331"/>
          </a:xfrm>
          <a:prstGeom prst="rect">
            <a:avLst/>
          </a:prstGeom>
          <a:noFill/>
        </p:spPr>
        <p:txBody>
          <a:bodyPr wrap="square" rtlCol="0">
            <a:spAutoFit/>
          </a:bodyPr>
          <a:lstStyle/>
          <a:p>
            <a:r>
              <a:rPr lang="en-US" sz="3600" dirty="0" err="1" smtClean="0"/>
              <a:t>x</a:t>
            </a:r>
            <a:r>
              <a:rPr lang="en-US" sz="3600" baseline="-25000" dirty="0" err="1" smtClean="0"/>
              <a:t>r</a:t>
            </a:r>
            <a:endParaRPr lang="en-CA" sz="3600" baseline="-25000" dirty="0"/>
          </a:p>
        </p:txBody>
      </p:sp>
      <p:sp>
        <p:nvSpPr>
          <p:cNvPr id="36" name="Rectangle 35"/>
          <p:cNvSpPr/>
          <p:nvPr/>
        </p:nvSpPr>
        <p:spPr>
          <a:xfrm>
            <a:off x="7993478" y="4560807"/>
            <a:ext cx="266928" cy="523265"/>
          </a:xfrm>
          <a:prstGeom prst="rect">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Bent Arrow 36"/>
          <p:cNvSpPr/>
          <p:nvPr/>
        </p:nvSpPr>
        <p:spPr>
          <a:xfrm rot="16200000">
            <a:off x="4043490" y="1893537"/>
            <a:ext cx="1018685" cy="6352011"/>
          </a:xfrm>
          <a:prstGeom prst="ben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8" name="Block Arc 37"/>
          <p:cNvSpPr/>
          <p:nvPr/>
        </p:nvSpPr>
        <p:spPr>
          <a:xfrm rot="5400000">
            <a:off x="7192340" y="4510821"/>
            <a:ext cx="1056665" cy="1079464"/>
          </a:xfrm>
          <a:prstGeom prst="blockArc">
            <a:avLst>
              <a:gd name="adj1" fmla="val 16121971"/>
              <a:gd name="adj2" fmla="val 0"/>
              <a:gd name="adj3" fmla="val 25000"/>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9" name="TextBox 38"/>
          <p:cNvSpPr txBox="1"/>
          <p:nvPr/>
        </p:nvSpPr>
        <p:spPr>
          <a:xfrm>
            <a:off x="9032675" y="3551404"/>
            <a:ext cx="2051759" cy="369332"/>
          </a:xfrm>
          <a:prstGeom prst="rect">
            <a:avLst/>
          </a:prstGeom>
          <a:noFill/>
        </p:spPr>
        <p:txBody>
          <a:bodyPr wrap="square" rtlCol="0">
            <a:spAutoFit/>
          </a:bodyPr>
          <a:lstStyle/>
          <a:p>
            <a:r>
              <a:rPr lang="en-US" dirty="0" smtClean="0"/>
              <a:t>Error &lt; TOL</a:t>
            </a:r>
            <a:endParaRPr lang="en-CA" dirty="0"/>
          </a:p>
        </p:txBody>
      </p:sp>
      <p:sp>
        <p:nvSpPr>
          <p:cNvPr id="40" name="TextBox 39"/>
          <p:cNvSpPr txBox="1"/>
          <p:nvPr/>
        </p:nvSpPr>
        <p:spPr>
          <a:xfrm>
            <a:off x="3952776" y="5254063"/>
            <a:ext cx="2051759" cy="369332"/>
          </a:xfrm>
          <a:prstGeom prst="rect">
            <a:avLst/>
          </a:prstGeom>
          <a:noFill/>
        </p:spPr>
        <p:txBody>
          <a:bodyPr wrap="square" rtlCol="0">
            <a:spAutoFit/>
          </a:bodyPr>
          <a:lstStyle/>
          <a:p>
            <a:pPr algn="ctr"/>
            <a:r>
              <a:rPr lang="en-US" dirty="0" smtClean="0"/>
              <a:t>Error &gt; TOL</a:t>
            </a:r>
            <a:endParaRPr lang="en-CA" dirty="0"/>
          </a:p>
        </p:txBody>
      </p:sp>
      <p:sp>
        <p:nvSpPr>
          <p:cNvPr id="41" name="Shape 40"/>
          <p:cNvSpPr/>
          <p:nvPr/>
        </p:nvSpPr>
        <p:spPr>
          <a:xfrm rot="16200000">
            <a:off x="4494439" y="3328977"/>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Shape 41"/>
          <p:cNvSpPr/>
          <p:nvPr/>
        </p:nvSpPr>
        <p:spPr>
          <a:xfrm rot="16200000">
            <a:off x="3921031" y="2862190"/>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Shape 42"/>
          <p:cNvSpPr/>
          <p:nvPr/>
        </p:nvSpPr>
        <p:spPr>
          <a:xfrm rot="16200000">
            <a:off x="3823131" y="3825019"/>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572532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error </a:t>
            </a:r>
            <a:r>
              <a:rPr lang="en-US" dirty="0" smtClean="0"/>
              <a:t>for bracketing methods</a:t>
            </a:r>
            <a:endParaRPr lang="en-CA"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2896546" y="1811771"/>
                <a:ext cx="8457253" cy="3189720"/>
              </a:xfrm>
            </p:spPr>
            <p:txBody>
              <a:bodyPr/>
              <a:lstStyle/>
              <a:p>
                <a:r>
                  <a:rPr lang="en-US" dirty="0" smtClean="0"/>
                  <a:t>Bracketing methods generates </a:t>
                </a:r>
                <a:r>
                  <a:rPr lang="en-US" dirty="0"/>
                  <a:t>at each iteration an interval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d>
                  </m:oMath>
                </a14:m>
                <a:r>
                  <a:rPr lang="en-US" dirty="0"/>
                  <a:t>containing the root r</a:t>
                </a:r>
              </a:p>
              <a:p>
                <a:r>
                  <a:rPr lang="en-US" dirty="0"/>
                  <a:t>The approximation of the root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2</m:t>
                        </m:r>
                      </m:den>
                    </m:f>
                  </m:oMath>
                </a14:m>
                <a:endParaRPr lang="en-CA" dirty="0"/>
              </a:p>
              <a:p>
                <a:r>
                  <a:rPr lang="en-US" dirty="0"/>
                  <a:t>We can state that:</a:t>
                </a:r>
                <a:br>
                  <a:rPr lang="en-US" dirty="0"/>
                </a:br>
                <a:endParaRPr lang="en-CA"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2896546" y="1811771"/>
                <a:ext cx="8457253" cy="3189720"/>
              </a:xfrm>
              <a:blipFill rotWithShape="0">
                <a:blip r:embed="rId3"/>
                <a:stretch>
                  <a:fillRect l="-1298" t="-3059"/>
                </a:stretch>
              </a:blipFill>
            </p:spPr>
            <p:txBody>
              <a:bodyPr/>
              <a:lstStyle/>
              <a:p>
                <a:r>
                  <a:rPr lang="en-US">
                    <a:noFill/>
                  </a:rPr>
                  <a:t> </a:t>
                </a:r>
              </a:p>
            </p:txBody>
          </p:sp>
        </mc:Fallback>
      </mc:AlternateContent>
      <p:grpSp>
        <p:nvGrpSpPr>
          <p:cNvPr id="3" name="Group 2"/>
          <p:cNvGrpSpPr/>
          <p:nvPr/>
        </p:nvGrpSpPr>
        <p:grpSpPr>
          <a:xfrm>
            <a:off x="838200" y="1862626"/>
            <a:ext cx="1661609" cy="1834315"/>
            <a:chOff x="6520629" y="2534052"/>
            <a:chExt cx="1661609" cy="1834315"/>
          </a:xfrm>
        </p:grpSpPr>
        <p:sp>
          <p:nvSpPr>
            <p:cNvPr id="4" name="Oval 3">
              <a:extLst>
                <a:ext uri="{FF2B5EF4-FFF2-40B4-BE49-F238E27FC236}">
                  <a16:creationId xmlns:a16="http://schemas.microsoft.com/office/drawing/2014/main" xmlns=""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6585941" y="2561920"/>
              <a:ext cx="1596297" cy="1806447"/>
              <a:chOff x="8591092" y="2705612"/>
              <a:chExt cx="1596297" cy="1806447"/>
            </a:xfrm>
          </p:grpSpPr>
          <p:sp>
            <p:nvSpPr>
              <p:cNvPr id="6" name="Oval 5">
                <a:extLst>
                  <a:ext uri="{FF2B5EF4-FFF2-40B4-BE49-F238E27FC236}">
                    <a16:creationId xmlns:a16="http://schemas.microsoft.com/office/drawing/2014/main" xmlns=""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xmlns="" id="{03A2A4D9-A8D0-49F9-B1F6-8468C57B2437}"/>
                  </a:ext>
                </a:extLst>
              </p:cNvPr>
              <p:cNvCxnSpPr>
                <a:stCxn id="6"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1389076" y="2241106"/>
            <a:ext cx="564674" cy="646331"/>
          </a:xfrm>
          <a:prstGeom prst="rect">
            <a:avLst/>
          </a:prstGeom>
          <a:noFill/>
        </p:spPr>
        <p:txBody>
          <a:bodyPr wrap="square" rtlCol="0">
            <a:spAutoFit/>
          </a:bodyPr>
          <a:lstStyle/>
          <a:p>
            <a:r>
              <a:rPr lang="en-US" sz="3600" dirty="0"/>
              <a:t>x</a:t>
            </a:r>
            <a:r>
              <a:rPr lang="en-US" sz="3600" baseline="-25000" dirty="0"/>
              <a:t>i</a:t>
            </a:r>
            <a:endParaRPr lang="en-CA" sz="3600" baseline="-25000" dirty="0"/>
          </a:p>
        </p:txBody>
      </p:sp>
      <p:cxnSp>
        <p:nvCxnSpPr>
          <p:cNvPr id="14" name="Straight Connector 13"/>
          <p:cNvCxnSpPr/>
          <p:nvPr/>
        </p:nvCxnSpPr>
        <p:spPr>
          <a:xfrm>
            <a:off x="7176655" y="5856507"/>
            <a:ext cx="6928" cy="408709"/>
          </a:xfrm>
          <a:prstGeom prst="line">
            <a:avLst/>
          </a:prstGeom>
          <a:ln w="25400">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79472" y="5856507"/>
            <a:ext cx="6928" cy="408709"/>
          </a:xfrm>
          <a:prstGeom prst="line">
            <a:avLst/>
          </a:prstGeom>
          <a:ln w="25400">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5423" y="5856507"/>
            <a:ext cx="6928" cy="408709"/>
          </a:xfrm>
          <a:prstGeom prst="line">
            <a:avLst/>
          </a:prstGeom>
          <a:ln w="25400">
            <a:solidFill>
              <a:srgbClr val="48A6A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139093" y="6146923"/>
                <a:ext cx="69461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48A6AD"/>
                              </a:solidFill>
                              <a:latin typeface="Cambria Math" panose="02040503050406030204" pitchFamily="18" charset="0"/>
                            </a:rPr>
                          </m:ctrlPr>
                        </m:sSubPr>
                        <m:e>
                          <m:r>
                            <a:rPr lang="en-US" sz="3600" b="0" i="1" smtClean="0">
                              <a:solidFill>
                                <a:srgbClr val="48A6AD"/>
                              </a:solidFill>
                              <a:latin typeface="Cambria Math" panose="02040503050406030204" pitchFamily="18" charset="0"/>
                            </a:rPr>
                            <m:t>𝑎</m:t>
                          </m:r>
                        </m:e>
                        <m:sub>
                          <m:r>
                            <a:rPr lang="en-US" sz="3600" b="0" i="1" smtClean="0">
                              <a:solidFill>
                                <a:srgbClr val="48A6AD"/>
                              </a:solidFill>
                              <a:latin typeface="Cambria Math" panose="02040503050406030204" pitchFamily="18" charset="0"/>
                            </a:rPr>
                            <m:t>𝑖</m:t>
                          </m:r>
                        </m:sub>
                      </m:sSub>
                    </m:oMath>
                  </m:oMathPara>
                </a14:m>
                <a:endParaRPr lang="en-CA" sz="3600" dirty="0">
                  <a:solidFill>
                    <a:srgbClr val="48A6AD"/>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139093" y="6146923"/>
                <a:ext cx="694613" cy="64633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7374713" y="6196953"/>
                <a:ext cx="69461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48A6AD"/>
                              </a:solidFill>
                              <a:latin typeface="Cambria Math" panose="02040503050406030204" pitchFamily="18" charset="0"/>
                            </a:rPr>
                          </m:ctrlPr>
                        </m:sSubPr>
                        <m:e>
                          <m:r>
                            <a:rPr lang="en-US" sz="3600" b="0" i="1" smtClean="0">
                              <a:solidFill>
                                <a:srgbClr val="48A6AD"/>
                              </a:solidFill>
                              <a:latin typeface="Cambria Math" panose="02040503050406030204" pitchFamily="18" charset="0"/>
                            </a:rPr>
                            <m:t>𝑏</m:t>
                          </m:r>
                        </m:e>
                        <m:sub>
                          <m:r>
                            <a:rPr lang="en-US" sz="3600" b="0" i="1" smtClean="0">
                              <a:solidFill>
                                <a:srgbClr val="48A6AD"/>
                              </a:solidFill>
                              <a:latin typeface="Cambria Math" panose="02040503050406030204" pitchFamily="18" charset="0"/>
                            </a:rPr>
                            <m:t>𝑖</m:t>
                          </m:r>
                        </m:sub>
                      </m:sSub>
                    </m:oMath>
                  </m:oMathPara>
                </a14:m>
                <a:endParaRPr lang="en-CA" sz="3600" dirty="0">
                  <a:solidFill>
                    <a:srgbClr val="48A6AD"/>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7374713" y="6196953"/>
                <a:ext cx="694613" cy="646331"/>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310900" y="6165814"/>
                <a:ext cx="67890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48A6AD"/>
                              </a:solidFill>
                              <a:latin typeface="Cambria Math" panose="02040503050406030204" pitchFamily="18" charset="0"/>
                            </a:rPr>
                          </m:ctrlPr>
                        </m:sSubPr>
                        <m:e>
                          <m:r>
                            <a:rPr lang="en-US" sz="3600" b="0" i="1" smtClean="0">
                              <a:solidFill>
                                <a:srgbClr val="48A6AD"/>
                              </a:solidFill>
                              <a:latin typeface="Cambria Math" panose="02040503050406030204" pitchFamily="18" charset="0"/>
                            </a:rPr>
                            <m:t>𝑥</m:t>
                          </m:r>
                        </m:e>
                        <m:sub>
                          <m:r>
                            <a:rPr lang="en-US" sz="3600" b="0" i="1" smtClean="0">
                              <a:solidFill>
                                <a:srgbClr val="48A6AD"/>
                              </a:solidFill>
                              <a:latin typeface="Cambria Math" panose="02040503050406030204" pitchFamily="18" charset="0"/>
                            </a:rPr>
                            <m:t>𝑖</m:t>
                          </m:r>
                        </m:sub>
                      </m:sSub>
                    </m:oMath>
                  </m:oMathPara>
                </a14:m>
                <a:endParaRPr lang="en-CA" sz="3600" dirty="0">
                  <a:solidFill>
                    <a:srgbClr val="48A6AD"/>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6310900" y="6165814"/>
                <a:ext cx="678904" cy="646331"/>
              </a:xfrm>
              <a:prstGeom prst="rect">
                <a:avLst/>
              </a:prstGeom>
              <a:blipFill>
                <a:blip r:embed="rId7"/>
                <a:stretch>
                  <a:fillRect/>
                </a:stretch>
              </a:blipFill>
            </p:spPr>
            <p:txBody>
              <a:bodyPr/>
              <a:lstStyle/>
              <a:p>
                <a:r>
                  <a:rPr lang="en-CA">
                    <a:noFill/>
                  </a:rPr>
                  <a:t> </a:t>
                </a:r>
              </a:p>
            </p:txBody>
          </p:sp>
        </mc:Fallback>
      </mc:AlternateContent>
      <p:cxnSp>
        <p:nvCxnSpPr>
          <p:cNvPr id="21" name="Straight Connector 20"/>
          <p:cNvCxnSpPr/>
          <p:nvPr/>
        </p:nvCxnSpPr>
        <p:spPr>
          <a:xfrm>
            <a:off x="6579019" y="5856507"/>
            <a:ext cx="6928" cy="408709"/>
          </a:xfrm>
          <a:prstGeom prst="line">
            <a:avLst/>
          </a:prstGeom>
          <a:ln w="25400">
            <a:solidFill>
              <a:srgbClr val="48A6AD"/>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493701" y="3846322"/>
            <a:ext cx="3186545" cy="1052516"/>
            <a:chOff x="5493701" y="3901738"/>
            <a:chExt cx="3186545" cy="1052516"/>
          </a:xfrm>
        </p:grpSpPr>
        <p:sp>
          <p:nvSpPr>
            <p:cNvPr id="10" name="Rectangle 9"/>
            <p:cNvSpPr/>
            <p:nvPr/>
          </p:nvSpPr>
          <p:spPr>
            <a:xfrm>
              <a:off x="5493701" y="3901738"/>
              <a:ext cx="3186545" cy="1052516"/>
            </a:xfrm>
            <a:prstGeom prst="rect">
              <a:avLst/>
            </a:prstGeom>
            <a:noFill/>
            <a:ln w="22225">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22" name="Rectangle 21"/>
                <p:cNvSpPr/>
                <p:nvPr/>
              </p:nvSpPr>
              <p:spPr>
                <a:xfrm>
                  <a:off x="5512793" y="3902500"/>
                  <a:ext cx="3148361" cy="1050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𝑟</m:t>
                            </m:r>
                          </m:e>
                        </m:d>
                        <m:r>
                          <a:rPr lang="en-US" sz="2800" i="1">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ea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m:t>
                                    </m:r>
                                  </m:sub>
                                </m:sSub>
                              </m:num>
                              <m:den>
                                <m:r>
                                  <a:rPr lang="en-US" sz="2800" b="0" i="1" smtClean="0">
                                    <a:latin typeface="Cambria Math" panose="02040503050406030204" pitchFamily="18" charset="0"/>
                                  </a:rPr>
                                  <m:t>2</m:t>
                                </m:r>
                              </m:den>
                            </m:f>
                          </m:e>
                        </m:d>
                      </m:oMath>
                    </m:oMathPara>
                  </a14:m>
                  <a:endParaRPr lang="en-CA" sz="2800" dirty="0"/>
                </a:p>
              </p:txBody>
            </p:sp>
          </mc:Choice>
          <mc:Fallback xmlns="">
            <p:sp>
              <p:nvSpPr>
                <p:cNvPr id="22" name="Rectangle 21"/>
                <p:cNvSpPr>
                  <a:spLocks noRot="1" noChangeAspect="1" noMove="1" noResize="1" noEditPoints="1" noAdjustHandles="1" noChangeArrowheads="1" noChangeShapeType="1" noTextEdit="1"/>
                </p:cNvSpPr>
                <p:nvPr/>
              </p:nvSpPr>
              <p:spPr>
                <a:xfrm>
                  <a:off x="5512793" y="3902500"/>
                  <a:ext cx="3148361" cy="1050993"/>
                </a:xfrm>
                <a:prstGeom prst="rect">
                  <a:avLst/>
                </a:prstGeom>
                <a:blipFill>
                  <a:blip r:embed="rId8"/>
                  <a:stretch>
                    <a:fillRect/>
                  </a:stretch>
                </a:blipFill>
              </p:spPr>
              <p:txBody>
                <a:bodyPr/>
                <a:lstStyle/>
                <a:p>
                  <a:r>
                    <a:rPr lang="en-CA">
                      <a:noFill/>
                    </a:rPr>
                    <a:t> </a:t>
                  </a:r>
                </a:p>
              </p:txBody>
            </p:sp>
          </mc:Fallback>
        </mc:AlternateContent>
      </p:grpSp>
      <p:sp>
        <p:nvSpPr>
          <p:cNvPr id="24" name="Right Brace 23"/>
          <p:cNvSpPr/>
          <p:nvPr/>
        </p:nvSpPr>
        <p:spPr>
          <a:xfrm rot="16200000">
            <a:off x="6749902" y="5375589"/>
            <a:ext cx="250495" cy="59226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25" name="TextBox 24"/>
              <p:cNvSpPr txBox="1"/>
              <p:nvPr/>
            </p:nvSpPr>
            <p:spPr>
              <a:xfrm flipH="1">
                <a:off x="7374713" y="5081784"/>
                <a:ext cx="2244280" cy="642355"/>
              </a:xfrm>
              <a:prstGeom prst="rect">
                <a:avLst/>
              </a:prstGeom>
              <a:noFill/>
            </p:spPr>
            <p:txBody>
              <a:bodyPr wrap="square" rtlCol="0">
                <a:spAutoFit/>
              </a:bodyPr>
              <a:lstStyle/>
              <a:p>
                <a:r>
                  <a:rPr lang="en-US" sz="2400" dirty="0">
                    <a:solidFill>
                      <a:srgbClr val="C00000"/>
                    </a:solidFill>
                  </a:rPr>
                  <a:t>Error </a:t>
                </a:r>
                <a14:m>
                  <m:oMath xmlns:m="http://schemas.openxmlformats.org/officeDocument/2006/math">
                    <m:r>
                      <a:rPr lang="en-US" sz="2400" i="1">
                        <a:solidFill>
                          <a:srgbClr val="C00000"/>
                        </a:solidFill>
                        <a:latin typeface="Cambria Math" panose="02040503050406030204" pitchFamily="18" charset="0"/>
                        <a:ea typeface="Cambria Math" panose="02040503050406030204" pitchFamily="18" charset="0"/>
                      </a:rPr>
                      <m:t>≤</m:t>
                    </m:r>
                    <m:d>
                      <m:dPr>
                        <m:begChr m:val="|"/>
                        <m:endChr m:val="|"/>
                        <m:ctrlPr>
                          <a:rPr lang="en-US" sz="2400" i="1">
                            <a:solidFill>
                              <a:srgbClr val="C00000"/>
                            </a:solidFill>
                            <a:latin typeface="Cambria Math" panose="02040503050406030204" pitchFamily="18" charset="0"/>
                            <a:ea typeface="Cambria Math" panose="02040503050406030204" pitchFamily="18" charset="0"/>
                          </a:rPr>
                        </m:ctrlPr>
                      </m:dPr>
                      <m:e>
                        <m:f>
                          <m:fPr>
                            <m:ctrlPr>
                              <a:rPr lang="en-US" sz="2400" i="1">
                                <a:solidFill>
                                  <a:srgbClr val="C00000"/>
                                </a:solidFill>
                                <a:latin typeface="Cambria Math" panose="02040503050406030204" pitchFamily="18" charset="0"/>
                              </a:rPr>
                            </m:ctrlPr>
                          </m:fPr>
                          <m:num>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𝑏</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𝑎</m:t>
                                </m:r>
                              </m:e>
                              <m:sub>
                                <m:r>
                                  <a:rPr lang="en-US" sz="2400" i="1">
                                    <a:solidFill>
                                      <a:srgbClr val="C00000"/>
                                    </a:solidFill>
                                    <a:latin typeface="Cambria Math" panose="02040503050406030204" pitchFamily="18" charset="0"/>
                                  </a:rPr>
                                  <m:t>𝑖</m:t>
                                </m:r>
                              </m:sub>
                            </m:sSub>
                          </m:num>
                          <m:den>
                            <m:r>
                              <a:rPr lang="en-US" sz="2400" i="1">
                                <a:solidFill>
                                  <a:srgbClr val="C00000"/>
                                </a:solidFill>
                                <a:latin typeface="Cambria Math" panose="02040503050406030204" pitchFamily="18" charset="0"/>
                              </a:rPr>
                              <m:t>2</m:t>
                            </m:r>
                          </m:den>
                        </m:f>
                      </m:e>
                    </m:d>
                  </m:oMath>
                </a14:m>
                <a:endParaRPr lang="en-CA" sz="2400" dirty="0">
                  <a:solidFill>
                    <a:srgbClr val="C0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flipH="1">
                <a:off x="7374713" y="5081784"/>
                <a:ext cx="2244280" cy="642355"/>
              </a:xfrm>
              <a:prstGeom prst="rect">
                <a:avLst/>
              </a:prstGeom>
              <a:blipFill>
                <a:blip r:embed="rId9"/>
                <a:stretch>
                  <a:fillRect l="-4348" b="-8571"/>
                </a:stretch>
              </a:blipFill>
            </p:spPr>
            <p:txBody>
              <a:bodyPr/>
              <a:lstStyle/>
              <a:p>
                <a:r>
                  <a:rPr lang="en-CA">
                    <a:noFill/>
                  </a:rPr>
                  <a:t> </a:t>
                </a:r>
              </a:p>
            </p:txBody>
          </p:sp>
        </mc:Fallback>
      </mc:AlternateContent>
      <p:cxnSp>
        <p:nvCxnSpPr>
          <p:cNvPr id="27" name="Straight Connector 26"/>
          <p:cNvCxnSpPr/>
          <p:nvPr/>
        </p:nvCxnSpPr>
        <p:spPr>
          <a:xfrm>
            <a:off x="6872388" y="5421090"/>
            <a:ext cx="495931" cy="105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144568" y="5998198"/>
            <a:ext cx="7390263" cy="804854"/>
            <a:chOff x="3144568" y="5998198"/>
            <a:chExt cx="7390263" cy="804854"/>
          </a:xfrm>
        </p:grpSpPr>
        <p:cxnSp>
          <p:nvCxnSpPr>
            <p:cNvPr id="12" name="Straight Arrow Connector 11"/>
            <p:cNvCxnSpPr/>
            <p:nvPr/>
          </p:nvCxnSpPr>
          <p:spPr>
            <a:xfrm>
              <a:off x="3144568" y="6060861"/>
              <a:ext cx="7390263" cy="0"/>
            </a:xfrm>
            <a:prstGeom prst="straightConnector1">
              <a:avLst/>
            </a:prstGeom>
            <a:ln w="38100">
              <a:solidFill>
                <a:srgbClr val="48A6AD"/>
              </a:solidFill>
              <a:headEnd w="med" len="lg"/>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6956998" y="6156721"/>
                  <a:ext cx="51860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48A6AD"/>
                            </a:solidFill>
                            <a:latin typeface="Cambria Math" panose="02040503050406030204" pitchFamily="18" charset="0"/>
                          </a:rPr>
                          <m:t>𝑟</m:t>
                        </m:r>
                      </m:oMath>
                    </m:oMathPara>
                  </a14:m>
                  <a:endParaRPr lang="en-CA" sz="3600" dirty="0">
                    <a:solidFill>
                      <a:srgbClr val="48A6AD"/>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6956998" y="6156721"/>
                  <a:ext cx="518604" cy="646331"/>
                </a:xfrm>
                <a:prstGeom prst="rect">
                  <a:avLst/>
                </a:prstGeom>
                <a:blipFill>
                  <a:blip r:embed="rId10"/>
                  <a:stretch>
                    <a:fillRect/>
                  </a:stretch>
                </a:blipFill>
              </p:spPr>
              <p:txBody>
                <a:bodyPr/>
                <a:lstStyle/>
                <a:p>
                  <a:r>
                    <a:rPr lang="en-CA">
                      <a:noFill/>
                    </a:rPr>
                    <a:t> </a:t>
                  </a:r>
                </a:p>
              </p:txBody>
            </p:sp>
          </mc:Fallback>
        </mc:AlternateContent>
        <p:sp>
          <p:nvSpPr>
            <p:cNvPr id="31" name="Oval 30"/>
            <p:cNvSpPr/>
            <p:nvPr/>
          </p:nvSpPr>
          <p:spPr>
            <a:xfrm>
              <a:off x="7118853" y="599819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454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rdia-Powerpoint-template-2016-16x9">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FF8A2ABA-9281-9A46-8BAD-02A0341547E6}" vid="{5ACE252A-21B2-1E42-9C60-7523A00A5E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1082</Words>
  <Application>Microsoft Office PowerPoint</Application>
  <PresentationFormat>Widescreen</PresentationFormat>
  <Paragraphs>221</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ＭＳ Ｐゴシック</vt:lpstr>
      <vt:lpstr>Arial</vt:lpstr>
      <vt:lpstr>Arial Bold</vt:lpstr>
      <vt:lpstr>Calibri</vt:lpstr>
      <vt:lpstr>Calibri Light</vt:lpstr>
      <vt:lpstr>Cambria Math</vt:lpstr>
      <vt:lpstr>GillSans Bold</vt:lpstr>
      <vt:lpstr>Wingdings</vt:lpstr>
      <vt:lpstr>Office Theme</vt:lpstr>
      <vt:lpstr>Concordia-Powerpoint-template-2016-16x9</vt:lpstr>
      <vt:lpstr>Summary root finding algorithms</vt:lpstr>
      <vt:lpstr>PowerPoint Presentation</vt:lpstr>
      <vt:lpstr>Two families of algorithms</vt:lpstr>
      <vt:lpstr>Bracketing methods</vt:lpstr>
      <vt:lpstr>Open methods</vt:lpstr>
      <vt:lpstr>Comparing the speed of convergence of algorithms</vt:lpstr>
      <vt:lpstr>Order of convergence of some algorithms</vt:lpstr>
      <vt:lpstr>Find an approximation xr of f(x)=0 with an error below a given tolerance TOL</vt:lpstr>
      <vt:lpstr>Estimating the error for bracketing methods</vt:lpstr>
      <vt:lpstr>Estimating the error for open methods</vt:lpstr>
      <vt:lpstr>Forward Error Estimation</vt:lpstr>
      <vt:lpstr>Forward error estimation for high multiplicity roots</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dc:title>
  <dc:creator>Rolf Wuthrich</dc:creator>
  <cp:lastModifiedBy>Rolf Wuthrich</cp:lastModifiedBy>
  <cp:revision>39</cp:revision>
  <dcterms:created xsi:type="dcterms:W3CDTF">2020-01-23T14:15:35Z</dcterms:created>
  <dcterms:modified xsi:type="dcterms:W3CDTF">2020-01-30T20:57:45Z</dcterms:modified>
</cp:coreProperties>
</file>