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007" autoAdjust="0"/>
  </p:normalViewPr>
  <p:slideViewPr>
    <p:cSldViewPr>
      <p:cViewPr varScale="1">
        <p:scale>
          <a:sx n="55" d="100"/>
          <a:sy n="55" d="100"/>
        </p:scale>
        <p:origin x="211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04/02/2020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System of linear equations are very common problems in engineering</a:t>
            </a:r>
          </a:p>
          <a:p>
            <a:endParaRPr lang="en-US" dirty="0" smtClean="0"/>
          </a:p>
          <a:p>
            <a:r>
              <a:rPr lang="en-US" dirty="0" smtClean="0"/>
              <a:t>A general solution can be given with Cramer’s equations</a:t>
            </a:r>
          </a:p>
          <a:p>
            <a:endParaRPr lang="en-US" dirty="0" smtClean="0"/>
          </a:p>
          <a:p>
            <a:r>
              <a:rPr lang="en-US" dirty="0" smtClean="0"/>
              <a:t>Computational time is however such high that this method is not applicable for large systems</a:t>
            </a:r>
          </a:p>
          <a:p>
            <a:endParaRPr lang="en-US" smtClean="0"/>
          </a:p>
          <a:p>
            <a:r>
              <a:rPr lang="en-US" smtClean="0"/>
              <a:t>More </a:t>
            </a:r>
            <a:r>
              <a:rPr lang="en-US" dirty="0" smtClean="0"/>
              <a:t>efficient ways must be developed to solve large system of equations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41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are going to learn methods to solve systems</a:t>
            </a:r>
            <a:r>
              <a:rPr lang="en-US" baseline="0" dirty="0" smtClean="0"/>
              <a:t> of linear equations</a:t>
            </a:r>
          </a:p>
          <a:p>
            <a:endParaRPr lang="en-US" baseline="0" dirty="0" smtClean="0"/>
          </a:p>
          <a:p>
            <a:r>
              <a:rPr lang="en-US" dirty="0" smtClean="0"/>
              <a:t>Such problems are very common in </a:t>
            </a:r>
            <a:r>
              <a:rPr lang="en-US" dirty="0" smtClean="0"/>
              <a:t>engineering</a:t>
            </a:r>
            <a:r>
              <a:rPr lang="en-US" baseline="0" dirty="0" smtClean="0"/>
              <a:t> and i</a:t>
            </a:r>
            <a:r>
              <a:rPr lang="en-US" dirty="0" smtClean="0"/>
              <a:t>t </a:t>
            </a:r>
            <a:r>
              <a:rPr lang="en-US" dirty="0" smtClean="0"/>
              <a:t>is not rare that</a:t>
            </a:r>
            <a:r>
              <a:rPr lang="en-US" baseline="0" dirty="0" smtClean="0"/>
              <a:t> one has to deal with very large system </a:t>
            </a:r>
            <a:r>
              <a:rPr lang="en-US" baseline="0" dirty="0" smtClean="0"/>
              <a:t>of </a:t>
            </a:r>
            <a:r>
              <a:rPr lang="en-US" baseline="0" dirty="0" smtClean="0"/>
              <a:t>100 or more equations.</a:t>
            </a:r>
          </a:p>
          <a:p>
            <a:endParaRPr lang="en-US" baseline="0" dirty="0" smtClean="0"/>
          </a:p>
          <a:p>
            <a:r>
              <a:rPr lang="en-US" dirty="0" smtClean="0"/>
              <a:t>During this lesson we are going to deal with systems having</a:t>
            </a:r>
            <a:r>
              <a:rPr lang="en-US" baseline="0" dirty="0" smtClean="0"/>
              <a:t> the same number of equations and unknowns. Later in the semester we are going to learn how to handle cases where </a:t>
            </a:r>
            <a:r>
              <a:rPr lang="en-US" baseline="0" dirty="0" smtClean="0"/>
              <a:t>one </a:t>
            </a:r>
            <a:r>
              <a:rPr lang="en-US" baseline="0" dirty="0" smtClean="0"/>
              <a:t>has more equations than </a:t>
            </a:r>
            <a:r>
              <a:rPr lang="en-US" baseline="0" dirty="0" smtClean="0"/>
              <a:t>unknowns.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will use the notation x1, x2 to 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 to designate the n unknowns.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general system of linear equations writes </a:t>
            </a:r>
            <a:r>
              <a:rPr lang="en-US" baseline="0" dirty="0" smtClean="0"/>
              <a:t>as </a:t>
            </a:r>
            <a:r>
              <a:rPr lang="en-US" baseline="0" dirty="0" smtClean="0"/>
              <a:t>displayed on the slide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you previous studies you have learned how to solve linear system of equations and you may wonder why we would need numerical algorithms for such a  problem.</a:t>
            </a:r>
          </a:p>
          <a:p>
            <a:r>
              <a:rPr lang="en-CA" dirty="0" smtClean="0"/>
              <a:t>In fact, in a few minutes we are going to learn</a:t>
            </a:r>
            <a:r>
              <a:rPr lang="en-CA" baseline="0" dirty="0" smtClean="0"/>
              <a:t> a closed form solution for a general system of equations of n unknowns. </a:t>
            </a:r>
          </a:p>
          <a:p>
            <a:r>
              <a:rPr lang="en-CA" baseline="0" dirty="0" smtClean="0"/>
              <a:t>The problem will however be that, even we can write down a closed form solution, their practical numerical computation is simply too long.</a:t>
            </a:r>
          </a:p>
          <a:p>
            <a:endParaRPr lang="en-CA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The reason why we will need numerical algorithms will not be because we don’t know a closed form solution of the problem, but because </a:t>
            </a:r>
            <a:r>
              <a:rPr lang="en-CA" dirty="0" smtClean="0"/>
              <a:t>it is too cumbersome and lengthy to compute this</a:t>
            </a:r>
            <a:r>
              <a:rPr lang="en-CA" baseline="0" dirty="0" smtClean="0"/>
              <a:t> </a:t>
            </a:r>
            <a:r>
              <a:rPr lang="en-CA" dirty="0" smtClean="0"/>
              <a:t>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As we will learn</a:t>
            </a:r>
            <a:r>
              <a:rPr lang="en-CA" baseline="0" dirty="0" smtClean="0"/>
              <a:t> in the coming lectures, the algorithms used to solve system of equations are very different in nature than the ones we learned in the case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They will not be iterative in nature and will not provide approximations, but rather will </a:t>
            </a:r>
            <a:r>
              <a:rPr lang="en-CA" baseline="0" smtClean="0"/>
              <a:t>in principle compute </a:t>
            </a:r>
            <a:r>
              <a:rPr lang="en-CA" baseline="0" dirty="0" smtClean="0"/>
              <a:t>the exact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They will have no truncation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However, even the algorithms have no truncation error, they will still involve round-off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The consequence is that the numerical solution they will provide will still be an approximation.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16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the</a:t>
            </a:r>
            <a:r>
              <a:rPr lang="en-US" baseline="0" dirty="0" smtClean="0"/>
              <a:t> coming lectures we will use a</a:t>
            </a:r>
            <a:r>
              <a:rPr lang="en-US" dirty="0" smtClean="0"/>
              <a:t> </a:t>
            </a:r>
            <a:r>
              <a:rPr lang="en-US" dirty="0" smtClean="0"/>
              <a:t>more compact and efficient </a:t>
            </a:r>
            <a:r>
              <a:rPr lang="en-US" dirty="0" smtClean="0"/>
              <a:t>notation to represent system of equations: the matrix notation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we introduce the coefficient matrix A, the vector of unknowns x and the</a:t>
            </a:r>
            <a:r>
              <a:rPr lang="en-US" baseline="0" dirty="0" smtClean="0"/>
              <a:t> right-hand side vector b as </a:t>
            </a:r>
            <a:r>
              <a:rPr lang="en-US" baseline="0" dirty="0" smtClean="0"/>
              <a:t>shown on </a:t>
            </a:r>
            <a:r>
              <a:rPr lang="en-US" baseline="0" dirty="0" smtClean="0"/>
              <a:t>the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these definitions the matrix equation Ax=b is then equivalent to the linear system of equations with the unknowns x1 to </a:t>
            </a:r>
            <a:r>
              <a:rPr lang="en-US" baseline="0" dirty="0" err="1" smtClean="0"/>
              <a:t>xn</a:t>
            </a:r>
            <a:r>
              <a:rPr lang="en-US" baseline="0" dirty="0" smtClean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13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</a:t>
            </a:r>
            <a:r>
              <a:rPr lang="en-US" baseline="0" dirty="0" smtClean="0"/>
              <a:t> system of equations with two unknowns.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can be either written in explicit form or in matrix equation.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system with two equations can easily</a:t>
            </a:r>
            <a:r>
              <a:rPr lang="en-US" baseline="0" dirty="0" smtClean="0"/>
              <a:t> be solved graphically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plots each equation in a coordinate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the equations are linear they will be two straight lines.</a:t>
            </a:r>
          </a:p>
          <a:p>
            <a:endParaRPr lang="en-US" baseline="0" dirty="0" smtClean="0"/>
          </a:p>
          <a:p>
            <a:r>
              <a:rPr lang="en-US" dirty="0" smtClean="0"/>
              <a:t>Their intercept is the solution of the system of equations.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73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advantage of the graphical way</a:t>
            </a:r>
            <a:r>
              <a:rPr lang="en-US" baseline="0" dirty="0" smtClean="0"/>
              <a:t> to solve a system of </a:t>
            </a:r>
            <a:r>
              <a:rPr lang="en-US" baseline="0" dirty="0" smtClean="0"/>
              <a:t>equations is that it </a:t>
            </a:r>
            <a:r>
              <a:rPr lang="en-US" baseline="0" dirty="0" smtClean="0"/>
              <a:t>allows </a:t>
            </a:r>
            <a:r>
              <a:rPr lang="en-US" baseline="0" dirty="0" smtClean="0"/>
              <a:t>an intuitive understanding of the </a:t>
            </a:r>
            <a:r>
              <a:rPr lang="en-US" baseline="0" dirty="0" smtClean="0"/>
              <a:t>three cases that may happen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linear system of equations will have either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Exactly one solution when the two lines representing the equations have one intersection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infinite number of solutions if both equations are represented by a same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no solution at all if the two lines are parallel to each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three cases do not only occur for systems with two equations, but </a:t>
            </a:r>
            <a:r>
              <a:rPr lang="en-US" baseline="0" dirty="0" smtClean="0"/>
              <a:t>are </a:t>
            </a:r>
            <a:r>
              <a:rPr lang="en-US" baseline="0" dirty="0" smtClean="0"/>
              <a:t>generic for a system of n equations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02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linear systems of equations a closed form solution can be written down.</a:t>
            </a:r>
          </a:p>
          <a:p>
            <a:endParaRPr lang="en-US" dirty="0" smtClean="0"/>
          </a:p>
          <a:p>
            <a:r>
              <a:rPr lang="en-US" dirty="0" smtClean="0"/>
              <a:t>Let us give this solution for the particular case of a system with three unknowns</a:t>
            </a:r>
          </a:p>
          <a:p>
            <a:endParaRPr lang="en-US" dirty="0" smtClean="0"/>
          </a:p>
          <a:p>
            <a:r>
              <a:rPr lang="en-US" dirty="0" smtClean="0"/>
              <a:t>The first unknown x1 is computed by</a:t>
            </a:r>
            <a:r>
              <a:rPr lang="en-US" baseline="0" dirty="0" smtClean="0"/>
              <a:t> calculating the ratio of two determinants</a:t>
            </a:r>
          </a:p>
          <a:p>
            <a:endParaRPr lang="en-US" baseline="0" dirty="0" smtClean="0"/>
          </a:p>
          <a:p>
            <a:r>
              <a:rPr lang="en-US" dirty="0" smtClean="0"/>
              <a:t>The denominator</a:t>
            </a:r>
            <a:r>
              <a:rPr lang="en-US" baseline="0" dirty="0" smtClean="0"/>
              <a:t> is the determinant of the coefficient matrix A of the system.</a:t>
            </a:r>
          </a:p>
          <a:p>
            <a:r>
              <a:rPr lang="en-US" dirty="0" smtClean="0"/>
              <a:t>The numerator determinant is formed as follows</a:t>
            </a:r>
          </a:p>
          <a:p>
            <a:r>
              <a:rPr lang="en-US" dirty="0" smtClean="0"/>
              <a:t>One replaces the first column of the coefficient matrix A by the right hand side vector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[Note:</a:t>
            </a:r>
            <a:r>
              <a:rPr lang="en-US" baseline="0" dirty="0" smtClean="0"/>
              <a:t> maybe good to try to find a way to show this in an animation]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 one computes the second unknown x2</a:t>
            </a:r>
          </a:p>
          <a:p>
            <a:r>
              <a:rPr lang="en-US" dirty="0" smtClean="0"/>
              <a:t>Again the denominator is </a:t>
            </a:r>
            <a:r>
              <a:rPr lang="en-US" baseline="0" dirty="0" smtClean="0"/>
              <a:t>the determinant of the coefficient matrix A of the system</a:t>
            </a:r>
          </a:p>
          <a:p>
            <a:r>
              <a:rPr lang="en-US" dirty="0" smtClean="0"/>
              <a:t>The numerator determinant is formed by</a:t>
            </a:r>
            <a:r>
              <a:rPr lang="en-US" baseline="0" dirty="0" smtClean="0"/>
              <a:t> </a:t>
            </a:r>
            <a:r>
              <a:rPr lang="en-US" dirty="0" smtClean="0"/>
              <a:t>replacing the second column of the coefficient matrix A by the right hand side vector b.</a:t>
            </a:r>
          </a:p>
          <a:p>
            <a:endParaRPr lang="en-US" dirty="0" smtClean="0"/>
          </a:p>
          <a:p>
            <a:r>
              <a:rPr lang="en-US" dirty="0" smtClean="0"/>
              <a:t>And finally the third unknown is computed according the same rule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denominator is </a:t>
            </a:r>
            <a:r>
              <a:rPr lang="en-US" baseline="0" dirty="0" smtClean="0"/>
              <a:t>the determinant of the coefficient matrix A of the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the </a:t>
            </a:r>
            <a:r>
              <a:rPr lang="en-US" dirty="0" smtClean="0"/>
              <a:t>numerator determinant is formed by</a:t>
            </a:r>
            <a:r>
              <a:rPr lang="en-US" baseline="0" dirty="0" smtClean="0"/>
              <a:t> </a:t>
            </a:r>
            <a:r>
              <a:rPr lang="en-US" dirty="0" smtClean="0"/>
              <a:t>replacing the third column of the coefficient matrix A by the right hand side vector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dirty="0" smtClean="0"/>
              <a:t>way of proceeding is known as Cramer's rule.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92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how to compute a 3</a:t>
            </a:r>
            <a:r>
              <a:rPr lang="en-US" baseline="0" dirty="0" smtClean="0"/>
              <a:t> times 3 determinant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has first to compute 3 sub-determinants and then combine them correctly to compute the 3x3 determinant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computing a determinant becomes for large systems very rapidly costly.</a:t>
            </a:r>
          </a:p>
          <a:p>
            <a:r>
              <a:rPr lang="en-US" baseline="0" dirty="0" smtClean="0"/>
              <a:t>In fact, even for a computer, </a:t>
            </a:r>
            <a:r>
              <a:rPr lang="en-US" baseline="0" dirty="0" smtClean="0"/>
              <a:t>calculating </a:t>
            </a:r>
            <a:r>
              <a:rPr lang="en-US" baseline="0" dirty="0" smtClean="0"/>
              <a:t>a large determinant with this technique is </a:t>
            </a:r>
            <a:r>
              <a:rPr lang="en-US" baseline="0" dirty="0" smtClean="0"/>
              <a:t>very time </a:t>
            </a:r>
            <a:r>
              <a:rPr lang="en-US" baseline="0" dirty="0" smtClean="0"/>
              <a:t>consuming and not practical.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for a 100x100 determinant, this way of proceeding would result in a </a:t>
            </a:r>
            <a:r>
              <a:rPr lang="en-US" baseline="0" dirty="0" smtClean="0"/>
              <a:t>computational time </a:t>
            </a:r>
            <a:r>
              <a:rPr lang="en-US" baseline="0" dirty="0" smtClean="0"/>
              <a:t>exceeding the age of the universe, even for very fast super-computers.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70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 we can say that Cramer’s rule</a:t>
            </a:r>
          </a:p>
          <a:p>
            <a:endParaRPr lang="en-US" dirty="0" smtClean="0"/>
          </a:p>
          <a:p>
            <a:r>
              <a:rPr lang="en-US" dirty="0" smtClean="0"/>
              <a:t>Gives a general solution for any linear system of equation</a:t>
            </a:r>
          </a:p>
          <a:p>
            <a:endParaRPr lang="en-US" dirty="0" smtClean="0"/>
          </a:p>
          <a:p>
            <a:r>
              <a:rPr lang="en-US" dirty="0" smtClean="0"/>
              <a:t>But the practical application requires very time consuming computations</a:t>
            </a:r>
          </a:p>
          <a:p>
            <a:endParaRPr lang="en-US" dirty="0" smtClean="0"/>
          </a:p>
          <a:p>
            <a:r>
              <a:rPr lang="en-US" dirty="0" smtClean="0"/>
              <a:t>In fact, for a system of hundred equations computational time, even on a super computer, would be significantly larger than the age of the universe</a:t>
            </a:r>
          </a:p>
          <a:p>
            <a:endParaRPr lang="en-US" dirty="0" smtClean="0"/>
          </a:p>
          <a:p>
            <a:r>
              <a:rPr lang="en-US" dirty="0" smtClean="0"/>
              <a:t>For that reason,, even a closed form solution of a linear</a:t>
            </a:r>
            <a:r>
              <a:rPr lang="en-US" baseline="0" dirty="0" smtClean="0"/>
              <a:t> system of equations can be written down, we need to develop algorithms in order to find a faster and more efficient ways to solve it.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28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wmf"/><Relationship Id="rId4" Type="http://schemas.openxmlformats.org/officeDocument/2006/relationships/image" Target="../media/image140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of linear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of linear equations are very common problems in engineering</a:t>
            </a:r>
          </a:p>
          <a:p>
            <a:r>
              <a:rPr lang="en-US" dirty="0" smtClean="0"/>
              <a:t>A general solution can be given with Cramer’s equations</a:t>
            </a:r>
          </a:p>
          <a:p>
            <a:r>
              <a:rPr lang="en-US" dirty="0" smtClean="0"/>
              <a:t>Computational time is however such high that this method is not applicable for large systems</a:t>
            </a:r>
          </a:p>
          <a:p>
            <a:r>
              <a:rPr lang="en-US" dirty="0" smtClean="0"/>
              <a:t>More efficient ways must be developed to solve large system of equations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system of linear equations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System of equations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 smtClean="0"/>
                  <a:t>:</a:t>
                </a:r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matrix equation</a:t>
            </a:r>
            <a:endParaRPr lang="en-C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32872" y="3681573"/>
            <a:ext cx="3224927" cy="635809"/>
            <a:chOff x="2032872" y="3681573"/>
            <a:chExt cx="3224927" cy="635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308495" y="3855717"/>
                  <a:ext cx="26736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Coefficient matrix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495" y="3855717"/>
                  <a:ext cx="267368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653" t="-9211" b="-2894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xmlns="" id="{4823E3BE-664E-4E90-82B4-472D5CC2017A}"/>
                </a:ext>
              </a:extLst>
            </p:cNvPr>
            <p:cNvSpPr/>
            <p:nvPr/>
          </p:nvSpPr>
          <p:spPr>
            <a:xfrm rot="5400000">
              <a:off x="3569136" y="2145309"/>
              <a:ext cx="152400" cy="3224927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19600" y="5284176"/>
                <a:ext cx="2044662" cy="80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𝐴</m:t>
                      </m:r>
                      <m:bar>
                        <m:bar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284176"/>
                <a:ext cx="2044662" cy="80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28800" y="1856776"/>
                <a:ext cx="5440528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856776"/>
                <a:ext cx="5440528" cy="1751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638800" y="3633267"/>
            <a:ext cx="2268763" cy="1260624"/>
            <a:chOff x="5638800" y="3633267"/>
            <a:chExt cx="2268763" cy="1260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5638800" y="4045454"/>
                  <a:ext cx="2268763" cy="848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Column vector </a:t>
                  </a:r>
                  <a14:m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a14:m>
                  <a:endParaRPr lang="en-US" sz="2400" dirty="0" smtClean="0"/>
                </a:p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of unknowns</a:t>
                  </a:r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4045454"/>
                  <a:ext cx="2268763" cy="848437"/>
                </a:xfrm>
                <a:prstGeom prst="rect">
                  <a:avLst/>
                </a:prstGeom>
                <a:blipFill>
                  <a:blip r:embed="rId6"/>
                  <a:stretch>
                    <a:fillRect l="-4032" t="-5036" b="-1582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H="1" flipV="1">
              <a:off x="5715000" y="3633267"/>
              <a:ext cx="609600" cy="414217"/>
            </a:xfrm>
            <a:prstGeom prst="line">
              <a:avLst/>
            </a:prstGeom>
            <a:ln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851207" y="1403493"/>
            <a:ext cx="4027664" cy="479042"/>
            <a:chOff x="6851207" y="1403493"/>
            <a:chExt cx="4027664" cy="479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7621826" y="1403493"/>
                  <a:ext cx="3257045" cy="4790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rgbClr val="48A6AD"/>
                      </a:solidFill>
                    </a:rPr>
                    <a:t>Right-hand-side vector </a:t>
                  </a:r>
                  <a14:m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bar>
                    </m:oMath>
                  </a14:m>
                  <a:endParaRPr lang="en-US" sz="2400" dirty="0" smtClean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826" y="1403493"/>
                  <a:ext cx="3257045" cy="479042"/>
                </a:xfrm>
                <a:prstGeom prst="rect">
                  <a:avLst/>
                </a:prstGeom>
                <a:blipFill>
                  <a:blip r:embed="rId7"/>
                  <a:stretch>
                    <a:fillRect l="-2804" t="-8861" b="-2531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>
              <a:stCxn id="13" idx="1"/>
            </p:cNvCxnSpPr>
            <p:nvPr/>
          </p:nvCxnSpPr>
          <p:spPr>
            <a:xfrm flipH="1">
              <a:off x="6851207" y="1643014"/>
              <a:ext cx="770619" cy="201525"/>
            </a:xfrm>
            <a:prstGeom prst="line">
              <a:avLst/>
            </a:prstGeom>
            <a:ln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6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6400" y="2743200"/>
                <a:ext cx="3885487" cy="1190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3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3885487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24600" y="2799433"/>
                <a:ext cx="4297779" cy="107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799433"/>
                <a:ext cx="4297779" cy="1078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9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00200"/>
            <a:ext cx="4316342" cy="4279763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4349191" y="2138113"/>
            <a:ext cx="3132697" cy="28196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48163" y="4026632"/>
            <a:ext cx="3715211" cy="11168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solution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 rot="2519722">
                <a:off x="4799277" y="2899566"/>
                <a:ext cx="1779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19722">
                <a:off x="4799277" y="2899566"/>
                <a:ext cx="177933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rot="20577514">
                <a:off x="4760834" y="4765057"/>
                <a:ext cx="1695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7514">
                <a:off x="4760834" y="4765057"/>
                <a:ext cx="16959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xmlns="" id="{9293B88F-B39D-40B6-81CE-3281A57001F1}"/>
              </a:ext>
            </a:extLst>
          </p:cNvPr>
          <p:cNvSpPr/>
          <p:nvPr/>
        </p:nvSpPr>
        <p:spPr>
          <a:xfrm>
            <a:off x="6790306" y="4333230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A9D5558-6D63-4789-AC1E-9AAB3DAADCE3}"/>
              </a:ext>
            </a:extLst>
          </p:cNvPr>
          <p:cNvCxnSpPr>
            <a:cxnSpLocks/>
          </p:cNvCxnSpPr>
          <p:nvPr/>
        </p:nvCxnSpPr>
        <p:spPr>
          <a:xfrm>
            <a:off x="6845300" y="4456308"/>
            <a:ext cx="0" cy="1060254"/>
          </a:xfrm>
          <a:prstGeom prst="line">
            <a:avLst/>
          </a:prstGeom>
          <a:ln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A9D5558-6D63-4789-AC1E-9AAB3DAADCE3}"/>
              </a:ext>
            </a:extLst>
          </p:cNvPr>
          <p:cNvCxnSpPr>
            <a:cxnSpLocks/>
          </p:cNvCxnSpPr>
          <p:nvPr/>
        </p:nvCxnSpPr>
        <p:spPr>
          <a:xfrm>
            <a:off x="4343400" y="4383463"/>
            <a:ext cx="2446906" cy="5139"/>
          </a:xfrm>
          <a:prstGeom prst="line">
            <a:avLst/>
          </a:prstGeom>
          <a:ln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5550A1CD-9BD0-401B-8A23-82F777A88A7F}"/>
                  </a:ext>
                </a:extLst>
              </p:cNvPr>
              <p:cNvSpPr txBox="1"/>
              <p:nvPr/>
            </p:nvSpPr>
            <p:spPr>
              <a:xfrm>
                <a:off x="6777201" y="3618900"/>
                <a:ext cx="25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>
                    <a:solidFill>
                      <a:srgbClr val="48A6AD"/>
                    </a:solidFill>
                  </a:rPr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CA" dirty="0" smtClean="0">
                    <a:solidFill>
                      <a:srgbClr val="48A6AD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CA" dirty="0" smtClean="0">
                    <a:solidFill>
                      <a:srgbClr val="48A6AD"/>
                    </a:solidFill>
                  </a:rPr>
                  <a:t> </a:t>
                </a:r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5550A1CD-9BD0-401B-8A23-82F777A8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01" y="3618900"/>
                <a:ext cx="25503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5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52390" y="5695297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90" y="5695297"/>
                <a:ext cx="4607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96310" y="1566250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10" y="1566250"/>
                <a:ext cx="4660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5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Space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3400" y="2286000"/>
            <a:ext cx="3712756" cy="3069291"/>
            <a:chOff x="533400" y="2286000"/>
            <a:chExt cx="3712756" cy="306929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xmlns="" id="{C63DFF54-5F68-43C8-B381-C3F3E5E3F307}"/>
                </a:ext>
              </a:extLst>
            </p:cNvPr>
            <p:cNvCxnSpPr/>
            <p:nvPr/>
          </p:nvCxnSpPr>
          <p:spPr>
            <a:xfrm>
              <a:off x="1066800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53E82AC2-F0A9-405A-A1D2-EB5E3E14225A}"/>
                </a:ext>
              </a:extLst>
            </p:cNvPr>
            <p:cNvCxnSpPr/>
            <p:nvPr/>
          </p:nvCxnSpPr>
          <p:spPr>
            <a:xfrm flipV="1">
              <a:off x="1066800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785389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389" y="4985959"/>
                  <a:ext cx="4607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33400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86000"/>
                  <a:ext cx="4660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1494112" y="3136619"/>
              <a:ext cx="160020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494112" y="3688512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550A1CD-9BD0-401B-8A23-82F777A88A7F}"/>
                </a:ext>
              </a:extLst>
            </p:cNvPr>
            <p:cNvSpPr txBox="1"/>
            <p:nvPr/>
          </p:nvSpPr>
          <p:spPr>
            <a:xfrm>
              <a:off x="1950080" y="2936695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One solution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28208" y="2286000"/>
            <a:ext cx="3712756" cy="3069291"/>
            <a:chOff x="4343400" y="2286000"/>
            <a:chExt cx="3712756" cy="3069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343400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286000"/>
                  <a:ext cx="4660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63DFF54-5F68-43C8-B381-C3F3E5E3F307}"/>
                </a:ext>
              </a:extLst>
            </p:cNvPr>
            <p:cNvCxnSpPr/>
            <p:nvPr/>
          </p:nvCxnSpPr>
          <p:spPr>
            <a:xfrm>
              <a:off x="4876800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53E82AC2-F0A9-405A-A1D2-EB5E3E14225A}"/>
                </a:ext>
              </a:extLst>
            </p:cNvPr>
            <p:cNvCxnSpPr/>
            <p:nvPr/>
          </p:nvCxnSpPr>
          <p:spPr>
            <a:xfrm flipV="1">
              <a:off x="4876800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95389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389" y="4985959"/>
                  <a:ext cx="4607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5398384" y="3572001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550A1CD-9BD0-401B-8A23-82F777A88A7F}"/>
                </a:ext>
              </a:extLst>
            </p:cNvPr>
            <p:cNvSpPr txBox="1"/>
            <p:nvPr/>
          </p:nvSpPr>
          <p:spPr>
            <a:xfrm>
              <a:off x="5554499" y="2878633"/>
              <a:ext cx="16491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Infinite number</a:t>
              </a:r>
            </a:p>
            <a:p>
              <a:pPr algn="ctr"/>
              <a:r>
                <a:rPr lang="en-CA" dirty="0" smtClean="0">
                  <a:solidFill>
                    <a:srgbClr val="48A6AD"/>
                  </a:solidFill>
                </a:rPr>
                <a:t>of solutions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23016" y="2286000"/>
            <a:ext cx="3712756" cy="3069291"/>
            <a:chOff x="7923016" y="2286000"/>
            <a:chExt cx="3712756" cy="306929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C63DFF54-5F68-43C8-B381-C3F3E5E3F307}"/>
                </a:ext>
              </a:extLst>
            </p:cNvPr>
            <p:cNvCxnSpPr/>
            <p:nvPr/>
          </p:nvCxnSpPr>
          <p:spPr>
            <a:xfrm>
              <a:off x="8456416" y="4875447"/>
              <a:ext cx="2948973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53E82AC2-F0A9-405A-A1D2-EB5E3E14225A}"/>
                </a:ext>
              </a:extLst>
            </p:cNvPr>
            <p:cNvCxnSpPr/>
            <p:nvPr/>
          </p:nvCxnSpPr>
          <p:spPr>
            <a:xfrm flipV="1">
              <a:off x="8456416" y="2470666"/>
              <a:ext cx="14639" cy="2404781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1175005" y="4985959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5005" y="4985959"/>
                  <a:ext cx="46076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923016" y="228600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016" y="2286000"/>
                  <a:ext cx="46609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V="1">
              <a:off x="8990700" y="3572002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990700" y="2984120"/>
              <a:ext cx="1895043" cy="5008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50A1CD-9BD0-401B-8A23-82F777A88A7F}"/>
                </a:ext>
              </a:extLst>
            </p:cNvPr>
            <p:cNvSpPr txBox="1"/>
            <p:nvPr/>
          </p:nvSpPr>
          <p:spPr>
            <a:xfrm>
              <a:off x="9304074" y="414404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rgbClr val="48A6AD"/>
                  </a:solidFill>
                </a:rPr>
                <a:t>No solution</a:t>
              </a:r>
              <a:endParaRPr lang="en-CA" dirty="0">
                <a:solidFill>
                  <a:srgbClr val="48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0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 – Cramer’s rule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88129" y="1600200"/>
                <a:ext cx="4815742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129" y="1600200"/>
                <a:ext cx="4815742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4348296"/>
              </p:ext>
            </p:extLst>
          </p:nvPr>
        </p:nvGraphicFramePr>
        <p:xfrm>
          <a:off x="2124075" y="3657600"/>
          <a:ext cx="22748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quation" r:id="rId5" imgW="952200" imgH="914400" progId="Equation.3">
                  <p:embed/>
                </p:oleObj>
              </mc:Choice>
              <mc:Fallback>
                <p:oleObj name="Equation" r:id="rId5" imgW="952200" imgH="914400" progId="Equation.3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57600"/>
                        <a:ext cx="2274888" cy="218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991319"/>
              </p:ext>
            </p:extLst>
          </p:nvPr>
        </p:nvGraphicFramePr>
        <p:xfrm>
          <a:off x="4872038" y="3657600"/>
          <a:ext cx="22748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7" imgW="952200" imgH="914400" progId="Equation.3">
                  <p:embed/>
                </p:oleObj>
              </mc:Choice>
              <mc:Fallback>
                <p:oleObj name="Equation" r:id="rId7" imgW="952200" imgH="914400" progId="Equation.3">
                  <p:embed/>
                  <p:pic>
                    <p:nvPicPr>
                      <p:cNvPr id="41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657600"/>
                        <a:ext cx="2274888" cy="218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73291"/>
              </p:ext>
            </p:extLst>
          </p:nvPr>
        </p:nvGraphicFramePr>
        <p:xfrm>
          <a:off x="7620000" y="3657600"/>
          <a:ext cx="2276475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9" imgW="952200" imgH="914400" progId="Equation.3">
                  <p:embed/>
                </p:oleObj>
              </mc:Choice>
              <mc:Fallback>
                <p:oleObj name="Equation" r:id="rId9" imgW="952200" imgH="914400" progId="Equation.3">
                  <p:embed/>
                  <p:pic>
                    <p:nvPicPr>
                      <p:cNvPr id="41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657600"/>
                        <a:ext cx="2276475" cy="218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819400" y="3650670"/>
            <a:ext cx="381000" cy="17526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146076" y="3650670"/>
            <a:ext cx="381000" cy="17526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354094" y="3648895"/>
            <a:ext cx="381000" cy="17526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9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determinants</a:t>
            </a:r>
            <a:endParaRPr lang="en-CA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36086"/>
              </p:ext>
            </p:extLst>
          </p:nvPr>
        </p:nvGraphicFramePr>
        <p:xfrm>
          <a:off x="5638800" y="3124200"/>
          <a:ext cx="54006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Equation" r:id="rId4" imgW="2374560" imgH="482400" progId="Equation.3">
                  <p:embed/>
                </p:oleObj>
              </mc:Choice>
              <mc:Fallback>
                <p:oleObj name="Equation" r:id="rId4" imgW="2374560" imgH="48240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5400675" cy="1096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57457"/>
              </p:ext>
            </p:extLst>
          </p:nvPr>
        </p:nvGraphicFramePr>
        <p:xfrm>
          <a:off x="685800" y="3331811"/>
          <a:ext cx="3678589" cy="285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6" imgW="1866600" imgH="1447560" progId="Equation.3">
                  <p:embed/>
                </p:oleObj>
              </mc:Choice>
              <mc:Fallback>
                <p:oleObj name="Equation" r:id="rId6" imgW="1866600" imgH="1447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3331811"/>
                        <a:ext cx="3678589" cy="285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86982"/>
              </p:ext>
            </p:extLst>
          </p:nvPr>
        </p:nvGraphicFramePr>
        <p:xfrm>
          <a:off x="685800" y="1451403"/>
          <a:ext cx="2019529" cy="152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8" imgW="939600" imgH="711000" progId="Equation.3">
                  <p:embed/>
                </p:oleObj>
              </mc:Choice>
              <mc:Fallback>
                <p:oleObj name="Equation" r:id="rId8" imgW="9396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1451403"/>
                        <a:ext cx="2019529" cy="152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0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Cramer’s rule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a general solution for any linear system of equation</a:t>
            </a:r>
          </a:p>
          <a:p>
            <a:r>
              <a:rPr lang="en-US" dirty="0" smtClean="0"/>
              <a:t>The practical application requires however time consuming computations</a:t>
            </a:r>
          </a:p>
          <a:p>
            <a:r>
              <a:rPr lang="en-US" dirty="0" smtClean="0"/>
              <a:t>For a system of hundred equations computational time, even on a super computer, would be significantly larger than the age of the universe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9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1152</Words>
  <Application>Microsoft Office PowerPoint</Application>
  <PresentationFormat>Widescreen</PresentationFormat>
  <Paragraphs>151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Equation</vt:lpstr>
      <vt:lpstr>Lecture 1</vt:lpstr>
      <vt:lpstr>General system of linear equations</vt:lpstr>
      <vt:lpstr>Equivalent matrix equation</vt:lpstr>
      <vt:lpstr>Example</vt:lpstr>
      <vt:lpstr>Graphical solution</vt:lpstr>
      <vt:lpstr>Solution Space</vt:lpstr>
      <vt:lpstr>General solution – Cramer’s rule</vt:lpstr>
      <vt:lpstr>Calculating determinants</vt:lpstr>
      <vt:lpstr>Cramer’s rule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103</cp:revision>
  <dcterms:created xsi:type="dcterms:W3CDTF">2006-08-16T00:00:00Z</dcterms:created>
  <dcterms:modified xsi:type="dcterms:W3CDTF">2020-02-04T15:20:18Z</dcterms:modified>
</cp:coreProperties>
</file>