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455" autoAdjust="0"/>
  </p:normalViewPr>
  <p:slideViewPr>
    <p:cSldViewPr>
      <p:cViewPr varScale="1">
        <p:scale>
          <a:sx n="60" d="100"/>
          <a:sy n="60" d="100"/>
        </p:scale>
        <p:origin x="1107" y="2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ECBA-5574-4DE4-9185-7444C3307E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E39-DE4B-4645-B450-7A88A6D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Consequently</a:t>
            </a:r>
            <a:r>
              <a:rPr lang="en-US" baseline="0" dirty="0" smtClean="0"/>
              <a:t> </a:t>
            </a:r>
            <a:r>
              <a:rPr lang="en-US" dirty="0" smtClean="0"/>
              <a:t>the error magnification factor tells us how many significant digits we will loose in our calculations</a:t>
            </a:r>
          </a:p>
          <a:p>
            <a:endParaRPr lang="en-US" dirty="0" smtClean="0"/>
          </a:p>
          <a:p>
            <a:r>
              <a:rPr lang="en-US" dirty="0" smtClean="0"/>
              <a:t>Consider for example an error magnification factor of about 10 to the power d.</a:t>
            </a:r>
          </a:p>
          <a:p>
            <a:r>
              <a:rPr lang="en-US" dirty="0" smtClean="0"/>
              <a:t>Then the smallest forward error we can hope to expect when solving our system of equations is 10 to the</a:t>
            </a:r>
            <a:r>
              <a:rPr lang="en-US" baseline="0" dirty="0" smtClean="0"/>
              <a:t> power d minus 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stared our calculation with 16 correct significant digits. </a:t>
            </a:r>
          </a:p>
          <a:p>
            <a:r>
              <a:rPr lang="en-US" baseline="0" dirty="0" smtClean="0"/>
              <a:t>But due to the error magnification factor, we can never get an solution better than 16-d digits.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apply this finding to our example from the previous lecture.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considered</a:t>
            </a:r>
            <a:r>
              <a:rPr lang="en-US" dirty="0" smtClean="0"/>
              <a:t> the system displayed</a:t>
            </a:r>
          </a:p>
          <a:p>
            <a:endParaRPr lang="en-US" dirty="0" smtClean="0"/>
          </a:p>
          <a:p>
            <a:r>
              <a:rPr lang="en-US" dirty="0" smtClean="0"/>
              <a:t>In the previous</a:t>
            </a:r>
            <a:r>
              <a:rPr lang="en-US" baseline="0" dirty="0" smtClean="0"/>
              <a:t> lecture we calculated the conditioning number of A to be about 40’000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does that tell us?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use double precision floating numbers, we represent our system with 16 correct digits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as </a:t>
            </a:r>
            <a:r>
              <a:rPr lang="en-US" baseline="0" dirty="0" err="1" smtClean="0"/>
              <a:t>cond</a:t>
            </a:r>
            <a:r>
              <a:rPr lang="en-US" baseline="0" dirty="0" smtClean="0"/>
              <a:t>(A) is about 40’000, which is about 10^4.6, we will lose between 4 to 5 digits when we solve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therefore expect an answer precise at best to 16-5=11 digits.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really the case?</a:t>
            </a:r>
          </a:p>
          <a:p>
            <a:endParaRPr lang="en-US" dirty="0" smtClean="0"/>
          </a:p>
          <a:p>
            <a:r>
              <a:rPr lang="en-US" dirty="0" smtClean="0"/>
              <a:t>Let us verify this by using octave</a:t>
            </a:r>
            <a:r>
              <a:rPr lang="en-US" baseline="0" dirty="0" smtClean="0"/>
              <a:t> to solve our 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start by defining our coefficient matrix A and right hand side vector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the backward division command of octave will calculate the solution of the system using the PA=LU decomposition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Octave seems to find the right answer r which is 1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this really the case?</a:t>
            </a:r>
          </a:p>
          <a:p>
            <a:r>
              <a:rPr lang="en-US" baseline="0" dirty="0" smtClean="0"/>
              <a:t>We predicted that only 11 digits will be correct.</a:t>
            </a:r>
          </a:p>
          <a:p>
            <a:r>
              <a:rPr lang="en-US" baseline="0" dirty="0" smtClean="0"/>
              <a:t>Here we actually only display 6 digits.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display all 16 digits</a:t>
            </a:r>
          </a:p>
          <a:p>
            <a:endParaRPr lang="en-US" dirty="0" smtClean="0"/>
          </a:p>
          <a:p>
            <a:r>
              <a:rPr lang="en-US" dirty="0" smtClean="0"/>
              <a:t>For this we use the command format long which tells octave to display 16 digits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we again define our coefficient matrix A and right hand side vector b</a:t>
            </a:r>
          </a:p>
          <a:p>
            <a:endParaRPr lang="en-US" dirty="0" smtClean="0"/>
          </a:p>
          <a:p>
            <a:r>
              <a:rPr lang="en-US" dirty="0" smtClean="0"/>
              <a:t>And we solve with</a:t>
            </a:r>
            <a:r>
              <a:rPr lang="en-US" baseline="0" dirty="0" smtClean="0"/>
              <a:t> the PA=LU decomposition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time we observe that indeed only 11 digits are correct, and not all the 16.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39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our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error magnification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can be understood as the factor by how much an initial input error is amplified during the solution process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value of the error magnification factor can be used to predict how many digits will be lost during the solution process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number of digits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lost is given by the decimal logarithm</a:t>
                </a:r>
                <a:r>
                  <a:rPr lang="en-US" baseline="0" dirty="0" smtClean="0"/>
                  <a:t> of the error magnification factor.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our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error magnification factor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n-US" dirty="0" smtClean="0"/>
                  <a:t> can be understood as the factor by how much an initial input error is amplified during the solution </a:t>
                </a:r>
                <a:r>
                  <a:rPr lang="en-US" dirty="0" smtClean="0"/>
                  <a:t>process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value of the error magnification factor can be used to predict how many digits will be lost during the solution </a:t>
                </a:r>
                <a:r>
                  <a:rPr lang="en-US" dirty="0" smtClean="0"/>
                  <a:t>process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number of digits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 </a:t>
                </a:r>
                <a:r>
                  <a:rPr lang="en-US" dirty="0" smtClean="0"/>
                  <a:t>lost is given </a:t>
                </a:r>
                <a:r>
                  <a:rPr lang="en-US" dirty="0" smtClean="0"/>
                  <a:t>by the decimal logarithm</a:t>
                </a:r>
                <a:r>
                  <a:rPr lang="en-US" baseline="0" dirty="0" smtClean="0"/>
                  <a:t> of the error magnification factor.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Previously we learned that finding the solution of linear systems of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can present high error magnification factors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Geometrically a</a:t>
                </a:r>
                <a:r>
                  <a:rPr lang="en-US" baseline="0" dirty="0" smtClean="0"/>
                  <a:t> high error magnification factor comes from nearly identical equations which in turns makes it very tricky to identify clearly their intercept.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learned as well that </a:t>
                </a:r>
                <a:r>
                  <a:rPr lang="en-US" dirty="0" smtClean="0"/>
                  <a:t>the maximal error magnification factor is given by the conditioning number of the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 this lecture we are going to learn how we can use the fact we are able to compute the error magnification factor.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Previously we learned that finding the solution of linear systems of equations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 smtClean="0"/>
                  <a:t> can present high error magnification factors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Geometrically a</a:t>
                </a:r>
                <a:r>
                  <a:rPr lang="en-US" baseline="0" dirty="0" smtClean="0"/>
                  <a:t> high error magnification factor comes from nearly identical equations which in turns makes it very tricky to identify clearly their intercept.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learned as well that </a:t>
                </a:r>
                <a:r>
                  <a:rPr lang="en-US" dirty="0" smtClean="0"/>
                  <a:t>the maximal error magnification factor is given by the conditioning number of the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 this lecture we are going to learn how we can use the fact we are able to compute the error magnification factor.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the error</a:t>
            </a:r>
            <a:r>
              <a:rPr lang="en-US" baseline="0" dirty="0" smtClean="0"/>
              <a:t> </a:t>
            </a:r>
            <a:r>
              <a:rPr lang="en-US" dirty="0" smtClean="0"/>
              <a:t>magnification factor is defined as the ratio between the relative forward and backward errors.</a:t>
            </a:r>
          </a:p>
          <a:p>
            <a:endParaRPr lang="en-US" dirty="0" smtClean="0"/>
          </a:p>
          <a:p>
            <a:r>
              <a:rPr lang="en-US" dirty="0" smtClean="0"/>
              <a:t>But there</a:t>
            </a:r>
            <a:r>
              <a:rPr lang="en-US" baseline="0" dirty="0" smtClean="0"/>
              <a:t> is another way to read the error magnification factor.</a:t>
            </a:r>
          </a:p>
          <a:p>
            <a:r>
              <a:rPr lang="en-US" baseline="0" dirty="0" smtClean="0"/>
              <a:t>The error magnification factor M can be understood as the factor which amplifies an initial input error, for example round-off errors in the coefficient matrix A and right hand side vector b.</a:t>
            </a:r>
          </a:p>
          <a:p>
            <a:r>
              <a:rPr lang="en-US" baseline="0" dirty="0" smtClean="0"/>
              <a:t>In short: output error is the input error times the error magnification factor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this second way to interpret</a:t>
            </a:r>
            <a:r>
              <a:rPr lang="en-US" baseline="0" dirty="0" smtClean="0"/>
              <a:t> the error magnification factor let us start by considering a system Ax=b with exact solution r and an approximated solution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We know already that the absolute forward error is</a:t>
            </a:r>
            <a:r>
              <a:rPr lang="en-US" baseline="0" dirty="0" smtClean="0"/>
              <a:t> the infinity norm of the difference between the exact and approximated soliton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absolute backward error, is the infinity norm of the error you get when you plug back your approximation into the system, that is the difference between </a:t>
            </a:r>
            <a:r>
              <a:rPr lang="en-US" baseline="0" dirty="0" err="1" smtClean="0"/>
              <a:t>Axr</a:t>
            </a:r>
            <a:r>
              <a:rPr lang="en-US" baseline="0" dirty="0" smtClean="0"/>
              <a:t> and b.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 alternate way to discuss the same situation</a:t>
            </a:r>
          </a:p>
          <a:p>
            <a:endParaRPr lang="en-US" dirty="0" smtClean="0"/>
          </a:p>
          <a:p>
            <a:r>
              <a:rPr lang="en-US" dirty="0" smtClean="0"/>
              <a:t>Consider again our</a:t>
            </a:r>
            <a:r>
              <a:rPr lang="en-US" baseline="0" dirty="0" smtClean="0"/>
              <a:t> system Ax=b with exact solution r and an approximation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of this solution.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we can say that the approximated solution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is the exact solution of another system Ax=b’</a:t>
            </a:r>
          </a:p>
          <a:p>
            <a:r>
              <a:rPr lang="en-US" baseline="0" dirty="0" smtClean="0"/>
              <a:t>In order this is indeed the case, the vector b’ must be </a:t>
            </a:r>
            <a:r>
              <a:rPr lang="en-US" baseline="0" dirty="0" err="1" smtClean="0"/>
              <a:t>choosen</a:t>
            </a:r>
            <a:r>
              <a:rPr lang="en-US" baseline="0" dirty="0" smtClean="0"/>
              <a:t> equal to </a:t>
            </a:r>
            <a:r>
              <a:rPr lang="en-US" baseline="0" dirty="0" err="1" smtClean="0"/>
              <a:t>Axr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new system Ax=b’ can be viewed as the original system Ax=b where the right hand side vector was modified by a vector delta b.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write</a:t>
            </a:r>
            <a:r>
              <a:rPr lang="en-US" baseline="0" dirty="0" smtClean="0"/>
              <a:t> side by side these two point of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one side we have the original system Ax=b with exact solution r and an approximation </a:t>
            </a:r>
            <a:r>
              <a:rPr lang="en-US" baseline="0" dirty="0" err="1" smtClean="0"/>
              <a:t>xr</a:t>
            </a:r>
            <a:endParaRPr lang="en-US" baseline="0" dirty="0" smtClean="0"/>
          </a:p>
          <a:p>
            <a:r>
              <a:rPr lang="en-US" dirty="0" smtClean="0"/>
              <a:t>Forward and backward errors are defined</a:t>
            </a:r>
            <a:r>
              <a:rPr lang="en-US" baseline="0" dirty="0" smtClean="0"/>
              <a:t> according our well known relations</a:t>
            </a:r>
          </a:p>
          <a:p>
            <a:endParaRPr lang="en-US" baseline="0" dirty="0" smtClean="0"/>
          </a:p>
          <a:p>
            <a:r>
              <a:rPr lang="en-US" dirty="0" smtClean="0"/>
              <a:t>On the other</a:t>
            </a:r>
            <a:r>
              <a:rPr lang="en-US" baseline="0" dirty="0" smtClean="0"/>
              <a:t> side we have our modified system Ax=b’, where b’ is the vector b plus a vector Delta b.</a:t>
            </a:r>
          </a:p>
          <a:p>
            <a:r>
              <a:rPr lang="en-US" baseline="0" dirty="0" smtClean="0"/>
              <a:t>This modified system has an exact solution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, which means that the equation</a:t>
            </a:r>
          </a:p>
          <a:p>
            <a:r>
              <a:rPr lang="en-US" baseline="0" dirty="0" err="1" smtClean="0"/>
              <a:t>Axr</a:t>
            </a:r>
            <a:r>
              <a:rPr lang="en-US" baseline="0" dirty="0" smtClean="0"/>
              <a:t>=b’ is satisfied exactly.</a:t>
            </a:r>
          </a:p>
          <a:p>
            <a:endParaRPr lang="en-US" baseline="0" dirty="0" smtClean="0"/>
          </a:p>
          <a:p>
            <a:r>
              <a:rPr lang="en-US" dirty="0" smtClean="0"/>
              <a:t>Let us now compare the two situations</a:t>
            </a:r>
          </a:p>
          <a:p>
            <a:endParaRPr lang="en-US" dirty="0" smtClean="0"/>
          </a:p>
          <a:p>
            <a:r>
              <a:rPr lang="en-US" dirty="0" smtClean="0"/>
              <a:t>If we calculate the backward error what do we get?</a:t>
            </a:r>
          </a:p>
          <a:p>
            <a:endParaRPr lang="en-US" dirty="0" smtClean="0"/>
          </a:p>
          <a:p>
            <a:r>
              <a:rPr lang="en-US" dirty="0" smtClean="0"/>
              <a:t>The backward error is the infinity norm of </a:t>
            </a:r>
            <a:r>
              <a:rPr lang="en-US" dirty="0" err="1" smtClean="0"/>
              <a:t>Axr</a:t>
            </a:r>
            <a:r>
              <a:rPr lang="en-US" dirty="0" smtClean="0"/>
              <a:t>-b.</a:t>
            </a:r>
          </a:p>
          <a:p>
            <a:endParaRPr lang="en-US" dirty="0" smtClean="0"/>
          </a:p>
          <a:p>
            <a:r>
              <a:rPr lang="en-US" dirty="0" smtClean="0"/>
              <a:t>But as </a:t>
            </a:r>
            <a:r>
              <a:rPr lang="en-US" dirty="0" err="1" smtClean="0"/>
              <a:t>Axr</a:t>
            </a:r>
            <a:r>
              <a:rPr lang="en-US" dirty="0" smtClean="0"/>
              <a:t> is as well equal to b’, we can say that the backward</a:t>
            </a:r>
            <a:r>
              <a:rPr lang="en-US" baseline="0" dirty="0" smtClean="0"/>
              <a:t> error is as well equal to the infinity norm of b’-b, which is the infinity norm of delta b.</a:t>
            </a:r>
          </a:p>
          <a:p>
            <a:r>
              <a:rPr lang="en-US" baseline="0" dirty="0" smtClean="0"/>
              <a:t>[Note: if the animation can show term by term would be great]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equation is key for the understanding of the rest of the lecture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tells us that the backward error can be understood in two ways</a:t>
            </a:r>
          </a:p>
          <a:p>
            <a:r>
              <a:rPr lang="en-US" baseline="0" dirty="0" smtClean="0"/>
              <a:t>On one side, the traditional way we did until now as the error you get when you plug back your approximation into the original equation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side it can as well be understood as the error one has introduced in the right hand side vector b of the system Ax=b one wants to solve.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two ways to read the backward error allows us as well to give an alternate way to read the error magnification factor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error magnification factor</a:t>
            </a:r>
            <a:r>
              <a:rPr lang="en-CA" baseline="0" dirty="0" smtClean="0"/>
              <a:t> is the ratio between relative forward and relative backward error.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as the backward error can as well be interpreted as the error one has introduced in the vector b,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one can see the error magnification factor as the ratio between the relative forward error and the relative error in the right and side vector 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Rearranging this equation allows us to write that the relative forward error is the error magnification factor times the relative error in the vector 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in words: the output error is the error magnification times the input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use this result?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we should wonder how much is our input error.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fact, due to round-off errors, we always have an input error of at least equal to the machine epsilon.</a:t>
            </a:r>
          </a:p>
          <a:p>
            <a:r>
              <a:rPr lang="en-US" baseline="0" dirty="0" smtClean="0"/>
              <a:t>In the case of calculations using double precision floating numbers, this is 10 to the power -16</a:t>
            </a:r>
          </a:p>
          <a:p>
            <a:r>
              <a:rPr lang="en-US" baseline="0" dirty="0" smtClean="0"/>
              <a:t>No number can be represented, when we start our calculations, better than with a relative error of 10 to the power -16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has an important consequence.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of all it means that we actually do not solve the problem Ax=b, but a different problem Ax=b’, where b’ is b plus the round-off error.</a:t>
            </a:r>
          </a:p>
          <a:p>
            <a:r>
              <a:rPr lang="en-US" baseline="0" dirty="0" smtClean="0"/>
              <a:t>At best our algorithm will find the exact solution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of this “wrong” system.</a:t>
            </a:r>
          </a:p>
          <a:p>
            <a:r>
              <a:rPr lang="en-US" baseline="0" dirty="0" smtClean="0"/>
              <a:t>We will consequently find at best an error of r-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 when we try to solve Ax=b.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This means that d</a:t>
                </a:r>
                <a:r>
                  <a:rPr lang="en-US" dirty="0" smtClean="0"/>
                  <a:t>ue to round off-errors the smallest possible error we can expect when solving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is given</a:t>
                </a:r>
                <a:r>
                  <a:rPr lang="en-US" baseline="0" dirty="0" smtClean="0"/>
                  <a:t> by the machine epsilon times the error magnification factor</a:t>
                </a:r>
                <a:endParaRPr lang="en-US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result holds even if we use exact algorithms free of truncation errors such as the Gauss elimination algorithm family.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This means that d</a:t>
                </a:r>
                <a:r>
                  <a:rPr lang="en-US" dirty="0" smtClean="0"/>
                  <a:t>ue to round off-errors the smallest possible error we can expect when solving the system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given</a:t>
                </a:r>
                <a:r>
                  <a:rPr lang="en-US" baseline="0" dirty="0" smtClean="0"/>
                  <a:t> by the machine epsilon times the error magnification factor</a:t>
                </a:r>
                <a:endParaRPr lang="en-US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result holds even </a:t>
                </a:r>
                <a:r>
                  <a:rPr lang="en-US" baseline="0" dirty="0" smtClean="0"/>
                  <a:t>if we use exact algorithms free of truncation errors such as the Gauss elimination algorithm family.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Matrix condition number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this result?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error magnification factor tells us how many significant digits we will loose in our calculations</a:t>
                </a:r>
              </a:p>
              <a:p>
                <a:r>
                  <a:rPr lang="en-US" dirty="0" smtClean="0"/>
                  <a:t>If we have an error magnification factor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started our calculations we 16 significant digits (input error) but end with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digits (output error)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667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6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Consider the system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1.0001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2.0001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sz="3100" dirty="0" smtClean="0"/>
                  <a:t>with exact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500" dirty="0" smtClean="0"/>
              </a:p>
              <a:p>
                <a:r>
                  <a:rPr lang="en-US" dirty="0" smtClean="0"/>
                  <a:t>Previously we calculated the conditioning number of this system: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cond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≅40′000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 smtClean="0"/>
                  <a:t>If we use 16 significant digits to solve this system we start with 16 correct digits. </a:t>
                </a:r>
              </a:p>
              <a:p>
                <a:r>
                  <a:rPr lang="en-US" dirty="0" smtClean="0"/>
                  <a:t>But 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cond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we lose between 4-5 digits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4.6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We expect our answer to be correct to only about 11 digits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2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2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us verify this statement in octave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Apparently octave finds the correct answer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1066800" y="2459401"/>
            <a:ext cx="5181600" cy="1960199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o</a:t>
            </a:r>
            <a:r>
              <a:rPr lang="en-CA" dirty="0" smtClean="0">
                <a:solidFill>
                  <a:schemeClr val="tx1"/>
                </a:solidFill>
              </a:rPr>
              <a:t>ctave&gt; </a:t>
            </a:r>
            <a:r>
              <a:rPr lang="pt-BR" dirty="0" smtClean="0">
                <a:solidFill>
                  <a:schemeClr val="tx1"/>
                </a:solidFill>
              </a:rPr>
              <a:t>A = [1 1; 1.0001 1]; b=[2; 2.0001];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octave&gt; x=A\b</a:t>
            </a:r>
          </a:p>
          <a:p>
            <a:r>
              <a:rPr lang="pt-BR" dirty="0">
                <a:solidFill>
                  <a:schemeClr val="tx1"/>
                </a:solidFill>
              </a:rPr>
              <a:t>ans =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1.00000</a:t>
            </a:r>
          </a:p>
          <a:p>
            <a:r>
              <a:rPr lang="pt-BR" dirty="0">
                <a:solidFill>
                  <a:schemeClr val="tx1"/>
                </a:solidFill>
              </a:rPr>
              <a:t>   1.00000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5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Same calculation but showing all 16 significant digits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mtClean="0"/>
                  <a:t>Octave </a:t>
                </a:r>
                <a:r>
                  <a:rPr lang="en-US" dirty="0" smtClean="0"/>
                  <a:t>finds in fact only 11 correct digits, as expect from the value of the conditioning number of the coefficient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1066800" y="2286000"/>
            <a:ext cx="5181600" cy="20574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octave</a:t>
            </a:r>
            <a:r>
              <a:rPr lang="en-CA" dirty="0" smtClean="0">
                <a:solidFill>
                  <a:schemeClr val="tx1"/>
                </a:solidFill>
              </a:rPr>
              <a:t>&gt; format long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octave&gt; </a:t>
            </a:r>
            <a:r>
              <a:rPr lang="pt-BR" dirty="0" smtClean="0">
                <a:solidFill>
                  <a:schemeClr val="tx1"/>
                </a:solidFill>
              </a:rPr>
              <a:t>A = [1 1; 1.0001 1]; b=[2; 2.0001];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octave&gt; x=A\b</a:t>
            </a:r>
          </a:p>
          <a:p>
            <a:r>
              <a:rPr lang="pt-BR" dirty="0">
                <a:solidFill>
                  <a:schemeClr val="tx1"/>
                </a:solidFill>
              </a:rPr>
              <a:t>ans =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1.000000000002221e+00</a:t>
            </a:r>
          </a:p>
          <a:p>
            <a:r>
              <a:rPr lang="pt-BR" dirty="0">
                <a:solidFill>
                  <a:schemeClr val="tx1"/>
                </a:solidFill>
              </a:rPr>
              <a:t>   9.999999999977793e-01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4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error magnification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can be understood as the factor by how much an initial input error is amplified during the solution process</a:t>
                </a:r>
              </a:p>
              <a:p>
                <a:r>
                  <a:rPr lang="en-US" dirty="0" smtClean="0"/>
                  <a:t>The value of the error magnification factor can be used to predict how many digits will be lost during the solution process</a:t>
                </a:r>
              </a:p>
              <a:p>
                <a:r>
                  <a:rPr lang="en-US" dirty="0" smtClean="0"/>
                  <a:t>The number of digits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lost is given by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06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5943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Previously we learned that finding the solution of linear systems of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can present high error magnification factors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The maximal error magnification factor is given by the conditioning number of the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5943600" cy="4525963"/>
              </a:xfrm>
              <a:blipFill rotWithShape="0">
                <a:blip r:embed="rId3"/>
                <a:stretch>
                  <a:fillRect l="-2359" t="-2830" r="-348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086600" y="2286000"/>
            <a:ext cx="3712756" cy="3069291"/>
            <a:chOff x="4343400" y="2286000"/>
            <a:chExt cx="3712756" cy="3069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343400" y="228600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286000"/>
                  <a:ext cx="4660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63DFF54-5F68-43C8-B381-C3F3E5E3F307}"/>
                </a:ext>
              </a:extLst>
            </p:cNvPr>
            <p:cNvCxnSpPr/>
            <p:nvPr/>
          </p:nvCxnSpPr>
          <p:spPr>
            <a:xfrm>
              <a:off x="4876800" y="4875447"/>
              <a:ext cx="2948973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3E82AC2-F0A9-405A-A1D2-EB5E3E14225A}"/>
                </a:ext>
              </a:extLst>
            </p:cNvPr>
            <p:cNvCxnSpPr/>
            <p:nvPr/>
          </p:nvCxnSpPr>
          <p:spPr>
            <a:xfrm flipV="1">
              <a:off x="4876800" y="2470666"/>
              <a:ext cx="14639" cy="2404781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95389" y="498595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389" y="4985959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 flipV="1">
              <a:off x="5398384" y="3572001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50A1CD-9BD0-401B-8A23-82F777A88A7F}"/>
                </a:ext>
              </a:extLst>
            </p:cNvPr>
            <p:cNvSpPr txBox="1"/>
            <p:nvPr/>
          </p:nvSpPr>
          <p:spPr>
            <a:xfrm>
              <a:off x="5257800" y="2832466"/>
              <a:ext cx="2632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48A6AD"/>
                  </a:solidFill>
                </a:rPr>
                <a:t>Nearly identical equations</a:t>
              </a:r>
              <a:endParaRPr lang="en-CA" dirty="0">
                <a:solidFill>
                  <a:srgbClr val="48A6AD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8088601" y="3491642"/>
            <a:ext cx="1916816" cy="6532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4400" y="3530310"/>
            <a:ext cx="914400" cy="653234"/>
          </a:xfrm>
          <a:prstGeom prst="ellipse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46890" y="4306161"/>
            <a:ext cx="264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48A6AD"/>
                </a:solidFill>
              </a:rPr>
              <a:t>Not well defined intercept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error magnification factor is defined as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relative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error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relative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backward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error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There is another way to read this equation: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5400000">
            <a:off x="5467350" y="4642985"/>
            <a:ext cx="1600200" cy="1409700"/>
          </a:xfrm>
          <a:prstGeom prst="triangl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>
            <a:off x="4267200" y="5334000"/>
            <a:ext cx="1295400" cy="13835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72300" y="5342392"/>
            <a:ext cx="1295400" cy="13835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62600" y="5063839"/>
                <a:ext cx="10216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063839"/>
                <a:ext cx="102162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86904" y="5062062"/>
            <a:ext cx="178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Input error</a:t>
            </a:r>
            <a:endParaRPr lang="en-US" sz="2800" dirty="0">
              <a:solidFill>
                <a:srgbClr val="48A6A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202" y="5094616"/>
            <a:ext cx="204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Output error</a:t>
            </a:r>
            <a:endParaRPr lang="en-US" sz="28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a system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with the exact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dirty="0" smtClean="0"/>
                  <a:t> and approximated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3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way to see 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Consider a system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with the exact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dirty="0" smtClean="0"/>
                  <a:t> and approximated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approximated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is the exact solution of another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dirty="0" smtClean="0"/>
                  <a:t>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dirty="0" smtClean="0"/>
                  <a:t> can be viewed as a modification of the original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where we have introduced an error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on the right hand side: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426" r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6685" y="2094976"/>
                <a:ext cx="1368323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5" y="2094976"/>
                <a:ext cx="1368323" cy="5434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00366" y="1826056"/>
                <a:ext cx="2474524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exact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66" y="1826056"/>
                <a:ext cx="2474524" cy="540661"/>
              </a:xfrm>
              <a:prstGeom prst="rect">
                <a:avLst/>
              </a:prstGeom>
              <a:blipFill rotWithShape="0">
                <a:blip r:embed="rId4"/>
                <a:stretch>
                  <a:fillRect l="-5185" t="-11364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00366" y="2331482"/>
                <a:ext cx="3906519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approximated </a:t>
                </a:r>
                <a:r>
                  <a:rPr lang="en-US" sz="280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66" y="2331482"/>
                <a:ext cx="3906519" cy="543418"/>
              </a:xfrm>
              <a:prstGeom prst="rect">
                <a:avLst/>
              </a:prstGeom>
              <a:blipFill>
                <a:blip r:embed="rId5"/>
                <a:stretch>
                  <a:fillRect l="-3281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6904" y="3020198"/>
                <a:ext cx="4863767" cy="768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04" y="3020198"/>
                <a:ext cx="4863767" cy="768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4183" y="3804749"/>
                <a:ext cx="3231462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3" y="3804749"/>
                <a:ext cx="3231462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6013342" y="533400"/>
            <a:ext cx="0" cy="4267200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9313" y="838200"/>
            <a:ext cx="2414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Original system</a:t>
            </a:r>
            <a:endParaRPr lang="en-US" sz="2800" dirty="0">
              <a:solidFill>
                <a:srgbClr val="48A6A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6071" y="862368"/>
            <a:ext cx="2603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Modified system</a:t>
            </a:r>
            <a:endParaRPr lang="en-US" sz="28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318891" y="1854968"/>
                <a:ext cx="2964786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91" y="1854968"/>
                <a:ext cx="2964786" cy="5434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507250" y="2713222"/>
                <a:ext cx="2644955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exact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50" y="2713222"/>
                <a:ext cx="2644955" cy="543418"/>
              </a:xfrm>
              <a:prstGeom prst="rect">
                <a:avLst/>
              </a:prstGeom>
              <a:blipFill>
                <a:blip r:embed="rId9"/>
                <a:stretch>
                  <a:fillRect l="-4850" t="-10112" b="-280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213662" y="3432863"/>
                <a:ext cx="1232132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662" y="3432863"/>
                <a:ext cx="1232132" cy="543482"/>
              </a:xfrm>
              <a:prstGeom prst="rect">
                <a:avLst/>
              </a:prstGeom>
              <a:blipFill>
                <a:blip r:embed="rId10"/>
                <a:stretch>
                  <a:fillRect t="-10112" b="-280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12834" y="5276008"/>
                <a:ext cx="6752298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4" y="5276008"/>
                <a:ext cx="6752298" cy="6347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way to read error magnification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62800" y="3154297"/>
                <a:ext cx="3545586" cy="1239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54297"/>
                <a:ext cx="3545586" cy="1239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185036" y="4919073"/>
            <a:ext cx="178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Input error</a:t>
            </a:r>
            <a:endParaRPr lang="en-US" sz="2800" dirty="0">
              <a:solidFill>
                <a:srgbClr val="48A6A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1616" y="4919073"/>
            <a:ext cx="204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Output error</a:t>
            </a:r>
            <a:endParaRPr lang="en-US" sz="28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14400" y="2623222"/>
                <a:ext cx="4782078" cy="2034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23222"/>
                <a:ext cx="4782078" cy="2034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7679415" y="3896033"/>
            <a:ext cx="152400" cy="1405169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9998984" y="3896033"/>
            <a:ext cx="152400" cy="1405169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48668" y="2953972"/>
            <a:ext cx="4805132" cy="2608627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0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1" grpId="0" animBg="1"/>
      <p:bldP spid="2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this result?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Due to round-off error we always have an input error of at least the machine epsilon (for the case of 16 significant digits):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Consequence: we don’t solve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, but rather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endParaRPr lang="en-US" dirty="0" smtClean="0"/>
              </a:p>
              <a:p>
                <a:r>
                  <a:rPr lang="en-US" dirty="0" smtClean="0"/>
                  <a:t>At best we find the exact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of this “wrong” system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6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this result?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Due to round off-errors the smallest possible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we can expect when solving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𝑀𝑎𝑐h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809" r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76700" y="3276600"/>
            <a:ext cx="4038600" cy="16764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5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1577</Words>
  <Application>Microsoft Office PowerPoint</Application>
  <PresentationFormat>Widescreen</PresentationFormat>
  <Paragraphs>249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Lecture 10</vt:lpstr>
      <vt:lpstr>Introduction</vt:lpstr>
      <vt:lpstr>Introduction</vt:lpstr>
      <vt:lpstr>PowerPoint Presentation</vt:lpstr>
      <vt:lpstr>Alternative way to see it</vt:lpstr>
      <vt:lpstr>PowerPoint Presentation</vt:lpstr>
      <vt:lpstr>Alternate way to read error magnification factor</vt:lpstr>
      <vt:lpstr>How can we use this result?</vt:lpstr>
      <vt:lpstr>How can we use this result?</vt:lpstr>
      <vt:lpstr>How can we use this result?</vt:lpstr>
      <vt:lpstr>Example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Rolf</dc:creator>
  <cp:lastModifiedBy>Rolf Wuthrich</cp:lastModifiedBy>
  <cp:revision>187</cp:revision>
  <dcterms:created xsi:type="dcterms:W3CDTF">2006-08-16T00:00:00Z</dcterms:created>
  <dcterms:modified xsi:type="dcterms:W3CDTF">2020-02-14T16:16:08Z</dcterms:modified>
</cp:coreProperties>
</file>