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9" autoAdjust="0"/>
  </p:normalViewPr>
  <p:slideViewPr>
    <p:cSldViewPr>
      <p:cViewPr varScale="1">
        <p:scale>
          <a:sx n="73" d="100"/>
          <a:sy n="73" d="100"/>
        </p:scale>
        <p:origin x="60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PA=LU decomposition extends the LU decomposition by integrating the pivoting strategy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very simple rule to build the LU decomposition of a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First,</a:t>
                </a:r>
                <a:r>
                  <a:rPr lang="en-US" baseline="0" dirty="0" smtClean="0"/>
                  <a:t> the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matrix is the matrix computed by the naive Gauss elimination </a:t>
                </a:r>
                <a:r>
                  <a:rPr lang="en-US" dirty="0" smtClean="0"/>
                  <a:t>algorithm</a:t>
                </a:r>
              </a:p>
              <a:p>
                <a:r>
                  <a:rPr lang="en-US" dirty="0" smtClean="0"/>
                  <a:t>Second,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he </a:t>
                </a:r>
                <a:r>
                  <a:rPr lang="en-US" i="0">
                    <a:latin typeface="Cambria Math" panose="02040503050406030204" pitchFamily="18" charset="0"/>
                  </a:rPr>
                  <a:t>𝐿</a:t>
                </a:r>
                <a:r>
                  <a:rPr lang="en-US" dirty="0" smtClean="0"/>
                  <a:t> matrix </a:t>
                </a:r>
                <a:r>
                  <a:rPr lang="en-US" dirty="0" smtClean="0"/>
                  <a:t>is obtained by filling the coefficients </a:t>
                </a:r>
                <a:r>
                  <a:rPr lang="en-US" dirty="0" smtClean="0"/>
                  <a:t>used to execute the individual Gauss elimination </a:t>
                </a:r>
                <a:r>
                  <a:rPr lang="en-US" dirty="0" smtClean="0"/>
                  <a:t>steps into the right places.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</a:t>
                </a:r>
                <a:r>
                  <a:rPr lang="en-US" baseline="0" dirty="0" smtClean="0"/>
                  <a:t> important note is that not all matrices A can be decomposed into such a product.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/>
                  <a:t>the naive Gauss elimination step can not be performed on a system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𝐴▁𝑥=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dirty="0" smtClean="0"/>
                  <a:t>, then there is no LU decomposition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</a:t>
                </a:r>
                <a:r>
                  <a:rPr lang="en-US" dirty="0" smtClean="0"/>
                  <a:t>PA=LU </a:t>
                </a:r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/>
                  <a:t> using the </a:t>
                </a:r>
                <a:r>
                  <a:rPr lang="en-US" dirty="0" smtClean="0"/>
                  <a:t>PA=LU </a:t>
                </a:r>
                <a:r>
                  <a:rPr lang="en-US" dirty="0"/>
                  <a:t>decomposition of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into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P</a:t>
                </a:r>
                <a:r>
                  <a:rPr lang="en-US" i="0">
                    <a:latin typeface="Cambria Math" panose="02040503050406030204" pitchFamily="18" charset="0"/>
                  </a:rPr>
                  <a:t>𝐴=𝐿𝑈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:r>
                  <a:rPr lang="en-US" i="0">
                    <a:latin typeface="Cambria Math" panose="02040503050406030204" pitchFamily="18" charset="0"/>
                  </a:rPr>
                  <a:t>▁𝑑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𝐿▁𝑑=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:r>
                  <a:rPr lang="en-US" i="0">
                    <a:latin typeface="Cambria Math" panose="02040503050406030204" pitchFamily="18" charset="0"/>
                  </a:rPr>
                  <a:t>▁𝑥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𝑈▁𝑥=▁𝑑</a:t>
                </a:r>
                <a:r>
                  <a:rPr lang="en-US" dirty="0" smtClean="0"/>
                  <a:t> by 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system of equations vector norms are used to measure errors</a:t>
            </a:r>
          </a:p>
          <a:p>
            <a:endParaRPr lang="en-US" dirty="0" smtClean="0"/>
          </a:p>
          <a:p>
            <a:r>
              <a:rPr lang="en-US" dirty="0" smtClean="0"/>
              <a:t>There exist various ways to define vector norms</a:t>
            </a:r>
          </a:p>
          <a:p>
            <a:endParaRPr lang="en-US" dirty="0" smtClean="0"/>
          </a:p>
          <a:p>
            <a:r>
              <a:rPr lang="en-US" dirty="0" smtClean="0"/>
              <a:t>A very popular norm in numerical methods is the infinity norm as it requires almost no calculations to determine it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vector norms forward and backward errors as well as the error magnification factor can be defined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a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with exact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approximated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relative forward error is the ratio between the absolute forward error and the infinity norm of the exact solution.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relative backward error is the ratio between the absolute backward error and the infinity norm of the right hand-side</a:t>
                </a:r>
                <a:r>
                  <a:rPr lang="en-US" baseline="0" dirty="0" smtClean="0"/>
                  <a:t> vector b.</a:t>
                </a:r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a system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/>
                  <a:t> with exact solution </a:t>
                </a:r>
                <a:r>
                  <a:rPr lang="en-US" i="0">
                    <a:latin typeface="Cambria Math" panose="02040503050406030204" pitchFamily="18" charset="0"/>
                  </a:rPr>
                  <a:t>▁𝑟</a:t>
                </a:r>
                <a:r>
                  <a:rPr lang="en-US" dirty="0"/>
                  <a:t> and </a:t>
                </a:r>
                <a:r>
                  <a:rPr lang="en-US" dirty="0" smtClean="0"/>
                  <a:t>approximated solution </a:t>
                </a:r>
                <a:r>
                  <a:rPr lang="en-US" i="0">
                    <a:latin typeface="Cambria Math" panose="02040503050406030204" pitchFamily="18" charset="0"/>
                  </a:rPr>
                  <a:t>▁(𝑥_𝑟 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relative forward error is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ratio between the absolute forward error and the infinity norm of the exact solution.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relative backward error is the ratio between the absolute backward error and the infinity norm of the right hand-side</a:t>
                </a:r>
                <a:r>
                  <a:rPr lang="en-US" baseline="0" dirty="0" smtClean="0"/>
                  <a:t> vector b.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0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error magnification factor is the ratio between forward and backward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2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largest to be expected error magnification factor when solving a linear system of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 given by the conditioning number</a:t>
                </a:r>
                <a:r>
                  <a:rPr lang="en-US" baseline="0" dirty="0" smtClean="0"/>
                  <a:t> of the coefficient matrix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conditioning number of the coefficient matrix can be calculated by multiplying the infinity norm of the A with the infinity norm of the inverse of A 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Contrary to nonlinear equations, for linear equations we can compute the error magnification factor.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 is an</a:t>
                </a:r>
                <a:r>
                  <a:rPr lang="en-US" baseline="0" dirty="0" smtClean="0"/>
                  <a:t> important theorem that reads as: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largest to be expected error magnification factor when solving a linear system of equations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𝑥=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dirty="0" smtClean="0"/>
                  <a:t> is given </a:t>
                </a:r>
                <a:r>
                  <a:rPr lang="en-US" dirty="0" smtClean="0"/>
                  <a:t>by the conditioning number</a:t>
                </a:r>
                <a:r>
                  <a:rPr lang="en-US" baseline="0" dirty="0" smtClean="0"/>
                  <a:t> of the coefficient matrix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conditioning number of the coefficient matrix can be calculated by multiplying the infinity norm of the A with the </a:t>
                </a:r>
                <a:r>
                  <a:rPr lang="en-US" baseline="0" dirty="0" smtClean="0"/>
                  <a:t>infinity norm of the inverse of A </a:t>
                </a:r>
              </a:p>
              <a:p>
                <a:r>
                  <a:rPr lang="en-US" baseline="0" dirty="0" smtClean="0"/>
                  <a:t>Luckily this is simple to do as we will see.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Of course, if you want to be able to use this theorem you need to know how to compute the infinity norm of a matrix.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infinity norm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defined as the maximum absolute row sum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infinity norm of a matrix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is defined as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"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aximum absolute row sum</a:t>
                </a:r>
                <a:r>
                  <a:rPr lang="en-CA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For example for the matrix displayed one proceeds as follows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First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first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7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Second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second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13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third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</a:t>
                </a:r>
                <a:r>
                  <a:rPr lang="en-US" b="0" baseline="0" dirty="0" err="1" smtClean="0">
                    <a:ea typeface="Cambria Math" panose="02040503050406030204" pitchFamily="18" charset="0"/>
                  </a:rPr>
                  <a:t>thrid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8.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Now we look for the largest row sum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This is 13, the row sum of the second row.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Consequently the infinity norm of our matrix is 13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error magnification factor tells us how many significant digits we will loose in our calculations</a:t>
            </a:r>
          </a:p>
          <a:p>
            <a:endParaRPr lang="en-US" dirty="0" smtClean="0"/>
          </a:p>
          <a:p>
            <a:r>
              <a:rPr lang="en-US" dirty="0" smtClean="0"/>
              <a:t>For an error magnification factor of about 10 to the power d</a:t>
            </a:r>
            <a:r>
              <a:rPr lang="en-US" baseline="0" dirty="0" smtClean="0"/>
              <a:t> </a:t>
            </a:r>
            <a:r>
              <a:rPr lang="en-US" dirty="0" smtClean="0"/>
              <a:t>the smallest forward error we can hope to expect is 10 to the</a:t>
            </a:r>
            <a:r>
              <a:rPr lang="en-US" baseline="0" dirty="0" smtClean="0"/>
              <a:t> power d minus 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stared our calculation with 16 correct significant digits. </a:t>
            </a:r>
          </a:p>
          <a:p>
            <a:r>
              <a:rPr lang="en-US" baseline="0" dirty="0" smtClean="0"/>
              <a:t>But due to the error magnification factor, we can never get an solution better than 16-d digits.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general system of linear equations with n unknowns x1 to 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 writes as displayed on the slide.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16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more compact and efficient notation is the matrix notation</a:t>
            </a:r>
          </a:p>
          <a:p>
            <a:endParaRPr lang="en-US" dirty="0" smtClean="0"/>
          </a:p>
          <a:p>
            <a:r>
              <a:rPr lang="en-US" dirty="0" smtClean="0"/>
              <a:t>For this we introduced the coefficient matrix A, the vector of unknowns x and the</a:t>
            </a:r>
            <a:r>
              <a:rPr lang="en-US" baseline="0" dirty="0" smtClean="0"/>
              <a:t> right-hand side vector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these definitions the matrix equation Ax=b is then equivalent to the linear system of equations with the unknowns x1 to 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13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linear system of equations will have either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Exactly one solution when the two lines representing the equations have one intersection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infinite number of solutions if both equations are represented by a same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no solution at all if the two lines are parallel to each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02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discussed the following algorithms: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Naïve Gauss elimination</a:t>
            </a:r>
          </a:p>
          <a:p>
            <a:pPr lvl="0"/>
            <a:r>
              <a:rPr lang="en-US" dirty="0" smtClean="0"/>
              <a:t>Gauss elimination with partial pivoting</a:t>
            </a:r>
          </a:p>
          <a:p>
            <a:pPr lvl="0"/>
            <a:r>
              <a:rPr lang="en-US" dirty="0" smtClean="0"/>
              <a:t>LU decomposition</a:t>
            </a:r>
          </a:p>
          <a:p>
            <a:pPr lvl="0"/>
            <a:r>
              <a:rPr lang="en-US" dirty="0" smtClean="0"/>
              <a:t>AP=LU decomposition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75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Gauss elimination transforms the system into  an upper diagonal system form by forward elimination.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upper diagonal  system is solved by back substitution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8212-87B6-4679-827E-5B17C498A1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Gauss elimination with partial pivoting adds a</a:t>
            </a:r>
            <a:r>
              <a:rPr lang="en-US" baseline="0" dirty="0" smtClean="0"/>
              <a:t> further step, the so-called pivoting step.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pivoting step aims to exchange equations</a:t>
            </a:r>
            <a:r>
              <a:rPr lang="en-US" baseline="0" dirty="0" smtClean="0"/>
              <a:t> which may lead to problems, either due to division by zero or division by small numbers, by other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determine the needed switching of equations, one scans all elements of the column starting from the pivot element downwards, and searches for the largest one in absolute value among them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pivot element is already the largest one nothing needs to be done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Otherwise, one exchanges the equation containing the pivot element with the equation containing the largest entry in absolute value.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B402-1DFF-473F-A899-C1AA2F79F6C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LU decomposition of a matrix is built using two simple rules.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First,</a:t>
                </a:r>
                <a:r>
                  <a:rPr lang="en-US" baseline="0" dirty="0" smtClean="0"/>
                  <a:t> the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 is the matrix computed by the naive Gauss elimination algorithm</a:t>
                </a:r>
              </a:p>
              <a:p>
                <a:r>
                  <a:rPr lang="en-US" dirty="0" smtClean="0"/>
                  <a:t>Second,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matrix is obtained by filling the coefficients used to execute the individual Gauss elimination steps into the right places.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Recall</a:t>
                </a:r>
                <a:r>
                  <a:rPr lang="en-US" baseline="0" dirty="0" smtClean="0"/>
                  <a:t> that not all matrices A can be decomposed into such a product.</a:t>
                </a:r>
              </a:p>
              <a:p>
                <a:r>
                  <a:rPr lang="en-US" dirty="0" smtClean="0"/>
                  <a:t>If the naive Gauss elimination step can not be performed on 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, then there is no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very simple rule to build the LU decomposition of a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First,</a:t>
                </a:r>
                <a:r>
                  <a:rPr lang="en-US" baseline="0" dirty="0" smtClean="0"/>
                  <a:t> the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matrix is the matrix computed by the naive Gauss elimination </a:t>
                </a:r>
                <a:r>
                  <a:rPr lang="en-US" dirty="0" smtClean="0"/>
                  <a:t>algorithm</a:t>
                </a:r>
              </a:p>
              <a:p>
                <a:r>
                  <a:rPr lang="en-US" dirty="0" smtClean="0"/>
                  <a:t>Second,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he </a:t>
                </a:r>
                <a:r>
                  <a:rPr lang="en-US" i="0">
                    <a:latin typeface="Cambria Math" panose="02040503050406030204" pitchFamily="18" charset="0"/>
                  </a:rPr>
                  <a:t>𝐿</a:t>
                </a:r>
                <a:r>
                  <a:rPr lang="en-US" dirty="0" smtClean="0"/>
                  <a:t> matrix </a:t>
                </a:r>
                <a:r>
                  <a:rPr lang="en-US" dirty="0" smtClean="0"/>
                  <a:t>is obtained by filling the coefficients </a:t>
                </a:r>
                <a:r>
                  <a:rPr lang="en-US" dirty="0" smtClean="0"/>
                  <a:t>used to execute the individual Gauss elimination </a:t>
                </a:r>
                <a:r>
                  <a:rPr lang="en-US" dirty="0" smtClean="0"/>
                  <a:t>steps into the right places.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</a:t>
                </a:r>
                <a:r>
                  <a:rPr lang="en-US" baseline="0" dirty="0" smtClean="0"/>
                  <a:t> important note is that not all matrices A can be decomposed into such a product.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/>
                  <a:t>the naive Gauss elimination step can not be performed on a system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𝐴▁𝑥=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dirty="0" smtClean="0"/>
                  <a:t>, then there is no LU decomposition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discussed two applications of the LU decomposition</a:t>
                </a:r>
              </a:p>
              <a:p>
                <a:r>
                  <a:rPr lang="en-US" baseline="0" dirty="0" smtClean="0"/>
                  <a:t>The first one was to solve linear systems and the second one to compute the determinant of a matrix.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LU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compute the determinant of a matrix, on multiplies all diagonal elements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discussed tow applications of the LU decomposition</a:t>
                </a:r>
              </a:p>
              <a:p>
                <a:r>
                  <a:rPr lang="en-US" baseline="0" dirty="0" smtClean="0"/>
                  <a:t>The first one was to solve linear systems and the second one to compute the determinant of a matrix.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/>
                  <a:t> using the LU decomposition of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into </a:t>
                </a:r>
                <a:r>
                  <a:rPr lang="en-US" i="0">
                    <a:latin typeface="Cambria Math" panose="02040503050406030204" pitchFamily="18" charset="0"/>
                  </a:rPr>
                  <a:t>𝐴=𝐿𝑈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:r>
                  <a:rPr lang="en-US" i="0">
                    <a:latin typeface="Cambria Math" panose="02040503050406030204" pitchFamily="18" charset="0"/>
                  </a:rPr>
                  <a:t>▁𝑑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𝐿▁𝑑=▁𝑏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:r>
                  <a:rPr lang="en-US" i="0">
                    <a:latin typeface="Cambria Math" panose="02040503050406030204" pitchFamily="18" charset="0"/>
                  </a:rPr>
                  <a:t>▁𝑥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𝑈▁𝑥=▁𝑑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 smtClean="0"/>
                  <a:t>compute the determinant of a matrix, on multiplies all diagonal elements of the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</a:t>
                </a:r>
                <a:r>
                  <a:rPr lang="en-US" dirty="0" smtClean="0"/>
                  <a:t>matrix.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system of linear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PA=LU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PA=LU decomposition extends the LU decomposition by integrating the pivoting strategy</a:t>
                </a:r>
              </a:p>
              <a:p>
                <a:pPr lvl="1"/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A8373E-1E58-46EC-8234-112B6550D079}"/>
                  </a:ext>
                </a:extLst>
              </p:cNvPr>
              <p:cNvSpPr txBox="1"/>
              <p:nvPr/>
            </p:nvSpPr>
            <p:spPr>
              <a:xfrm>
                <a:off x="8681184" y="4441344"/>
                <a:ext cx="2557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48A6AD"/>
                    </a:solidFill>
                  </a:rPr>
                  <a:t>Upper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A8373E-1E58-46EC-8234-112B6550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184" y="4441344"/>
                <a:ext cx="25578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9826992" y="3121392"/>
            <a:ext cx="152400" cy="2444016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8373E-1E58-46EC-8234-112B6550D079}"/>
                  </a:ext>
                </a:extLst>
              </p:cNvPr>
              <p:cNvSpPr txBox="1"/>
              <p:nvPr/>
            </p:nvSpPr>
            <p:spPr>
              <a:xfrm>
                <a:off x="6348041" y="4441344"/>
                <a:ext cx="2465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>
                    <a:solidFill>
                      <a:srgbClr val="48A6AD"/>
                    </a:solidFill>
                  </a:rPr>
                  <a:t>Lower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A8373E-1E58-46EC-8234-112B6550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41" y="4441344"/>
                <a:ext cx="24657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7504711" y="3389911"/>
            <a:ext cx="152400" cy="1906977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8373E-1E58-46EC-8234-112B6550D079}"/>
                  </a:ext>
                </a:extLst>
              </p:cNvPr>
              <p:cNvSpPr txBox="1"/>
              <p:nvPr/>
            </p:nvSpPr>
            <p:spPr>
              <a:xfrm>
                <a:off x="4343400" y="4441344"/>
                <a:ext cx="1015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>
                    <a:solidFill>
                      <a:srgbClr val="48A6AD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A8373E-1E58-46EC-8234-112B6550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41344"/>
                <a:ext cx="10157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4800599" y="3048001"/>
            <a:ext cx="152400" cy="2590799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A8373E-1E58-46EC-8234-112B6550D079}"/>
                  </a:ext>
                </a:extLst>
              </p:cNvPr>
              <p:cNvSpPr txBox="1"/>
              <p:nvPr/>
            </p:nvSpPr>
            <p:spPr>
              <a:xfrm>
                <a:off x="1128270" y="4419600"/>
                <a:ext cx="2212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48A6AD"/>
                    </a:solidFill>
                  </a:rPr>
                  <a:t>Permutation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A8373E-1E58-46EC-8234-112B6550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70" y="4419600"/>
                <a:ext cx="221284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2158495" y="3149095"/>
            <a:ext cx="152400" cy="2388609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systems with the PA=LU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 substitution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backward substitution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errors for system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system of equations vector norms are used to measure errors</a:t>
            </a:r>
          </a:p>
          <a:p>
            <a:r>
              <a:rPr lang="en-US" dirty="0" smtClean="0"/>
              <a:t>There exist various ways to define vector norms</a:t>
            </a:r>
          </a:p>
          <a:p>
            <a:r>
              <a:rPr lang="en-US" dirty="0" smtClean="0"/>
              <a:t>A very popular norm in numerical methods is the infinity norm as it requires almost no calculations to determine it</a:t>
            </a:r>
          </a:p>
          <a:p>
            <a:r>
              <a:rPr lang="en-US" dirty="0" smtClean="0"/>
              <a:t>Using vector norms forward and backward errors as well as the error magnification factor can be defined</a:t>
            </a:r>
          </a:p>
        </p:txBody>
      </p:sp>
    </p:spTree>
    <p:extLst>
      <p:ext uri="{BB962C8B-B14F-4D97-AF65-F5344CB8AC3E}">
        <p14:creationId xmlns:p14="http://schemas.microsoft.com/office/powerpoint/2010/main" val="8912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For </a:t>
                </a:r>
                <a:r>
                  <a:rPr lang="en-US" sz="3000" dirty="0"/>
                  <a:t>a system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3000" dirty="0"/>
                  <a:t> with exact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sz="3000" dirty="0"/>
                  <a:t> and </a:t>
                </a:r>
                <a:r>
                  <a:rPr lang="en-US" sz="3000" dirty="0" smtClean="0"/>
                  <a:t>approximated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relative forward error is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relative backward error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6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/>
              <a:t>M</a:t>
            </a:r>
            <a:r>
              <a:rPr lang="en-US" dirty="0" smtClean="0"/>
              <a:t>agnification </a:t>
            </a:r>
            <a:r>
              <a:rPr lang="en-US" dirty="0"/>
              <a:t>F</a:t>
            </a:r>
            <a:r>
              <a:rPr lang="en-US" dirty="0" smtClean="0"/>
              <a:t>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error magnification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5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Error Magnification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 smtClean="0"/>
                  <a:t>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largest to be expected error magnification factor when solving a linear system of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 given by: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7200" y="2057400"/>
            <a:ext cx="10820400" cy="27432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Definition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smtClean="0"/>
                  <a:t>infinity norm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defined as: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maximum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row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sum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7200" y="1600201"/>
            <a:ext cx="10820400" cy="205739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the error magnification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error magnification factor tells us how many significant digits we will loose in our calculations</a:t>
                </a:r>
              </a:p>
              <a:p>
                <a:r>
                  <a:rPr lang="en-US" dirty="0" smtClean="0"/>
                  <a:t>If we have an error magnification factor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started our calculations we 16 significant digits (input error) but end with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digits (output error)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667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system of linear equations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System of equations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 smtClean="0"/>
                  <a:t>:</a:t>
                </a:r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matrix equation</a:t>
            </a:r>
            <a:endParaRPr lang="en-C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32872" y="3681573"/>
            <a:ext cx="3224927" cy="635809"/>
            <a:chOff x="2032872" y="3681573"/>
            <a:chExt cx="3224927" cy="63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308495" y="3855717"/>
                  <a:ext cx="26736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Coefficient matrix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495" y="3855717"/>
                  <a:ext cx="267368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653" t="-9211" b="-2894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569136" y="2145309"/>
              <a:ext cx="152400" cy="3224927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19600" y="5284176"/>
                <a:ext cx="2044662" cy="80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284176"/>
                <a:ext cx="2044662" cy="80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28800" y="1856776"/>
                <a:ext cx="5440528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56776"/>
                <a:ext cx="5440528" cy="17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638800" y="3633267"/>
            <a:ext cx="2268763" cy="1260624"/>
            <a:chOff x="5638800" y="3633267"/>
            <a:chExt cx="2268763" cy="1260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5638800" y="4045454"/>
                  <a:ext cx="2268763" cy="848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Column vector </a:t>
                  </a:r>
                  <a14:m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a14:m>
                  <a:endParaRPr lang="en-US" sz="2400" dirty="0" smtClean="0"/>
                </a:p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of unknowns</a:t>
                  </a:r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4045454"/>
                  <a:ext cx="2268763" cy="848437"/>
                </a:xfrm>
                <a:prstGeom prst="rect">
                  <a:avLst/>
                </a:prstGeom>
                <a:blipFill>
                  <a:blip r:embed="rId6"/>
                  <a:stretch>
                    <a:fillRect l="-4032" t="-5036" b="-158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 flipV="1">
              <a:off x="5715000" y="3633267"/>
              <a:ext cx="609600" cy="414217"/>
            </a:xfrm>
            <a:prstGeom prst="line">
              <a:avLst/>
            </a:prstGeom>
            <a:ln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851207" y="1403493"/>
            <a:ext cx="4027664" cy="479042"/>
            <a:chOff x="6851207" y="1403493"/>
            <a:chExt cx="4027664" cy="479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7621826" y="1403493"/>
                  <a:ext cx="3257045" cy="4790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Right-hand-side vector </a:t>
                  </a:r>
                  <a14:m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a14:m>
                  <a:endParaRPr lang="en-US" sz="2400" dirty="0" smtClean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826" y="1403493"/>
                  <a:ext cx="3257045" cy="479042"/>
                </a:xfrm>
                <a:prstGeom prst="rect">
                  <a:avLst/>
                </a:prstGeom>
                <a:blipFill>
                  <a:blip r:embed="rId7"/>
                  <a:stretch>
                    <a:fillRect l="-2804" t="-8861" b="-253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stCxn id="13" idx="1"/>
            </p:cNvCxnSpPr>
            <p:nvPr/>
          </p:nvCxnSpPr>
          <p:spPr>
            <a:xfrm flipH="1">
              <a:off x="6851207" y="1643014"/>
              <a:ext cx="770619" cy="201525"/>
            </a:xfrm>
            <a:prstGeom prst="line">
              <a:avLst/>
            </a:prstGeom>
            <a:ln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Space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3400" y="2286000"/>
            <a:ext cx="3712756" cy="3069291"/>
            <a:chOff x="533400" y="2286000"/>
            <a:chExt cx="3712756" cy="306929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DFF54-5F68-43C8-B381-C3F3E5E3F307}"/>
                </a:ext>
              </a:extLst>
            </p:cNvPr>
            <p:cNvCxnSpPr/>
            <p:nvPr/>
          </p:nvCxnSpPr>
          <p:spPr>
            <a:xfrm>
              <a:off x="1066800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3E82AC2-F0A9-405A-A1D2-EB5E3E14225A}"/>
                </a:ext>
              </a:extLst>
            </p:cNvPr>
            <p:cNvCxnSpPr/>
            <p:nvPr/>
          </p:nvCxnSpPr>
          <p:spPr>
            <a:xfrm flipV="1">
              <a:off x="1066800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785389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389" y="4985959"/>
                  <a:ext cx="4607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33400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86000"/>
                  <a:ext cx="4660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1494112" y="3136619"/>
              <a:ext cx="160020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494112" y="3688512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50A1CD-9BD0-401B-8A23-82F777A88A7F}"/>
                </a:ext>
              </a:extLst>
            </p:cNvPr>
            <p:cNvSpPr txBox="1"/>
            <p:nvPr/>
          </p:nvSpPr>
          <p:spPr>
            <a:xfrm>
              <a:off x="1950080" y="2936695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One solution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28208" y="2286000"/>
            <a:ext cx="3712756" cy="3069291"/>
            <a:chOff x="4343400" y="2286000"/>
            <a:chExt cx="3712756" cy="3069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343400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286000"/>
                  <a:ext cx="4660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3DFF54-5F68-43C8-B381-C3F3E5E3F307}"/>
                </a:ext>
              </a:extLst>
            </p:cNvPr>
            <p:cNvCxnSpPr/>
            <p:nvPr/>
          </p:nvCxnSpPr>
          <p:spPr>
            <a:xfrm>
              <a:off x="4876800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E82AC2-F0A9-405A-A1D2-EB5E3E14225A}"/>
                </a:ext>
              </a:extLst>
            </p:cNvPr>
            <p:cNvCxnSpPr/>
            <p:nvPr/>
          </p:nvCxnSpPr>
          <p:spPr>
            <a:xfrm flipV="1">
              <a:off x="4876800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95389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389" y="4985959"/>
                  <a:ext cx="4607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5398384" y="3572001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50A1CD-9BD0-401B-8A23-82F777A88A7F}"/>
                </a:ext>
              </a:extLst>
            </p:cNvPr>
            <p:cNvSpPr txBox="1"/>
            <p:nvPr/>
          </p:nvSpPr>
          <p:spPr>
            <a:xfrm>
              <a:off x="5554499" y="2878633"/>
              <a:ext cx="16491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Infinite number</a:t>
              </a:r>
            </a:p>
            <a:p>
              <a:pPr algn="ctr"/>
              <a:r>
                <a:rPr lang="en-CA" dirty="0" smtClean="0">
                  <a:solidFill>
                    <a:srgbClr val="48A6AD"/>
                  </a:solidFill>
                </a:rPr>
                <a:t>of solutions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23016" y="2286000"/>
            <a:ext cx="3712756" cy="3069291"/>
            <a:chOff x="7923016" y="2286000"/>
            <a:chExt cx="3712756" cy="306929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DFF54-5F68-43C8-B381-C3F3E5E3F307}"/>
                </a:ext>
              </a:extLst>
            </p:cNvPr>
            <p:cNvCxnSpPr/>
            <p:nvPr/>
          </p:nvCxnSpPr>
          <p:spPr>
            <a:xfrm>
              <a:off x="8456416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E82AC2-F0A9-405A-A1D2-EB5E3E14225A}"/>
                </a:ext>
              </a:extLst>
            </p:cNvPr>
            <p:cNvCxnSpPr/>
            <p:nvPr/>
          </p:nvCxnSpPr>
          <p:spPr>
            <a:xfrm flipV="1">
              <a:off x="8456416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1175005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5005" y="4985959"/>
                  <a:ext cx="46076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923016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016" y="2286000"/>
                  <a:ext cx="46609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V="1">
              <a:off x="8990700" y="3572002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990700" y="2984120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50A1CD-9BD0-401B-8A23-82F777A88A7F}"/>
                </a:ext>
              </a:extLst>
            </p:cNvPr>
            <p:cNvSpPr txBox="1"/>
            <p:nvPr/>
          </p:nvSpPr>
          <p:spPr>
            <a:xfrm>
              <a:off x="9304074" y="414404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No solution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0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systems of 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discussed the following algorithms:</a:t>
            </a:r>
          </a:p>
          <a:p>
            <a:pPr lvl="1"/>
            <a:r>
              <a:rPr lang="en-US" dirty="0" smtClean="0"/>
              <a:t>Naïve Gauss elimination</a:t>
            </a:r>
          </a:p>
          <a:p>
            <a:pPr lvl="1"/>
            <a:r>
              <a:rPr lang="en-US" dirty="0" smtClean="0"/>
              <a:t>Gauss elimination with partial pivoting</a:t>
            </a:r>
          </a:p>
          <a:p>
            <a:pPr lvl="1"/>
            <a:r>
              <a:rPr lang="en-US" dirty="0" smtClean="0"/>
              <a:t>LU decomposition</a:t>
            </a:r>
          </a:p>
          <a:p>
            <a:pPr lvl="1"/>
            <a:r>
              <a:rPr lang="en-US" dirty="0" smtClean="0"/>
              <a:t>AP=LU decomposition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36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elimination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660582"/>
                <a:ext cx="4687116" cy="1514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60582"/>
                <a:ext cx="4687116" cy="1514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77000" y="1447800"/>
                <a:ext cx="5522089" cy="194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447800"/>
                <a:ext cx="5522089" cy="1940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068116" y="25908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68544" y="1906217"/>
            <a:ext cx="1246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1000" y="4038600"/>
                <a:ext cx="5522089" cy="194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38600"/>
                <a:ext cx="5522089" cy="1940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6019800" y="51816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9800" y="4497017"/>
            <a:ext cx="1306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</a:t>
            </a:r>
          </a:p>
          <a:p>
            <a:r>
              <a:rPr lang="en-US" dirty="0" smtClean="0"/>
              <a:t>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49177" y="3645694"/>
                <a:ext cx="4206857" cy="29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=2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77" y="3645694"/>
                <a:ext cx="4206857" cy="2995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/>
          <p:cNvSpPr/>
          <p:nvPr/>
        </p:nvSpPr>
        <p:spPr>
          <a:xfrm>
            <a:off x="6858000" y="1787811"/>
            <a:ext cx="2971800" cy="1600200"/>
          </a:xfrm>
          <a:prstGeom prst="triangle">
            <a:avLst>
              <a:gd name="adj" fmla="val 0"/>
            </a:avLst>
          </a:prstGeom>
          <a:noFill/>
          <a:ln>
            <a:solidFill>
              <a:srgbClr val="4EA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2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elimination with 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Pivoting strategy takes care to exchange the equations such to avoid problems with division by zero or division by small numbers</a:t>
            </a:r>
          </a:p>
          <a:p>
            <a:r>
              <a:rPr lang="en-US" dirty="0" smtClean="0"/>
              <a:t>It scans the column below (including) the pivot element and exchanges it with the largest entry in absolute value found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41445" y="4392497"/>
                <a:ext cx="4709110" cy="1916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45" y="4392497"/>
                <a:ext cx="4709110" cy="19162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724400" y="4707454"/>
            <a:ext cx="609600" cy="1601273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6470" y="4707454"/>
            <a:ext cx="550345" cy="550345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64002" y="4792908"/>
            <a:ext cx="1672468" cy="234369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73914" y="4603384"/>
            <a:ext cx="1490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Pivot element</a:t>
            </a:r>
            <a:endParaRPr lang="en-CA" dirty="0">
              <a:solidFill>
                <a:srgbClr val="48A6AD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5930" y="5666915"/>
            <a:ext cx="1688470" cy="163167"/>
          </a:xfrm>
          <a:prstGeom prst="straightConnector1">
            <a:avLst/>
          </a:prstGeom>
          <a:ln w="1905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35281" y="5650468"/>
            <a:ext cx="190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Scanned elements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 is the matrix computed by the naive Gauss elimination algorithm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matrix contains the coefficients used to execute the individual Gauss elimination steps</a:t>
                </a:r>
              </a:p>
              <a:p>
                <a:pPr lvl="1"/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41552" y="5552524"/>
            <a:ext cx="8508895" cy="543476"/>
            <a:chOff x="1924357" y="6079372"/>
            <a:chExt cx="8508895" cy="54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7766253" y="6253516"/>
                  <a:ext cx="2557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48A6AD"/>
                      </a:solidFill>
                    </a:rPr>
                    <a:t>Upper diagonal 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253" y="6253516"/>
                  <a:ext cx="255788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8979836" y="4778356"/>
              <a:ext cx="152400" cy="2754432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5110488" y="6253516"/>
                  <a:ext cx="2465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Lower diagonal 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88" y="6253516"/>
                  <a:ext cx="24657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6265779" y="4936372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37209" y="6253516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09" y="6253516"/>
                  <a:ext cx="101579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90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168905" y="4837721"/>
              <a:ext cx="152400" cy="2641495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3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the 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LU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back-substitution</a:t>
                </a:r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To compute the determinant of a matrix, on multiplies all diagonal elements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6" t="-1887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0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985</Words>
  <Application>Microsoft Office PowerPoint</Application>
  <PresentationFormat>Widescreen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Lecture 12</vt:lpstr>
      <vt:lpstr>General system of linear equations</vt:lpstr>
      <vt:lpstr>Equivalent matrix equation</vt:lpstr>
      <vt:lpstr>Solution Space</vt:lpstr>
      <vt:lpstr>Solving linear systems of equations</vt:lpstr>
      <vt:lpstr>Gauss elimination</vt:lpstr>
      <vt:lpstr>Gauss elimination with partial pivoting</vt:lpstr>
      <vt:lpstr>LU Decomposition</vt:lpstr>
      <vt:lpstr>Applications of the LU decomposition</vt:lpstr>
      <vt:lpstr>PA=LU Decomposition</vt:lpstr>
      <vt:lpstr>Solving systems with the PA=LU decomposition</vt:lpstr>
      <vt:lpstr>Quantifying errors for system of equations</vt:lpstr>
      <vt:lpstr>Forward and Backward Errors</vt:lpstr>
      <vt:lpstr>Error Magnification Factor</vt:lpstr>
      <vt:lpstr>Predicting the Error Magnification Factor</vt:lpstr>
      <vt:lpstr>Matrix Norm</vt:lpstr>
      <vt:lpstr>Application of the error magnification 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121</cp:revision>
  <dcterms:created xsi:type="dcterms:W3CDTF">2006-08-16T00:00:00Z</dcterms:created>
  <dcterms:modified xsi:type="dcterms:W3CDTF">2020-02-14T16:16:49Z</dcterms:modified>
</cp:coreProperties>
</file>