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0" r:id="rId6"/>
    <p:sldId id="264" r:id="rId7"/>
    <p:sldId id="259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29" autoAdjust="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FE2D-616F-406C-8420-561E22E60AD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8212-87B6-4679-827E-5B17C498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the syste</a:t>
            </a:r>
            <a:r>
              <a:rPr lang="en-US" baseline="0" dirty="0" smtClean="0"/>
              <a:t>m is done by </a:t>
            </a:r>
            <a:r>
              <a:rPr lang="en-US" baseline="0" dirty="0" smtClean="0"/>
              <a:t>back </a:t>
            </a:r>
            <a:r>
              <a:rPr lang="en-US" baseline="0" dirty="0" smtClean="0"/>
              <a:t>substitution</a:t>
            </a:r>
          </a:p>
          <a:p>
            <a:endParaRPr lang="en-US" baseline="0" dirty="0" smtClean="0"/>
          </a:p>
          <a:p>
            <a:r>
              <a:rPr lang="en-US" dirty="0" smtClean="0"/>
              <a:t>Form the last</a:t>
            </a:r>
            <a:r>
              <a:rPr lang="en-US" baseline="0" dirty="0" smtClean="0"/>
              <a:t> </a:t>
            </a:r>
            <a:r>
              <a:rPr lang="en-US" dirty="0" smtClean="0"/>
              <a:t>equation we get right away x3=-1</a:t>
            </a:r>
          </a:p>
          <a:p>
            <a:endParaRPr lang="en-US" dirty="0" smtClean="0"/>
          </a:p>
          <a:p>
            <a:r>
              <a:rPr lang="en-US" dirty="0" smtClean="0"/>
              <a:t>Using this result in the second equation allows us to compute x2 to be equal to 2</a:t>
            </a:r>
          </a:p>
          <a:p>
            <a:endParaRPr lang="en-US" dirty="0" smtClean="0"/>
          </a:p>
          <a:p>
            <a:r>
              <a:rPr lang="en-US" dirty="0" smtClean="0"/>
              <a:t>Knowing x2 and x3, allows us</a:t>
            </a:r>
            <a:r>
              <a:rPr lang="en-US" baseline="0" dirty="0" smtClean="0"/>
              <a:t> to compute x1 from the first equation. </a:t>
            </a:r>
          </a:p>
          <a:p>
            <a:r>
              <a:rPr lang="en-US" baseline="0" dirty="0" smtClean="0"/>
              <a:t>We find x1=2.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procedure we explained can be generalized to as many equations as we want.</a:t>
            </a:r>
          </a:p>
          <a:p>
            <a:r>
              <a:rPr lang="en-US" baseline="0" dirty="0" smtClean="0"/>
              <a:t>The principle remains always the same.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Naive Gauss elimination is a systematic strategy to solve systems of linear equations</a:t>
            </a:r>
          </a:p>
          <a:p>
            <a:endParaRPr lang="en-US" dirty="0" smtClean="0"/>
          </a:p>
          <a:p>
            <a:r>
              <a:rPr lang="en-US" dirty="0" smtClean="0"/>
              <a:t>It first transforms the system into an upper diagonal systems</a:t>
            </a:r>
          </a:p>
          <a:p>
            <a:endParaRPr lang="en-US" dirty="0" smtClean="0"/>
          </a:p>
          <a:p>
            <a:r>
              <a:rPr lang="en-US" dirty="0" smtClean="0"/>
              <a:t>And second solves it </a:t>
            </a:r>
            <a:r>
              <a:rPr lang="en-US" smtClean="0"/>
              <a:t>by </a:t>
            </a:r>
            <a:r>
              <a:rPr lang="en-US" smtClean="0"/>
              <a:t>back </a:t>
            </a:r>
            <a:r>
              <a:rPr lang="en-US" dirty="0" smtClean="0"/>
              <a:t>substitution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last lecture we discussed linear</a:t>
            </a:r>
            <a:r>
              <a:rPr lang="en-US" baseline="0" dirty="0" smtClean="0"/>
              <a:t> systems of equations</a:t>
            </a:r>
          </a:p>
          <a:p>
            <a:r>
              <a:rPr lang="en-US" baseline="0" dirty="0" smtClean="0"/>
              <a:t>We learned that there is a closed form solution which can be given by Cramer’s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Cramer’s rule involve the calculation of several determinants resulting in high calculation times.</a:t>
            </a:r>
          </a:p>
          <a:p>
            <a:r>
              <a:rPr lang="en-US" baseline="0" dirty="0" smtClean="0"/>
              <a:t>Unless we develop an efficient way to compute such determinants, the closed form solution is of very limited practical 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alternative approach is to transform the original system of equations into another one, simpler and faster to solve</a:t>
            </a:r>
          </a:p>
          <a:p>
            <a:r>
              <a:rPr lang="en-US" baseline="0" dirty="0" smtClean="0"/>
              <a:t>One of such approaches is the Gauss elimination strategy.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Gauss elimination transform a system into a simpler one by </a:t>
            </a:r>
            <a:r>
              <a:rPr lang="en-US" dirty="0" smtClean="0"/>
              <a:t>a systematic procedure replacing equations by new ones obtained by multiplication and subtraction of equations from the original system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is to transform the original</a:t>
            </a:r>
            <a:r>
              <a:rPr lang="en-US" baseline="0" dirty="0" smtClean="0"/>
              <a:t> system into an equivalent one having a different structure making it faster to solve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Gauss elimination aims to obtain a system in an upper diagonal form by so-called forward elimination.</a:t>
            </a:r>
          </a:p>
          <a:p>
            <a:r>
              <a:rPr lang="en-US" baseline="0" dirty="0" smtClean="0"/>
              <a:t>An upper diagonal system is a system for which the coefficient matrix is an upper diagonal matrix.</a:t>
            </a:r>
          </a:p>
          <a:p>
            <a:r>
              <a:rPr lang="en-US" baseline="0" dirty="0" smtClean="0"/>
              <a:t>Such a matrix has zeros in all entries below the diagonal as highlighted with the triangle on the slide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an upper diagonal system is much faster to solve.</a:t>
            </a:r>
          </a:p>
          <a:p>
            <a:endParaRPr lang="en-US" baseline="0" dirty="0" smtClean="0"/>
          </a:p>
          <a:p>
            <a:r>
              <a:rPr lang="en-US" dirty="0" smtClean="0"/>
              <a:t>The solution</a:t>
            </a:r>
            <a:r>
              <a:rPr lang="en-US" baseline="0" dirty="0" smtClean="0"/>
              <a:t> process starts with the last equation, which contains only a single unknown</a:t>
            </a:r>
          </a:p>
          <a:p>
            <a:r>
              <a:rPr lang="en-US" baseline="0" dirty="0" smtClean="0"/>
              <a:t>Using the result found it solves the second last equation, which its turn contain now as well only one unknown</a:t>
            </a:r>
          </a:p>
          <a:p>
            <a:r>
              <a:rPr lang="en-US" baseline="0" dirty="0" smtClean="0"/>
              <a:t>One proceed likes this further until the first equation</a:t>
            </a:r>
          </a:p>
          <a:p>
            <a:r>
              <a:rPr lang="en-US" baseline="0" dirty="0" smtClean="0"/>
              <a:t>This process is called </a:t>
            </a:r>
            <a:r>
              <a:rPr lang="en-US" baseline="0" dirty="0" smtClean="0"/>
              <a:t>back substitution or sometimes back solving.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Explained in a general way the complete process seems</a:t>
            </a:r>
            <a:r>
              <a:rPr lang="en-US" baseline="0" dirty="0" smtClean="0"/>
              <a:t> rather complex. But in fact it is really simple as we will see in the coming examples.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use</a:t>
                </a:r>
                <a:r>
                  <a:rPr lang="en-US" baseline="0" dirty="0" smtClean="0"/>
                  <a:t> a system with only two equations to explain the Gauss elimination procedure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 we try to replace the second equation by another one containing only a single unknown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can be achieved by creating a new equation by s</a:t>
                </a:r>
                <a:r>
                  <a:rPr lang="en-US" dirty="0" smtClean="0"/>
                  <a:t>ubtracting three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times the first equation from the second one.</a:t>
                </a:r>
              </a:p>
              <a:p>
                <a:r>
                  <a:rPr lang="en-US" baseline="0" dirty="0" smtClean="0"/>
                  <a:t>This way we get a new equivalent system as shown on the slide.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use</a:t>
                </a:r>
                <a:r>
                  <a:rPr lang="en-US" baseline="0" dirty="0" smtClean="0"/>
                  <a:t> a system with only two equations to explain the Gauss elimination procedure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 we try to replace the second equation by another one containing only a single unknown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can be achieved by creating a new equation by s</a:t>
                </a:r>
                <a:r>
                  <a:rPr lang="en-US" dirty="0" smtClean="0"/>
                  <a:t>ubtracting three</a:t>
                </a:r>
                <a:r>
                  <a:rPr lang="en-US" i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times the first equation from the second </a:t>
                </a:r>
                <a:r>
                  <a:rPr lang="en-US" dirty="0" smtClean="0"/>
                  <a:t>one.</a:t>
                </a:r>
              </a:p>
              <a:p>
                <a:r>
                  <a:rPr lang="en-US" baseline="0" dirty="0" smtClean="0"/>
                  <a:t>This way we get a new equivalent system as shown on the slide.</a:t>
                </a:r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system is now very fast to solve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equation is straight forward to solve and we find x2=1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x2=1, the first equation is straight forward to solve too and we find x1=2.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8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there are several ways to transform the original system of equation into an upper diagonal system</a:t>
            </a:r>
          </a:p>
          <a:p>
            <a:endParaRPr lang="en-US" dirty="0" smtClean="0"/>
          </a:p>
          <a:p>
            <a:r>
              <a:rPr lang="en-US" dirty="0" smtClean="0"/>
              <a:t>Two examples are shown</a:t>
            </a:r>
            <a:r>
              <a:rPr lang="en-US" baseline="0" dirty="0" smtClean="0"/>
              <a:t> on the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Gauss elimination algorithm uses the first option.</a:t>
            </a:r>
          </a:p>
          <a:p>
            <a:r>
              <a:rPr lang="en-US" baseline="0" dirty="0" smtClean="0"/>
              <a:t>The way to find how Gauss elimination proceeds is to ask yourself the following question:</a:t>
            </a:r>
          </a:p>
          <a:p>
            <a:r>
              <a:rPr lang="en-US" baseline="0" dirty="0" smtClean="0"/>
              <a:t>How many times do I have to remove the first equation from the second one in order to remove the first unknown  x1.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present example the answer is that we have to remove 3 times the first equation from the second in order to cancel out the unknown x1.</a:t>
            </a:r>
          </a:p>
          <a:p>
            <a:r>
              <a:rPr lang="en-US" baseline="0" dirty="0" smtClean="0"/>
              <a:t>This is exactly the operation that the Gauss elimination algorithm will apply.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simpler way to present the calculations is the so-called augmented matrix notation</a:t>
            </a:r>
          </a:p>
          <a:p>
            <a:endParaRPr lang="en-US" dirty="0" smtClean="0"/>
          </a:p>
          <a:p>
            <a:r>
              <a:rPr lang="en-US" dirty="0" smtClean="0"/>
              <a:t>In this notation one creates a table out</a:t>
            </a:r>
            <a:r>
              <a:rPr lang="en-US" baseline="0" dirty="0" smtClean="0"/>
              <a:t> of the coefficient matrix A and the right hand side vector b as shown on the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proceed with the first Gauss elimination step one starts by identifying the so-called pivot element</a:t>
            </a:r>
          </a:p>
          <a:p>
            <a:r>
              <a:rPr lang="en-US" baseline="0" dirty="0" smtClean="0"/>
              <a:t>This is the coefficient of the first unknown of the first equation</a:t>
            </a:r>
          </a:p>
          <a:p>
            <a:r>
              <a:rPr lang="en-US" baseline="0" dirty="0" smtClean="0"/>
              <a:t>The equation containing the pivot element will be called the pivot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Gauss elimination aims to create a zero below the pivot element.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obtain this 0, one asks the question:</a:t>
            </a:r>
          </a:p>
          <a:p>
            <a:r>
              <a:rPr lang="en-US" baseline="0" dirty="0" smtClean="0"/>
              <a:t>how many times do I have to remove the pivot equation form the second to remove the first unknown from the second equation.</a:t>
            </a:r>
          </a:p>
          <a:p>
            <a:r>
              <a:rPr lang="en-US" baseline="0" dirty="0" smtClean="0"/>
              <a:t>The answer to this question leads to the Gauss elimination step which in our example is R2-3*R1.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Proceeding with this step results in the new table as shown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this last table it is straight forward to compute x2 and then x1.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understand the mechanism for two equations, let us see how the algorithm handles three </a:t>
            </a:r>
            <a:r>
              <a:rPr lang="en-US" baseline="0" dirty="0" smtClean="0"/>
              <a:t>equations</a:t>
            </a:r>
          </a:p>
          <a:p>
            <a:endParaRPr lang="en-US" baseline="0" dirty="0" smtClean="0"/>
          </a:p>
          <a:p>
            <a:r>
              <a:rPr lang="en-US" dirty="0" smtClean="0"/>
              <a:t>Consider the system shown</a:t>
            </a:r>
          </a:p>
          <a:p>
            <a:endParaRPr lang="en-US" dirty="0" smtClean="0"/>
          </a:p>
          <a:p>
            <a:r>
              <a:rPr lang="en-US" dirty="0" smtClean="0"/>
              <a:t>First we write it into the augmented matrix notation.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identify the pivot element, -3 in or case.</a:t>
            </a:r>
          </a:p>
          <a:p>
            <a:endParaRPr lang="en-US" dirty="0" smtClean="0"/>
          </a:p>
          <a:p>
            <a:r>
              <a:rPr lang="en-US" dirty="0" smtClean="0"/>
              <a:t>Observing the table gives us the two Gauss</a:t>
            </a:r>
            <a:r>
              <a:rPr lang="en-US" baseline="0" dirty="0" smtClean="0"/>
              <a:t> elimination steps to eliminate the unknown x1 in the equations below the first one</a:t>
            </a:r>
          </a:p>
          <a:p>
            <a:r>
              <a:rPr lang="en-US" baseline="0" dirty="0" smtClean="0"/>
              <a:t>Keep in mind to ask:</a:t>
            </a:r>
          </a:p>
          <a:p>
            <a:r>
              <a:rPr lang="en-US" baseline="0" dirty="0" smtClean="0"/>
              <a:t>How many times I have to remove the pivot equation from the second, respectively third one to eliminate x1 from these equations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answer leads to the correct Gauss elimination steps which are in our case</a:t>
            </a:r>
          </a:p>
          <a:p>
            <a:r>
              <a:rPr lang="en-US" baseline="0" dirty="0" smtClean="0"/>
              <a:t>R2 – (-2)*R1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R3-(-1)*R1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Having identified the needed operations to eliminate the unknown x1 from the second and third equation, we can proceed to write the new equivalent system of equation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equation remains unchanged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execute the first identified row operation to create the new second equations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finish by executing the second identified row operation to create the new third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obtain a new system of equation</a:t>
            </a:r>
          </a:p>
          <a:p>
            <a:r>
              <a:rPr lang="en-US" baseline="0" dirty="0" smtClean="0"/>
              <a:t>This is not yet an upper diagonal system</a:t>
            </a:r>
          </a:p>
          <a:p>
            <a:r>
              <a:rPr lang="en-US" baseline="0" dirty="0" smtClean="0"/>
              <a:t>To transform it into an upper diagonal system, one more Gauss elimination step needs to be done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look to the subsystem highlighted and proceed exactly same way as before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pivot element is -2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eliminate the second unknown x2, the question to ask is :</a:t>
            </a:r>
          </a:p>
          <a:p>
            <a:r>
              <a:rPr lang="en-US" baseline="0" dirty="0" smtClean="0"/>
              <a:t>How many times do I have to remove the second equation, the one with the pivot element, from the third one to eliminate x2?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answer is that we need to remove 1 times R2 from R3 to eliminate x2.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now start to write our new equivalent system of equation</a:t>
            </a:r>
          </a:p>
          <a:p>
            <a:r>
              <a:rPr lang="en-US" baseline="0" dirty="0" smtClean="0"/>
              <a:t>The equations one and two are unchanged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new third equation is obtained by executing the identified row operation</a:t>
            </a:r>
          </a:p>
          <a:p>
            <a:endParaRPr lang="en-US" dirty="0" smtClean="0"/>
          </a:p>
          <a:p>
            <a:r>
              <a:rPr lang="en-US" dirty="0" smtClean="0"/>
              <a:t>This leads us to our upper diagonal matrix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6.png"/><Relationship Id="rId9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Naive Gauss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three 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</a:t>
            </a:r>
            <a:r>
              <a:rPr lang="en-US" dirty="0" smtClean="0"/>
              <a:t>substitution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7344" y="3132277"/>
                <a:ext cx="397557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44" y="3132277"/>
                <a:ext cx="3975576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264544" y="3863182"/>
            <a:ext cx="2226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98717" y="3230124"/>
                <a:ext cx="1688283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717" y="3230124"/>
                <a:ext cx="1688283" cy="1228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479250" y="3475255"/>
            <a:ext cx="17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 </a:t>
            </a:r>
            <a:r>
              <a:rPr lang="en-US" dirty="0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Naive Gauss elimination is a systematic strategy to solve systems of linear equations</a:t>
            </a:r>
          </a:p>
          <a:p>
            <a:r>
              <a:rPr lang="en-US" dirty="0" smtClean="0"/>
              <a:t>It first transforms the system into an upper diagonal systems</a:t>
            </a:r>
          </a:p>
          <a:p>
            <a:r>
              <a:rPr lang="en-US" dirty="0" smtClean="0"/>
              <a:t>And second solves it </a:t>
            </a:r>
            <a:r>
              <a:rPr lang="en-US" smtClean="0"/>
              <a:t>by </a:t>
            </a:r>
            <a:r>
              <a:rPr lang="en-US" smtClean="0"/>
              <a:t>back </a:t>
            </a:r>
            <a:r>
              <a:rPr lang="en-US" dirty="0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 a closed form solution of systems of linear equations is known in form of Cramer’s rule, the practical application of it is very limited</a:t>
            </a:r>
          </a:p>
          <a:p>
            <a:r>
              <a:rPr lang="en-US" dirty="0" smtClean="0"/>
              <a:t>Gauss elimination aims to transform the system of linear equations in an equivalent system that can be solved in very short time</a:t>
            </a:r>
          </a:p>
          <a:p>
            <a:r>
              <a:rPr lang="en-US" dirty="0" smtClean="0"/>
              <a:t>This is done by a systematic procedure replacing equations by new ones obtained by multiplication and subtraction of equations from the original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660582"/>
                <a:ext cx="4687116" cy="1514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60582"/>
                <a:ext cx="4687116" cy="1514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77000" y="1447800"/>
                <a:ext cx="5522089" cy="194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447800"/>
                <a:ext cx="5522089" cy="1940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068116" y="25908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68544" y="1906217"/>
            <a:ext cx="1246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1000" y="4038600"/>
                <a:ext cx="5522089" cy="194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38600"/>
                <a:ext cx="5522089" cy="1940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6019800" y="5181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9800" y="4497017"/>
            <a:ext cx="1306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</a:t>
            </a:r>
            <a:endParaRPr lang="en-US" dirty="0" smtClean="0"/>
          </a:p>
          <a:p>
            <a:r>
              <a:rPr lang="en-US" dirty="0" smtClean="0"/>
              <a:t>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49177" y="3645694"/>
                <a:ext cx="4206857" cy="29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=2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77" y="3645694"/>
                <a:ext cx="4206857" cy="2995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/>
          <p:cNvSpPr/>
          <p:nvPr/>
        </p:nvSpPr>
        <p:spPr>
          <a:xfrm>
            <a:off x="6858000" y="1787811"/>
            <a:ext cx="2971800" cy="1600200"/>
          </a:xfrm>
          <a:prstGeom prst="triangle">
            <a:avLst>
              <a:gd name="adj" fmla="val 0"/>
            </a:avLst>
          </a:prstGeom>
          <a:noFill/>
          <a:ln>
            <a:solidFill>
              <a:srgbClr val="4EA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3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two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 smtClean="0"/>
                  <a:t>Subtracting three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times the first equation from the second yields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62400" y="1981200"/>
                <a:ext cx="3579313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81200"/>
                <a:ext cx="3579313" cy="1190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78998" y="4419600"/>
                <a:ext cx="3709156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998" y="4419600"/>
                <a:ext cx="3709156" cy="1190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two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first solve the last equation:</a:t>
            </a:r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And then the first one: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0" y="1905000"/>
                <a:ext cx="3529621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905000"/>
                <a:ext cx="3529621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38600" y="4063425"/>
                <a:ext cx="14436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063425"/>
                <a:ext cx="14436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1866" y="5486400"/>
                <a:ext cx="40061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866" y="5486400"/>
                <a:ext cx="400616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77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ways to form an upper triangular system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2650171"/>
                <a:ext cx="3579313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50171"/>
                <a:ext cx="3579313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0" y="4326571"/>
                <a:ext cx="3579313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26571"/>
                <a:ext cx="3579313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486400" y="32004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6400" y="48768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15200" y="2650171"/>
                <a:ext cx="3709156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650171"/>
                <a:ext cx="3709156" cy="119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15200" y="4326571"/>
                <a:ext cx="3124060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7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326571"/>
                <a:ext cx="3124060" cy="1190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1944" y="2695361"/>
                <a:ext cx="1651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44" y="2695361"/>
                <a:ext cx="16510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34000" y="4431268"/>
                <a:ext cx="1651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31268"/>
                <a:ext cx="16510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4790" y="2477964"/>
            <a:ext cx="9986609" cy="1560636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10600" y="3680936"/>
            <a:ext cx="26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EA9B0"/>
                </a:solidFill>
              </a:rPr>
              <a:t>Used in Gauss elimination</a:t>
            </a:r>
            <a:endParaRPr lang="en-US" dirty="0">
              <a:solidFill>
                <a:srgbClr val="4EA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matrix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notation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Solving leads to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40871" y="2649292"/>
                <a:ext cx="2938625" cy="1029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71" y="2649292"/>
                <a:ext cx="2938625" cy="10291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1800" y="2667000"/>
                <a:ext cx="3244799" cy="1029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667000"/>
                <a:ext cx="3244799" cy="10291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117471" y="3163888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2506" y="2703275"/>
                <a:ext cx="1651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506" y="2703275"/>
                <a:ext cx="165102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99112" y="4953000"/>
                <a:ext cx="158088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12" y="4953000"/>
                <a:ext cx="1580881" cy="968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2001947" y="2611547"/>
            <a:ext cx="588853" cy="588853"/>
          </a:xfrm>
          <a:prstGeom prst="ellipse">
            <a:avLst/>
          </a:prstGeom>
          <a:noFill/>
          <a:ln w="25400">
            <a:solidFill>
              <a:srgbClr val="4EA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2971800"/>
            <a:ext cx="858947" cy="381000"/>
          </a:xfrm>
          <a:prstGeom prst="straightConnector1">
            <a:avLst/>
          </a:prstGeom>
          <a:ln w="25400">
            <a:solidFill>
              <a:srgbClr val="4EA9B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804" y="3359552"/>
            <a:ext cx="1490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EA9B0"/>
                </a:solidFill>
              </a:rPr>
              <a:t>Pivot element</a:t>
            </a:r>
            <a:endParaRPr lang="en-US" dirty="0">
              <a:solidFill>
                <a:srgbClr val="4EA9B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86723" y="3200400"/>
            <a:ext cx="588853" cy="588853"/>
          </a:xfrm>
          <a:prstGeom prst="ellipse">
            <a:avLst/>
          </a:prstGeom>
          <a:noFill/>
          <a:ln w="25400">
            <a:solidFill>
              <a:srgbClr val="4EA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38400" y="3678485"/>
            <a:ext cx="674945" cy="463420"/>
          </a:xfrm>
          <a:prstGeom prst="straightConnector1">
            <a:avLst/>
          </a:prstGeom>
          <a:ln w="25400">
            <a:solidFill>
              <a:srgbClr val="4EA9B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95255" y="4107989"/>
            <a:ext cx="2436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EA9B0"/>
                </a:solidFill>
              </a:rPr>
              <a:t>We want to get a 0 here</a:t>
            </a:r>
            <a:endParaRPr lang="en-US" dirty="0">
              <a:solidFill>
                <a:srgbClr val="4EA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0" grpId="0"/>
      <p:bldP spid="11" grpId="0" animBg="1"/>
      <p:bldP spid="12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three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Augmented 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0" y="1981200"/>
                <a:ext cx="5124030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981200"/>
                <a:ext cx="5124030" cy="16644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2790" y="4676104"/>
                <a:ext cx="4519249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90" y="4676104"/>
                <a:ext cx="4519249" cy="1657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three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dirty="0" smtClean="0"/>
              <a:t>Solving: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4092" y="2205677"/>
                <a:ext cx="397557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2" y="2205677"/>
                <a:ext cx="3975576" cy="1461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152806" y="3276600"/>
            <a:ext cx="1731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57841" y="2898448"/>
                <a:ext cx="2015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41" y="2898448"/>
                <a:ext cx="2015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55578" y="2446655"/>
                <a:ext cx="2015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78" y="2446655"/>
                <a:ext cx="20157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71322" y="2217058"/>
                <a:ext cx="397557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22" y="2217058"/>
                <a:ext cx="3975576" cy="1461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46547" y="4165920"/>
                <a:ext cx="397557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47" y="4165920"/>
                <a:ext cx="3975576" cy="1461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152806" y="5057665"/>
            <a:ext cx="1731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57841" y="4597052"/>
                <a:ext cx="15281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41" y="4597052"/>
                <a:ext cx="15281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053970" y="4153094"/>
                <a:ext cx="397557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70" y="4153094"/>
                <a:ext cx="3975576" cy="1461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1108671" y="2176117"/>
            <a:ext cx="588853" cy="588853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4603115"/>
            <a:ext cx="588853" cy="588853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0881" y="4604400"/>
            <a:ext cx="2719348" cy="968829"/>
          </a:xfrm>
          <a:prstGeom prst="rect">
            <a:avLst/>
          </a:prstGeom>
          <a:noFill/>
          <a:ln w="25400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201" y="2477964"/>
            <a:ext cx="2024770" cy="378287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27347" y="2765756"/>
            <a:ext cx="3493053" cy="358444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2878179"/>
            <a:ext cx="2024770" cy="378287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27346" y="3165970"/>
            <a:ext cx="3493053" cy="395883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4611727"/>
            <a:ext cx="1676400" cy="378287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7347" y="5127956"/>
            <a:ext cx="3493053" cy="358444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1400" y="2654712"/>
            <a:ext cx="3352800" cy="469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7467600" y="3216202"/>
            <a:ext cx="3282672" cy="46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417774" y="5090494"/>
            <a:ext cx="3282672" cy="46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7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1351</Words>
  <Application>Microsoft Office PowerPoint</Application>
  <PresentationFormat>Widescreen</PresentationFormat>
  <Paragraphs>219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Lecture 2</vt:lpstr>
      <vt:lpstr>Gauss elimination methods</vt:lpstr>
      <vt:lpstr>General idea</vt:lpstr>
      <vt:lpstr>Example with two equations</vt:lpstr>
      <vt:lpstr>Example of a two equations</vt:lpstr>
      <vt:lpstr>Remark</vt:lpstr>
      <vt:lpstr>Augmented matrix notation</vt:lpstr>
      <vt:lpstr>Example with three equations</vt:lpstr>
      <vt:lpstr>Example with three equations</vt:lpstr>
      <vt:lpstr>Example with three equations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Rolf</dc:creator>
  <cp:lastModifiedBy>Rolf Wuthrich</cp:lastModifiedBy>
  <cp:revision>122</cp:revision>
  <dcterms:created xsi:type="dcterms:W3CDTF">2006-08-16T00:00:00Z</dcterms:created>
  <dcterms:modified xsi:type="dcterms:W3CDTF">2020-02-04T16:21:19Z</dcterms:modified>
</cp:coreProperties>
</file>