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89" autoAdjust="0"/>
  </p:normalViewPr>
  <p:slideViewPr>
    <p:cSldViewPr>
      <p:cViewPr varScale="1">
        <p:scale>
          <a:sx n="63" d="100"/>
          <a:sy n="63" d="100"/>
        </p:scale>
        <p:origin x="1005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CE56-007F-4699-8417-CA6995D0273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B402-1DFF-473F-A899-C1AA2F79F6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7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Naive Gauss elimination with partial pivoting is a systematic strategy to solve systems of linear equations</a:t>
            </a:r>
          </a:p>
          <a:p>
            <a:endParaRPr lang="en-US" dirty="0" smtClean="0"/>
          </a:p>
          <a:p>
            <a:r>
              <a:rPr lang="en-US" dirty="0" smtClean="0"/>
              <a:t>The pivoting strategy addresses issues for division by zero and division by small numbers</a:t>
            </a:r>
          </a:p>
          <a:p>
            <a:endParaRPr lang="en-US" dirty="0" smtClean="0"/>
          </a:p>
          <a:p>
            <a:r>
              <a:rPr lang="en-US" dirty="0" smtClean="0"/>
              <a:t>It first transforms the system into a upper diagonal systems by combining pivoting strategy with </a:t>
            </a:r>
            <a:r>
              <a:rPr lang="en-US" smtClean="0"/>
              <a:t>elimination strategy</a:t>
            </a:r>
          </a:p>
          <a:p>
            <a:endParaRPr lang="en-US" dirty="0" smtClean="0"/>
          </a:p>
          <a:p>
            <a:r>
              <a:rPr lang="en-US" dirty="0" smtClean="0"/>
              <a:t>And second solves it by back substitution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9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previous lecture we learned how using the naïve Gauss elimination algorithm we can transform</a:t>
            </a:r>
            <a:r>
              <a:rPr lang="en-US" baseline="0" dirty="0" smtClean="0"/>
              <a:t> a system of equations into an equivalent upper diagonal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typical transformation step is showed on the slide.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example the elimination coefficient c is equal to a21/a11.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happens if a11 is equal to zero?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83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fact not only the case where a11=0</a:t>
                </a:r>
                <a:r>
                  <a:rPr lang="en-US" baseline="0" dirty="0" smtClean="0"/>
                  <a:t> is a problematic situation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CA" dirty="0" smtClean="0"/>
                  <a:t> is small, problems with round-off errors will appear. In</a:t>
                </a:r>
                <a:r>
                  <a:rPr lang="en-CA" baseline="0" dirty="0" smtClean="0"/>
                  <a:t> context of linear systems this is referred as </a:t>
                </a:r>
                <a:r>
                  <a:rPr lang="en-CA" dirty="0" smtClean="0"/>
                  <a:t> </a:t>
                </a:r>
                <a:r>
                  <a:rPr lang="en-CA" i="1" dirty="0" smtClean="0"/>
                  <a:t>swamping</a:t>
                </a:r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There is however a simple fix to that issue.</a:t>
                </a:r>
                <a:r>
                  <a:rPr lang="en-US" baseline="0" dirty="0" smtClean="0"/>
                  <a:t> We can simply </a:t>
                </a:r>
                <a:r>
                  <a:rPr lang="en-US" dirty="0" smtClean="0"/>
                  <a:t>exchange the equation with the problematic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CA" dirty="0" smtClean="0"/>
                  <a:t> coefficient with another equation of the system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 systematic exchange strategy is implemented in the Gauss elimination algorithm with partial pivoting</a:t>
                </a:r>
                <a:endParaRPr lang="en-CA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fact not only the case where a11=0</a:t>
                </a:r>
                <a:r>
                  <a:rPr lang="en-US" baseline="0" dirty="0" smtClean="0"/>
                  <a:t> is a problematic situation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</a:t>
                </a:r>
                <a:r>
                  <a:rPr lang="en-US" i="0">
                    <a:latin typeface="Cambria Math" panose="02040503050406030204" pitchFamily="18" charset="0"/>
                  </a:rPr>
                  <a:t>𝑎_11</a:t>
                </a:r>
                <a:r>
                  <a:rPr lang="en-CA" dirty="0" smtClean="0"/>
                  <a:t> is </a:t>
                </a:r>
                <a:r>
                  <a:rPr lang="en-CA" dirty="0" smtClean="0"/>
                  <a:t>small </a:t>
                </a:r>
                <a:r>
                  <a:rPr lang="en-CA" dirty="0" smtClean="0"/>
                  <a:t>problems with round-off errors </a:t>
                </a:r>
                <a:r>
                  <a:rPr lang="en-CA" dirty="0" smtClean="0"/>
                  <a:t>will appear. In</a:t>
                </a:r>
                <a:r>
                  <a:rPr lang="en-CA" baseline="0" dirty="0" smtClean="0"/>
                  <a:t> context of linear systems this is referred as </a:t>
                </a:r>
                <a:r>
                  <a:rPr lang="en-CA" dirty="0" smtClean="0"/>
                  <a:t> </a:t>
                </a:r>
                <a:r>
                  <a:rPr lang="en-CA" i="1" dirty="0" smtClean="0"/>
                  <a:t>swamping</a:t>
                </a:r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There is however a simple fix to that issue.</a:t>
                </a:r>
                <a:r>
                  <a:rPr lang="en-US" baseline="0" dirty="0" smtClean="0"/>
                  <a:t> We can simply </a:t>
                </a:r>
                <a:r>
                  <a:rPr lang="en-US" dirty="0" smtClean="0"/>
                  <a:t>exchange the equation with the problematic </a:t>
                </a:r>
                <a:r>
                  <a:rPr lang="en-US" i="0">
                    <a:latin typeface="Cambria Math" panose="02040503050406030204" pitchFamily="18" charset="0"/>
                  </a:rPr>
                  <a:t>𝑎_11</a:t>
                </a:r>
                <a:r>
                  <a:rPr lang="en-CA" dirty="0" smtClean="0"/>
                  <a:t> coefficient with another equation of the </a:t>
                </a:r>
                <a:r>
                  <a:rPr lang="en-CA" dirty="0" smtClean="0"/>
                  <a:t>system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 systematic exchange strategy is implemented in the Gauss elimination algorithm with partial pivoting</a:t>
                </a:r>
                <a:endParaRPr lang="en-CA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60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pivoting strategy aims to exchange equations</a:t>
            </a:r>
            <a:r>
              <a:rPr lang="en-US" baseline="0" dirty="0" smtClean="0"/>
              <a:t> which may lead to problems, either due to division by zero or division by small numbers, by other equations.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principle is straight forward.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one identifies the pivot element, as we did for the naïve Gauss elimination algorithm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one scans all elements of the column starting from the pivot element downwards. </a:t>
            </a:r>
          </a:p>
          <a:p>
            <a:r>
              <a:rPr lang="en-US" baseline="0" dirty="0" smtClean="0"/>
              <a:t>The aim is to search for the largest element in absolute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pivot element is already the largest element, nothing needs to be done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Otherwise, one exchanges the equation with the pivot element with the equation containing the largest entry in absolute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illustrate this idea with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68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the system of equations displayed</a:t>
            </a:r>
          </a:p>
          <a:p>
            <a:endParaRPr lang="en-US" dirty="0" smtClean="0"/>
          </a:p>
          <a:p>
            <a:r>
              <a:rPr lang="en-US" dirty="0" smtClean="0"/>
              <a:t>Here our pivot element is equal to zero</a:t>
            </a:r>
          </a:p>
          <a:p>
            <a:endParaRPr lang="en-US" dirty="0" smtClean="0"/>
          </a:p>
          <a:p>
            <a:r>
              <a:rPr lang="en-US" dirty="0" smtClean="0"/>
              <a:t>Because of</a:t>
            </a:r>
            <a:r>
              <a:rPr lang="en-US" baseline="0" dirty="0" smtClean="0"/>
              <a:t> this, we cannot apply the Gauss elimination algorithm as it would result into a division by zero</a:t>
            </a:r>
          </a:p>
          <a:p>
            <a:endParaRPr lang="en-US" baseline="0" dirty="0" smtClean="0"/>
          </a:p>
          <a:p>
            <a:r>
              <a:rPr lang="en-US" dirty="0" smtClean="0"/>
              <a:t>But if we apply our pivoting strategy we will be able to solve the system.</a:t>
            </a:r>
          </a:p>
          <a:p>
            <a:r>
              <a:rPr lang="en-US" dirty="0" smtClean="0"/>
              <a:t>In our case we note that the third equation has the coefficient with the highest value in absolute value.</a:t>
            </a:r>
          </a:p>
          <a:p>
            <a:endParaRPr lang="en-US" dirty="0" smtClean="0"/>
          </a:p>
          <a:p>
            <a:r>
              <a:rPr lang="en-US" dirty="0" smtClean="0"/>
              <a:t>Consequently we have to swap the first and third equation</a:t>
            </a:r>
          </a:p>
          <a:p>
            <a:endParaRPr lang="en-US" dirty="0" smtClean="0"/>
          </a:p>
          <a:p>
            <a:r>
              <a:rPr lang="en-US" dirty="0" smtClean="0"/>
              <a:t>The new system can now be solved with Gauss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1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work out a full example.</a:t>
            </a:r>
          </a:p>
          <a:p>
            <a:endParaRPr lang="en-US" dirty="0" smtClean="0"/>
          </a:p>
          <a:p>
            <a:r>
              <a:rPr lang="en-US" dirty="0" smtClean="0"/>
              <a:t>Consider the system of equation displayed.</a:t>
            </a:r>
          </a:p>
          <a:p>
            <a:endParaRPr lang="en-US" dirty="0" smtClean="0"/>
          </a:p>
          <a:p>
            <a:r>
              <a:rPr lang="en-US" dirty="0" smtClean="0"/>
              <a:t>First,</a:t>
            </a:r>
            <a:r>
              <a:rPr lang="en-US" baseline="0" dirty="0" smtClean="0"/>
              <a:t> for more convenience, we write it in augmented matrix form.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3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now apply the pivoting strategy</a:t>
            </a:r>
          </a:p>
          <a:p>
            <a:endParaRPr lang="en-US" dirty="0" smtClean="0"/>
          </a:p>
          <a:p>
            <a:r>
              <a:rPr lang="en-US" dirty="0" smtClean="0"/>
              <a:t>Our first pivot element</a:t>
            </a:r>
            <a:r>
              <a:rPr lang="en-US" baseline="0" dirty="0" smtClean="0"/>
              <a:t> is the top left entry of the matrix. In the present case 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scan all the elements of the first column starting from the pivot element.</a:t>
            </a:r>
          </a:p>
          <a:p>
            <a:endParaRPr lang="en-US" dirty="0" smtClean="0"/>
          </a:p>
          <a:p>
            <a:r>
              <a:rPr lang="en-US" dirty="0" smtClean="0"/>
              <a:t>We note that in our example the number 3 is larger</a:t>
            </a:r>
            <a:r>
              <a:rPr lang="en-US" baseline="0" dirty="0" smtClean="0"/>
              <a:t> than 2. Consequently we exchange these two equations.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obtain a new equivalent system of equations where equation number one and number 3 were exchanged.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now proceed with the Gauss elimination with this new system of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identify the needed row operations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execute the identified operations to obtain our new set of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17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obtain an upper diagonal system one more Gauss elimination ste</a:t>
            </a:r>
            <a:r>
              <a:rPr lang="en-US" baseline="0" dirty="0" smtClean="0"/>
              <a:t>p is required.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work on the highlighted sub-system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first we identify the pivot element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proceed with the scanning.</a:t>
            </a:r>
          </a:p>
          <a:p>
            <a:r>
              <a:rPr lang="en-US" baseline="0" dirty="0" smtClean="0"/>
              <a:t>Recall that we look to the absolute value of the entries.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10/3 is larger than 5/3, we have to swap the two equations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us to a new equivalent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finish the algorithm by proceeding with the Gauss elimination the usual way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identify the needed row operations to eliminate the second unknown x2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Proceeding with this operation, we obtain our upper diagonal system.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52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step that remains to do is to compute the solution of the system using back substitution.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40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Gauss Elimination With Partial Pivoting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Naive Gauss elimination with partial pivoting is a systematic strategy to solve systems of linear equations</a:t>
            </a:r>
          </a:p>
          <a:p>
            <a:r>
              <a:rPr lang="en-US" dirty="0" smtClean="0"/>
              <a:t>The pivoting strategy addresses issues for division by zero and division by small numbers</a:t>
            </a:r>
          </a:p>
          <a:p>
            <a:r>
              <a:rPr lang="en-US" dirty="0" smtClean="0"/>
              <a:t>It first transforms the system into a upper diagonal systems by combining pivoting strategy with elimination strategy</a:t>
            </a:r>
          </a:p>
          <a:p>
            <a:r>
              <a:rPr lang="en-US" dirty="0" smtClean="0"/>
              <a:t>And second solves it by back 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4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naive Gauss elimination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First Gauss elimination operation: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sz="12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elimination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 smtClean="0"/>
                  <a:t> is given by:</a:t>
                </a:r>
              </a:p>
              <a:p>
                <a:endParaRPr lang="en-CA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Problem: 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 smtClean="0"/>
                  <a:t> ?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3504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2181993"/>
                <a:ext cx="4687116" cy="1514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1993"/>
                <a:ext cx="4687116" cy="1514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715000" y="298303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01890" y="1981200"/>
                <a:ext cx="4709110" cy="1916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90" y="1981200"/>
                <a:ext cx="4709110" cy="1916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62600" y="2537498"/>
                <a:ext cx="1635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37498"/>
                <a:ext cx="163589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67600" y="2362200"/>
            <a:ext cx="4038600" cy="457200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057" y="2514600"/>
            <a:ext cx="1572904" cy="409635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naive Gauss elimination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Not only the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 smtClean="0"/>
                  <a:t> is source of problems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CA" dirty="0" smtClean="0"/>
                  <a:t> is small (close to zero) problems with round-off errors appear (referred as </a:t>
                </a:r>
                <a:r>
                  <a:rPr lang="en-CA" i="1" dirty="0" smtClean="0"/>
                  <a:t>swamping</a:t>
                </a:r>
                <a:r>
                  <a:rPr lang="en-CA" dirty="0" smtClean="0"/>
                  <a:t>)</a:t>
                </a:r>
              </a:p>
              <a:p>
                <a:r>
                  <a:rPr lang="en-US" dirty="0" smtClean="0"/>
                  <a:t>The problem can be solved by exchanging the equation with the problematic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CA" dirty="0" smtClean="0"/>
                  <a:t> coefficient with another equation of the system</a:t>
                </a:r>
              </a:p>
              <a:p>
                <a:r>
                  <a:rPr lang="en-US" dirty="0" smtClean="0"/>
                  <a:t>A systematic exchange strategy is implemented in the Gauss elimination algorithm with partial pivoting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5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Pivoting strategy takes care to exchange the equations such to avoid problems with division by zero or division by small numbers</a:t>
            </a:r>
          </a:p>
          <a:p>
            <a:r>
              <a:rPr lang="en-US" sz="2800" dirty="0" smtClean="0"/>
              <a:t>It scans the column starting from the pivot element downwards and exchanges it with the largest entry in absolute value found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62400" y="3962400"/>
                <a:ext cx="4709110" cy="1916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962400"/>
                <a:ext cx="4709110" cy="19162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45355" y="4277357"/>
            <a:ext cx="609600" cy="1601273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7425" y="4277357"/>
            <a:ext cx="550345" cy="550345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84957" y="4362811"/>
            <a:ext cx="1672468" cy="234369"/>
          </a:xfrm>
          <a:prstGeom prst="straightConnector1">
            <a:avLst/>
          </a:prstGeom>
          <a:ln w="1905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94869" y="4173287"/>
            <a:ext cx="1490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48A6AD"/>
                </a:solidFill>
              </a:rPr>
              <a:t>Pivot element</a:t>
            </a:r>
            <a:endParaRPr lang="en-CA" dirty="0">
              <a:solidFill>
                <a:srgbClr val="48A6AD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56885" y="5236818"/>
            <a:ext cx="1688470" cy="163167"/>
          </a:xfrm>
          <a:prstGeom prst="straightConnector1">
            <a:avLst/>
          </a:prstGeom>
          <a:ln w="1905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6236" y="5220371"/>
            <a:ext cx="190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48A6AD"/>
                </a:solidFill>
              </a:rPr>
              <a:t>Scanned elements</a:t>
            </a:r>
            <a:endParaRPr lang="en-CA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This system can not be solved by Gauss elimination: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r>
                  <a:rPr lang="en-US" dirty="0" smtClean="0"/>
                  <a:t>But </a:t>
                </a:r>
                <a:r>
                  <a:rPr lang="en-US" dirty="0"/>
                  <a:t>t</a:t>
                </a:r>
                <a:r>
                  <a:rPr lang="en-US" dirty="0" smtClean="0"/>
                  <a:t>his system can be </a:t>
                </a:r>
                <a:r>
                  <a:rPr lang="en-US" dirty="0"/>
                  <a:t>solved by Gauss </a:t>
                </a:r>
                <a:r>
                  <a:rPr lang="en-US" dirty="0" smtClean="0"/>
                  <a:t>elimination:</a:t>
                </a:r>
              </a:p>
              <a:p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267200" y="2133600"/>
            <a:ext cx="550345" cy="550345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810000" y="2445348"/>
            <a:ext cx="185171" cy="983652"/>
          </a:xfrm>
          <a:custGeom>
            <a:avLst/>
            <a:gdLst>
              <a:gd name="connsiteX0" fmla="*/ 185171 w 185171"/>
              <a:gd name="connsiteY0" fmla="*/ 0 h 968828"/>
              <a:gd name="connsiteX1" fmla="*/ 114 w 185171"/>
              <a:gd name="connsiteY1" fmla="*/ 478971 h 968828"/>
              <a:gd name="connsiteX2" fmla="*/ 163400 w 185171"/>
              <a:gd name="connsiteY2" fmla="*/ 968828 h 96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71" h="968828">
                <a:moveTo>
                  <a:pt x="185171" y="0"/>
                </a:moveTo>
                <a:cubicBezTo>
                  <a:pt x="94456" y="158750"/>
                  <a:pt x="3742" y="317500"/>
                  <a:pt x="114" y="478971"/>
                </a:cubicBezTo>
                <a:cubicBezTo>
                  <a:pt x="-3515" y="640442"/>
                  <a:pt x="79942" y="804635"/>
                  <a:pt x="163400" y="968828"/>
                </a:cubicBezTo>
              </a:path>
            </a:pathLst>
          </a:custGeom>
          <a:noFill/>
          <a:ln>
            <a:solidFill>
              <a:srgbClr val="48A6AD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Augmented matrix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00400" y="1981200"/>
                <a:ext cx="5500737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+28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981200"/>
                <a:ext cx="5500737" cy="16644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02790" y="4676104"/>
                <a:ext cx="4055982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90" y="4676104"/>
                <a:ext cx="4055982" cy="1657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Pivoting strategy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Forward 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43743" y="2209800"/>
                <a:ext cx="4055982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43" y="2209800"/>
                <a:ext cx="4055982" cy="1657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96143" y="2287803"/>
            <a:ext cx="609600" cy="1601273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08213" y="2287803"/>
            <a:ext cx="550345" cy="550345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34743" y="30480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40618" y="2205677"/>
                <a:ext cx="4055982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18" y="2205677"/>
                <a:ext cx="4055982" cy="1657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1480343" y="2569029"/>
            <a:ext cx="185171" cy="968828"/>
          </a:xfrm>
          <a:custGeom>
            <a:avLst/>
            <a:gdLst>
              <a:gd name="connsiteX0" fmla="*/ 185171 w 185171"/>
              <a:gd name="connsiteY0" fmla="*/ 0 h 968828"/>
              <a:gd name="connsiteX1" fmla="*/ 114 w 185171"/>
              <a:gd name="connsiteY1" fmla="*/ 478971 h 968828"/>
              <a:gd name="connsiteX2" fmla="*/ 163400 w 185171"/>
              <a:gd name="connsiteY2" fmla="*/ 968828 h 96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71" h="968828">
                <a:moveTo>
                  <a:pt x="185171" y="0"/>
                </a:moveTo>
                <a:cubicBezTo>
                  <a:pt x="94456" y="158750"/>
                  <a:pt x="3742" y="317500"/>
                  <a:pt x="114" y="478971"/>
                </a:cubicBezTo>
                <a:cubicBezTo>
                  <a:pt x="-3515" y="640442"/>
                  <a:pt x="79942" y="804635"/>
                  <a:pt x="163400" y="968828"/>
                </a:cubicBezTo>
              </a:path>
            </a:pathLst>
          </a:custGeom>
          <a:noFill/>
          <a:ln>
            <a:solidFill>
              <a:srgbClr val="48A6AD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4648200"/>
                <a:ext cx="3570016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8200"/>
                <a:ext cx="3570016" cy="1461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532103" y="5777891"/>
            <a:ext cx="1731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37138" y="5217596"/>
                <a:ext cx="2076786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38" y="5217596"/>
                <a:ext cx="2076786" cy="454292"/>
              </a:xfrm>
              <a:prstGeom prst="rect">
                <a:avLst/>
              </a:prstGeom>
              <a:blipFill rotWithShape="0">
                <a:blip r:embed="rId6"/>
                <a:stretch>
                  <a:fillRect t="-120270" r="-14663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34875" y="4787291"/>
                <a:ext cx="2076786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75" y="4787291"/>
                <a:ext cx="2076786" cy="454292"/>
              </a:xfrm>
              <a:prstGeom prst="rect">
                <a:avLst/>
              </a:prstGeom>
              <a:blipFill rotWithShape="0">
                <a:blip r:embed="rId7"/>
                <a:stretch>
                  <a:fillRect t="-118667" r="-15000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39875" y="4648200"/>
                <a:ext cx="5348964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75" y="4648200"/>
                <a:ext cx="5348964" cy="1461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5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/>
      <p:bldP spid="10" grpId="0" animBg="1"/>
      <p:bldP spid="11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09600" y="2296569"/>
                <a:ext cx="5348964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96569"/>
                <a:ext cx="5348964" cy="1461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Pivoting strategy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Forward elimination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743201"/>
            <a:ext cx="1142999" cy="914400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1" y="2743200"/>
            <a:ext cx="990600" cy="550345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34743" y="30480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229776" y="2971800"/>
            <a:ext cx="185171" cy="533400"/>
          </a:xfrm>
          <a:custGeom>
            <a:avLst/>
            <a:gdLst>
              <a:gd name="connsiteX0" fmla="*/ 185171 w 185171"/>
              <a:gd name="connsiteY0" fmla="*/ 0 h 968828"/>
              <a:gd name="connsiteX1" fmla="*/ 114 w 185171"/>
              <a:gd name="connsiteY1" fmla="*/ 478971 h 968828"/>
              <a:gd name="connsiteX2" fmla="*/ 163400 w 185171"/>
              <a:gd name="connsiteY2" fmla="*/ 968828 h 96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71" h="968828">
                <a:moveTo>
                  <a:pt x="185171" y="0"/>
                </a:moveTo>
                <a:cubicBezTo>
                  <a:pt x="94456" y="158750"/>
                  <a:pt x="3742" y="317500"/>
                  <a:pt x="114" y="478971"/>
                </a:cubicBezTo>
                <a:cubicBezTo>
                  <a:pt x="-3515" y="640442"/>
                  <a:pt x="79942" y="804635"/>
                  <a:pt x="163400" y="968828"/>
                </a:cubicBezTo>
              </a:path>
            </a:pathLst>
          </a:custGeom>
          <a:noFill/>
          <a:ln>
            <a:solidFill>
              <a:srgbClr val="48A6AD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52765" y="5665695"/>
            <a:ext cx="1731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257800" y="5105400"/>
                <a:ext cx="2076786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105400"/>
                <a:ext cx="2076786" cy="454292"/>
              </a:xfrm>
              <a:prstGeom prst="rect">
                <a:avLst/>
              </a:prstGeom>
              <a:blipFill rotWithShape="0">
                <a:blip r:embed="rId4"/>
                <a:stretch>
                  <a:fillRect t="-120270" r="-15000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13082" y="2286932"/>
                <a:ext cx="5348964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082" y="2286932"/>
                <a:ext cx="5348964" cy="1461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2565" y="4787291"/>
                <a:ext cx="4605235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65" y="4787291"/>
                <a:ext cx="4605235" cy="12661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05765" y="4816268"/>
                <a:ext cx="4605235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765" y="4816268"/>
                <a:ext cx="4605235" cy="12661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143000" y="2707132"/>
            <a:ext cx="4531206" cy="1026668"/>
          </a:xfrm>
          <a:prstGeom prst="rect">
            <a:avLst/>
          </a:prstGeom>
          <a:noFill/>
          <a:ln w="25400"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3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substitution</a:t>
            </a:r>
            <a:endParaRPr lang="en-CA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2779158"/>
                <a:ext cx="5348965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79158"/>
                <a:ext cx="5348965" cy="1461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7010400" y="351006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29600" y="2895600"/>
                <a:ext cx="1688283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895600"/>
                <a:ext cx="1688283" cy="12289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69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797</Words>
  <Application>Microsoft Office PowerPoint</Application>
  <PresentationFormat>Widescreen</PresentationFormat>
  <Paragraphs>173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Lecture 3</vt:lpstr>
      <vt:lpstr>Problem with naive Gauss elimination</vt:lpstr>
      <vt:lpstr>Problem with naive Gauss elimination</vt:lpstr>
      <vt:lpstr>Pivoting strategy</vt:lpstr>
      <vt:lpstr>Illustration</vt:lpstr>
      <vt:lpstr>Example</vt:lpstr>
      <vt:lpstr>Example</vt:lpstr>
      <vt:lpstr>Example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Rolf</dc:creator>
  <cp:lastModifiedBy>Rolf Wuthrich</cp:lastModifiedBy>
  <cp:revision>80</cp:revision>
  <dcterms:created xsi:type="dcterms:W3CDTF">2006-08-16T00:00:00Z</dcterms:created>
  <dcterms:modified xsi:type="dcterms:W3CDTF">2020-02-14T16:14:01Z</dcterms:modified>
</cp:coreProperties>
</file>