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336" autoAdjust="0"/>
  </p:normalViewPr>
  <p:slideViewPr>
    <p:cSldViewPr>
      <p:cViewPr varScale="1">
        <p:scale>
          <a:sx n="60" d="100"/>
          <a:sy n="60" d="100"/>
        </p:scale>
        <p:origin x="1107" y="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A40CB-73A2-4DAF-B554-C35309B005A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53D28-F66F-41BD-97FD-0EDD752BF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58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proceed</a:t>
            </a:r>
            <a:r>
              <a:rPr lang="en-US" baseline="0" dirty="0" smtClean="0"/>
              <a:t> with the Gauss elimination on the pivoted P2A matrix</a:t>
            </a:r>
          </a:p>
          <a:p>
            <a:endParaRPr lang="en-US" baseline="0" dirty="0" smtClean="0"/>
          </a:p>
          <a:p>
            <a:r>
              <a:rPr lang="en-US" dirty="0" smtClean="0"/>
              <a:t>Do we really have to re-do all calculations from scratch?</a:t>
            </a:r>
          </a:p>
          <a:p>
            <a:endParaRPr lang="en-US" dirty="0" smtClean="0"/>
          </a:p>
          <a:p>
            <a:r>
              <a:rPr lang="en-US" dirty="0" smtClean="0"/>
              <a:t>Luckily no.</a:t>
            </a:r>
          </a:p>
          <a:p>
            <a:endParaRPr lang="en-US" dirty="0" smtClean="0"/>
          </a:p>
          <a:p>
            <a:r>
              <a:rPr lang="en-US" dirty="0" smtClean="0"/>
              <a:t>We only need to switch the boxed elements from our pervious calculations</a:t>
            </a:r>
          </a:p>
          <a:p>
            <a:endParaRPr lang="en-US" dirty="0" smtClean="0"/>
          </a:p>
          <a:p>
            <a:r>
              <a:rPr lang="en-US" dirty="0" smtClean="0"/>
              <a:t>Indeed recall how looked</a:t>
            </a:r>
            <a:r>
              <a:rPr lang="en-US" baseline="0" dirty="0" smtClean="0"/>
              <a:t> the Gauss elimination on the pivoted P1A matrix</a:t>
            </a:r>
          </a:p>
          <a:p>
            <a:r>
              <a:rPr lang="en-US" baseline="0" dirty="0" smtClean="0"/>
              <a:t>Note how the boxed elements are simply exchanged compared to the decomposition of P2A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53D28-F66F-41BD-97FD-0EDD752BF5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4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finish the algorithm by conducting the Gauss</a:t>
            </a:r>
            <a:r>
              <a:rPr lang="en-US" baseline="0" dirty="0" smtClean="0"/>
              <a:t> elimination step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this we work on the highlighted sub-matrix.</a:t>
            </a:r>
          </a:p>
          <a:p>
            <a:endParaRPr lang="en-US" baseline="0" dirty="0" smtClean="0"/>
          </a:p>
          <a:p>
            <a:r>
              <a:rPr lang="en-US" dirty="0" smtClean="0"/>
              <a:t>To obtain a zero in the U matrix we have to remove 1 over 2 times row 3 from row 2</a:t>
            </a:r>
          </a:p>
          <a:p>
            <a:endParaRPr lang="en-US" dirty="0" smtClean="0"/>
          </a:p>
          <a:p>
            <a:r>
              <a:rPr lang="en-US" dirty="0" smtClean="0"/>
              <a:t>This gives us the las</a:t>
            </a:r>
            <a:r>
              <a:rPr lang="en-US" baseline="0" dirty="0" smtClean="0"/>
              <a:t>t needed entry in the L matrix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U matrix is obtained by executing the identified row operation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53D28-F66F-41BD-97FD-0EDD752BF5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06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now right down the result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53D28-F66F-41BD-97FD-0EDD752BF5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4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octave or </a:t>
            </a:r>
            <a:r>
              <a:rPr lang="en-US" dirty="0" err="1" smtClean="0"/>
              <a:t>matlab</a:t>
            </a:r>
            <a:r>
              <a:rPr lang="en-US" dirty="0" smtClean="0"/>
              <a:t>, the PA=LU decomposition is implemented with the LU command</a:t>
            </a: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illustrate its usage with the displayed A matrix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we enter the matrix A in octave into a variable named 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</a:t>
            </a:r>
            <a:r>
              <a:rPr lang="en-US" baseline="0" dirty="0" err="1" smtClean="0"/>
              <a:t>lu</a:t>
            </a:r>
            <a:r>
              <a:rPr lang="en-US" baseline="0" dirty="0" smtClean="0"/>
              <a:t> command has several possible syntaxes depending on what you desire to calculate. I invite you to read the related help information.</a:t>
            </a:r>
          </a:p>
          <a:p>
            <a:endParaRPr lang="en-US" baseline="0" dirty="0" smtClean="0"/>
          </a:p>
          <a:p>
            <a:r>
              <a:rPr lang="en-US" dirty="0" smtClean="0"/>
              <a:t>For our purpose we use it in the form where it returns three matrices.</a:t>
            </a:r>
          </a:p>
          <a:p>
            <a:endParaRPr lang="en-US" dirty="0" smtClean="0"/>
          </a:p>
          <a:p>
            <a:r>
              <a:rPr lang="en-US" dirty="0" smtClean="0"/>
              <a:t>The first one is the permutation matrix, which we name P</a:t>
            </a:r>
          </a:p>
          <a:p>
            <a:r>
              <a:rPr lang="en-US" dirty="0" smtClean="0"/>
              <a:t>The second</a:t>
            </a:r>
            <a:r>
              <a:rPr lang="en-US" baseline="0" dirty="0" smtClean="0"/>
              <a:t> is the upper diagonal matrix which we name U</a:t>
            </a:r>
          </a:p>
          <a:p>
            <a:r>
              <a:rPr lang="en-US" baseline="0" dirty="0" smtClean="0"/>
              <a:t>And the third is the lower diagonal matrix which we name 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Executing the command gives us the expected answers.</a:t>
            </a:r>
          </a:p>
          <a:p>
            <a:r>
              <a:rPr lang="en-US" dirty="0" smtClean="0"/>
              <a:t>You will note that</a:t>
            </a:r>
            <a:r>
              <a:rPr lang="en-US" baseline="0" dirty="0" smtClean="0"/>
              <a:t> octave computes the same matrices as we did in our example.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53D28-F66F-41BD-97FD-0EDD752BF5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70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partial pivoting strategy in Gauss elimination is implemented using permutation matrices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decomposition incorporates the Gauss elimination algorithm with partial pivoting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partial pivoting strategy in Gauss elimination is implemented using permutation matrices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i="0">
                    <a:latin typeface="Cambria Math" panose="02040503050406030204" pitchFamily="18" charset="0"/>
                  </a:rPr>
                  <a:t>𝑃𝐴=𝐿𝑈</a:t>
                </a:r>
                <a:r>
                  <a:rPr lang="en-US" dirty="0"/>
                  <a:t> </a:t>
                </a:r>
                <a:r>
                  <a:rPr lang="en-US" dirty="0" smtClean="0"/>
                  <a:t>decomposition incorporates the Gauss elimination algorithm with partial </a:t>
                </a:r>
                <a:r>
                  <a:rPr lang="en-US" dirty="0" smtClean="0"/>
                  <a:t>pivoting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53D28-F66F-41BD-97FD-0EDD752BF5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previous lectures we learned to find the LU decomposition of a square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consider the displayed matrix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matrix can not be decomposed into LU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reason is the zero in position a11.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zero leads to a division by zero in the algorithm.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if we switch the first two rows of the matrix A,</a:t>
            </a:r>
            <a:r>
              <a:rPr lang="en-US" baseline="0" dirty="0" smtClean="0"/>
              <a:t> we can decompose it into LU.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 invite you to try to find this decomposition by yourselves.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53D28-F66F-41BD-97FD-0EDD752BF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2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D590BE-9A54-4C4A-992F-7985B9CE442A}" type="slidenum">
              <a:rPr lang="en-US" altLang="en-US" sz="1200" b="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 altLang="en-US" dirty="0" smtClean="0"/>
              <a:t>Recall that we introduced partial pivoting strategy in the Gauss algorithm to avoid numerical problems such as</a:t>
            </a:r>
            <a:r>
              <a:rPr lang="en-CA" altLang="en-US" baseline="0" dirty="0" smtClean="0"/>
              <a:t> divisions by zero.</a:t>
            </a:r>
          </a:p>
          <a:p>
            <a:pPr eaLnBrk="1" hangingPunct="1"/>
            <a:r>
              <a:rPr lang="en-US" altLang="en-US" dirty="0" smtClean="0"/>
              <a:t>If we use the same idea in the LU decomposition algorithm, we should be able to avoid</a:t>
            </a:r>
            <a:r>
              <a:rPr lang="en-US" altLang="en-US" baseline="0" dirty="0" smtClean="0"/>
              <a:t> numerical problems</a:t>
            </a:r>
            <a:r>
              <a:rPr lang="en-US" altLang="en-US" dirty="0" smtClean="0"/>
              <a:t> in the LU decomposition algorithm too.</a:t>
            </a:r>
          </a:p>
          <a:p>
            <a:pPr eaLnBrk="1" hangingPunct="1"/>
            <a:endParaRPr lang="en-CA" altLang="en-US" dirty="0" smtClean="0"/>
          </a:p>
          <a:p>
            <a:pPr eaLnBrk="1" hangingPunct="1"/>
            <a:r>
              <a:rPr lang="en-CA" altLang="en-US" dirty="0" smtClean="0"/>
              <a:t>How can we implement partial pivoting in the LU decomposition ?</a:t>
            </a:r>
          </a:p>
          <a:p>
            <a:pPr eaLnBrk="1" hangingPunct="1"/>
            <a:endParaRPr lang="en-CA" altLang="en-US" dirty="0" smtClean="0"/>
          </a:p>
          <a:p>
            <a:pPr eaLnBrk="1" hangingPunct="1"/>
            <a:r>
              <a:rPr lang="en-CA" altLang="en-US" dirty="0" smtClean="0"/>
              <a:t>This can be done with the help of permutation matrices</a:t>
            </a:r>
          </a:p>
          <a:p>
            <a:pPr eaLnBrk="1" hangingPunct="1"/>
            <a:endParaRPr lang="de-DE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9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is a permutation matrix?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definition reads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 </a:t>
                </a:r>
                <a:r>
                  <a:rPr lang="en-US" i="1" dirty="0"/>
                  <a:t>permutation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matrix consisting of all zeros, except for a single 1 in every row and column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</a:t>
                </a:r>
                <a:r>
                  <a:rPr lang="en-US" baseline="0" dirty="0" smtClean="0"/>
                  <a:t> 3x3 matrices there exist exactly 6 permutation matrices as displayed.</a:t>
                </a:r>
              </a:p>
              <a:p>
                <a:r>
                  <a:rPr lang="en-US" baseline="0" dirty="0" smtClean="0"/>
                  <a:t>Of course the identity matrix is always a permutation matrix. The five others look similar to the identity matrix but of course are not the same.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is a permutation matrix?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definition says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 </a:t>
                </a:r>
                <a:r>
                  <a:rPr lang="en-US" i="1" dirty="0"/>
                  <a:t>permutation matrix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𝑃</a:t>
                </a:r>
                <a:r>
                  <a:rPr lang="en-US" dirty="0"/>
                  <a:t> is a matrix consisting of all zeros, except for a single 1 in every row and column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</a:t>
                </a:r>
                <a:r>
                  <a:rPr lang="en-US" baseline="0" dirty="0" smtClean="0"/>
                  <a:t> 3x3 matrices there exist exactly 6 permutation matrices as displayed.</a:t>
                </a:r>
              </a:p>
              <a:p>
                <a:r>
                  <a:rPr lang="en-US" baseline="0" dirty="0" smtClean="0"/>
                  <a:t>Of course the identity matrix is always a permutation matrix. The five others look similar to the </a:t>
                </a:r>
                <a:r>
                  <a:rPr lang="en-US" baseline="0" dirty="0" err="1" smtClean="0"/>
                  <a:t>ideinty</a:t>
                </a:r>
                <a:r>
                  <a:rPr lang="en-US" baseline="0" dirty="0" smtClean="0"/>
                  <a:t> matrix but of course are not the same.</a:t>
                </a:r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53D28-F66F-41BD-97FD-0EDD752BF5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0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Permutation</a:t>
                </a:r>
                <a:r>
                  <a:rPr lang="en-US" baseline="0" dirty="0" smtClean="0"/>
                  <a:t> matrices have several interesting properties.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our purpose we will use one of them as stated in the theorem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theorem reads: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altLang="en-US" sz="12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A" altLang="en-US" sz="12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be a permutation matrix formed by a particular set of row exchanges applied to the identity </a:t>
                </a:r>
                <a:r>
                  <a:rPr lang="en-CA" altLang="en-US" sz="12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CA" altLang="en-US" sz="12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CA" altLang="en-US" sz="12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Then, for any  matrix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altLang="en-US" sz="12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altLang="en-US" sz="12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is the matrix obtained applying exactly the same set of row exchange to A.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example if we switch the last two rows of the 3x3 identity matrix we get the permutation matrix P displayed.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us now multiply a general 3x3 matrix by P.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You will note the obtained result is the original matrix where the last two rows were switched.</a:t>
                </a:r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Permutation</a:t>
                </a:r>
                <a:r>
                  <a:rPr lang="en-US" baseline="0" dirty="0" smtClean="0"/>
                  <a:t> matrices have several interesting properties.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our purpose we will use one of them as stated in the theorem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theorem reads: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altLang="en-US" sz="12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Let </a:t>
                </a:r>
                <a:r>
                  <a:rPr lang="en-US" sz="1200" i="0">
                    <a:latin typeface="Cambria Math" panose="02040503050406030204" pitchFamily="18" charset="0"/>
                  </a:rPr>
                  <a:t>𝑃</a:t>
                </a:r>
                <a:r>
                  <a:rPr lang="en-CA" altLang="en-US" sz="12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be a permutation matrix formed by a particular set of row exchanges applied to the identity </a:t>
                </a:r>
                <a:r>
                  <a:rPr lang="en-CA" altLang="en-US" sz="12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matrix 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𝐼</a:t>
                </a:r>
                <a:r>
                  <a:rPr lang="en-CA" altLang="en-US" sz="12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CA" altLang="en-US" sz="12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Then, for any  matrix 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𝐴</a:t>
                </a:r>
                <a:r>
                  <a:rPr lang="en-CA" altLang="en-US" sz="12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200" i="0">
                    <a:latin typeface="Cambria Math" panose="02040503050406030204" pitchFamily="18" charset="0"/>
                  </a:rPr>
                  <a:t>𝑃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𝐴</a:t>
                </a:r>
                <a:r>
                  <a:rPr lang="en-CA" altLang="en-US" sz="12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is the matrix obtained applying exactly the same set of row exchange to A.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example if we switch the last two rows of the 3x3 identity matrix we get the permutation matrix P displayed.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us now multiply a general 3x3 matrix by P.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You will note the </a:t>
                </a:r>
                <a:r>
                  <a:rPr lang="en-US" baseline="0" dirty="0" err="1" smtClean="0"/>
                  <a:t>the</a:t>
                </a:r>
                <a:r>
                  <a:rPr lang="en-US" baseline="0" dirty="0" smtClean="0"/>
                  <a:t> obtained results is the original matrix where the last two rows were switched.</a:t>
                </a:r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53D28-F66F-41BD-97FD-0EDD752BF5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52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Permutation matrices are used to encode the pivoting step in the Gauss elimination algorithm with partial pivoting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the displayed A matrix and let us apply the pivoting strategy we used in the Gauss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Scanning the first column tells us that row</a:t>
            </a:r>
            <a:r>
              <a:rPr lang="en-US" baseline="0" dirty="0" smtClean="0"/>
              <a:t> one and three must be switched.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leads us to a new pivoted coefficient matrix.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want to encode this witching we can do it using the appropriate permutation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find this matrix we start from the identity matrix and do exactly the switching we did on 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our case we exchange row 1 and 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gives us our permutation matrix 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product PA gives us exactly the switched matrix A we obtained in the </a:t>
            </a:r>
            <a:r>
              <a:rPr lang="en-US" dirty="0" smtClean="0"/>
              <a:t>Gauss elimination algorithm with partial pivoting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53D28-F66F-41BD-97FD-0EDD752BF5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6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show with an example how the Gauss elimination with partial pivoting</a:t>
            </a:r>
            <a:r>
              <a:rPr lang="en-US" baseline="0" dirty="0" smtClean="0"/>
              <a:t> algorithm translates into the PA=LU decomposition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this we want to decompose the displayed matrix A into PA=LU.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53D28-F66F-41BD-97FD-0EDD752BF5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</a:t>
            </a:r>
            <a:r>
              <a:rPr lang="en-US" baseline="0" dirty="0" smtClean="0"/>
              <a:t> by applying the pivoting strategy</a:t>
            </a:r>
          </a:p>
          <a:p>
            <a:endParaRPr lang="en-US" baseline="0" dirty="0" smtClean="0"/>
          </a:p>
          <a:p>
            <a:r>
              <a:rPr lang="en-US" dirty="0" smtClean="0"/>
              <a:t>Scanning the first column</a:t>
            </a:r>
            <a:r>
              <a:rPr lang="en-US" baseline="0" dirty="0" smtClean="0"/>
              <a:t> of A shows us that row 1 and 3 must be switched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achieved with the permutation matrix P obtained from the unity matrix where row one and three were switched.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the pivoting strategy we proceed with Gauss elimination</a:t>
            </a:r>
          </a:p>
          <a:p>
            <a:r>
              <a:rPr lang="en-US" baseline="0" dirty="0" smtClean="0"/>
              <a:t>We do this on the pivoted matrix P1A the way we learned it with the LU decomposition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this we identify the needed entries in the future L and U matrix.</a:t>
            </a:r>
          </a:p>
          <a:p>
            <a:endParaRPr lang="en-US" baseline="0" dirty="0" smtClean="0"/>
          </a:p>
          <a:p>
            <a:r>
              <a:rPr lang="en-US" dirty="0" smtClean="0"/>
              <a:t>The entry 1/3 was obtained because we have</a:t>
            </a:r>
            <a:r>
              <a:rPr lang="en-US" baseline="0" dirty="0" smtClean="0"/>
              <a:t> to remove one over three times row 1 from row two in order to obtain a zero in the first column of U.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Similarly the entry 2/3 is </a:t>
            </a:r>
            <a:r>
              <a:rPr lang="en-US" dirty="0" smtClean="0"/>
              <a:t>obtained because we have</a:t>
            </a:r>
            <a:r>
              <a:rPr lang="en-US" baseline="0" dirty="0" smtClean="0"/>
              <a:t> to remove two over three times row 1 from row two in order to obtain a zero in the first column of U.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entries in the future U matrix are obtained by executing the identified row operations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53D28-F66F-41BD-97FD-0EDD752BF5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proceed by another pivoting step</a:t>
            </a:r>
          </a:p>
          <a:p>
            <a:endParaRPr lang="en-US" dirty="0" smtClean="0"/>
          </a:p>
          <a:p>
            <a:r>
              <a:rPr lang="en-US" dirty="0" smtClean="0"/>
              <a:t>Scanning the</a:t>
            </a:r>
            <a:r>
              <a:rPr lang="en-US" baseline="0" dirty="0" smtClean="0"/>
              <a:t> second column starting from the pivot element tells us that we have to switch row 2 and 3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encoded in the P matrix by exchanging row 2 and 3 on the matrix P1 to transform it into P2.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Computing P2 times A gives us indeed the new pivoted matrix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fact we needed to further switch row 2 and 3 is kind of bad news for us.</a:t>
            </a:r>
          </a:p>
          <a:p>
            <a:r>
              <a:rPr lang="en-US" baseline="0" dirty="0" smtClean="0"/>
              <a:t>It means that the switching between row 1 and 2 we did previously was not enough.</a:t>
            </a:r>
          </a:p>
          <a:p>
            <a:r>
              <a:rPr lang="en-US" baseline="0" dirty="0" smtClean="0"/>
              <a:t>Decomposing the pivoted matrix P1A into LU was not the correct thing to do.</a:t>
            </a:r>
          </a:p>
          <a:p>
            <a:r>
              <a:rPr lang="en-US" baseline="0" dirty="0" smtClean="0"/>
              <a:t>We should have decomposed the pivoted matrix P2A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before proceeding with the Gauss elimination on P1A it was impossible to know that we in fact needed one more pivoting step.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53D28-F66F-41BD-97FD-0EDD752BF5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1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0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PA=LU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952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Gauss elimination on pivoted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endParaRPr lang="en-US" sz="13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sz="12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952999"/>
              </a:xfrm>
              <a:blipFill rotWithShape="0">
                <a:blip r:embed="rId3"/>
                <a:stretch>
                  <a:fillRect l="-1389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143000" y="2438400"/>
                <a:ext cx="9289081" cy="1309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438400"/>
                <a:ext cx="9289081" cy="13093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4876800" y="2882595"/>
            <a:ext cx="762000" cy="865138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Rectangle 34"/>
          <p:cNvSpPr/>
          <p:nvPr/>
        </p:nvSpPr>
        <p:spPr>
          <a:xfrm>
            <a:off x="7467600" y="2882595"/>
            <a:ext cx="2667000" cy="865138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66057" y="4049404"/>
                <a:ext cx="9280809" cy="1309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057" y="4049404"/>
                <a:ext cx="9280809" cy="1309333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876800" y="4545062"/>
            <a:ext cx="762000" cy="865138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7467600" y="4545062"/>
            <a:ext cx="2667000" cy="865138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770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13" grpId="0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952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Gauss elimination on pivoted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endParaRPr lang="en-US" sz="13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sz="12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952999"/>
              </a:xfrm>
              <a:blipFill rotWithShape="0">
                <a:blip r:embed="rId3"/>
                <a:stretch>
                  <a:fillRect l="-1389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143000" y="2438400"/>
                <a:ext cx="9289081" cy="1309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438400"/>
                <a:ext cx="9289081" cy="13093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267200" y="4495800"/>
                <a:ext cx="6538649" cy="1309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495800"/>
                <a:ext cx="6538649" cy="13093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501180" y="3851572"/>
                <a:ext cx="25307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lin"/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FR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180" y="3851572"/>
                <a:ext cx="2530756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25000" r="-11084" b="-19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8956675" y="3837717"/>
            <a:ext cx="609600" cy="486839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Oval 11"/>
          <p:cNvSpPr/>
          <p:nvPr/>
        </p:nvSpPr>
        <p:spPr>
          <a:xfrm>
            <a:off x="5867400" y="5410200"/>
            <a:ext cx="609600" cy="486839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Rectangle 3"/>
          <p:cNvSpPr/>
          <p:nvPr/>
        </p:nvSpPr>
        <p:spPr>
          <a:xfrm>
            <a:off x="7467600" y="2895600"/>
            <a:ext cx="2743200" cy="942117"/>
          </a:xfrm>
          <a:prstGeom prst="rect">
            <a:avLst/>
          </a:prstGeom>
          <a:noFill/>
          <a:ln>
            <a:solidFill>
              <a:srgbClr val="48A6A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9" grpId="0"/>
      <p:bldP spid="11" grpId="0" animBg="1"/>
      <p:bldP spid="12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Putting all together:</a:t>
            </a:r>
          </a:p>
          <a:p>
            <a:endParaRPr lang="en-US" sz="13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sz="1200" dirty="0" smtClean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524000" y="2844953"/>
                <a:ext cx="9587881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844953"/>
                <a:ext cx="9587881" cy="12317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429000" y="4259263"/>
            <a:ext cx="1828800" cy="535018"/>
            <a:chOff x="2032873" y="3681573"/>
            <a:chExt cx="1828800" cy="535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2743884" y="3816481"/>
                  <a:ext cx="4067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CA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884" y="3816481"/>
                  <a:ext cx="40677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2871073" y="2843373"/>
              <a:ext cx="152400" cy="1828800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 dirty="0">
                <a:solidFill>
                  <a:srgbClr val="48A6AD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52600" y="4259263"/>
            <a:ext cx="1447800" cy="535018"/>
            <a:chOff x="2032873" y="3681573"/>
            <a:chExt cx="1447800" cy="535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2553384" y="3816481"/>
                  <a:ext cx="4067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CA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384" y="3816481"/>
                  <a:ext cx="40677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2680573" y="3033873"/>
              <a:ext cx="152400" cy="1447800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 dirty="0">
                <a:solidFill>
                  <a:srgbClr val="48A6AD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03522" y="4259263"/>
            <a:ext cx="1968878" cy="535018"/>
            <a:chOff x="2032873" y="3681573"/>
            <a:chExt cx="1968878" cy="535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2825368" y="3816481"/>
                  <a:ext cx="3838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5368" y="3816481"/>
                  <a:ext cx="383887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2941112" y="2773334"/>
              <a:ext cx="152400" cy="1968878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 dirty="0">
                <a:solidFill>
                  <a:srgbClr val="48A6AD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001000" y="4259263"/>
            <a:ext cx="2895600" cy="535018"/>
            <a:chOff x="2032873" y="3681573"/>
            <a:chExt cx="2895600" cy="535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3268820" y="3816481"/>
                  <a:ext cx="4237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CA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820" y="3816481"/>
                  <a:ext cx="423706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3404473" y="2309973"/>
              <a:ext cx="152400" cy="2895600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 dirty="0">
                <a:solidFill>
                  <a:srgbClr val="48A6A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Octave / </a:t>
            </a:r>
            <a:r>
              <a:rPr lang="en-US" dirty="0" err="1" smtClean="0"/>
              <a:t>Matlab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 smtClean="0"/>
                  <a:t> is implemented </a:t>
                </a:r>
                <a:br>
                  <a:rPr lang="en-US" dirty="0" smtClean="0"/>
                </a:br>
                <a:r>
                  <a:rPr lang="en-US" dirty="0" smtClean="0"/>
                  <a:t>in octave with the “</a:t>
                </a:r>
                <a:r>
                  <a:rPr lang="en-US" dirty="0" err="1" smtClean="0"/>
                  <a:t>lu</a:t>
                </a:r>
                <a:r>
                  <a:rPr lang="en-US" dirty="0" smtClean="0"/>
                  <a:t>” command</a:t>
                </a:r>
              </a:p>
              <a:p>
                <a:r>
                  <a:rPr lang="en-US" dirty="0" smtClean="0"/>
                  <a:t>Example: </a:t>
                </a:r>
              </a:p>
              <a:p>
                <a:pPr marL="400050" lvl="1" indent="0">
                  <a:buNone/>
                </a:pPr>
                <a:r>
                  <a:rPr lang="en-US" sz="3200" dirty="0" smtClean="0"/>
                  <a:t>Find </a:t>
                </a:r>
                <a:r>
                  <a:rPr lang="en-US" sz="3200" dirty="0"/>
                  <a:t>the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 smtClean="0"/>
                  <a:t>decomposition </a:t>
                </a:r>
                <a:r>
                  <a:rPr lang="en-US" sz="3200" dirty="0"/>
                  <a:t>of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95400" y="4495800"/>
                <a:ext cx="3361818" cy="1394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495800"/>
                <a:ext cx="3361818" cy="13946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6705600" y="1600201"/>
            <a:ext cx="5181600" cy="4753846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octave&gt; </a:t>
            </a:r>
            <a:r>
              <a:rPr lang="pt-BR" dirty="0">
                <a:solidFill>
                  <a:schemeClr val="tx1"/>
                </a:solidFill>
              </a:rPr>
              <a:t>A=[2 6 10; 1 3 3; 3 14 28</a:t>
            </a:r>
            <a:r>
              <a:rPr lang="pt-BR" dirty="0" smtClean="0">
                <a:solidFill>
                  <a:schemeClr val="tx1"/>
                </a:solidFill>
              </a:rPr>
              <a:t>];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octave</a:t>
            </a:r>
            <a:r>
              <a:rPr lang="en-CA" dirty="0">
                <a:solidFill>
                  <a:schemeClr val="tx1"/>
                </a:solidFill>
              </a:rPr>
              <a:t>&gt; [L U P] = </a:t>
            </a:r>
            <a:r>
              <a:rPr lang="en-CA" dirty="0" err="1">
                <a:solidFill>
                  <a:schemeClr val="tx1"/>
                </a:solidFill>
              </a:rPr>
              <a:t>lu</a:t>
            </a:r>
            <a:r>
              <a:rPr lang="en-CA" dirty="0">
                <a:solidFill>
                  <a:schemeClr val="tx1"/>
                </a:solidFill>
              </a:rPr>
              <a:t>(A)</a:t>
            </a:r>
          </a:p>
          <a:p>
            <a:r>
              <a:rPr lang="fr-FR" dirty="0">
                <a:solidFill>
                  <a:schemeClr val="tx1"/>
                </a:solidFill>
              </a:rPr>
              <a:t>L =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   </a:t>
            </a:r>
            <a:r>
              <a:rPr lang="fr-FR" dirty="0">
                <a:solidFill>
                  <a:schemeClr val="tx1"/>
                </a:solidFill>
              </a:rPr>
              <a:t>1.00000   0.00000   0.00000</a:t>
            </a:r>
          </a:p>
          <a:p>
            <a:r>
              <a:rPr lang="fr-FR" dirty="0">
                <a:solidFill>
                  <a:schemeClr val="tx1"/>
                </a:solidFill>
              </a:rPr>
              <a:t>   0.66667   1.00000   0.00000</a:t>
            </a:r>
          </a:p>
          <a:p>
            <a:r>
              <a:rPr lang="fr-FR" dirty="0">
                <a:solidFill>
                  <a:schemeClr val="tx1"/>
                </a:solidFill>
              </a:rPr>
              <a:t>   0.33333   0.50000   1.00000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U =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    </a:t>
            </a:r>
            <a:r>
              <a:rPr lang="fr-FR" dirty="0">
                <a:solidFill>
                  <a:schemeClr val="tx1"/>
                </a:solidFill>
              </a:rPr>
              <a:t>3.00000   14.00000   28.00000</a:t>
            </a:r>
          </a:p>
          <a:p>
            <a:r>
              <a:rPr lang="fr-FR" dirty="0">
                <a:solidFill>
                  <a:schemeClr val="tx1"/>
                </a:solidFill>
              </a:rPr>
              <a:t>    0.00000   -3.33333   -8.66667</a:t>
            </a:r>
          </a:p>
          <a:p>
            <a:r>
              <a:rPr lang="fr-FR" dirty="0">
                <a:solidFill>
                  <a:schemeClr val="tx1"/>
                </a:solidFill>
              </a:rPr>
              <a:t>    0.00000    0.00000   -2.00000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 =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Permutation </a:t>
            </a:r>
            <a:r>
              <a:rPr lang="fr-FR" dirty="0">
                <a:solidFill>
                  <a:schemeClr val="tx1"/>
                </a:solidFill>
              </a:rPr>
              <a:t>Matrix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   </a:t>
            </a:r>
            <a:r>
              <a:rPr lang="fr-FR" dirty="0">
                <a:solidFill>
                  <a:schemeClr val="tx1"/>
                </a:solidFill>
              </a:rPr>
              <a:t>0   0   1</a:t>
            </a:r>
          </a:p>
          <a:p>
            <a:r>
              <a:rPr lang="fr-FR" dirty="0">
                <a:solidFill>
                  <a:schemeClr val="tx1"/>
                </a:solidFill>
              </a:rPr>
              <a:t>   1   0   0</a:t>
            </a:r>
          </a:p>
          <a:p>
            <a:r>
              <a:rPr lang="fr-FR" dirty="0">
                <a:solidFill>
                  <a:schemeClr val="tx1"/>
                </a:solidFill>
              </a:rPr>
              <a:t>   0   1   0</a:t>
            </a:r>
            <a:endParaRPr lang="en-CA" dirty="0">
              <a:solidFill>
                <a:schemeClr val="tx1"/>
              </a:solidFill>
            </a:endParaRPr>
          </a:p>
          <a:p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2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partial pivoting strategy in Gauss elimination is implemented using permutation matrices</a:t>
                </a:r>
              </a:p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decomposition incorporates the Gauss elimination algorithm with partial pivoting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19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Consider the following matrix: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r>
                  <a:rPr lang="en-US" dirty="0" smtClean="0"/>
                  <a:t>This matrix can not be decomposed into LU</a:t>
                </a:r>
              </a:p>
              <a:p>
                <a:r>
                  <a:rPr lang="en-US" dirty="0" smtClean="0"/>
                  <a:t>But this pivoted matrix can be decomposed:</a:t>
                </a:r>
              </a:p>
              <a:p>
                <a:endParaRPr lang="en-US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394181" y="2224089"/>
            <a:ext cx="389264" cy="389264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4843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Introduction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Recall that we introduced partial pivoting strategy in the Gauss algorithm to avoid numerical problems</a:t>
            </a:r>
          </a:p>
          <a:p>
            <a:pPr eaLnBrk="1" hangingPunct="1"/>
            <a:r>
              <a:rPr lang="en-CA" altLang="en-US" dirty="0" smtClean="0"/>
              <a:t>How can we implement partial pivoting in the LU decomposition ?</a:t>
            </a:r>
          </a:p>
          <a:p>
            <a:pPr eaLnBrk="1" hangingPunct="1"/>
            <a:r>
              <a:rPr lang="en-CA" altLang="en-US" dirty="0" smtClean="0"/>
              <a:t>This can be done with the help of permutation matrices</a:t>
            </a:r>
          </a:p>
        </p:txBody>
      </p:sp>
    </p:spTree>
    <p:extLst>
      <p:ext uri="{BB962C8B-B14F-4D97-AF65-F5344CB8AC3E}">
        <p14:creationId xmlns:p14="http://schemas.microsoft.com/office/powerpoint/2010/main" val="175707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 smtClean="0"/>
                  <a:t>Definition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i="1" dirty="0"/>
                  <a:t>permutation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matrix consisting of all zeros, except for a single 1 in every row and column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Examples: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76404" y="1600200"/>
            <a:ext cx="11005996" cy="2133599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4438" y="4894417"/>
                <a:ext cx="1867371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38" y="4894417"/>
                <a:ext cx="1867371" cy="12317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08363" y="4894417"/>
                <a:ext cx="1867371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63" y="4894417"/>
                <a:ext cx="1867371" cy="12317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332288" y="4894417"/>
                <a:ext cx="1867371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288" y="4894417"/>
                <a:ext cx="1867371" cy="12317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256213" y="4894417"/>
                <a:ext cx="1867371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213" y="4894417"/>
                <a:ext cx="1867371" cy="12317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180138" y="4894417"/>
                <a:ext cx="1867371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138" y="4894417"/>
                <a:ext cx="1867371" cy="12317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104064" y="4894417"/>
                <a:ext cx="1867371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064" y="4894417"/>
                <a:ext cx="1867371" cy="123174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71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Property of a Permutation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201136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u="sng" dirty="0" smtClean="0"/>
                  <a:t>Theorem</a:t>
                </a:r>
              </a:p>
              <a:p>
                <a:pPr marL="0" indent="0">
                  <a:buNone/>
                </a:pPr>
                <a:r>
                  <a:rPr lang="en-CA" altLang="en-US" sz="24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A" altLang="en-US" sz="24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be a permutation matrix formed by a particular set of row exchanges applied to the identity </a:t>
                </a:r>
                <a:r>
                  <a:rPr lang="en-CA" altLang="en-US" sz="24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CA" altLang="en-US" sz="24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CA" altLang="en-US" sz="24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Then, for any 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altLang="en-US" sz="24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altLang="en-US" sz="24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is the matrix obtained applying exactly the same set of row exchange to A.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2011361"/>
              </a:xfrm>
              <a:blipFill rotWithShape="0">
                <a:blip r:embed="rId3"/>
                <a:stretch>
                  <a:fillRect l="-833" t="-2432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76404" y="1600200"/>
            <a:ext cx="11005996" cy="182880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67000" y="5259643"/>
                <a:ext cx="6705600" cy="1069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259643"/>
                <a:ext cx="6705600" cy="10699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463884" y="3804747"/>
                <a:ext cx="2222916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884" y="3804747"/>
                <a:ext cx="2222916" cy="10689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63519" y="3804747"/>
                <a:ext cx="2151423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519" y="3804747"/>
                <a:ext cx="2151423" cy="10689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5625684" y="4339220"/>
            <a:ext cx="8191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58655" y="4204674"/>
            <a:ext cx="1142999" cy="681171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5236414" y="4265284"/>
            <a:ext cx="185171" cy="533400"/>
          </a:xfrm>
          <a:custGeom>
            <a:avLst/>
            <a:gdLst>
              <a:gd name="connsiteX0" fmla="*/ 185171 w 185171"/>
              <a:gd name="connsiteY0" fmla="*/ 0 h 968828"/>
              <a:gd name="connsiteX1" fmla="*/ 114 w 185171"/>
              <a:gd name="connsiteY1" fmla="*/ 478971 h 968828"/>
              <a:gd name="connsiteX2" fmla="*/ 163400 w 185171"/>
              <a:gd name="connsiteY2" fmla="*/ 968828 h 96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171" h="968828">
                <a:moveTo>
                  <a:pt x="185171" y="0"/>
                </a:moveTo>
                <a:cubicBezTo>
                  <a:pt x="94456" y="158750"/>
                  <a:pt x="3742" y="317500"/>
                  <a:pt x="114" y="478971"/>
                </a:cubicBezTo>
                <a:cubicBezTo>
                  <a:pt x="-3515" y="640442"/>
                  <a:pt x="79942" y="804635"/>
                  <a:pt x="163400" y="968828"/>
                </a:cubicBezTo>
              </a:path>
            </a:pathLst>
          </a:custGeom>
          <a:noFill/>
          <a:ln>
            <a:solidFill>
              <a:srgbClr val="48A6AD"/>
            </a:solidFill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07557" y="4225614"/>
            <a:ext cx="1142999" cy="655044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46076" y="5641685"/>
            <a:ext cx="1954724" cy="681171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10400" y="5634045"/>
            <a:ext cx="1954724" cy="681171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Encoding Pivoting with Permutation 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2316" y="1879974"/>
                <a:ext cx="2264915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16" y="1879974"/>
                <a:ext cx="2264915" cy="12317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75563" y="1903557"/>
            <a:ext cx="491238" cy="1184580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Oval 5"/>
          <p:cNvSpPr/>
          <p:nvPr/>
        </p:nvSpPr>
        <p:spPr>
          <a:xfrm>
            <a:off x="670261" y="1942628"/>
            <a:ext cx="333846" cy="333846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27231" y="4267200"/>
                <a:ext cx="6391430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231" y="4267200"/>
                <a:ext cx="6391430" cy="12317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/>
          <p:cNvSpPr/>
          <p:nvPr/>
        </p:nvSpPr>
        <p:spPr>
          <a:xfrm>
            <a:off x="298916" y="2011433"/>
            <a:ext cx="185171" cy="968828"/>
          </a:xfrm>
          <a:custGeom>
            <a:avLst/>
            <a:gdLst>
              <a:gd name="connsiteX0" fmla="*/ 185171 w 185171"/>
              <a:gd name="connsiteY0" fmla="*/ 0 h 968828"/>
              <a:gd name="connsiteX1" fmla="*/ 114 w 185171"/>
              <a:gd name="connsiteY1" fmla="*/ 478971 h 968828"/>
              <a:gd name="connsiteX2" fmla="*/ 163400 w 185171"/>
              <a:gd name="connsiteY2" fmla="*/ 968828 h 96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171" h="968828">
                <a:moveTo>
                  <a:pt x="185171" y="0"/>
                </a:moveTo>
                <a:cubicBezTo>
                  <a:pt x="94456" y="158750"/>
                  <a:pt x="3742" y="317500"/>
                  <a:pt x="114" y="478971"/>
                </a:cubicBezTo>
                <a:cubicBezTo>
                  <a:pt x="-3515" y="640442"/>
                  <a:pt x="79942" y="804635"/>
                  <a:pt x="163400" y="968828"/>
                </a:cubicBezTo>
              </a:path>
            </a:pathLst>
          </a:custGeom>
          <a:noFill/>
          <a:ln>
            <a:solidFill>
              <a:srgbClr val="48A6AD"/>
            </a:solidFill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433095" y="1879974"/>
                <a:ext cx="2566215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095" y="1879974"/>
                <a:ext cx="2566215" cy="12317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248400" y="1879974"/>
                <a:ext cx="2482283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879974"/>
                <a:ext cx="2482283" cy="12317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8926798" y="2495847"/>
            <a:ext cx="5062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 flipH="1">
            <a:off x="8649298" y="2030001"/>
            <a:ext cx="143828" cy="931692"/>
          </a:xfrm>
          <a:custGeom>
            <a:avLst/>
            <a:gdLst>
              <a:gd name="connsiteX0" fmla="*/ 185171 w 185171"/>
              <a:gd name="connsiteY0" fmla="*/ 0 h 968828"/>
              <a:gd name="connsiteX1" fmla="*/ 114 w 185171"/>
              <a:gd name="connsiteY1" fmla="*/ 478971 h 968828"/>
              <a:gd name="connsiteX2" fmla="*/ 163400 w 185171"/>
              <a:gd name="connsiteY2" fmla="*/ 968828 h 96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171" h="968828">
                <a:moveTo>
                  <a:pt x="185171" y="0"/>
                </a:moveTo>
                <a:cubicBezTo>
                  <a:pt x="94456" y="158750"/>
                  <a:pt x="3742" y="317500"/>
                  <a:pt x="114" y="478971"/>
                </a:cubicBezTo>
                <a:cubicBezTo>
                  <a:pt x="-3515" y="640442"/>
                  <a:pt x="79942" y="804635"/>
                  <a:pt x="163400" y="968828"/>
                </a:cubicBezTo>
              </a:path>
            </a:pathLst>
          </a:custGeom>
          <a:noFill/>
          <a:ln>
            <a:solidFill>
              <a:srgbClr val="48A6AD"/>
            </a:solidFill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3" name="Group 22"/>
          <p:cNvGrpSpPr/>
          <p:nvPr/>
        </p:nvGrpSpPr>
        <p:grpSpPr>
          <a:xfrm>
            <a:off x="6994431" y="5745052"/>
            <a:ext cx="1904999" cy="552510"/>
            <a:chOff x="2032872" y="3681573"/>
            <a:chExt cx="1904999" cy="552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2702634" y="3833973"/>
                  <a:ext cx="56547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CA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634" y="3833973"/>
                  <a:ext cx="565475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2909172" y="2805273"/>
              <a:ext cx="152400" cy="1904999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 dirty="0">
                <a:solidFill>
                  <a:srgbClr val="48A6AD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21818" y="5745053"/>
            <a:ext cx="1839213" cy="540604"/>
            <a:chOff x="2032873" y="3681573"/>
            <a:chExt cx="1839213" cy="540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2749091" y="3822067"/>
                  <a:ext cx="4067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CA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9091" y="3822067"/>
                  <a:ext cx="406778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2876280" y="2838166"/>
              <a:ext cx="152400" cy="1839213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 dirty="0">
                <a:solidFill>
                  <a:srgbClr val="48A6AD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957639" y="5745054"/>
            <a:ext cx="1445991" cy="515054"/>
            <a:chOff x="2032873" y="3681573"/>
            <a:chExt cx="1445991" cy="515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2557693" y="3796517"/>
                  <a:ext cx="4073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CA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693" y="3796517"/>
                  <a:ext cx="407355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2679669" y="3034777"/>
              <a:ext cx="152400" cy="1445991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 dirty="0">
                <a:solidFill>
                  <a:srgbClr val="48A6AD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452435" y="1879974"/>
                <a:ext cx="2264915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435" y="1879974"/>
                <a:ext cx="2264915" cy="123174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2727231" y="2495847"/>
            <a:ext cx="7381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09600" y="3211482"/>
            <a:ext cx="1905000" cy="522263"/>
            <a:chOff x="2032873" y="3681573"/>
            <a:chExt cx="1905000" cy="5222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2781984" y="3803726"/>
                  <a:ext cx="4067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CA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984" y="3803726"/>
                  <a:ext cx="406778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2909173" y="2805273"/>
              <a:ext cx="152400" cy="1905000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 dirty="0">
                <a:solidFill>
                  <a:srgbClr val="48A6AD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086600" y="1963694"/>
            <a:ext cx="1429026" cy="312780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Rectangle 32"/>
          <p:cNvSpPr/>
          <p:nvPr/>
        </p:nvSpPr>
        <p:spPr>
          <a:xfrm>
            <a:off x="7086600" y="2770385"/>
            <a:ext cx="1429026" cy="312780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Oval 2"/>
          <p:cNvSpPr/>
          <p:nvPr/>
        </p:nvSpPr>
        <p:spPr>
          <a:xfrm>
            <a:off x="6781800" y="3886200"/>
            <a:ext cx="2362200" cy="1981200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3367200" y="1551206"/>
            <a:ext cx="2362200" cy="1981200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/>
          <p:cNvCxnSpPr>
            <a:stCxn id="35" idx="5"/>
            <a:endCxn id="3" idx="1"/>
          </p:cNvCxnSpPr>
          <p:nvPr/>
        </p:nvCxnSpPr>
        <p:spPr>
          <a:xfrm>
            <a:off x="5383464" y="3242266"/>
            <a:ext cx="1744272" cy="934074"/>
          </a:xfrm>
          <a:prstGeom prst="line">
            <a:avLst/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56152">
            <a:off x="5969742" y="3353412"/>
            <a:ext cx="103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8A6AD"/>
                </a:solidFill>
              </a:rPr>
              <a:t>same</a:t>
            </a:r>
            <a:endParaRPr lang="en-CA" sz="2400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3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6" grpId="0"/>
      <p:bldP spid="17" grpId="0"/>
      <p:bldP spid="20" grpId="0" animBg="1"/>
      <p:bldP spid="34" grpId="0"/>
      <p:bldP spid="29" grpId="0" animBg="1"/>
      <p:bldP spid="29" grpId="1" animBg="1"/>
      <p:bldP spid="33" grpId="0" animBg="1"/>
      <p:bldP spid="33" grpId="1" animBg="1"/>
      <p:bldP spid="3" grpId="0" animBg="1"/>
      <p:bldP spid="35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Find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 smtClean="0"/>
                  <a:t> decomposition of the following matrix: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9529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Pivoting strategy: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r>
                  <a:rPr lang="en-US" dirty="0" smtClean="0"/>
                  <a:t>Gauss elimination on pivoted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endParaRPr lang="en-US" sz="13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sz="12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952999"/>
              </a:xfrm>
              <a:blipFill rotWithShape="0">
                <a:blip r:embed="rId3"/>
                <a:stretch>
                  <a:fillRect l="-1278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66247" y="2308310"/>
                <a:ext cx="2264915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247" y="2308310"/>
                <a:ext cx="2264915" cy="12317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679494" y="2331893"/>
            <a:ext cx="491238" cy="1184580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Oval 12"/>
          <p:cNvSpPr/>
          <p:nvPr/>
        </p:nvSpPr>
        <p:spPr>
          <a:xfrm>
            <a:off x="1774192" y="2370964"/>
            <a:ext cx="333846" cy="333846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Freeform 13"/>
          <p:cNvSpPr/>
          <p:nvPr/>
        </p:nvSpPr>
        <p:spPr>
          <a:xfrm>
            <a:off x="1402847" y="2439769"/>
            <a:ext cx="185171" cy="968828"/>
          </a:xfrm>
          <a:custGeom>
            <a:avLst/>
            <a:gdLst>
              <a:gd name="connsiteX0" fmla="*/ 185171 w 185171"/>
              <a:gd name="connsiteY0" fmla="*/ 0 h 968828"/>
              <a:gd name="connsiteX1" fmla="*/ 114 w 185171"/>
              <a:gd name="connsiteY1" fmla="*/ 478971 h 968828"/>
              <a:gd name="connsiteX2" fmla="*/ 163400 w 185171"/>
              <a:gd name="connsiteY2" fmla="*/ 968828 h 96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171" h="968828">
                <a:moveTo>
                  <a:pt x="185171" y="0"/>
                </a:moveTo>
                <a:cubicBezTo>
                  <a:pt x="94456" y="158750"/>
                  <a:pt x="3742" y="317500"/>
                  <a:pt x="114" y="478971"/>
                </a:cubicBezTo>
                <a:cubicBezTo>
                  <a:pt x="-3515" y="640442"/>
                  <a:pt x="79942" y="804635"/>
                  <a:pt x="163400" y="968828"/>
                </a:cubicBezTo>
              </a:path>
            </a:pathLst>
          </a:custGeom>
          <a:noFill/>
          <a:ln>
            <a:solidFill>
              <a:srgbClr val="48A6AD"/>
            </a:solidFill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5" name="Group 14"/>
          <p:cNvGrpSpPr/>
          <p:nvPr/>
        </p:nvGrpSpPr>
        <p:grpSpPr>
          <a:xfrm>
            <a:off x="1713531" y="3639818"/>
            <a:ext cx="1905000" cy="522263"/>
            <a:chOff x="2032873" y="3681573"/>
            <a:chExt cx="1905000" cy="5222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2781984" y="3803726"/>
                  <a:ext cx="4067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CA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984" y="3803726"/>
                  <a:ext cx="40677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2909173" y="2805273"/>
              <a:ext cx="152400" cy="1905000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 dirty="0">
                <a:solidFill>
                  <a:srgbClr val="48A6AD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308310"/>
            <a:ext cx="6391430" cy="2030362"/>
            <a:chOff x="4648200" y="2308310"/>
            <a:chExt cx="6391430" cy="20303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648200" y="2308310"/>
                  <a:ext cx="6391430" cy="12317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28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2308310"/>
                  <a:ext cx="6391430" cy="123174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/>
            <p:cNvGrpSpPr/>
            <p:nvPr/>
          </p:nvGrpSpPr>
          <p:grpSpPr>
            <a:xfrm>
              <a:off x="8915400" y="3786162"/>
              <a:ext cx="1904999" cy="552510"/>
              <a:chOff x="2032872" y="3681573"/>
              <a:chExt cx="1904999" cy="5525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A8373E-1E58-46EC-8234-112B6550D079}"/>
                      </a:ext>
                    </a:extLst>
                  </p:cNvPr>
                  <p:cNvSpPr txBox="1"/>
                  <p:nvPr/>
                </p:nvSpPr>
                <p:spPr>
                  <a:xfrm>
                    <a:off x="2702634" y="3833973"/>
                    <a:ext cx="65158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CA" sz="2000" dirty="0">
                      <a:solidFill>
                        <a:srgbClr val="48A6AD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06A8373E-1E58-46EC-8234-112B6550D0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2634" y="3833973"/>
                    <a:ext cx="651589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Right Brace 20">
                <a:extLst>
                  <a:ext uri="{FF2B5EF4-FFF2-40B4-BE49-F238E27FC236}">
                    <a16:creationId xmlns:a16="http://schemas.microsoft.com/office/drawing/2014/main" id="{4823E3BE-664E-4E90-82B4-472D5CC2017A}"/>
                  </a:ext>
                </a:extLst>
              </p:cNvPr>
              <p:cNvSpPr/>
              <p:nvPr/>
            </p:nvSpPr>
            <p:spPr>
              <a:xfrm rot="5400000">
                <a:off x="2909172" y="2805273"/>
                <a:ext cx="152400" cy="1904999"/>
              </a:xfrm>
              <a:prstGeom prst="rightBrace">
                <a:avLst>
                  <a:gd name="adj1" fmla="val 36762"/>
                  <a:gd name="adj2" fmla="val 50000"/>
                </a:avLst>
              </a:prstGeom>
              <a:ln w="25400">
                <a:solidFill>
                  <a:srgbClr val="48A6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 dirty="0">
                  <a:solidFill>
                    <a:srgbClr val="48A6AD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542787" y="3786163"/>
              <a:ext cx="1839213" cy="540604"/>
              <a:chOff x="2032873" y="3681573"/>
              <a:chExt cx="1839213" cy="5406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6A8373E-1E58-46EC-8234-112B6550D07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091" y="3822067"/>
                    <a:ext cx="40677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CA" sz="2000" dirty="0">
                      <a:solidFill>
                        <a:srgbClr val="48A6AD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06A8373E-1E58-46EC-8234-112B6550D0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091" y="3822067"/>
                    <a:ext cx="406778" cy="40011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Right Brace 23">
                <a:extLst>
                  <a:ext uri="{FF2B5EF4-FFF2-40B4-BE49-F238E27FC236}">
                    <a16:creationId xmlns:a16="http://schemas.microsoft.com/office/drawing/2014/main" id="{4823E3BE-664E-4E90-82B4-472D5CC2017A}"/>
                  </a:ext>
                </a:extLst>
              </p:cNvPr>
              <p:cNvSpPr/>
              <p:nvPr/>
            </p:nvSpPr>
            <p:spPr>
              <a:xfrm rot="5400000">
                <a:off x="2876280" y="2838166"/>
                <a:ext cx="152400" cy="1839213"/>
              </a:xfrm>
              <a:prstGeom prst="rightBrace">
                <a:avLst>
                  <a:gd name="adj1" fmla="val 36762"/>
                  <a:gd name="adj2" fmla="val 50000"/>
                </a:avLst>
              </a:prstGeom>
              <a:ln w="25400">
                <a:solidFill>
                  <a:srgbClr val="48A6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 dirty="0">
                  <a:solidFill>
                    <a:srgbClr val="48A6AD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878608" y="3786164"/>
              <a:ext cx="1445991" cy="515054"/>
              <a:chOff x="2032873" y="3681573"/>
              <a:chExt cx="1445991" cy="5150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06A8373E-1E58-46EC-8234-112B6550D079}"/>
                      </a:ext>
                    </a:extLst>
                  </p:cNvPr>
                  <p:cNvSpPr txBox="1"/>
                  <p:nvPr/>
                </p:nvSpPr>
                <p:spPr>
                  <a:xfrm>
                    <a:off x="2557693" y="3796517"/>
                    <a:ext cx="48718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sz="2000" dirty="0">
                      <a:solidFill>
                        <a:srgbClr val="48A6AD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06A8373E-1E58-46EC-8234-112B6550D0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7693" y="3796517"/>
                    <a:ext cx="48718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ight Brace 26">
                <a:extLst>
                  <a:ext uri="{FF2B5EF4-FFF2-40B4-BE49-F238E27FC236}">
                    <a16:creationId xmlns:a16="http://schemas.microsoft.com/office/drawing/2014/main" id="{4823E3BE-664E-4E90-82B4-472D5CC2017A}"/>
                  </a:ext>
                </a:extLst>
              </p:cNvPr>
              <p:cNvSpPr/>
              <p:nvPr/>
            </p:nvSpPr>
            <p:spPr>
              <a:xfrm rot="5400000">
                <a:off x="2679669" y="3034777"/>
                <a:ext cx="152400" cy="1445991"/>
              </a:xfrm>
              <a:prstGeom prst="rightBrace">
                <a:avLst>
                  <a:gd name="adj1" fmla="val 36762"/>
                  <a:gd name="adj2" fmla="val 50000"/>
                </a:avLst>
              </a:prstGeom>
              <a:ln w="25400">
                <a:solidFill>
                  <a:srgbClr val="48A6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 dirty="0">
                  <a:solidFill>
                    <a:srgbClr val="48A6AD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539591" y="5058254"/>
                <a:ext cx="9280809" cy="1309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591" y="5058254"/>
                <a:ext cx="9280809" cy="13093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5267758" y="5456760"/>
            <a:ext cx="752042" cy="486839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Oval 29"/>
          <p:cNvSpPr/>
          <p:nvPr/>
        </p:nvSpPr>
        <p:spPr>
          <a:xfrm>
            <a:off x="5267758" y="5912174"/>
            <a:ext cx="752042" cy="486839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Rectangle 30"/>
          <p:cNvSpPr/>
          <p:nvPr/>
        </p:nvSpPr>
        <p:spPr>
          <a:xfrm>
            <a:off x="7843914" y="5562599"/>
            <a:ext cx="2834043" cy="836413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4143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9529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Pivoting strategy: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r>
                  <a:rPr lang="en-US" dirty="0" smtClean="0"/>
                  <a:t>New pivoted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endParaRPr lang="en-US" sz="13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sz="12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952999"/>
              </a:xfrm>
              <a:blipFill rotWithShape="0">
                <a:blip r:embed="rId3"/>
                <a:stretch>
                  <a:fillRect l="-1278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23477" y="2308310"/>
                <a:ext cx="3715184" cy="1309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77" y="2308310"/>
                <a:ext cx="3715184" cy="13093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828800" y="2728573"/>
            <a:ext cx="1295400" cy="889070"/>
          </a:xfrm>
          <a:prstGeom prst="rect">
            <a:avLst/>
          </a:prstGeom>
          <a:noFill/>
          <a:ln w="25400">
            <a:solidFill>
              <a:srgbClr val="48A6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Oval 12"/>
          <p:cNvSpPr/>
          <p:nvPr/>
        </p:nvSpPr>
        <p:spPr>
          <a:xfrm>
            <a:off x="1941348" y="2757259"/>
            <a:ext cx="1030452" cy="419223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Freeform 13"/>
          <p:cNvSpPr/>
          <p:nvPr/>
        </p:nvSpPr>
        <p:spPr>
          <a:xfrm>
            <a:off x="901592" y="2828960"/>
            <a:ext cx="185171" cy="688295"/>
          </a:xfrm>
          <a:custGeom>
            <a:avLst/>
            <a:gdLst>
              <a:gd name="connsiteX0" fmla="*/ 185171 w 185171"/>
              <a:gd name="connsiteY0" fmla="*/ 0 h 968828"/>
              <a:gd name="connsiteX1" fmla="*/ 114 w 185171"/>
              <a:gd name="connsiteY1" fmla="*/ 478971 h 968828"/>
              <a:gd name="connsiteX2" fmla="*/ 163400 w 185171"/>
              <a:gd name="connsiteY2" fmla="*/ 968828 h 96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171" h="968828">
                <a:moveTo>
                  <a:pt x="185171" y="0"/>
                </a:moveTo>
                <a:cubicBezTo>
                  <a:pt x="94456" y="158750"/>
                  <a:pt x="3742" y="317500"/>
                  <a:pt x="114" y="478971"/>
                </a:cubicBezTo>
                <a:cubicBezTo>
                  <a:pt x="-3515" y="640442"/>
                  <a:pt x="79942" y="804635"/>
                  <a:pt x="163400" y="968828"/>
                </a:cubicBezTo>
              </a:path>
            </a:pathLst>
          </a:custGeom>
          <a:noFill/>
          <a:ln>
            <a:solidFill>
              <a:srgbClr val="48A6AD"/>
            </a:solidFill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5" name="Group 14"/>
          <p:cNvGrpSpPr/>
          <p:nvPr/>
        </p:nvGrpSpPr>
        <p:grpSpPr>
          <a:xfrm>
            <a:off x="1247264" y="3785734"/>
            <a:ext cx="3248536" cy="520545"/>
            <a:chOff x="2032873" y="3681573"/>
            <a:chExt cx="3248536" cy="520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3344333" y="3802008"/>
                  <a:ext cx="6515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CA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333" y="3802008"/>
                  <a:ext cx="651589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3580941" y="2133505"/>
              <a:ext cx="152400" cy="3248536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 dirty="0">
                <a:solidFill>
                  <a:srgbClr val="48A6AD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35483" y="2383723"/>
                <a:ext cx="1867370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483" y="2383723"/>
                <a:ext cx="1867370" cy="12317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5467133" y="3786261"/>
            <a:ext cx="1445991" cy="515054"/>
            <a:chOff x="2032873" y="3681573"/>
            <a:chExt cx="1445991" cy="515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2557693" y="3796517"/>
                  <a:ext cx="4871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693" y="3796517"/>
                  <a:ext cx="487185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2679669" y="3034777"/>
              <a:ext cx="152400" cy="1445991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 dirty="0">
                <a:solidFill>
                  <a:srgbClr val="48A6AD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828800" y="5181600"/>
                <a:ext cx="7441204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181600"/>
                <a:ext cx="7441204" cy="12317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7337617" y="3048000"/>
            <a:ext cx="5062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003615" y="2416855"/>
                <a:ext cx="1867370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615" y="2416855"/>
                <a:ext cx="1867370" cy="123174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8202268" y="3796365"/>
            <a:ext cx="1445991" cy="515054"/>
            <a:chOff x="2032873" y="3681573"/>
            <a:chExt cx="1445991" cy="515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2557693" y="3796517"/>
                  <a:ext cx="4931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693" y="3796517"/>
                  <a:ext cx="493148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2679669" y="3034777"/>
              <a:ext cx="152400" cy="1445991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 dirty="0">
                <a:solidFill>
                  <a:srgbClr val="48A6AD"/>
                </a:solidFill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>
            <a:off x="5253462" y="2878461"/>
            <a:ext cx="185171" cy="688295"/>
          </a:xfrm>
          <a:custGeom>
            <a:avLst/>
            <a:gdLst>
              <a:gd name="connsiteX0" fmla="*/ 185171 w 185171"/>
              <a:gd name="connsiteY0" fmla="*/ 0 h 968828"/>
              <a:gd name="connsiteX1" fmla="*/ 114 w 185171"/>
              <a:gd name="connsiteY1" fmla="*/ 478971 h 968828"/>
              <a:gd name="connsiteX2" fmla="*/ 163400 w 185171"/>
              <a:gd name="connsiteY2" fmla="*/ 968828 h 96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171" h="968828">
                <a:moveTo>
                  <a:pt x="185171" y="0"/>
                </a:moveTo>
                <a:cubicBezTo>
                  <a:pt x="94456" y="158750"/>
                  <a:pt x="3742" y="317500"/>
                  <a:pt x="114" y="478971"/>
                </a:cubicBezTo>
                <a:cubicBezTo>
                  <a:pt x="-3515" y="640442"/>
                  <a:pt x="79942" y="804635"/>
                  <a:pt x="163400" y="968828"/>
                </a:cubicBezTo>
              </a:path>
            </a:pathLst>
          </a:custGeom>
          <a:noFill/>
          <a:ln>
            <a:solidFill>
              <a:srgbClr val="48A6AD"/>
            </a:solidFill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7747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  <p:bldP spid="14" grpId="0" animBg="1"/>
      <p:bldP spid="18" grpId="0"/>
      <p:bldP spid="28" grpId="0"/>
      <p:bldP spid="33" grpId="0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1451</Words>
  <Application>Microsoft Office PowerPoint</Application>
  <PresentationFormat>Widescreen</PresentationFormat>
  <Paragraphs>272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Office Theme</vt:lpstr>
      <vt:lpstr>Lecture 6</vt:lpstr>
      <vt:lpstr>Introduction</vt:lpstr>
      <vt:lpstr>Introduction</vt:lpstr>
      <vt:lpstr>Permutation Matrix</vt:lpstr>
      <vt:lpstr>Main Property of a Permutation Matrix</vt:lpstr>
      <vt:lpstr>Encoding Pivoting with Permutation Matrices</vt:lpstr>
      <vt:lpstr>Example</vt:lpstr>
      <vt:lpstr>Example</vt:lpstr>
      <vt:lpstr>Example</vt:lpstr>
      <vt:lpstr>Example</vt:lpstr>
      <vt:lpstr>Example</vt:lpstr>
      <vt:lpstr>Example</vt:lpstr>
      <vt:lpstr>Using Octave / Matlab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Rolf</dc:creator>
  <cp:lastModifiedBy>Rolf Wuthrich</cp:lastModifiedBy>
  <cp:revision>112</cp:revision>
  <dcterms:created xsi:type="dcterms:W3CDTF">2006-08-16T00:00:00Z</dcterms:created>
  <dcterms:modified xsi:type="dcterms:W3CDTF">2020-02-14T16:14:57Z</dcterms:modified>
</cp:coreProperties>
</file>