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A6AD"/>
    <a:srgbClr val="4E6F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099" autoAdjust="0"/>
  </p:normalViewPr>
  <p:slideViewPr>
    <p:cSldViewPr>
      <p:cViewPr varScale="1">
        <p:scale>
          <a:sx n="73" d="100"/>
          <a:sy n="73" d="100"/>
        </p:scale>
        <p:origin x="606" y="3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C76019-7EB1-410D-8CBD-E3C0C75414FD}" type="datetimeFigureOut">
              <a:rPr lang="en-CA" smtClean="0"/>
              <a:t>2020-04-15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1FE637-F9EA-4747-90AA-AF85CD1823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8398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F19C54-19A8-4A0E-B918-780B4E957A8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393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this lesson we are going to discuss a</a:t>
            </a:r>
            <a:r>
              <a:rPr lang="en-US" baseline="0" dirty="0" smtClean="0"/>
              <a:t> totally different approach of numerical algorithms than we did up to now.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want to give a very brief introduction to the waste domain of machine learning</a:t>
            </a:r>
          </a:p>
          <a:p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key idea</a:t>
            </a:r>
            <a:r>
              <a:rPr lang="en-US" baseline="0" dirty="0" smtClean="0"/>
              <a:t> behind machine learning algorithms is </a:t>
            </a:r>
            <a:r>
              <a:rPr lang="en-US" dirty="0" smtClean="0"/>
              <a:t>to learn from past experience, similar as humans learn new skills</a:t>
            </a:r>
          </a:p>
          <a:p>
            <a:endParaRPr lang="en-US" dirty="0" smtClean="0"/>
          </a:p>
          <a:p>
            <a:r>
              <a:rPr lang="en-US" dirty="0" smtClean="0"/>
              <a:t>In 1998, a formal</a:t>
            </a:r>
            <a:r>
              <a:rPr lang="en-US" baseline="0" dirty="0" smtClean="0"/>
              <a:t> </a:t>
            </a:r>
            <a:r>
              <a:rPr lang="en-US" dirty="0" smtClean="0"/>
              <a:t>definition was suggested by Tom Mitchell </a:t>
            </a:r>
          </a:p>
          <a:p>
            <a:endParaRPr lang="en-US" dirty="0" smtClean="0"/>
          </a:p>
          <a:p>
            <a:r>
              <a:rPr lang="en-US" dirty="0" smtClean="0"/>
              <a:t>According</a:t>
            </a:r>
            <a:r>
              <a:rPr lang="en-US" baseline="0" dirty="0" smtClean="0"/>
              <a:t> Mitchell, </a:t>
            </a:r>
            <a:r>
              <a:rPr lang="en-US" dirty="0" smtClean="0"/>
              <a:t>Machine Learning is the study of algorithms that </a:t>
            </a:r>
          </a:p>
          <a:p>
            <a:endParaRPr lang="en-US" dirty="0" smtClean="0"/>
          </a:p>
          <a:p>
            <a:pPr lvl="0" algn="l"/>
            <a:r>
              <a:rPr lang="en-US" dirty="0" smtClean="0"/>
              <a:t>- improve their performance P</a:t>
            </a:r>
          </a:p>
          <a:p>
            <a:pPr lvl="0" algn="l"/>
            <a:endParaRPr lang="en-US" dirty="0" smtClean="0"/>
          </a:p>
          <a:p>
            <a:pPr lvl="0" algn="l"/>
            <a:r>
              <a:rPr lang="en-US" dirty="0" smtClean="0"/>
              <a:t>- at some task T</a:t>
            </a:r>
          </a:p>
          <a:p>
            <a:pPr lvl="0" algn="l"/>
            <a:r>
              <a:rPr lang="en-US" dirty="0" smtClean="0"/>
              <a:t>- based on some experience E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FE637-F9EA-4747-90AA-AF85CD1823BC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30901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 us compare traditional numerical algorithms, such as we have seen</a:t>
            </a:r>
            <a:r>
              <a:rPr lang="en-US" baseline="0" dirty="0" smtClean="0"/>
              <a:t> so far, with machine learning approach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the algorithms we discussed so far we had some data as input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For example, a data set as we used it in regression, or the data defining an equation to be solved</a:t>
            </a:r>
          </a:p>
          <a:p>
            <a:endParaRPr lang="en-US" dirty="0" smtClean="0"/>
          </a:p>
          <a:p>
            <a:r>
              <a:rPr lang="en-US" dirty="0" smtClean="0"/>
              <a:t>We further had the algorithm. For example Newton’s algorithm to solve none linear equations</a:t>
            </a:r>
          </a:p>
          <a:p>
            <a:endParaRPr lang="en-US" dirty="0" smtClean="0"/>
          </a:p>
          <a:p>
            <a:r>
              <a:rPr lang="en-US" dirty="0" smtClean="0"/>
              <a:t>We did then </a:t>
            </a:r>
            <a:r>
              <a:rPr lang="en-US" dirty="0" smtClean="0"/>
              <a:t>program </a:t>
            </a:r>
            <a:r>
              <a:rPr lang="en-US" dirty="0" smtClean="0"/>
              <a:t>the algorithm, fed</a:t>
            </a:r>
            <a:r>
              <a:rPr lang="en-US" baseline="0" dirty="0" smtClean="0"/>
              <a:t> </a:t>
            </a:r>
            <a:r>
              <a:rPr lang="en-US" baseline="0" dirty="0" smtClean="0"/>
              <a:t>it with </a:t>
            </a:r>
            <a:r>
              <a:rPr lang="en-US" baseline="0" dirty="0" smtClean="0"/>
              <a:t>the needed data, </a:t>
            </a:r>
            <a:r>
              <a:rPr lang="en-US" baseline="0" dirty="0" smtClean="0"/>
              <a:t>and finally run it on </a:t>
            </a:r>
            <a:r>
              <a:rPr lang="en-US" baseline="0" dirty="0" smtClean="0"/>
              <a:t>a computer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output we got was an approximation of the mathematical problem we aim to solve</a:t>
            </a:r>
          </a:p>
          <a:p>
            <a:endParaRPr lang="en-US" baseline="0" dirty="0" smtClean="0"/>
          </a:p>
          <a:p>
            <a:r>
              <a:rPr lang="en-US" dirty="0" smtClean="0"/>
              <a:t>In machine learning the approach is different</a:t>
            </a:r>
          </a:p>
          <a:p>
            <a:endParaRPr lang="en-US" dirty="0" smtClean="0"/>
          </a:p>
          <a:p>
            <a:r>
              <a:rPr lang="en-US" dirty="0" smtClean="0"/>
              <a:t>To</a:t>
            </a:r>
            <a:r>
              <a:rPr lang="en-US" baseline="0" dirty="0" smtClean="0"/>
              <a:t> start with we have some data and the corresponding output</a:t>
            </a:r>
          </a:p>
          <a:p>
            <a:r>
              <a:rPr lang="en-US" baseline="0" dirty="0" smtClean="0"/>
              <a:t>For example the height and weight of children at different ages</a:t>
            </a:r>
          </a:p>
          <a:p>
            <a:endParaRPr lang="en-US" dirty="0" smtClean="0"/>
          </a:p>
          <a:p>
            <a:r>
              <a:rPr lang="en-US" dirty="0" smtClean="0"/>
              <a:t>We feed then these data and</a:t>
            </a:r>
            <a:r>
              <a:rPr lang="en-US" baseline="0" dirty="0" smtClean="0"/>
              <a:t> output to a machine learning framework and the output will be, to some extend, an algorithm able to predict, given that data, the corresponding output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summary we can say that the main difference between the algorithms we discussed so far and machine learning algorithms is that the first ones give as output the approximation of a mathematical problem whereas the second one give as output an algorithm that will solve the problem we want to handle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FE637-F9EA-4747-90AA-AF85CD1823BC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95544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 we</a:t>
            </a:r>
            <a:r>
              <a:rPr lang="en-US" baseline="0" dirty="0" smtClean="0"/>
              <a:t> understand that main difference between machine learning and traditional numerical algorithms let us give some examples of problems that machine learning is able to handle</a:t>
            </a:r>
          </a:p>
          <a:p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We give these example keeping in mind the definition from </a:t>
            </a:r>
            <a:r>
              <a:rPr lang="en-US" dirty="0" smtClean="0"/>
              <a:t>Tom Mitchell : improve a task T with </a:t>
            </a:r>
            <a:r>
              <a:rPr lang="en-US" dirty="0" smtClean="0">
                <a:solidFill>
                  <a:srgbClr val="48A6AD"/>
                </a:solidFill>
              </a:rPr>
              <a:t>respect to a performance metric P, based on some experience 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solidFill>
                <a:srgbClr val="48A6AD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rgbClr val="48A6AD"/>
                </a:solidFill>
              </a:rPr>
              <a:t>The first example is the recognition</a:t>
            </a:r>
            <a:r>
              <a:rPr lang="en-US" baseline="0" dirty="0" smtClean="0">
                <a:solidFill>
                  <a:srgbClr val="48A6AD"/>
                </a:solidFill>
              </a:rPr>
              <a:t> of </a:t>
            </a:r>
            <a:r>
              <a:rPr lang="en-US" dirty="0" smtClean="0"/>
              <a:t>hand-written</a:t>
            </a:r>
            <a:r>
              <a:rPr lang="en-US" baseline="0" dirty="0" smtClean="0">
                <a:solidFill>
                  <a:srgbClr val="48A6AD"/>
                </a:solidFill>
              </a:rPr>
              <a:t> digits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>
              <a:solidFill>
                <a:srgbClr val="48A6AD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solidFill>
                  <a:srgbClr val="48A6AD"/>
                </a:solidFill>
              </a:rPr>
              <a:t>The task T is to </a:t>
            </a:r>
            <a:r>
              <a:rPr lang="en-US" baseline="0" dirty="0" smtClean="0">
                <a:solidFill>
                  <a:schemeClr val="tx1"/>
                </a:solidFill>
              </a:rPr>
              <a:t>r</a:t>
            </a:r>
            <a:r>
              <a:rPr lang="en-US" dirty="0" smtClean="0"/>
              <a:t>ecognize hand-written digits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solidFill>
                  <a:srgbClr val="48A6AD"/>
                </a:solidFill>
              </a:rPr>
              <a:t>The performance measure P is </a:t>
            </a:r>
            <a:r>
              <a:rPr lang="en-US" baseline="0" dirty="0" smtClean="0">
                <a:solidFill>
                  <a:schemeClr val="tx1"/>
                </a:solidFill>
              </a:rPr>
              <a:t>the p</a:t>
            </a:r>
            <a:r>
              <a:rPr lang="en-US" dirty="0" smtClean="0"/>
              <a:t>ercentage of digits correctly classified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And the experience E we base our learning on is a database of human-labeled images of hand written digits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 second example is the development</a:t>
            </a:r>
            <a:r>
              <a:rPr lang="en-US" baseline="0" dirty="0" smtClean="0"/>
              <a:t> of algorithms for autonomous cars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solidFill>
                  <a:srgbClr val="48A6AD"/>
                </a:solidFill>
              </a:rPr>
              <a:t>The task T is to </a:t>
            </a:r>
            <a:r>
              <a:rPr lang="en-US" dirty="0" smtClean="0"/>
              <a:t>drive on highways using vision sensors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solidFill>
                  <a:srgbClr val="48A6AD"/>
                </a:solidFill>
              </a:rPr>
              <a:t>The performance measure P is </a:t>
            </a:r>
            <a:r>
              <a:rPr lang="en-US" baseline="0" dirty="0" smtClean="0">
                <a:solidFill>
                  <a:schemeClr val="tx1"/>
                </a:solidFill>
              </a:rPr>
              <a:t>the a</a:t>
            </a:r>
            <a:r>
              <a:rPr lang="en-US" dirty="0" smtClean="0"/>
              <a:t>verage distance traveled before a human-judged error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And the experience E we base our learning on is a sequence of images and steering commands recorded while observing human drivers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As last example let us consider a spam filter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solidFill>
                  <a:srgbClr val="48A6AD"/>
                </a:solidFill>
              </a:rPr>
              <a:t>The task T is </a:t>
            </a:r>
            <a:r>
              <a:rPr lang="en-US" baseline="0" dirty="0" smtClean="0">
                <a:solidFill>
                  <a:schemeClr val="tx1"/>
                </a:solidFill>
              </a:rPr>
              <a:t>c</a:t>
            </a:r>
            <a:r>
              <a:rPr lang="en-US" dirty="0" smtClean="0"/>
              <a:t>ategorize email messages as spam or legitimate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solidFill>
                  <a:srgbClr val="48A6AD"/>
                </a:solidFill>
              </a:rPr>
              <a:t>The performance measure P is </a:t>
            </a:r>
            <a:r>
              <a:rPr lang="en-US" baseline="0" dirty="0" smtClean="0">
                <a:solidFill>
                  <a:schemeClr val="tx1"/>
                </a:solidFill>
              </a:rPr>
              <a:t>the p</a:t>
            </a:r>
            <a:r>
              <a:rPr lang="en-US" dirty="0" smtClean="0"/>
              <a:t>ercentage of email messages correctly classified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And the experience E we base our learning on is a database of emails, some with human-given labels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>
              <a:solidFill>
                <a:srgbClr val="48A6AD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solidFill>
                <a:srgbClr val="48A6AD"/>
              </a:solidFill>
            </a:endParaRP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FE637-F9EA-4747-90AA-AF85CD1823BC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58347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Broadly speaking machine learning can be classified in two broad classes :</a:t>
            </a:r>
          </a:p>
          <a:p>
            <a:r>
              <a:rPr lang="en-US" dirty="0" smtClean="0"/>
              <a:t>Supervised learning</a:t>
            </a:r>
            <a:r>
              <a:rPr lang="en-US" baseline="0" dirty="0" smtClean="0"/>
              <a:t> and u</a:t>
            </a:r>
            <a:r>
              <a:rPr lang="en-US" dirty="0" smtClean="0"/>
              <a:t>nsupervised learning</a:t>
            </a:r>
          </a:p>
          <a:p>
            <a:endParaRPr lang="en-US" dirty="0" smtClean="0"/>
          </a:p>
          <a:p>
            <a:r>
              <a:rPr lang="en-US" dirty="0" smtClean="0"/>
              <a:t>In supervised</a:t>
            </a:r>
            <a:r>
              <a:rPr lang="en-US" baseline="0" dirty="0" smtClean="0"/>
              <a:t> learning the machine learning algorithm is provided with data and the desired outputs. These outputs are usually called labels.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For example one provides a set of email messages that are labeled as spam or legitimate massages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unsupervised learning one provides only the data but not the corresponding labels.</a:t>
            </a:r>
          </a:p>
          <a:p>
            <a:r>
              <a:rPr lang="en-US" baseline="0" dirty="0" smtClean="0"/>
              <a:t>The machine learning algorithm will try to figure out itself the existing categories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this semester we are only going to discuss some simple examples of supervised learning approaches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An example is face recognition based on a set of images</a:t>
            </a:r>
          </a:p>
          <a:p>
            <a:r>
              <a:rPr lang="en-US" baseline="0" dirty="0" smtClean="0"/>
              <a:t>The algorithm will first identify how many different people are availed and then put all images of a same person in one category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FE637-F9EA-4747-90AA-AF85CD1823BC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61323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 typical example of supervised learning is linear regression</a:t>
            </a:r>
          </a:p>
          <a:p>
            <a:endParaRPr lang="en-US" dirty="0" smtClean="0"/>
          </a:p>
          <a:p>
            <a:r>
              <a:rPr lang="en-US" dirty="0" smtClean="0"/>
              <a:t>Indeed, in linear regression we</a:t>
            </a:r>
            <a:r>
              <a:rPr lang="en-US" baseline="0" dirty="0" smtClean="0"/>
              <a:t> have a data set and corresponding labels, the y values.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aim is then to learn a function that represents as good as possible this data set and corresponding labels</a:t>
            </a:r>
          </a:p>
          <a:p>
            <a:endParaRPr lang="en-US" baseline="0" dirty="0" smtClean="0"/>
          </a:p>
          <a:p>
            <a:r>
              <a:rPr lang="en-US" baseline="0" dirty="0" smtClean="0"/>
              <a:t>Linear regression does this by  adjusting the model parameters</a:t>
            </a:r>
          </a:p>
          <a:p>
            <a:r>
              <a:rPr lang="en-US" baseline="0" dirty="0" smtClean="0"/>
              <a:t>In the context of machine learning one says that the algorithm learns the model parameters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Note that in regression the labels don’t necessarily have to be numbers</a:t>
            </a:r>
          </a:p>
          <a:p>
            <a:r>
              <a:rPr lang="en-US" baseline="0" dirty="0" smtClean="0"/>
              <a:t>They can be as well for example Boolean values</a:t>
            </a:r>
          </a:p>
          <a:p>
            <a:r>
              <a:rPr lang="en-US" baseline="0" dirty="0" smtClean="0"/>
              <a:t>An example is the spam filter</a:t>
            </a:r>
          </a:p>
          <a:p>
            <a:endParaRPr lang="en-US" baseline="0" dirty="0" smtClean="0"/>
          </a:p>
          <a:p>
            <a:r>
              <a:rPr lang="en-US" baseline="0" dirty="0" smtClean="0"/>
              <a:t>Here the data set is a collection of email messages</a:t>
            </a:r>
          </a:p>
          <a:p>
            <a:r>
              <a:rPr lang="en-US" dirty="0" smtClean="0"/>
              <a:t>The labels</a:t>
            </a:r>
            <a:r>
              <a:rPr lang="en-US" baseline="0" dirty="0" smtClean="0"/>
              <a:t> are Boolean values where for example TRUE stays for a spam message and FALSE for a legitimate message</a:t>
            </a:r>
          </a:p>
          <a:p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The task will be to learn the model parameters of a model able to predict if a message is a spam or not</a:t>
            </a:r>
          </a:p>
          <a:p>
            <a:endParaRPr lang="en-US" baseline="0" dirty="0" smtClean="0"/>
          </a:p>
          <a:p>
            <a:r>
              <a:rPr lang="en-US" dirty="0" smtClean="0"/>
              <a:t>In this lesson on machine learning we are going to discuss both cases: labels being numbers and labels being Boolean</a:t>
            </a:r>
            <a:r>
              <a:rPr lang="en-US" baseline="0" dirty="0" smtClean="0"/>
              <a:t> values</a:t>
            </a:r>
            <a:endParaRPr lang="en-US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FE637-F9EA-4747-90AA-AF85CD1823BC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92997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problem we aim to be able to solve at the end of this lesson is the problem of hand written digit recognition</a:t>
            </a:r>
          </a:p>
          <a:p>
            <a:endParaRPr lang="en-US" dirty="0" smtClean="0"/>
          </a:p>
          <a:p>
            <a:r>
              <a:rPr lang="en-US" dirty="0" smtClean="0"/>
              <a:t>In</a:t>
            </a:r>
            <a:r>
              <a:rPr lang="en-US" baseline="0" dirty="0" smtClean="0"/>
              <a:t> other words we want to train an algorithm such that it does the same as a human: it will associate to the picture displayed the numerical value ‘9’.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fact we will deal with a slightly simpler problem and train an algorithm able to predict if the image corresponds or does not correspond to the digit ‘9’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[Image </a:t>
            </a:r>
            <a:r>
              <a:rPr lang="en-US" dirty="0" smtClean="0"/>
              <a:t>source: plotted based on an entry inside the MNIST </a:t>
            </a:r>
            <a:r>
              <a:rPr lang="en-US" dirty="0" smtClean="0"/>
              <a:t>database]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FE637-F9EA-4747-90AA-AF85CD1823BC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25002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this we will use the so called MNIST database </a:t>
            </a:r>
          </a:p>
          <a:p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MNIST database is a large open-source database of handwritten digits that is commonly used for training various image processing systems</a:t>
            </a:r>
          </a:p>
          <a:p>
            <a:r>
              <a:rPr lang="en-US" dirty="0" smtClean="0"/>
              <a:t>MNIST stands for Modified National Institute of Standards and Technology database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Image </a:t>
            </a:r>
            <a:r>
              <a:rPr lang="en-US" dirty="0" smtClean="0"/>
              <a:t>source: https://en.wikipedia.org/wiki/MNIST_database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FE637-F9EA-4747-90AA-AF85CD1823BC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27792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 us summarize the key findings</a:t>
            </a:r>
          </a:p>
          <a:p>
            <a:endParaRPr lang="en-US" dirty="0" smtClean="0"/>
          </a:p>
          <a:p>
            <a:r>
              <a:rPr lang="en-US" dirty="0" smtClean="0"/>
              <a:t>In machine learning on aims to train an algorithm able to perform some task</a:t>
            </a:r>
          </a:p>
          <a:p>
            <a:r>
              <a:rPr lang="en-US" dirty="0" smtClean="0"/>
              <a:t>Training is done based on past experience</a:t>
            </a:r>
          </a:p>
          <a:p>
            <a:r>
              <a:rPr lang="en-US" dirty="0" smtClean="0"/>
              <a:t>The performance of the trained algorithm is evaluated based on a performance measure</a:t>
            </a:r>
          </a:p>
          <a:p>
            <a:r>
              <a:rPr lang="en-US" dirty="0" smtClean="0"/>
              <a:t>There exist supervised and un-supervised training</a:t>
            </a:r>
          </a:p>
          <a:p>
            <a:r>
              <a:rPr lang="en-US" smtClean="0"/>
              <a:t>An example of supervised learning is regression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FE637-F9EA-4747-90AA-AF85CD1823BC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2473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NUL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82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machine learning?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key idea is to learn from past experience, similar as humans learn new skills</a:t>
            </a:r>
          </a:p>
          <a:p>
            <a:r>
              <a:rPr lang="en-US" dirty="0" smtClean="0"/>
              <a:t>A formal definition was suggested by Tom </a:t>
            </a:r>
            <a:r>
              <a:rPr lang="en-US" dirty="0"/>
              <a:t>Mitchell </a:t>
            </a:r>
            <a:r>
              <a:rPr lang="en-US" dirty="0" smtClean="0"/>
              <a:t>in 1998:</a:t>
            </a:r>
            <a:br>
              <a:rPr lang="en-US" dirty="0" smtClean="0"/>
            </a:br>
            <a:r>
              <a:rPr lang="en-US" dirty="0" smtClean="0"/>
              <a:t>Machine </a:t>
            </a:r>
            <a:r>
              <a:rPr lang="en-US" dirty="0"/>
              <a:t>Learning is the study of algorithms that </a:t>
            </a:r>
            <a:endParaRPr lang="en-US" dirty="0" smtClean="0"/>
          </a:p>
          <a:p>
            <a:pPr lvl="1"/>
            <a:r>
              <a:rPr lang="en-US" dirty="0" smtClean="0"/>
              <a:t>improve </a:t>
            </a:r>
            <a:r>
              <a:rPr lang="en-US" dirty="0"/>
              <a:t>their performance </a:t>
            </a:r>
            <a:r>
              <a:rPr lang="en-US" dirty="0" smtClean="0"/>
              <a:t>P</a:t>
            </a:r>
          </a:p>
          <a:p>
            <a:pPr lvl="1"/>
            <a:r>
              <a:rPr lang="en-US" dirty="0" smtClean="0"/>
              <a:t>at </a:t>
            </a:r>
            <a:r>
              <a:rPr lang="en-US" dirty="0"/>
              <a:t>some task </a:t>
            </a:r>
            <a:r>
              <a:rPr lang="en-US" dirty="0" smtClean="0"/>
              <a:t>T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ased on some experience </a:t>
            </a:r>
            <a:r>
              <a:rPr lang="en-US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433479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machine learning?</a:t>
            </a:r>
          </a:p>
        </p:txBody>
      </p:sp>
      <p:sp>
        <p:nvSpPr>
          <p:cNvPr id="3" name="Rectangle 2"/>
          <p:cNvSpPr/>
          <p:nvPr/>
        </p:nvSpPr>
        <p:spPr>
          <a:xfrm>
            <a:off x="5105400" y="2133600"/>
            <a:ext cx="2438400" cy="1143000"/>
          </a:xfrm>
          <a:prstGeom prst="rect">
            <a:avLst/>
          </a:prstGeom>
          <a:noFill/>
          <a:ln>
            <a:solidFill>
              <a:srgbClr val="48A6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n w="0"/>
                <a:solidFill>
                  <a:srgbClr val="48A6AD"/>
                </a:solidFill>
              </a:rPr>
              <a:t>Computer</a:t>
            </a:r>
            <a:endParaRPr lang="en-US" sz="2800" dirty="0">
              <a:ln w="0"/>
              <a:solidFill>
                <a:srgbClr val="48A6AD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7543800" y="2705100"/>
            <a:ext cx="1371600" cy="0"/>
          </a:xfrm>
          <a:prstGeom prst="straightConnector1">
            <a:avLst/>
          </a:prstGeom>
          <a:ln w="25400">
            <a:solidFill>
              <a:srgbClr val="48A6AD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733800" y="2438400"/>
            <a:ext cx="1371600" cy="0"/>
          </a:xfrm>
          <a:prstGeom prst="straightConnector1">
            <a:avLst/>
          </a:prstGeom>
          <a:ln w="25400">
            <a:solidFill>
              <a:srgbClr val="48A6AD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733800" y="2971800"/>
            <a:ext cx="1371600" cy="0"/>
          </a:xfrm>
          <a:prstGeom prst="straightConnector1">
            <a:avLst/>
          </a:prstGeom>
          <a:ln w="25400">
            <a:solidFill>
              <a:srgbClr val="48A6AD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217976" y="2207567"/>
            <a:ext cx="7646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48A6AD"/>
                </a:solidFill>
              </a:rPr>
              <a:t>Data</a:t>
            </a:r>
            <a:endParaRPr lang="en-US" sz="2400" dirty="0">
              <a:solidFill>
                <a:srgbClr val="48A6AD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09800" y="2705100"/>
            <a:ext cx="14248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48A6AD"/>
                </a:solidFill>
              </a:rPr>
              <a:t>Algorithm</a:t>
            </a:r>
            <a:endParaRPr lang="en-US" sz="2400" dirty="0">
              <a:solidFill>
                <a:srgbClr val="48A6AD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049322" y="2474267"/>
            <a:ext cx="1079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48A6AD"/>
                </a:solidFill>
              </a:rPr>
              <a:t>Output</a:t>
            </a:r>
            <a:endParaRPr lang="en-US" sz="2400" dirty="0">
              <a:solidFill>
                <a:srgbClr val="48A6AD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105400" y="4419600"/>
            <a:ext cx="2438400" cy="1143000"/>
          </a:xfrm>
          <a:prstGeom prst="rect">
            <a:avLst/>
          </a:prstGeom>
          <a:noFill/>
          <a:ln>
            <a:solidFill>
              <a:srgbClr val="48A6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n w="0"/>
                <a:solidFill>
                  <a:srgbClr val="48A6AD"/>
                </a:solidFill>
              </a:rPr>
              <a:t>Computer</a:t>
            </a:r>
            <a:endParaRPr lang="en-US" sz="2800" dirty="0">
              <a:ln w="0"/>
              <a:solidFill>
                <a:srgbClr val="48A6AD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7543800" y="4991100"/>
            <a:ext cx="1371600" cy="0"/>
          </a:xfrm>
          <a:prstGeom prst="straightConnector1">
            <a:avLst/>
          </a:prstGeom>
          <a:ln w="25400">
            <a:solidFill>
              <a:srgbClr val="48A6AD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733800" y="4724400"/>
            <a:ext cx="1371600" cy="0"/>
          </a:xfrm>
          <a:prstGeom prst="straightConnector1">
            <a:avLst/>
          </a:prstGeom>
          <a:ln w="25400">
            <a:solidFill>
              <a:srgbClr val="48A6AD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733800" y="5257800"/>
            <a:ext cx="1371600" cy="0"/>
          </a:xfrm>
          <a:prstGeom prst="straightConnector1">
            <a:avLst/>
          </a:prstGeom>
          <a:ln w="25400">
            <a:solidFill>
              <a:srgbClr val="48A6AD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217976" y="4493567"/>
            <a:ext cx="7646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48A6AD"/>
                </a:solidFill>
              </a:rPr>
              <a:t>Data</a:t>
            </a:r>
            <a:endParaRPr lang="en-US" sz="2400" dirty="0">
              <a:solidFill>
                <a:srgbClr val="48A6AD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209800" y="4991100"/>
            <a:ext cx="1079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48A6AD"/>
                </a:solidFill>
              </a:rPr>
              <a:t>Output</a:t>
            </a:r>
            <a:endParaRPr lang="en-US" sz="2400" dirty="0">
              <a:solidFill>
                <a:srgbClr val="48A6AD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049322" y="4760267"/>
            <a:ext cx="18472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48A6AD"/>
                </a:solidFill>
              </a:rPr>
              <a:t>Algorithm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271601" y="1405235"/>
            <a:ext cx="42113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48A6AD"/>
                </a:solidFill>
              </a:rPr>
              <a:t>Traditional numerical algorithm</a:t>
            </a:r>
            <a:endParaRPr lang="en-US" sz="2400" b="1" dirty="0"/>
          </a:p>
        </p:txBody>
      </p:sp>
      <p:sp>
        <p:nvSpPr>
          <p:cNvPr id="22" name="Rectangle 21"/>
          <p:cNvSpPr/>
          <p:nvPr/>
        </p:nvSpPr>
        <p:spPr>
          <a:xfrm>
            <a:off x="5144629" y="3681709"/>
            <a:ext cx="24080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48A6AD"/>
                </a:solidFill>
              </a:rPr>
              <a:t>Machine learning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737153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 animBg="1"/>
      <p:bldP spid="18" grpId="0"/>
      <p:bldP spid="19" grpId="0"/>
      <p:bldP spid="20" grpId="0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600201"/>
            <a:ext cx="11201400" cy="4525963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rgbClr val="48A6AD"/>
                </a:solidFill>
              </a:rPr>
              <a:t>Improve </a:t>
            </a:r>
            <a:r>
              <a:rPr lang="en-US" dirty="0">
                <a:solidFill>
                  <a:srgbClr val="48A6AD"/>
                </a:solidFill>
              </a:rPr>
              <a:t>on task T, with respect to performance metric P, based on experience </a:t>
            </a:r>
            <a:r>
              <a:rPr lang="en-US" dirty="0" smtClean="0">
                <a:solidFill>
                  <a:srgbClr val="48A6AD"/>
                </a:solidFill>
              </a:rPr>
              <a:t>E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T: Recognizing hand-written digits</a:t>
            </a:r>
          </a:p>
          <a:p>
            <a:pPr lvl="1"/>
            <a:r>
              <a:rPr lang="en-US" dirty="0" smtClean="0"/>
              <a:t>P: Percentage of digits correctly classified</a:t>
            </a:r>
          </a:p>
          <a:p>
            <a:pPr lvl="1"/>
            <a:r>
              <a:rPr lang="en-US" dirty="0" smtClean="0"/>
              <a:t>E: Database of human-labeled images of hand written digits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T: Driving on highways using vision sensors</a:t>
            </a:r>
          </a:p>
          <a:p>
            <a:pPr lvl="1"/>
            <a:r>
              <a:rPr lang="en-US" dirty="0" smtClean="0"/>
              <a:t>P: Average distance traveled before a human-judged error</a:t>
            </a:r>
          </a:p>
          <a:p>
            <a:pPr lvl="1"/>
            <a:r>
              <a:rPr lang="en-US" dirty="0" smtClean="0"/>
              <a:t>E: A sequence of images and steering commands recorded while observing human </a:t>
            </a:r>
            <a:r>
              <a:rPr lang="en-US" dirty="0" smtClean="0"/>
              <a:t>drivers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T: Categorize email messages as spam or legitimate</a:t>
            </a:r>
          </a:p>
          <a:p>
            <a:pPr lvl="1"/>
            <a:r>
              <a:rPr lang="en-US" dirty="0" smtClean="0"/>
              <a:t>P: Percentage of email messages correctly classified</a:t>
            </a:r>
          </a:p>
          <a:p>
            <a:pPr lvl="1"/>
            <a:r>
              <a:rPr lang="en-US" dirty="0" smtClean="0"/>
              <a:t>E: Database of emails, some with human-given labels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839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large classes of learning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Supervised </a:t>
            </a:r>
            <a:r>
              <a:rPr lang="en-US" dirty="0" smtClean="0"/>
              <a:t>learning</a:t>
            </a:r>
          </a:p>
          <a:p>
            <a:pPr lvl="1"/>
            <a:r>
              <a:rPr lang="en-US" dirty="0" smtClean="0"/>
              <a:t>Given</a:t>
            </a:r>
            <a:r>
              <a:rPr lang="en-US" dirty="0"/>
              <a:t>: training data + desired outputs (</a:t>
            </a:r>
            <a:r>
              <a:rPr lang="en-US" dirty="0" smtClean="0"/>
              <a:t>labels)</a:t>
            </a:r>
          </a:p>
          <a:p>
            <a:r>
              <a:rPr lang="en-US" dirty="0" smtClean="0"/>
              <a:t>Unsupervised learning</a:t>
            </a:r>
          </a:p>
          <a:p>
            <a:pPr lvl="1"/>
            <a:r>
              <a:rPr lang="en-US" dirty="0" smtClean="0"/>
              <a:t>Given</a:t>
            </a:r>
            <a:r>
              <a:rPr lang="en-US" dirty="0"/>
              <a:t>: training data (without desired outputs)</a:t>
            </a:r>
          </a:p>
        </p:txBody>
      </p:sp>
    </p:spTree>
    <p:extLst>
      <p:ext uri="{BB962C8B-B14F-4D97-AF65-F5344CB8AC3E}">
        <p14:creationId xmlns:p14="http://schemas.microsoft.com/office/powerpoint/2010/main" val="950399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typical example of supervised learning is linear regression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143000" y="3876883"/>
            <a:ext cx="3784288" cy="2145923"/>
            <a:chOff x="1297300" y="4160123"/>
            <a:chExt cx="3784288" cy="2145923"/>
          </a:xfrm>
        </p:grpSpPr>
        <p:sp>
          <p:nvSpPr>
            <p:cNvPr id="7" name="Freeform 6"/>
            <p:cNvSpPr/>
            <p:nvPr/>
          </p:nvSpPr>
          <p:spPr>
            <a:xfrm>
              <a:off x="2020590" y="4718564"/>
              <a:ext cx="2483555" cy="1336752"/>
            </a:xfrm>
            <a:custGeom>
              <a:avLst/>
              <a:gdLst>
                <a:gd name="connsiteX0" fmla="*/ 0 w 2483555"/>
                <a:gd name="connsiteY0" fmla="*/ 1336752 h 1336752"/>
                <a:gd name="connsiteX1" fmla="*/ 361244 w 2483555"/>
                <a:gd name="connsiteY1" fmla="*/ 591685 h 1336752"/>
                <a:gd name="connsiteX2" fmla="*/ 666044 w 2483555"/>
                <a:gd name="connsiteY2" fmla="*/ 230441 h 1336752"/>
                <a:gd name="connsiteX3" fmla="*/ 1140178 w 2483555"/>
                <a:gd name="connsiteY3" fmla="*/ 15952 h 1336752"/>
                <a:gd name="connsiteX4" fmla="*/ 1738489 w 2483555"/>
                <a:gd name="connsiteY4" fmla="*/ 49818 h 1336752"/>
                <a:gd name="connsiteX5" fmla="*/ 2077155 w 2483555"/>
                <a:gd name="connsiteY5" fmla="*/ 320752 h 1336752"/>
                <a:gd name="connsiteX6" fmla="*/ 2483555 w 2483555"/>
                <a:gd name="connsiteY6" fmla="*/ 907774 h 1336752"/>
                <a:gd name="connsiteX0" fmla="*/ 0 w 2483555"/>
                <a:gd name="connsiteY0" fmla="*/ 1336752 h 1336752"/>
                <a:gd name="connsiteX1" fmla="*/ 361244 w 2483555"/>
                <a:gd name="connsiteY1" fmla="*/ 591685 h 1336752"/>
                <a:gd name="connsiteX2" fmla="*/ 666044 w 2483555"/>
                <a:gd name="connsiteY2" fmla="*/ 230441 h 1336752"/>
                <a:gd name="connsiteX3" fmla="*/ 1140178 w 2483555"/>
                <a:gd name="connsiteY3" fmla="*/ 15952 h 1336752"/>
                <a:gd name="connsiteX4" fmla="*/ 1614311 w 2483555"/>
                <a:gd name="connsiteY4" fmla="*/ 49818 h 1336752"/>
                <a:gd name="connsiteX5" fmla="*/ 2077155 w 2483555"/>
                <a:gd name="connsiteY5" fmla="*/ 320752 h 1336752"/>
                <a:gd name="connsiteX6" fmla="*/ 2483555 w 2483555"/>
                <a:gd name="connsiteY6" fmla="*/ 907774 h 1336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83555" h="1336752">
                  <a:moveTo>
                    <a:pt x="0" y="1336752"/>
                  </a:moveTo>
                  <a:cubicBezTo>
                    <a:pt x="125118" y="1056411"/>
                    <a:pt x="250237" y="776070"/>
                    <a:pt x="361244" y="591685"/>
                  </a:cubicBezTo>
                  <a:cubicBezTo>
                    <a:pt x="472251" y="407300"/>
                    <a:pt x="536222" y="326396"/>
                    <a:pt x="666044" y="230441"/>
                  </a:cubicBezTo>
                  <a:cubicBezTo>
                    <a:pt x="795866" y="134485"/>
                    <a:pt x="982133" y="46056"/>
                    <a:pt x="1140178" y="15952"/>
                  </a:cubicBezTo>
                  <a:cubicBezTo>
                    <a:pt x="1298223" y="-14152"/>
                    <a:pt x="1458148" y="-982"/>
                    <a:pt x="1614311" y="49818"/>
                  </a:cubicBezTo>
                  <a:cubicBezTo>
                    <a:pt x="1770474" y="100618"/>
                    <a:pt x="1932281" y="177759"/>
                    <a:pt x="2077155" y="320752"/>
                  </a:cubicBezTo>
                  <a:cubicBezTo>
                    <a:pt x="2222029" y="463745"/>
                    <a:pt x="2342444" y="685759"/>
                    <a:pt x="2483555" y="907774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F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1447800" y="5867400"/>
              <a:ext cx="3518880" cy="0"/>
            </a:xfrm>
            <a:prstGeom prst="straightConnector1">
              <a:avLst/>
            </a:prstGeom>
            <a:ln w="25400">
              <a:solidFill>
                <a:srgbClr val="48A6AD"/>
              </a:solidFill>
              <a:headEnd w="med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V="1">
              <a:off x="1736036" y="4160123"/>
              <a:ext cx="13063" cy="2145923"/>
            </a:xfrm>
            <a:prstGeom prst="straightConnector1">
              <a:avLst/>
            </a:prstGeom>
            <a:ln w="25400">
              <a:solidFill>
                <a:srgbClr val="48A6AD"/>
              </a:solidFill>
              <a:headEnd w="med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>
                  <a:off x="1297300" y="4224451"/>
                  <a:ext cx="43505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48A6AD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7300" y="4224451"/>
                  <a:ext cx="435054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49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Oval 10"/>
            <p:cNvSpPr/>
            <p:nvPr/>
          </p:nvSpPr>
          <p:spPr>
            <a:xfrm>
              <a:off x="2094663" y="5506147"/>
              <a:ext cx="125327" cy="12532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48A6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2390980" y="5159145"/>
              <a:ext cx="125327" cy="12532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48A6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2941587" y="4858970"/>
              <a:ext cx="125327" cy="12532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48A6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362797" y="4545274"/>
              <a:ext cx="125327" cy="12532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48A6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831166" y="4833847"/>
              <a:ext cx="125327" cy="12532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48A6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090759" y="5242464"/>
              <a:ext cx="125327" cy="12532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48A6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2652609" y="4797705"/>
              <a:ext cx="125327" cy="12532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48A6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/>
                <p:cNvSpPr/>
                <p:nvPr/>
              </p:nvSpPr>
              <p:spPr>
                <a:xfrm>
                  <a:off x="4648200" y="5936714"/>
                  <a:ext cx="43338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48A6AD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Rectangle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8200" y="5936714"/>
                  <a:ext cx="433388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1917815" y="3692198"/>
                <a:ext cx="2728567" cy="4497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4E6F97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2000" b="1" i="1" smtClean="0">
                          <a:solidFill>
                            <a:srgbClr val="4E6F97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4E6F97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rgbClr val="4E6F9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4E6F97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2000" b="1" i="1" smtClean="0">
                              <a:solidFill>
                                <a:srgbClr val="4E6F97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solidFill>
                                    <a:srgbClr val="4E6F9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solidFill>
                                    <a:srgbClr val="4E6F97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2000" b="1" i="1" smtClean="0">
                                  <a:solidFill>
                                    <a:srgbClr val="4E6F97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en-US" sz="2000" b="1" i="1" smtClean="0">
                              <a:solidFill>
                                <a:srgbClr val="4E6F97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1" i="1">
                                  <a:solidFill>
                                    <a:srgbClr val="4E6F9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solidFill>
                                    <a:srgbClr val="4E6F97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2000" b="1" i="1" smtClean="0">
                                  <a:solidFill>
                                    <a:srgbClr val="4E6F97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2000" b="1" i="1" smtClean="0">
                              <a:solidFill>
                                <a:srgbClr val="4E6F97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2000" b="1" i="1">
                                  <a:solidFill>
                                    <a:srgbClr val="4E6F9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solidFill>
                                    <a:srgbClr val="4E6F97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2000" b="1" i="1" smtClean="0">
                                  <a:solidFill>
                                    <a:srgbClr val="4E6F97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b="1" dirty="0">
                  <a:solidFill>
                    <a:srgbClr val="4E6F97"/>
                  </a:solidFill>
                </a:endParaRP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7815" y="3692198"/>
                <a:ext cx="2728567" cy="449739"/>
              </a:xfrm>
              <a:prstGeom prst="rect">
                <a:avLst/>
              </a:prstGeom>
              <a:blipFill rotWithShape="0">
                <a:blip r:embed="rId5"/>
                <a:stretch>
                  <a:fillRect b="-8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/>
          <p:cNvSpPr/>
          <p:nvPr/>
        </p:nvSpPr>
        <p:spPr>
          <a:xfrm>
            <a:off x="780804" y="2223857"/>
            <a:ext cx="509625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8A6AD"/>
                </a:solidFill>
              </a:rPr>
              <a:t>Given </a:t>
            </a:r>
            <a:r>
              <a:rPr lang="en-US" sz="2400" dirty="0" smtClean="0">
                <a:solidFill>
                  <a:srgbClr val="48A6AD"/>
                </a:solidFill>
              </a:rPr>
              <a:t>some data, learn </a:t>
            </a:r>
            <a:r>
              <a:rPr lang="en-US" sz="2400" dirty="0">
                <a:solidFill>
                  <a:srgbClr val="48A6AD"/>
                </a:solidFill>
              </a:rPr>
              <a:t>a function f(x) </a:t>
            </a:r>
            <a:r>
              <a:rPr lang="en-US" sz="2400" dirty="0" smtClean="0">
                <a:solidFill>
                  <a:srgbClr val="48A6AD"/>
                </a:solidFill>
              </a:rPr>
              <a:t>to </a:t>
            </a:r>
            <a:r>
              <a:rPr lang="en-US" sz="2400" dirty="0">
                <a:solidFill>
                  <a:srgbClr val="48A6AD"/>
                </a:solidFill>
              </a:rPr>
              <a:t>predict </a:t>
            </a:r>
            <a:r>
              <a:rPr lang="en-US" sz="2400" dirty="0" smtClean="0">
                <a:solidFill>
                  <a:srgbClr val="48A6AD"/>
                </a:solidFill>
              </a:rPr>
              <a:t>y given 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48A6AD"/>
                </a:solidFill>
              </a:rPr>
              <a:t>Here y is a number</a:t>
            </a:r>
            <a:endParaRPr lang="en-US" sz="2400" dirty="0">
              <a:solidFill>
                <a:srgbClr val="48A6AD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257802" y="2220473"/>
            <a:ext cx="549580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8A6AD"/>
                </a:solidFill>
              </a:rPr>
              <a:t>Given </a:t>
            </a:r>
            <a:r>
              <a:rPr lang="en-US" sz="2400" dirty="0" smtClean="0">
                <a:solidFill>
                  <a:srgbClr val="48A6AD"/>
                </a:solidFill>
              </a:rPr>
              <a:t>some data, learn </a:t>
            </a:r>
            <a:r>
              <a:rPr lang="en-US" sz="2400" dirty="0">
                <a:solidFill>
                  <a:srgbClr val="48A6AD"/>
                </a:solidFill>
              </a:rPr>
              <a:t>a function f(x) </a:t>
            </a:r>
            <a:r>
              <a:rPr lang="en-US" sz="2400" dirty="0" smtClean="0">
                <a:solidFill>
                  <a:srgbClr val="48A6AD"/>
                </a:solidFill>
              </a:rPr>
              <a:t> to </a:t>
            </a:r>
            <a:r>
              <a:rPr lang="en-US" sz="2400" dirty="0">
                <a:solidFill>
                  <a:srgbClr val="48A6AD"/>
                </a:solidFill>
              </a:rPr>
              <a:t>predict </a:t>
            </a:r>
            <a:r>
              <a:rPr lang="en-US" sz="2400" dirty="0" smtClean="0">
                <a:solidFill>
                  <a:srgbClr val="48A6AD"/>
                </a:solidFill>
              </a:rPr>
              <a:t>if x belongs to a category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48A6AD"/>
                </a:solidFill>
              </a:rPr>
              <a:t>Here y is a Boolean value (T/F)</a:t>
            </a:r>
            <a:endParaRPr lang="en-US" sz="2400" dirty="0">
              <a:solidFill>
                <a:srgbClr val="48A6AD"/>
              </a:solidFill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6134101" y="3775522"/>
            <a:ext cx="4930752" cy="2294947"/>
            <a:chOff x="5795126" y="3883257"/>
            <a:chExt cx="4930752" cy="2294947"/>
          </a:xfrm>
        </p:grpSpPr>
        <p:cxnSp>
          <p:nvCxnSpPr>
            <p:cNvPr id="37" name="Straight Arrow Connector 36"/>
            <p:cNvCxnSpPr/>
            <p:nvPr/>
          </p:nvCxnSpPr>
          <p:spPr>
            <a:xfrm>
              <a:off x="6666579" y="4615881"/>
              <a:ext cx="3322077" cy="0"/>
            </a:xfrm>
            <a:prstGeom prst="straightConnector1">
              <a:avLst/>
            </a:prstGeom>
            <a:ln w="19050">
              <a:solidFill>
                <a:srgbClr val="48A6AD"/>
              </a:solidFill>
              <a:prstDash val="lgDash"/>
              <a:headEnd w="med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6504614" y="5687518"/>
              <a:ext cx="3518880" cy="0"/>
            </a:xfrm>
            <a:prstGeom prst="straightConnector1">
              <a:avLst/>
            </a:prstGeom>
            <a:ln w="25400">
              <a:solidFill>
                <a:srgbClr val="48A6AD"/>
              </a:solidFill>
              <a:headEnd w="med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V="1">
              <a:off x="7050598" y="3980241"/>
              <a:ext cx="13063" cy="2145923"/>
            </a:xfrm>
            <a:prstGeom prst="straightConnector1">
              <a:avLst/>
            </a:prstGeom>
            <a:ln w="25400">
              <a:solidFill>
                <a:srgbClr val="48A6AD"/>
              </a:solidFill>
              <a:headEnd w="med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5807965" y="4386587"/>
              <a:ext cx="70724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48A6AD"/>
                  </a:solidFill>
                </a:rPr>
                <a:t>Spam</a:t>
              </a:r>
              <a:endParaRPr lang="en-US" dirty="0">
                <a:solidFill>
                  <a:srgbClr val="48A6AD"/>
                </a:solidFill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7204702" y="5624854"/>
              <a:ext cx="125327" cy="12532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48A6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7599049" y="5624853"/>
              <a:ext cx="125327" cy="12532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48A6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8300692" y="5625921"/>
              <a:ext cx="125327" cy="12532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48A6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8690135" y="5633201"/>
              <a:ext cx="125327" cy="12532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48A6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9201231" y="4546242"/>
              <a:ext cx="125327" cy="12532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9525000" y="4545802"/>
              <a:ext cx="125327" cy="12532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8003955" y="4546681"/>
              <a:ext cx="125327" cy="12532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9251435" y="5808872"/>
              <a:ext cx="14744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48A6AD"/>
                  </a:solidFill>
                </a:rPr>
                <a:t>Email content</a:t>
              </a:r>
              <a:endParaRPr lang="en-US" dirty="0">
                <a:solidFill>
                  <a:srgbClr val="48A6AD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tangle 34"/>
                <p:cNvSpPr/>
                <p:nvPr/>
              </p:nvSpPr>
              <p:spPr>
                <a:xfrm>
                  <a:off x="7377558" y="3883257"/>
                  <a:ext cx="2728567" cy="44973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 smtClean="0">
                            <a:solidFill>
                              <a:srgbClr val="4E6F97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sz="2000" b="1" i="1" smtClean="0">
                            <a:solidFill>
                              <a:srgbClr val="4E6F97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1" i="1" smtClean="0">
                            <a:solidFill>
                              <a:srgbClr val="4E6F97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en-US" sz="2000" b="1" i="1" smtClean="0">
                                <a:solidFill>
                                  <a:srgbClr val="4E6F9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 smtClean="0">
                                <a:solidFill>
                                  <a:srgbClr val="4E6F97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2000" b="1" i="1" smtClean="0">
                                <a:solidFill>
                                  <a:srgbClr val="4E6F97"/>
                                </a:solidFill>
                                <a:latin typeface="Cambria Math" panose="02040503050406030204" pitchFamily="18" charset="0"/>
                              </a:rPr>
                              <m:t>;</m:t>
                            </m:r>
                            <m:sSub>
                              <m:sSubPr>
                                <m:ctrlPr>
                                  <a:rPr lang="en-US" sz="2000" b="1" i="1" smtClean="0">
                                    <a:solidFill>
                                      <a:srgbClr val="4E6F9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 smtClean="0">
                                    <a:solidFill>
                                      <a:srgbClr val="4E6F97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sz="2000" b="1" i="1" smtClean="0">
                                    <a:solidFill>
                                      <a:srgbClr val="4E6F97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  <m:r>
                              <a:rPr lang="en-US" sz="2000" b="1" i="1" smtClean="0">
                                <a:solidFill>
                                  <a:srgbClr val="4E6F97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1" i="1">
                                    <a:solidFill>
                                      <a:srgbClr val="4E6F9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>
                                    <a:solidFill>
                                      <a:srgbClr val="4E6F97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sz="2000" b="1" i="1" smtClean="0">
                                    <a:solidFill>
                                      <a:srgbClr val="4E6F97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sz="2000" b="1" i="1" smtClean="0">
                                <a:solidFill>
                                  <a:srgbClr val="4E6F97"/>
                                </a:solidFill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sz="2000" b="1" i="1">
                                    <a:solidFill>
                                      <a:srgbClr val="4E6F9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>
                                    <a:solidFill>
                                      <a:srgbClr val="4E6F97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sz="2000" b="1" i="1" smtClean="0">
                                    <a:solidFill>
                                      <a:srgbClr val="4E6F97"/>
                                    </a:solidFill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2000" b="1" dirty="0">
                    <a:solidFill>
                      <a:srgbClr val="4E6F97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Rectangle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7558" y="3883257"/>
                  <a:ext cx="2728567" cy="44973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67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Rectangle 35"/>
            <p:cNvSpPr/>
            <p:nvPr/>
          </p:nvSpPr>
          <p:spPr>
            <a:xfrm>
              <a:off x="5795126" y="5194564"/>
              <a:ext cx="125547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48A6AD"/>
                  </a:solidFill>
                </a:rPr>
                <a:t>Not a spam</a:t>
              </a:r>
              <a:endParaRPr lang="en-US" dirty="0">
                <a:solidFill>
                  <a:srgbClr val="48A6AD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021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problem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Recognizing hand-written digits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2514600"/>
            <a:ext cx="3146141" cy="3150183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5127341" y="4191000"/>
            <a:ext cx="1371600" cy="0"/>
          </a:xfrm>
          <a:prstGeom prst="straightConnector1">
            <a:avLst/>
          </a:prstGeom>
          <a:ln w="25400">
            <a:solidFill>
              <a:srgbClr val="48A6AD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190214" y="3485217"/>
            <a:ext cx="12458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48A6AD"/>
                </a:solidFill>
              </a:rPr>
              <a:t>Human</a:t>
            </a:r>
            <a:endParaRPr lang="en-US" sz="2800" dirty="0"/>
          </a:p>
        </p:txBody>
      </p:sp>
      <p:sp>
        <p:nvSpPr>
          <p:cNvPr id="9" name="Rectangle 8"/>
          <p:cNvSpPr/>
          <p:nvPr/>
        </p:nvSpPr>
        <p:spPr>
          <a:xfrm>
            <a:off x="6758921" y="3898612"/>
            <a:ext cx="3191899" cy="584775"/>
          </a:xfrm>
          <a:prstGeom prst="rect">
            <a:avLst/>
          </a:prstGeom>
          <a:ln w="25400">
            <a:solidFill>
              <a:srgbClr val="48A6AD"/>
            </a:solidFill>
          </a:ln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48A6AD"/>
                </a:solidFill>
              </a:rPr>
              <a:t>This is the digit ‘9’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3383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problem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424" y="1453055"/>
            <a:ext cx="7447151" cy="4525963"/>
          </a:xfrm>
        </p:spPr>
      </p:pic>
      <p:sp>
        <p:nvSpPr>
          <p:cNvPr id="3" name="Rectangle 2"/>
          <p:cNvSpPr/>
          <p:nvPr/>
        </p:nvSpPr>
        <p:spPr>
          <a:xfrm>
            <a:off x="7467600" y="5979018"/>
            <a:ext cx="24654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48A6AD"/>
                </a:solidFill>
              </a:rPr>
              <a:t>Source: MNIST </a:t>
            </a:r>
            <a:r>
              <a:rPr lang="en-US" dirty="0">
                <a:solidFill>
                  <a:srgbClr val="48A6AD"/>
                </a:solidFill>
              </a:rPr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266930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machine learning on aims to train an algorithm able to perform some task</a:t>
            </a:r>
          </a:p>
          <a:p>
            <a:r>
              <a:rPr lang="en-US" dirty="0" smtClean="0"/>
              <a:t>Training is done based on past experience</a:t>
            </a:r>
          </a:p>
          <a:p>
            <a:r>
              <a:rPr lang="en-US" dirty="0" smtClean="0"/>
              <a:t>The performance of the trained algorithm is evaluated based on a performance measure</a:t>
            </a:r>
          </a:p>
          <a:p>
            <a:r>
              <a:rPr lang="en-US" dirty="0" smtClean="0"/>
              <a:t>There exist supervised and un-supervised training</a:t>
            </a:r>
          </a:p>
          <a:p>
            <a:r>
              <a:rPr lang="en-US" dirty="0" smtClean="0"/>
              <a:t>An example of supervised learning is regression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65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</TotalTime>
  <Words>1361</Words>
  <Application>Microsoft Office PowerPoint</Application>
  <PresentationFormat>Widescreen</PresentationFormat>
  <Paragraphs>186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Cambria Math</vt:lpstr>
      <vt:lpstr>Office Theme</vt:lpstr>
      <vt:lpstr>Lecture 1</vt:lpstr>
      <vt:lpstr>What is machine learning?</vt:lpstr>
      <vt:lpstr>What is machine learning?</vt:lpstr>
      <vt:lpstr>Some examples</vt:lpstr>
      <vt:lpstr>Two large classes of learning algorithms</vt:lpstr>
      <vt:lpstr>Supervised learning</vt:lpstr>
      <vt:lpstr>Sample problem</vt:lpstr>
      <vt:lpstr>Sample problem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</dc:title>
  <dc:creator>Rolf</dc:creator>
  <cp:lastModifiedBy>Rolf Wuthrich</cp:lastModifiedBy>
  <cp:revision>165</cp:revision>
  <dcterms:created xsi:type="dcterms:W3CDTF">2006-08-16T00:00:00Z</dcterms:created>
  <dcterms:modified xsi:type="dcterms:W3CDTF">2020-04-15T14:06:23Z</dcterms:modified>
</cp:coreProperties>
</file>