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1" r:id="rId6"/>
    <p:sldId id="260" r:id="rId7"/>
    <p:sldId id="262" r:id="rId8"/>
    <p:sldId id="263" r:id="rId9"/>
    <p:sldId id="266" r:id="rId10"/>
    <p:sldId id="264" r:id="rId11"/>
    <p:sldId id="268" r:id="rId12"/>
    <p:sldId id="278" r:id="rId13"/>
    <p:sldId id="269" r:id="rId14"/>
    <p:sldId id="272" r:id="rId15"/>
    <p:sldId id="270" r:id="rId16"/>
    <p:sldId id="271" r:id="rId17"/>
    <p:sldId id="273" r:id="rId18"/>
    <p:sldId id="274" r:id="rId19"/>
    <p:sldId id="277" r:id="rId20"/>
    <p:sldId id="275" r:id="rId21"/>
    <p:sldId id="27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a:srgbClr val="A6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06" autoAdjust="0"/>
  </p:normalViewPr>
  <p:slideViewPr>
    <p:cSldViewPr snapToGrid="0">
      <p:cViewPr varScale="1">
        <p:scale>
          <a:sx n="50" d="100"/>
          <a:sy n="50" d="100"/>
        </p:scale>
        <p:origin x="1101" y="3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560">
              <a:noFill/>
            </a:ln>
          </c:spPr>
          <c:marker>
            <c:symbol val="circle"/>
            <c:size val="7"/>
            <c:spPr>
              <a:solidFill>
                <a:srgbClr val="FFFFFF"/>
              </a:solidFill>
              <a:ln w="15875"/>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Notations!$A$1:$A$4</c:f>
              <c:numCache>
                <c:formatCode>General</c:formatCode>
                <c:ptCount val="4"/>
                <c:pt idx="0">
                  <c:v>-2</c:v>
                </c:pt>
                <c:pt idx="1">
                  <c:v>-1</c:v>
                </c:pt>
                <c:pt idx="2">
                  <c:v>1</c:v>
                </c:pt>
                <c:pt idx="3">
                  <c:v>2</c:v>
                </c:pt>
              </c:numCache>
            </c:numRef>
          </c:xVal>
          <c:yVal>
            <c:numRef>
              <c:f>Notations!$B$1:$B$4</c:f>
              <c:numCache>
                <c:formatCode>General</c:formatCode>
                <c:ptCount val="4"/>
                <c:pt idx="0">
                  <c:v>-3</c:v>
                </c:pt>
                <c:pt idx="1">
                  <c:v>-2</c:v>
                </c:pt>
                <c:pt idx="2">
                  <c:v>1</c:v>
                </c:pt>
                <c:pt idx="3">
                  <c:v>2</c:v>
                </c:pt>
              </c:numCache>
            </c:numRef>
          </c:yVal>
          <c:smooth val="0"/>
          <c:extLst>
            <c:ext xmlns:c16="http://schemas.microsoft.com/office/drawing/2014/chart" uri="{C3380CC4-5D6E-409C-BE32-E72D297353CC}">
              <c16:uniqueId val="{00000000-E0DC-4F04-A4A6-BE7E1A0CF296}"/>
            </c:ext>
          </c:extLst>
        </c:ser>
        <c:dLbls>
          <c:showLegendKey val="0"/>
          <c:showVal val="0"/>
          <c:showCatName val="0"/>
          <c:showSerName val="0"/>
          <c:showPercent val="0"/>
          <c:showBubbleSize val="0"/>
        </c:dLbls>
        <c:axId val="131341808"/>
        <c:axId val="131492488"/>
      </c:scatterChart>
      <c:valAx>
        <c:axId val="131341808"/>
        <c:scaling>
          <c:orientation val="minMax"/>
          <c:max val="3"/>
          <c:min val="-3"/>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1492488"/>
        <c:crosses val="autoZero"/>
        <c:crossBetween val="midCat"/>
        <c:majorUnit val="1"/>
        <c:minorUnit val="1"/>
      </c:valAx>
      <c:valAx>
        <c:axId val="131492488"/>
        <c:scaling>
          <c:orientation val="minMax"/>
          <c:max val="4"/>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1341808"/>
        <c:crosses val="autoZero"/>
        <c:crossBetween val="midCat"/>
        <c:majorUnit val="1"/>
      </c:valAx>
      <c:spPr>
        <a:noFill/>
        <a:ln>
          <a:noFill/>
        </a:ln>
      </c:spPr>
    </c:plotArea>
    <c:plotVisOnly val="1"/>
    <c:dispBlanksAs val="gap"/>
    <c:showDLblsOverMax val="1"/>
  </c:chart>
  <c:spPr>
    <a:noFill/>
    <a:ln w="936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560">
              <a:noFill/>
            </a:ln>
          </c:spPr>
          <c:marker>
            <c:symbol val="circle"/>
            <c:size val="7"/>
            <c:spPr>
              <a:solidFill>
                <a:srgbClr val="FFFFFF"/>
              </a:solidFill>
              <a:ln w="15875"/>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Notations!$A$1:$A$4</c:f>
              <c:numCache>
                <c:formatCode>General</c:formatCode>
                <c:ptCount val="4"/>
                <c:pt idx="0">
                  <c:v>-2</c:v>
                </c:pt>
                <c:pt idx="1">
                  <c:v>-1</c:v>
                </c:pt>
                <c:pt idx="2">
                  <c:v>1</c:v>
                </c:pt>
                <c:pt idx="3">
                  <c:v>2</c:v>
                </c:pt>
              </c:numCache>
            </c:numRef>
          </c:xVal>
          <c:yVal>
            <c:numRef>
              <c:f>Notations!$B$1:$B$4</c:f>
              <c:numCache>
                <c:formatCode>General</c:formatCode>
                <c:ptCount val="4"/>
                <c:pt idx="0">
                  <c:v>-3</c:v>
                </c:pt>
                <c:pt idx="1">
                  <c:v>-2</c:v>
                </c:pt>
                <c:pt idx="2">
                  <c:v>1</c:v>
                </c:pt>
                <c:pt idx="3">
                  <c:v>2</c:v>
                </c:pt>
              </c:numCache>
            </c:numRef>
          </c:yVal>
          <c:smooth val="0"/>
          <c:extLst>
            <c:ext xmlns:c16="http://schemas.microsoft.com/office/drawing/2014/chart" uri="{C3380CC4-5D6E-409C-BE32-E72D297353CC}">
              <c16:uniqueId val="{00000000-9D0B-48B6-BAA2-08C6C73B1F9B}"/>
            </c:ext>
          </c:extLst>
        </c:ser>
        <c:dLbls>
          <c:showLegendKey val="0"/>
          <c:showVal val="0"/>
          <c:showCatName val="0"/>
          <c:showSerName val="0"/>
          <c:showPercent val="0"/>
          <c:showBubbleSize val="0"/>
        </c:dLbls>
        <c:axId val="131493664"/>
        <c:axId val="131494056"/>
      </c:scatterChart>
      <c:valAx>
        <c:axId val="131493664"/>
        <c:scaling>
          <c:orientation val="minMax"/>
          <c:max val="3"/>
          <c:min val="-3"/>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1494056"/>
        <c:crosses val="autoZero"/>
        <c:crossBetween val="midCat"/>
        <c:majorUnit val="1"/>
        <c:minorUnit val="1"/>
      </c:valAx>
      <c:valAx>
        <c:axId val="131494056"/>
        <c:scaling>
          <c:orientation val="minMax"/>
          <c:max val="4"/>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1493664"/>
        <c:crosses val="autoZero"/>
        <c:crossBetween val="midCat"/>
        <c:majorUnit val="1"/>
      </c:valAx>
      <c:spPr>
        <a:noFill/>
        <a:ln>
          <a:noFill/>
        </a:ln>
      </c:spPr>
    </c:plotArea>
    <c:plotVisOnly val="1"/>
    <c:dispBlanksAs val="gap"/>
    <c:showDLblsOverMax val="1"/>
  </c:chart>
  <c:spPr>
    <a:noFill/>
    <a:ln w="9360">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558C-D4DC-4238-BAEB-FE364F2F08A7}"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F335C-4646-458E-9A0B-64BA6FB582C9}" type="slidenum">
              <a:rPr lang="en-US" smtClean="0"/>
              <a:t>‹#›</a:t>
            </a:fld>
            <a:endParaRPr lang="en-US"/>
          </a:p>
        </p:txBody>
      </p:sp>
    </p:spTree>
    <p:extLst>
      <p:ext uri="{BB962C8B-B14F-4D97-AF65-F5344CB8AC3E}">
        <p14:creationId xmlns:p14="http://schemas.microsoft.com/office/powerpoint/2010/main" val="304951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3692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From our lectures on linear regression we know the solution of the problem of curve fitting or training</a:t>
                </a:r>
              </a:p>
              <a:p>
                <a:endParaRPr lang="en-US" dirty="0" smtClean="0"/>
              </a:p>
              <a:p>
                <a:r>
                  <a:rPr lang="en-US" dirty="0"/>
                  <a:t>The feature weights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a:t> that will minimize the cost function are solution of the normal equations:</a:t>
                </a:r>
              </a:p>
              <a:p>
                <a:endParaRPr lang="en-US" sz="800"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𝐴</m:t>
                      </m:r>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bar>
                        <m:barPr>
                          <m:ctrlPr>
                            <a:rPr lang="en-US" i="1">
                              <a:latin typeface="Cambria Math" panose="02040503050406030204" pitchFamily="18" charset="0"/>
                            </a:rPr>
                          </m:ctrlPr>
                        </m:barPr>
                        <m:e>
                          <m:r>
                            <a:rPr lang="en-US" i="1">
                              <a:latin typeface="Cambria Math" panose="02040503050406030204" pitchFamily="18" charset="0"/>
                            </a:rPr>
                            <m:t>𝑦</m:t>
                          </m:r>
                        </m:e>
                      </m:bar>
                    </m:oMath>
                  </m:oMathPara>
                </a14:m>
                <a:endParaRPr lang="en-CA" dirty="0" smtClean="0"/>
              </a:p>
              <a:p>
                <a:pPr marL="0" indent="0">
                  <a:buNone/>
                </a:pPr>
                <a:endParaRPr lang="en-US" dirty="0" smtClean="0"/>
              </a:p>
              <a:p>
                <a:pPr marL="0" indent="0">
                  <a:buNone/>
                </a:pPr>
                <a:r>
                  <a:rPr lang="en-US" dirty="0" smtClean="0"/>
                  <a:t>where the matrix A is the coefficient</a:t>
                </a:r>
                <a:r>
                  <a:rPr lang="en-US" baseline="0" dirty="0" smtClean="0"/>
                  <a:t> matrix of the set of none-consistent equations one obtains when applying the model to all instances of the data set</a:t>
                </a:r>
              </a:p>
              <a:p>
                <a:pPr marL="0" indent="0">
                  <a:buNone/>
                </a:pPr>
                <a:endParaRPr lang="en-US" dirty="0" smtClean="0"/>
              </a:p>
              <a:p>
                <a:pPr marL="0" indent="0">
                  <a:buNone/>
                </a:pPr>
                <a:r>
                  <a:rPr lang="en-US" dirty="0" smtClean="0"/>
                  <a:t>Let us now discuss a little in more details how we can build this</a:t>
                </a:r>
                <a:r>
                  <a:rPr lang="en-US" baseline="0" dirty="0" smtClean="0"/>
                  <a:t> coefficient matrix</a:t>
                </a:r>
              </a:p>
              <a:p>
                <a:pPr marL="0" indent="0">
                  <a:buNone/>
                </a:pPr>
                <a:endParaRPr lang="en-CA" dirty="0"/>
              </a:p>
            </p:txBody>
          </p:sp>
        </mc:Choice>
        <mc:Fallback xmlns="">
          <p:sp>
            <p:nvSpPr>
              <p:cNvPr id="3" name="Notes Placeholder 2"/>
              <p:cNvSpPr>
                <a:spLocks noGrp="1"/>
              </p:cNvSpPr>
              <p:nvPr>
                <p:ph type="body" idx="1"/>
              </p:nvPr>
            </p:nvSpPr>
            <p:spPr/>
            <p:txBody>
              <a:bodyPr/>
              <a:lstStyle/>
              <a:p>
                <a:r>
                  <a:rPr lang="en-US" dirty="0" smtClean="0"/>
                  <a:t>From our lectures on linear regression we know the solution of the problem of curve fitting or training</a:t>
                </a:r>
              </a:p>
              <a:p>
                <a:endParaRPr lang="en-US" dirty="0" smtClean="0"/>
              </a:p>
              <a:p>
                <a:r>
                  <a:rPr lang="en-US" dirty="0"/>
                  <a:t>The feature weights </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 ̂ )</a:t>
                </a:r>
                <a:r>
                  <a:rPr lang="en-US" dirty="0"/>
                  <a:t> that will minimize the cost function are solution of the normal equations:</a:t>
                </a:r>
              </a:p>
              <a:p>
                <a:endParaRPr lang="en-US" sz="800" dirty="0"/>
              </a:p>
              <a:p>
                <a:pPr marL="0" indent="0">
                  <a:buNone/>
                </a:pPr>
                <a:r>
                  <a:rPr lang="en-US" i="0">
                    <a:latin typeface="Cambria Math" panose="02040503050406030204" pitchFamily="18" charset="0"/>
                  </a:rPr>
                  <a:t>𝐴^𝑇 𝐴▁(</a:t>
                </a:r>
                <a:r>
                  <a:rPr lang="en-US" i="0">
                    <a:latin typeface="Cambria Math" panose="02040503050406030204" pitchFamily="18" charset="0"/>
                    <a:ea typeface="Cambria Math" panose="02040503050406030204" pitchFamily="18" charset="0"/>
                  </a:rPr>
                  <a:t>𝜃 ̂ )=</a:t>
                </a:r>
                <a:r>
                  <a:rPr lang="en-US" i="0">
                    <a:latin typeface="Cambria Math" panose="02040503050406030204" pitchFamily="18" charset="0"/>
                  </a:rPr>
                  <a:t>𝐴^𝑇 ▁𝑦</a:t>
                </a:r>
                <a:endParaRPr lang="en-CA" dirty="0" smtClean="0"/>
              </a:p>
              <a:p>
                <a:pPr marL="0" indent="0">
                  <a:buNone/>
                </a:pPr>
                <a:endParaRPr lang="en-US" dirty="0" smtClean="0"/>
              </a:p>
              <a:p>
                <a:pPr marL="0" indent="0">
                  <a:buNone/>
                </a:pPr>
                <a:r>
                  <a:rPr lang="en-US" dirty="0" smtClean="0"/>
                  <a:t>where the matrix A is the coefficient</a:t>
                </a:r>
                <a:r>
                  <a:rPr lang="en-US" baseline="0" dirty="0" smtClean="0"/>
                  <a:t> matrix of the set of none-consistent equations one obtains when applying the model to all instances of the data set</a:t>
                </a:r>
              </a:p>
              <a:p>
                <a:pPr marL="0" indent="0">
                  <a:buNone/>
                </a:pPr>
                <a:endParaRPr lang="en-US" dirty="0" smtClean="0"/>
              </a:p>
              <a:p>
                <a:pPr marL="0" indent="0">
                  <a:buNone/>
                </a:pPr>
                <a:r>
                  <a:rPr lang="en-US" dirty="0" smtClean="0"/>
                  <a:t>Let us now discuss a little in more details how we can build this</a:t>
                </a:r>
                <a:r>
                  <a:rPr lang="en-US" baseline="0" dirty="0" smtClean="0"/>
                  <a:t> coefficient matrix</a:t>
                </a:r>
              </a:p>
              <a:p>
                <a:pPr marL="0" indent="0">
                  <a:buNone/>
                </a:pPr>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10</a:t>
            </a:fld>
            <a:endParaRPr lang="en-US"/>
          </a:p>
        </p:txBody>
      </p:sp>
    </p:spTree>
    <p:extLst>
      <p:ext uri="{BB962C8B-B14F-4D97-AF65-F5344CB8AC3E}">
        <p14:creationId xmlns:p14="http://schemas.microsoft.com/office/powerpoint/2010/main" val="290997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build the coefficient</a:t>
                </a:r>
                <a:r>
                  <a:rPr lang="en-US" baseline="0" dirty="0" smtClean="0"/>
                  <a:t> matrix A one first has to write down the set of </a:t>
                </a:r>
                <a:r>
                  <a:rPr lang="en-US" baseline="0" dirty="0" err="1" smtClean="0"/>
                  <a:t>of</a:t>
                </a:r>
                <a:r>
                  <a:rPr lang="en-US" baseline="0" dirty="0" smtClean="0"/>
                  <a:t> none-consistent equations one obtains when applying the model to all instances of the data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instance number </a:t>
                </a:r>
                <a:r>
                  <a:rPr lang="en-US" baseline="0" dirty="0" err="1" smtClean="0"/>
                  <a:t>i</a:t>
                </a:r>
                <a:r>
                  <a:rPr lang="en-US" baseline="0" dirty="0" smtClean="0"/>
                  <a:t> the equation writes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bar>
                            <m:barPr>
                              <m:ctrlPr>
                                <a:rPr lang="en-US"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𝑥</m:t>
                              </m:r>
                            </m:e>
                          </m:ba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e>
                          </m:d>
                        </m:e>
                        <m:sup>
                          <m:r>
                            <a:rPr lang="en-US" b="0" i="1" smtClean="0">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oMath>
                  </m:oMathPara>
                </a14:m>
                <a:endParaRPr lang="en-US" baseline="0" dirty="0" smtClean="0"/>
              </a:p>
              <a:p>
                <a:endParaRPr lang="en-US" dirty="0" smtClean="0"/>
              </a:p>
              <a:p>
                <a:r>
                  <a:rPr lang="en-US" dirty="0" smtClean="0"/>
                  <a:t>If we write down all this equations</a:t>
                </a:r>
                <a:r>
                  <a:rPr lang="en-US" baseline="0" dirty="0" smtClean="0"/>
                  <a:t> we can write them in a matrix form as shown on the slide</a:t>
                </a:r>
              </a:p>
              <a:p>
                <a:endParaRPr lang="en-US" baseline="0" dirty="0" smtClean="0"/>
              </a:p>
              <a:p>
                <a:r>
                  <a:rPr lang="en-US" dirty="0" smtClean="0"/>
                  <a:t>First</a:t>
                </a:r>
                <a:r>
                  <a:rPr lang="en-US" baseline="0" dirty="0" smtClean="0"/>
                  <a:t> of all we have a total of m equations as our data set contains m instances</a:t>
                </a:r>
              </a:p>
              <a:p>
                <a:r>
                  <a:rPr lang="en-US" baseline="0" dirty="0" smtClean="0"/>
                  <a:t>For example m pictures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our model as n+1 feature weights we have n+1 unknowns </a:t>
                </a:r>
                <a14:m>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ea typeface="Cambria Math" panose="02040503050406030204" pitchFamily="18" charset="0"/>
                          </a:rPr>
                          <m:t>𝜃</m:t>
                        </m:r>
                      </m:e>
                      <m:sub>
                        <m:r>
                          <a:rPr lang="en-US" b="0" i="1" smtClean="0">
                            <a:solidFill>
                              <a:srgbClr val="48A6AD"/>
                            </a:solidFill>
                            <a:latin typeface="Cambria Math" panose="02040503050406030204" pitchFamily="18" charset="0"/>
                            <a:ea typeface="Cambria Math" panose="02040503050406030204" pitchFamily="18" charset="0"/>
                          </a:rPr>
                          <m:t>𝑖</m:t>
                        </m:r>
                      </m:sub>
                    </m:sSub>
                  </m:oMath>
                </a14:m>
                <a:endParaRPr lang="en-CA" dirty="0">
                  <a:solidFill>
                    <a:srgbClr val="48A6AD"/>
                  </a:solidFill>
                </a:endParaRPr>
              </a:p>
              <a:p>
                <a:r>
                  <a:rPr lang="en-US" dirty="0" smtClean="0"/>
                  <a:t>We have</a:t>
                </a:r>
                <a:r>
                  <a:rPr lang="en-US" baseline="0" dirty="0" smtClean="0"/>
                  <a:t> n+1 feature weights  because each instance has n features (for example the n pixels of our image) and one additional bias term </a:t>
                </a:r>
                <a14:m>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ea typeface="Cambria Math" panose="02040503050406030204" pitchFamily="18" charset="0"/>
                          </a:rPr>
                          <m:t>𝜃</m:t>
                        </m:r>
                      </m:e>
                      <m:sub>
                        <m:r>
                          <a:rPr lang="en-US" b="0" i="1" smtClean="0">
                            <a:solidFill>
                              <a:srgbClr val="48A6AD"/>
                            </a:solidFill>
                            <a:latin typeface="Cambria Math" panose="02040503050406030204" pitchFamily="18" charset="0"/>
                            <a:ea typeface="Cambria Math" panose="02040503050406030204" pitchFamily="18" charset="0"/>
                          </a:rPr>
                          <m:t>0</m:t>
                        </m:r>
                      </m:sub>
                    </m:sSub>
                  </m:oMath>
                </a14:m>
                <a:endParaRPr lang="en-CA" dirty="0" smtClean="0"/>
              </a:p>
              <a:p>
                <a:endParaRPr lang="en-US" dirty="0" smtClean="0"/>
              </a:p>
              <a:p>
                <a:r>
                  <a:rPr lang="en-US" dirty="0" smtClean="0"/>
                  <a:t>This results in a (n+1) times m coefficient matrix A</a:t>
                </a:r>
              </a:p>
              <a:p>
                <a:endParaRPr lang="en-US" dirty="0" smtClean="0"/>
              </a:p>
              <a:p>
                <a:r>
                  <a:rPr lang="en-US" dirty="0" smtClean="0"/>
                  <a:t>Each line of this matrix is an</a:t>
                </a:r>
                <a:r>
                  <a:rPr lang="en-US" baseline="0" dirty="0" smtClean="0"/>
                  <a:t> instance written in a line vector</a:t>
                </a:r>
              </a:p>
              <a:p>
                <a:endParaRPr lang="en-US" baseline="0" dirty="0" smtClean="0"/>
              </a:p>
              <a:p>
                <a:r>
                  <a:rPr lang="en-US" baseline="0" dirty="0" smtClean="0"/>
                  <a:t>Don’t forget to add a ‘1’ in the first entry of the instance vector</a:t>
                </a:r>
              </a:p>
              <a:p>
                <a:endParaRPr lang="en-CA"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build the </a:t>
                </a:r>
                <a:r>
                  <a:rPr lang="en-US" dirty="0" smtClean="0"/>
                  <a:t>coefficient</a:t>
                </a:r>
                <a:r>
                  <a:rPr lang="en-US" baseline="0" dirty="0" smtClean="0"/>
                  <a:t> matrix A one first has to write down the set of </a:t>
                </a:r>
                <a:r>
                  <a:rPr lang="en-US" baseline="0" dirty="0" err="1" smtClean="0"/>
                  <a:t>of</a:t>
                </a:r>
                <a:r>
                  <a:rPr lang="en-US" baseline="0" dirty="0" smtClean="0"/>
                  <a:t> none-consistent equations one obtains when applying the model to all instances of the data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instance number </a:t>
                </a:r>
                <a:r>
                  <a:rPr lang="en-US" baseline="0" dirty="0" err="1" smtClean="0"/>
                  <a:t>i</a:t>
                </a:r>
                <a:r>
                  <a:rPr lang="en-US" baseline="0" dirty="0" smtClean="0"/>
                  <a:t> the equation writes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ea typeface="Cambria Math" panose="02040503050406030204" pitchFamily="18" charset="0"/>
                  </a:rPr>
                  <a:t>𝑦</a:t>
                </a:r>
                <a:r>
                  <a:rPr lang="en-US" i="0" smtClean="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(𝑖)</a:t>
                </a:r>
                <a:r>
                  <a:rPr lang="en-US" i="0" smtClean="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i="0">
                    <a:latin typeface="Cambria Math" panose="02040503050406030204" pitchFamily="18" charset="0"/>
                  </a:rPr>
                  <a:t>𝑇</a:t>
                </a:r>
                <a:r>
                  <a:rPr lang="en-US" i="0">
                    <a:latin typeface="Cambria Math" panose="02040503050406030204" pitchFamily="18" charset="0"/>
                    <a:ea typeface="Cambria Math" panose="02040503050406030204" pitchFamily="18" charset="0"/>
                  </a:rPr>
                  <a:t>∙</a:t>
                </a:r>
                <a:r>
                  <a:rPr lang="en-US" i="0" smtClean="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𝑥^((𝑖) )=(</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𝑥^((𝑖) ) )</a:t>
                </a:r>
                <a:r>
                  <a:rPr lang="en-US" b="0" i="0" smtClean="0">
                    <a:latin typeface="Cambria Math" panose="02040503050406030204" pitchFamily="18" charset="0"/>
                    <a:ea typeface="Cambria Math" panose="02040503050406030204" pitchFamily="18" charset="0"/>
                  </a:rPr>
                  <a:t>^𝑇</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a:t>
                </a:r>
                <a:endParaRPr lang="en-US" baseline="0" dirty="0" smtClean="0"/>
              </a:p>
              <a:p>
                <a:endParaRPr lang="en-US" dirty="0" smtClean="0"/>
              </a:p>
              <a:p>
                <a:r>
                  <a:rPr lang="en-US" dirty="0" smtClean="0"/>
                  <a:t>If we write down all this equations</a:t>
                </a:r>
                <a:r>
                  <a:rPr lang="en-US" baseline="0" dirty="0" smtClean="0"/>
                  <a:t> we can write them in a matrix form as shown on the slide</a:t>
                </a:r>
              </a:p>
              <a:p>
                <a:endParaRPr lang="en-US" baseline="0" dirty="0" smtClean="0"/>
              </a:p>
              <a:p>
                <a:r>
                  <a:rPr lang="en-US" dirty="0" smtClean="0"/>
                  <a:t>First</a:t>
                </a:r>
                <a:r>
                  <a:rPr lang="en-US" baseline="0" dirty="0" smtClean="0"/>
                  <a:t> of all we have a total of m equations as our data set contains m instances</a:t>
                </a:r>
              </a:p>
              <a:p>
                <a:r>
                  <a:rPr lang="en-US" baseline="0" dirty="0" smtClean="0"/>
                  <a:t>For example m pictures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our model as n+1 feature weights we have n+1 unknowns </a:t>
                </a:r>
                <a:r>
                  <a:rPr lang="en-US" i="0">
                    <a:solidFill>
                      <a:srgbClr val="48A6AD"/>
                    </a:solidFill>
                    <a:latin typeface="Cambria Math" panose="02040503050406030204" pitchFamily="18" charset="0"/>
                    <a:ea typeface="Cambria Math" panose="02040503050406030204" pitchFamily="18" charset="0"/>
                  </a:rPr>
                  <a:t>𝜃</a:t>
                </a:r>
                <a:r>
                  <a:rPr lang="en-US" i="0" smtClean="0">
                    <a:solidFill>
                      <a:srgbClr val="48A6AD"/>
                    </a:solidFill>
                    <a:latin typeface="Cambria Math" panose="02040503050406030204" pitchFamily="18" charset="0"/>
                    <a:ea typeface="Cambria Math" panose="02040503050406030204" pitchFamily="18" charset="0"/>
                  </a:rPr>
                  <a:t>_</a:t>
                </a:r>
                <a:r>
                  <a:rPr lang="en-US" b="0" i="0" smtClean="0">
                    <a:solidFill>
                      <a:srgbClr val="48A6AD"/>
                    </a:solidFill>
                    <a:latin typeface="Cambria Math" panose="02040503050406030204" pitchFamily="18" charset="0"/>
                    <a:ea typeface="Cambria Math" panose="02040503050406030204" pitchFamily="18" charset="0"/>
                  </a:rPr>
                  <a:t>𝑖</a:t>
                </a:r>
                <a:endParaRPr lang="en-CA" dirty="0">
                  <a:solidFill>
                    <a:srgbClr val="48A6AD"/>
                  </a:solidFill>
                </a:endParaRPr>
              </a:p>
              <a:p>
                <a:r>
                  <a:rPr lang="en-US" dirty="0" smtClean="0"/>
                  <a:t>We have</a:t>
                </a:r>
                <a:r>
                  <a:rPr lang="en-US" baseline="0" dirty="0" smtClean="0"/>
                  <a:t> n+1 </a:t>
                </a:r>
                <a:r>
                  <a:rPr lang="en-US" baseline="0" dirty="0" smtClean="0"/>
                  <a:t>feature weights  because each instance has n features (for example the n pixels of our image) and one additional bias term </a:t>
                </a:r>
                <a:r>
                  <a:rPr lang="en-US" i="0">
                    <a:solidFill>
                      <a:srgbClr val="48A6AD"/>
                    </a:solidFill>
                    <a:latin typeface="Cambria Math" panose="02040503050406030204" pitchFamily="18" charset="0"/>
                    <a:ea typeface="Cambria Math" panose="02040503050406030204" pitchFamily="18" charset="0"/>
                  </a:rPr>
                  <a:t>𝜃</a:t>
                </a:r>
                <a:r>
                  <a:rPr lang="en-US" i="0" smtClean="0">
                    <a:solidFill>
                      <a:srgbClr val="48A6AD"/>
                    </a:solidFill>
                    <a:latin typeface="Cambria Math" panose="02040503050406030204" pitchFamily="18" charset="0"/>
                    <a:ea typeface="Cambria Math" panose="02040503050406030204" pitchFamily="18" charset="0"/>
                  </a:rPr>
                  <a:t>_</a:t>
                </a:r>
                <a:r>
                  <a:rPr lang="en-US" b="0" i="0" smtClean="0">
                    <a:solidFill>
                      <a:srgbClr val="48A6AD"/>
                    </a:solidFill>
                    <a:latin typeface="Cambria Math" panose="02040503050406030204" pitchFamily="18" charset="0"/>
                    <a:ea typeface="Cambria Math" panose="02040503050406030204" pitchFamily="18" charset="0"/>
                  </a:rPr>
                  <a:t>0</a:t>
                </a:r>
                <a:endParaRPr lang="en-CA" dirty="0" smtClean="0"/>
              </a:p>
              <a:p>
                <a:endParaRPr lang="en-US" dirty="0" smtClean="0"/>
              </a:p>
              <a:p>
                <a:r>
                  <a:rPr lang="en-US" dirty="0" smtClean="0"/>
                  <a:t>This results in a (n+1) times m coefficient matrix A</a:t>
                </a:r>
              </a:p>
              <a:p>
                <a:endParaRPr lang="en-US" dirty="0" smtClean="0"/>
              </a:p>
              <a:p>
                <a:r>
                  <a:rPr lang="en-US" dirty="0" smtClean="0"/>
                  <a:t>Each line of this matrix is an</a:t>
                </a:r>
                <a:r>
                  <a:rPr lang="en-US" baseline="0" dirty="0" smtClean="0"/>
                  <a:t> instance written in a line vector</a:t>
                </a:r>
              </a:p>
              <a:p>
                <a:endParaRPr lang="en-US" baseline="0" dirty="0" smtClean="0"/>
              </a:p>
              <a:p>
                <a:r>
                  <a:rPr lang="en-US" baseline="0" dirty="0" smtClean="0"/>
                  <a:t>Don’t forget to add a ‘1’ in the first entry of the instance vector</a:t>
                </a:r>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11</a:t>
            </a:fld>
            <a:endParaRPr lang="en-US"/>
          </a:p>
        </p:txBody>
      </p:sp>
    </p:spTree>
    <p:extLst>
      <p:ext uri="{BB962C8B-B14F-4D97-AF65-F5344CB8AC3E}">
        <p14:creationId xmlns:p14="http://schemas.microsoft.com/office/powerpoint/2010/main" val="539661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Practically, the coefficient matrix A can be built in two convenient ways</a:t>
            </a:r>
          </a:p>
          <a:p>
            <a:endParaRPr lang="en-US" dirty="0" smtClean="0"/>
          </a:p>
          <a:p>
            <a:r>
              <a:rPr lang="en-US" dirty="0" smtClean="0"/>
              <a:t>If we consider the lines of the matrix A, as we mentioned in the previous slide, each line is an instance written</a:t>
            </a:r>
            <a:r>
              <a:rPr lang="en-US" baseline="0" dirty="0" smtClean="0"/>
              <a:t> as a column vector</a:t>
            </a:r>
          </a:p>
          <a:p>
            <a:endParaRPr lang="en-US" baseline="0" dirty="0" smtClean="0"/>
          </a:p>
          <a:p>
            <a:r>
              <a:rPr lang="en-US" baseline="0" dirty="0" smtClean="0"/>
              <a:t>Alternatively you can build the matrix A column wise</a:t>
            </a:r>
          </a:p>
          <a:p>
            <a:endParaRPr lang="en-US" baseline="0" dirty="0" smtClean="0"/>
          </a:p>
          <a:p>
            <a:r>
              <a:rPr lang="en-US" baseline="0" dirty="0" smtClean="0"/>
              <a:t>In this case each column represents all features form the data set</a:t>
            </a:r>
          </a:p>
          <a:p>
            <a:r>
              <a:rPr lang="en-US" baseline="0" dirty="0" smtClean="0"/>
              <a:t>For example column number </a:t>
            </a:r>
            <a:r>
              <a:rPr lang="en-US" baseline="0" dirty="0" err="1" smtClean="0"/>
              <a:t>i</a:t>
            </a:r>
            <a:r>
              <a:rPr lang="en-US" baseline="0" dirty="0" smtClean="0"/>
              <a:t>, list all features number </a:t>
            </a:r>
            <a:r>
              <a:rPr lang="en-US" baseline="0" dirty="0" err="1" smtClean="0"/>
              <a:t>i</a:t>
            </a:r>
            <a:r>
              <a:rPr lang="en-US" baseline="0" dirty="0" smtClean="0"/>
              <a:t> of all instances of the data set</a:t>
            </a:r>
          </a:p>
          <a:p>
            <a:r>
              <a:rPr lang="en-US" baseline="0" dirty="0" smtClean="0"/>
              <a:t>Note that the first column will always be a column made out of ones</a:t>
            </a:r>
          </a:p>
          <a:p>
            <a:endParaRPr lang="en-US" baseline="0" dirty="0" smtClean="0"/>
          </a:p>
          <a:p>
            <a:r>
              <a:rPr lang="en-US" baseline="0" dirty="0" smtClean="0"/>
              <a:t>Depending on how the data set is organized there are cases where building the matrix A line by line is simpler, sometimes building it column by column is simpler.</a:t>
            </a:r>
          </a:p>
          <a:p>
            <a:endParaRPr lang="en-US" dirty="0" smtClean="0"/>
          </a:p>
        </p:txBody>
      </p:sp>
      <p:sp>
        <p:nvSpPr>
          <p:cNvPr id="4" name="Slide Number Placeholder 3"/>
          <p:cNvSpPr>
            <a:spLocks noGrp="1"/>
          </p:cNvSpPr>
          <p:nvPr>
            <p:ph type="sldNum" sz="quarter" idx="10"/>
          </p:nvPr>
        </p:nvSpPr>
        <p:spPr/>
        <p:txBody>
          <a:bodyPr/>
          <a:lstStyle/>
          <a:p>
            <a:fld id="{5DBF335C-4646-458E-9A0B-64BA6FB582C9}" type="slidenum">
              <a:rPr lang="en-US" smtClean="0"/>
              <a:t>12</a:t>
            </a:fld>
            <a:endParaRPr lang="en-US"/>
          </a:p>
        </p:txBody>
      </p:sp>
    </p:spTree>
    <p:extLst>
      <p:ext uri="{BB962C8B-B14F-4D97-AF65-F5344CB8AC3E}">
        <p14:creationId xmlns:p14="http://schemas.microsoft.com/office/powerpoint/2010/main" val="907614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various notations and terminology introduced are at the beginning a little tricky to be used.</a:t>
                </a:r>
              </a:p>
              <a:p>
                <a:endParaRPr lang="en-US" dirty="0" smtClean="0"/>
              </a:p>
              <a:p>
                <a:r>
                  <a:rPr lang="en-US" dirty="0" smtClean="0"/>
                  <a:t>Let us consider a simple example to illustrate them.</a:t>
                </a:r>
              </a:p>
              <a:p>
                <a:endParaRPr lang="en-US" dirty="0" smtClean="0"/>
              </a:p>
              <a:p>
                <a:r>
                  <a:rPr lang="en-US" dirty="0" smtClean="0"/>
                  <a:t>For this we consider a data set with only n=1 feature x1 and m=4</a:t>
                </a:r>
                <a:r>
                  <a:rPr lang="en-US" baseline="0" dirty="0" smtClean="0"/>
                  <a:t> instances</a:t>
                </a:r>
              </a:p>
              <a:p>
                <a:endParaRPr lang="en-US" baseline="0" dirty="0" smtClean="0"/>
              </a:p>
              <a:p>
                <a:r>
                  <a:rPr lang="en-US" baseline="0" dirty="0" smtClean="0"/>
                  <a:t>The displayed plot gives a graphical representation of this data set</a:t>
                </a:r>
              </a:p>
              <a:p>
                <a:endParaRPr lang="en-US" baseline="0" dirty="0" smtClean="0"/>
              </a:p>
              <a:p>
                <a:r>
                  <a:rPr lang="en-US" baseline="0" dirty="0" smtClean="0"/>
                  <a:t>The linear model writes then as </a:t>
                </a:r>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oMath>
                </a14:m>
                <a:endParaRPr lang="en-US" dirty="0" smtClean="0"/>
              </a:p>
              <a:p>
                <a:endParaRPr lang="en-US" dirty="0" smtClean="0"/>
              </a:p>
              <a:p>
                <a:r>
                  <a:rPr lang="en-US" dirty="0" smtClean="0"/>
                  <a:t>Let us now write down</a:t>
                </a:r>
                <a:r>
                  <a:rPr lang="en-US" baseline="0" dirty="0" smtClean="0"/>
                  <a:t> this information using our various notations</a:t>
                </a:r>
              </a:p>
              <a:p>
                <a:endParaRPr lang="en-US" baseline="0" dirty="0" smtClean="0"/>
              </a:p>
              <a:p>
                <a:r>
                  <a:rPr lang="en-US" baseline="0" dirty="0" smtClean="0"/>
                  <a:t>First, we have the feature vector </a:t>
                </a:r>
                <a14:m>
                  <m:oMath xmlns:m="http://schemas.openxmlformats.org/officeDocument/2006/math">
                    <m:bar>
                      <m:barPr>
                        <m:ctrlPr>
                          <a:rPr lang="en-US" sz="1200" i="1" smtClean="0">
                            <a:latin typeface="Cambria Math" panose="02040503050406030204" pitchFamily="18" charset="0"/>
                          </a:rPr>
                        </m:ctrlPr>
                      </m:barPr>
                      <m:e>
                        <m:r>
                          <a:rPr lang="en-US" sz="1200" i="1">
                            <a:latin typeface="Cambria Math" panose="02040503050406030204" pitchFamily="18" charset="0"/>
                            <a:ea typeface="Cambria Math" panose="02040503050406030204" pitchFamily="18" charset="0"/>
                          </a:rPr>
                          <m:t>𝜃</m:t>
                        </m:r>
                      </m:e>
                    </m:bar>
                  </m:oMath>
                </a14:m>
                <a:endParaRPr lang="en-US" dirty="0" smtClean="0"/>
              </a:p>
              <a:p>
                <a:r>
                  <a:rPr lang="en-US" dirty="0" smtClean="0"/>
                  <a:t>This vector contains the bias term </a:t>
                </a:r>
                <a14:m>
                  <m:oMath xmlns:m="http://schemas.openxmlformats.org/officeDocument/2006/math">
                    <m:sSub>
                      <m:sSubPr>
                        <m:ctrlPr>
                          <a:rPr lang="fr-FR"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𝑜</m:t>
                        </m:r>
                      </m:sub>
                    </m:sSub>
                  </m:oMath>
                </a14:m>
                <a:r>
                  <a:rPr lang="en-US" dirty="0" smtClean="0"/>
                  <a:t> and the feature weight </a:t>
                </a:r>
                <a14:m>
                  <m:oMath xmlns:m="http://schemas.openxmlformats.org/officeDocument/2006/math">
                    <m:sSub>
                      <m:sSubPr>
                        <m:ctrlPr>
                          <a:rPr lang="fr-FR"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oMath>
                </a14:m>
                <a:r>
                  <a:rPr lang="en-US" dirty="0" smtClean="0"/>
                  <a:t> </a:t>
                </a:r>
              </a:p>
              <a:p>
                <a:endParaRPr lang="en-US" dirty="0" smtClean="0"/>
              </a:p>
              <a:p>
                <a:r>
                  <a:rPr lang="en-US" dirty="0" smtClean="0"/>
                  <a:t>Then</a:t>
                </a:r>
                <a:r>
                  <a:rPr lang="en-US" baseline="0" dirty="0" smtClean="0"/>
                  <a:t> we have our instance vectors for our four instances</a:t>
                </a:r>
              </a:p>
              <a:p>
                <a:r>
                  <a:rPr lang="en-US" baseline="0" dirty="0" smtClean="0"/>
                  <a:t>For example </a:t>
                </a:r>
                <a14:m>
                  <m:oMath xmlns:m="http://schemas.openxmlformats.org/officeDocument/2006/math">
                    <m:sSup>
                      <m:sSupPr>
                        <m:ctrlPr>
                          <a:rPr lang="en-US" sz="1200" i="1" smtClean="0">
                            <a:latin typeface="Cambria Math" panose="02040503050406030204" pitchFamily="18" charset="0"/>
                          </a:rPr>
                        </m:ctrlPr>
                      </m:sSupPr>
                      <m:e>
                        <m:bar>
                          <m:barPr>
                            <m:ctrlPr>
                              <a:rPr lang="en-US" sz="1200" i="1">
                                <a:latin typeface="Cambria Math" panose="02040503050406030204" pitchFamily="18" charset="0"/>
                              </a:rPr>
                            </m:ctrlPr>
                          </m:barPr>
                          <m:e>
                            <m:r>
                              <a:rPr lang="en-US" sz="1200" i="1">
                                <a:latin typeface="Cambria Math" panose="02040503050406030204" pitchFamily="18" charset="0"/>
                              </a:rPr>
                              <m:t>𝑥</m:t>
                            </m:r>
                          </m:e>
                        </m:bar>
                      </m:e>
                      <m:sup>
                        <m:r>
                          <a:rPr lang="en-US" sz="1200" i="1">
                            <a:latin typeface="Cambria Math" panose="02040503050406030204" pitchFamily="18" charset="0"/>
                          </a:rPr>
                          <m:t>(1)</m:t>
                        </m:r>
                      </m:sup>
                    </m:sSup>
                  </m:oMath>
                </a14:m>
                <a:r>
                  <a:rPr lang="en-US" dirty="0" smtClean="0"/>
                  <a:t> is the column vector</a:t>
                </a:r>
                <a:r>
                  <a:rPr lang="en-US" baseline="0" dirty="0" smtClean="0"/>
                  <a:t> [1 -2]</a:t>
                </a:r>
              </a:p>
              <a:p>
                <a:r>
                  <a:rPr lang="en-US" baseline="0" dirty="0" smtClean="0"/>
                  <a:t>The ‘1’ is because we use the mathematical trick we discussed earlier</a:t>
                </a:r>
              </a:p>
              <a:p>
                <a:r>
                  <a:rPr lang="en-US" baseline="0" dirty="0" smtClean="0"/>
                  <a:t>All instance vectors will contain this entry </a:t>
                </a:r>
              </a:p>
              <a:p>
                <a:endParaRPr lang="en-US" baseline="0" dirty="0" smtClean="0"/>
              </a:p>
              <a:p>
                <a:r>
                  <a:rPr lang="en-US" baseline="0" dirty="0" smtClean="0"/>
                  <a:t>Finally we have the output vector y</a:t>
                </a:r>
              </a:p>
              <a:p>
                <a:endParaRPr lang="en-US" baseline="0" dirty="0" smtClean="0"/>
              </a:p>
              <a:p>
                <a:r>
                  <a:rPr lang="en-US" dirty="0" smtClean="0"/>
                  <a:t>It</a:t>
                </a:r>
                <a:r>
                  <a:rPr lang="en-US" baseline="0" dirty="0" smtClean="0"/>
                  <a:t> contains the four entries of the outputs of the data set</a:t>
                </a:r>
              </a:p>
              <a:p>
                <a:endParaRPr lang="en-US" dirty="0" smtClean="0"/>
              </a:p>
              <a:p>
                <a:r>
                  <a:rPr lang="en-US" dirty="0" smtClean="0"/>
                  <a:t>I recommend that</a:t>
                </a:r>
                <a:r>
                  <a:rPr lang="en-US" baseline="0" dirty="0" smtClean="0"/>
                  <a:t> you write down on a paper these vectors as we will use them in the coming slides</a:t>
                </a:r>
                <a:endParaRPr lang="en-US" dirty="0" smtClean="0"/>
              </a:p>
            </p:txBody>
          </p:sp>
        </mc:Choice>
        <mc:Fallback xmlns="">
          <p:sp>
            <p:nvSpPr>
              <p:cNvPr id="3" name="Notes Placeholder 2"/>
              <p:cNvSpPr>
                <a:spLocks noGrp="1"/>
              </p:cNvSpPr>
              <p:nvPr>
                <p:ph type="body" idx="1"/>
              </p:nvPr>
            </p:nvSpPr>
            <p:spPr/>
            <p:txBody>
              <a:bodyPr/>
              <a:lstStyle/>
              <a:p>
                <a:r>
                  <a:rPr lang="en-US" dirty="0" smtClean="0"/>
                  <a:t>The various notations and terminology introduced </a:t>
                </a:r>
                <a:r>
                  <a:rPr lang="en-US" dirty="0" smtClean="0"/>
                  <a:t>are at the beginning a little tricky to be used.</a:t>
                </a:r>
              </a:p>
              <a:p>
                <a:endParaRPr lang="en-US" dirty="0" smtClean="0"/>
              </a:p>
              <a:p>
                <a:r>
                  <a:rPr lang="en-US" dirty="0" smtClean="0"/>
                  <a:t>Let us consider a simple example to illustrate </a:t>
                </a:r>
                <a:r>
                  <a:rPr lang="en-US" dirty="0" smtClean="0"/>
                  <a:t>them.</a:t>
                </a:r>
              </a:p>
              <a:p>
                <a:endParaRPr lang="en-US" dirty="0" smtClean="0"/>
              </a:p>
              <a:p>
                <a:r>
                  <a:rPr lang="en-US" dirty="0" smtClean="0"/>
                  <a:t>For this we consider a data set with only </a:t>
                </a:r>
                <a:r>
                  <a:rPr lang="en-US" dirty="0" smtClean="0"/>
                  <a:t>n=1 feature x1 and m=4</a:t>
                </a:r>
                <a:r>
                  <a:rPr lang="en-US" baseline="0" dirty="0" smtClean="0"/>
                  <a:t> instances</a:t>
                </a:r>
              </a:p>
              <a:p>
                <a:endParaRPr lang="en-US" baseline="0" dirty="0" smtClean="0"/>
              </a:p>
              <a:p>
                <a:r>
                  <a:rPr lang="en-US" baseline="0" dirty="0" smtClean="0"/>
                  <a:t>The displayed plot gives a graphical representation of this data set</a:t>
                </a:r>
              </a:p>
              <a:p>
                <a:endParaRPr lang="en-US" baseline="0" dirty="0" smtClean="0"/>
              </a:p>
              <a:p>
                <a:r>
                  <a:rPr lang="en-US" baseline="0" dirty="0" smtClean="0"/>
                  <a:t>The linear model writes then as </a:t>
                </a:r>
                <a:r>
                  <a:rPr lang="en-US" i="0" smtClean="0">
                    <a:latin typeface="Cambria Math" panose="02040503050406030204" pitchFamily="18" charset="0"/>
                  </a:rPr>
                  <a:t>𝑦=</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0+</a:t>
                </a:r>
                <a:r>
                  <a:rPr lang="fr-FR"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1 𝑥</a:t>
                </a:r>
                <a:r>
                  <a:rPr lang="fr-FR" i="0">
                    <a:latin typeface="Cambria Math" panose="02040503050406030204" pitchFamily="18" charset="0"/>
                  </a:rPr>
                  <a:t>〗_</a:t>
                </a:r>
                <a:r>
                  <a:rPr lang="en-US" i="0">
                    <a:latin typeface="Cambria Math" panose="02040503050406030204" pitchFamily="18" charset="0"/>
                  </a:rPr>
                  <a:t>1</a:t>
                </a:r>
                <a:endParaRPr lang="en-US" dirty="0" smtClean="0"/>
              </a:p>
              <a:p>
                <a:endParaRPr lang="en-US" dirty="0" smtClean="0"/>
              </a:p>
              <a:p>
                <a:r>
                  <a:rPr lang="en-US" dirty="0" smtClean="0"/>
                  <a:t>Let us now write down</a:t>
                </a:r>
                <a:r>
                  <a:rPr lang="en-US" baseline="0" dirty="0" smtClean="0"/>
                  <a:t> this information using our various notations</a:t>
                </a:r>
              </a:p>
              <a:p>
                <a:endParaRPr lang="en-US" baseline="0" dirty="0" smtClean="0"/>
              </a:p>
              <a:p>
                <a:r>
                  <a:rPr lang="en-US" baseline="0" dirty="0" smtClean="0"/>
                  <a:t>First, we have the feature vector </a:t>
                </a:r>
                <a:r>
                  <a:rPr lang="en-US" sz="1200" i="0" smtClean="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endParaRPr lang="en-US" dirty="0" smtClean="0"/>
              </a:p>
              <a:p>
                <a:r>
                  <a:rPr lang="en-US" dirty="0" smtClean="0"/>
                  <a:t>This vector contains the bias term </a:t>
                </a:r>
                <a:r>
                  <a:rPr lang="en-US" sz="1200" i="0">
                    <a:latin typeface="Cambria Math" panose="02040503050406030204" pitchFamily="18" charset="0"/>
                    <a:ea typeface="Cambria Math" panose="02040503050406030204" pitchFamily="18" charset="0"/>
                  </a:rPr>
                  <a:t>𝜃</a:t>
                </a:r>
                <a:r>
                  <a:rPr lang="fr-FR"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𝑜</a:t>
                </a:r>
                <a:r>
                  <a:rPr lang="en-US" dirty="0" smtClean="0"/>
                  <a:t> and the feature weight </a:t>
                </a:r>
                <a:r>
                  <a:rPr lang="en-US" sz="1200" i="0">
                    <a:latin typeface="Cambria Math" panose="02040503050406030204" pitchFamily="18" charset="0"/>
                    <a:ea typeface="Cambria Math" panose="02040503050406030204" pitchFamily="18" charset="0"/>
                  </a:rPr>
                  <a:t>𝜃</a:t>
                </a:r>
                <a:r>
                  <a:rPr lang="fr-FR"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rPr>
                  <a:t>1</a:t>
                </a:r>
                <a:r>
                  <a:rPr lang="en-US" dirty="0" smtClean="0"/>
                  <a:t> </a:t>
                </a:r>
                <a:endParaRPr lang="en-US" dirty="0" smtClean="0"/>
              </a:p>
              <a:p>
                <a:endParaRPr lang="en-US" dirty="0" smtClean="0"/>
              </a:p>
              <a:p>
                <a:r>
                  <a:rPr lang="en-US" dirty="0" smtClean="0"/>
                  <a:t>Then</a:t>
                </a:r>
                <a:r>
                  <a:rPr lang="en-US" baseline="0" dirty="0" smtClean="0"/>
                  <a:t> we have our instance vectors for our four instances</a:t>
                </a:r>
              </a:p>
              <a:p>
                <a:r>
                  <a:rPr lang="en-US" baseline="0" dirty="0" smtClean="0"/>
                  <a:t>For example </a:t>
                </a:r>
                <a:r>
                  <a:rPr lang="en-US" sz="1200" i="0">
                    <a:latin typeface="Cambria Math" panose="02040503050406030204" pitchFamily="18" charset="0"/>
                  </a:rPr>
                  <a:t>▁𝑥</a:t>
                </a:r>
                <a:r>
                  <a:rPr lang="en-US" sz="1200" i="0" smtClean="0">
                    <a:latin typeface="Cambria Math" panose="02040503050406030204" pitchFamily="18" charset="0"/>
                  </a:rPr>
                  <a:t>^(</a:t>
                </a:r>
                <a:r>
                  <a:rPr lang="en-US" sz="1200" i="0">
                    <a:latin typeface="Cambria Math" panose="02040503050406030204" pitchFamily="18" charset="0"/>
                  </a:rPr>
                  <a:t>(1)</a:t>
                </a:r>
                <a:r>
                  <a:rPr lang="en-US" sz="1200" i="0" smtClean="0">
                    <a:latin typeface="Cambria Math" panose="02040503050406030204" pitchFamily="18" charset="0"/>
                  </a:rPr>
                  <a:t>)</a:t>
                </a:r>
                <a:r>
                  <a:rPr lang="en-US" dirty="0" smtClean="0"/>
                  <a:t> is the column vector</a:t>
                </a:r>
                <a:r>
                  <a:rPr lang="en-US" baseline="0" dirty="0" smtClean="0"/>
                  <a:t> [1 -2]</a:t>
                </a:r>
              </a:p>
              <a:p>
                <a:r>
                  <a:rPr lang="en-US" baseline="0" dirty="0" smtClean="0"/>
                  <a:t>The ‘1’ is because we use the mathematical trick we discussed earlier</a:t>
                </a:r>
              </a:p>
              <a:p>
                <a:r>
                  <a:rPr lang="en-US" baseline="0" dirty="0" smtClean="0"/>
                  <a:t>All instance vectors will contain this entry </a:t>
                </a:r>
              </a:p>
              <a:p>
                <a:endParaRPr lang="en-US" baseline="0" dirty="0" smtClean="0"/>
              </a:p>
              <a:p>
                <a:r>
                  <a:rPr lang="en-US" baseline="0" dirty="0" smtClean="0"/>
                  <a:t>Finally we have the output vector y</a:t>
                </a:r>
              </a:p>
              <a:p>
                <a:endParaRPr lang="en-US" baseline="0" dirty="0" smtClean="0"/>
              </a:p>
              <a:p>
                <a:r>
                  <a:rPr lang="en-US" dirty="0" smtClean="0"/>
                  <a:t>It</a:t>
                </a:r>
                <a:r>
                  <a:rPr lang="en-US" baseline="0" dirty="0" smtClean="0"/>
                  <a:t> contains the four entries of the outputs of the data set</a:t>
                </a:r>
              </a:p>
              <a:p>
                <a:endParaRPr lang="en-US" dirty="0" smtClean="0"/>
              </a:p>
              <a:p>
                <a:r>
                  <a:rPr lang="en-US" dirty="0" smtClean="0"/>
                  <a:t>I recommend that</a:t>
                </a:r>
                <a:r>
                  <a:rPr lang="en-US" baseline="0" dirty="0" smtClean="0"/>
                  <a:t> you write down on a paper these vectors as we will use them in the coming slides</a:t>
                </a:r>
                <a:endParaRPr lang="en-US" dirty="0" smtClean="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13</a:t>
            </a:fld>
            <a:endParaRPr lang="en-US"/>
          </a:p>
        </p:txBody>
      </p:sp>
    </p:spTree>
    <p:extLst>
      <p:ext uri="{BB962C8B-B14F-4D97-AF65-F5344CB8AC3E}">
        <p14:creationId xmlns:p14="http://schemas.microsoft.com/office/powerpoint/2010/main" val="3234188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these notations we can write down the set of </a:t>
                </a:r>
                <a:r>
                  <a:rPr lang="en-US" dirty="0" smtClean="0"/>
                  <a:t>inconsistent </a:t>
                </a:r>
                <a:r>
                  <a:rPr lang="en-US" dirty="0" smtClean="0"/>
                  <a:t>equations</a:t>
                </a:r>
              </a:p>
              <a:p>
                <a:endParaRPr lang="en-US" dirty="0" smtClean="0"/>
              </a:p>
              <a:p>
                <a:r>
                  <a:rPr lang="en-US" dirty="0" smtClean="0"/>
                  <a:t>Let us write</a:t>
                </a:r>
                <a:r>
                  <a:rPr lang="en-US" baseline="0" dirty="0" smtClean="0"/>
                  <a:t> down such an equation for the instance number 1</a:t>
                </a:r>
              </a:p>
              <a:p>
                <a:endParaRPr lang="en-US" baseline="0" dirty="0" smtClean="0"/>
              </a:p>
              <a:p>
                <a:r>
                  <a:rPr lang="en-US" baseline="0" dirty="0" smtClean="0"/>
                  <a:t>The equation is, based on the data set and the model:</a:t>
                </a:r>
              </a:p>
              <a:p>
                <a:pPr/>
                <a14:m>
                  <m:oMathPara xmlns:m="http://schemas.openxmlformats.org/officeDocument/2006/math">
                    <m:oMathParaPr>
                      <m:jc m:val="left"/>
                    </m:oMathParaPr>
                    <m:oMath xmlns:m="http://schemas.openxmlformats.org/officeDocument/2006/math">
                      <m:r>
                        <a:rPr lang="en-US" sz="1200" i="1" smtClean="0">
                          <a:latin typeface="Cambria Math" panose="02040503050406030204" pitchFamily="18" charset="0"/>
                        </a:rPr>
                        <m:t>−3=</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m:oMathPara>
                </a14:m>
                <a:endParaRPr lang="en-US" dirty="0" smtClean="0"/>
              </a:p>
              <a:p>
                <a:endParaRPr lang="en-US" dirty="0" smtClean="0"/>
              </a:p>
              <a:p>
                <a:r>
                  <a:rPr lang="en-US" dirty="0" smtClean="0"/>
                  <a:t>This equation can be written in vector notation as displayed</a:t>
                </a:r>
                <a:r>
                  <a:rPr lang="en-US" baseline="0" dirty="0" smtClean="0"/>
                  <a:t> on the slide</a:t>
                </a:r>
              </a:p>
              <a:p>
                <a:endParaRPr lang="en-US" baseline="0" dirty="0" smtClean="0"/>
              </a:p>
              <a:p>
                <a:r>
                  <a:rPr lang="en-US" baseline="0" dirty="0" smtClean="0"/>
                  <a:t>I invite you to take a minute to well understand this vector equation and try out by yourself to write down the vector equations for the three other instances of the data set</a:t>
                </a:r>
                <a:endParaRPr lang="en-US"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these notations we can write down the set of non-consistent equations</a:t>
                </a:r>
              </a:p>
              <a:p>
                <a:endParaRPr lang="en-US" dirty="0" smtClean="0"/>
              </a:p>
              <a:p>
                <a:r>
                  <a:rPr lang="en-US" dirty="0" smtClean="0"/>
                  <a:t>Let us write</a:t>
                </a:r>
                <a:r>
                  <a:rPr lang="en-US" baseline="0" dirty="0" smtClean="0"/>
                  <a:t> down such an equation for the instance number 1</a:t>
                </a:r>
              </a:p>
              <a:p>
                <a:endParaRPr lang="en-US" baseline="0" dirty="0" smtClean="0"/>
              </a:p>
              <a:p>
                <a:r>
                  <a:rPr lang="en-US" baseline="0" dirty="0" smtClean="0"/>
                  <a:t>The equation is, based on the data set and the model:</a:t>
                </a:r>
              </a:p>
              <a:p>
                <a:pPr/>
                <a:r>
                  <a:rPr lang="en-US" sz="1200" i="0" smtClean="0">
                    <a:latin typeface="Cambria Math" panose="02040503050406030204" pitchFamily="18" charset="0"/>
                  </a:rPr>
                  <a:t>−3=</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0−2</a:t>
                </a:r>
                <a:r>
                  <a:rPr lang="en-US" sz="1200" i="0">
                    <a:latin typeface="Cambria Math" panose="02040503050406030204" pitchFamily="18" charset="0"/>
                    <a:ea typeface="Cambria Math" panose="02040503050406030204" pitchFamily="18" charset="0"/>
                  </a:rPr>
                  <a:t>𝜃_1</a:t>
                </a:r>
                <a:endParaRPr lang="en-US" dirty="0" smtClean="0"/>
              </a:p>
              <a:p>
                <a:pPr/>
                <a:endParaRPr lang="en-US" dirty="0" smtClean="0"/>
              </a:p>
              <a:p>
                <a:pPr/>
                <a:r>
                  <a:rPr lang="en-US" dirty="0" smtClean="0"/>
                  <a:t>This equation can be written in vector notation as displayed</a:t>
                </a:r>
                <a:r>
                  <a:rPr lang="en-US" baseline="0" dirty="0" smtClean="0"/>
                  <a:t> on the slide</a:t>
                </a:r>
              </a:p>
              <a:p>
                <a:pPr/>
                <a:endParaRPr lang="en-US" baseline="0" dirty="0" smtClean="0"/>
              </a:p>
              <a:p>
                <a:pPr/>
                <a:r>
                  <a:rPr lang="en-US" baseline="0" dirty="0" smtClean="0"/>
                  <a:t>I invite you to take a minute to well understand this vector equation and try out by yourself to write down the vector equations for the three other instances of the data set</a:t>
                </a: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14</a:t>
            </a:fld>
            <a:endParaRPr lang="en-US"/>
          </a:p>
        </p:txBody>
      </p:sp>
    </p:spTree>
    <p:extLst>
      <p:ext uri="{BB962C8B-B14F-4D97-AF65-F5344CB8AC3E}">
        <p14:creationId xmlns:p14="http://schemas.microsoft.com/office/powerpoint/2010/main" val="1991538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write down the set</a:t>
            </a:r>
            <a:r>
              <a:rPr lang="en-US" baseline="0" dirty="0" smtClean="0"/>
              <a:t> of </a:t>
            </a:r>
            <a:r>
              <a:rPr lang="en-US" dirty="0" smtClean="0"/>
              <a:t>inconsistent equations</a:t>
            </a:r>
            <a:r>
              <a:rPr lang="en-US" baseline="0" dirty="0" smtClean="0"/>
              <a:t> in matrix notation we can proceed either line by line to form the coefficient matrix or column by column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start by using the line by line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fill the lines of the coefficient matrix with the instance vectors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line is made using the first instance vector [1 -2]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line using the second instance vector [1 -1]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third line using the third instance vector [1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the last line using the forth instance vector [1 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15</a:t>
            </a:fld>
            <a:endParaRPr lang="en-US"/>
          </a:p>
        </p:txBody>
      </p:sp>
    </p:spTree>
    <p:extLst>
      <p:ext uri="{BB962C8B-B14F-4D97-AF65-F5344CB8AC3E}">
        <p14:creationId xmlns:p14="http://schemas.microsoft.com/office/powerpoint/2010/main" val="2129049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now use the column by column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write down the feature vector x1 by listing all features column wise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encourage you to write down this vector on your paper as we will need it in the coming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further need the output vector y which we had already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coefficient matrix A is then filled column by column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column is made of ones only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column is made of the first feature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our case it is in fact the only feature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discuss soon an example with more than one feature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16</a:t>
            </a:fld>
            <a:endParaRPr lang="en-US"/>
          </a:p>
        </p:txBody>
      </p:sp>
    </p:spTree>
    <p:extLst>
      <p:ext uri="{BB962C8B-B14F-4D97-AF65-F5344CB8AC3E}">
        <p14:creationId xmlns:p14="http://schemas.microsoft.com/office/powerpoint/2010/main" val="113793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show how</a:t>
            </a:r>
            <a:r>
              <a:rPr lang="en-US" baseline="0" dirty="0" smtClean="0"/>
              <a:t> in octave one can build this coefficient matrix A and afterwards use it to solve the normal equations to find the optimal model parameters</a:t>
            </a:r>
          </a:p>
          <a:p>
            <a:endParaRPr lang="en-US" baseline="0" dirty="0" smtClean="0"/>
          </a:p>
          <a:p>
            <a:r>
              <a:rPr lang="en-US" baseline="0" dirty="0" smtClean="0"/>
              <a:t>First we enter the feature vector x1</a:t>
            </a:r>
          </a:p>
          <a:p>
            <a:endParaRPr lang="en-US" baseline="0" dirty="0" smtClean="0"/>
          </a:p>
          <a:p>
            <a:r>
              <a:rPr lang="en-US" baseline="0" dirty="0" smtClean="0"/>
              <a:t>With this vector we can build the coefficient matrix A</a:t>
            </a:r>
          </a:p>
          <a:p>
            <a:r>
              <a:rPr lang="en-US" baseline="0" dirty="0" smtClean="0"/>
              <a:t>Here we use a small trick to make the first column which is made of ones only</a:t>
            </a:r>
          </a:p>
          <a:p>
            <a:r>
              <a:rPr lang="en-US" baseline="0" dirty="0" smtClean="0"/>
              <a:t>For this we compute x1 to the power zero in order to get one as output</a:t>
            </a:r>
          </a:p>
          <a:p>
            <a:r>
              <a:rPr lang="en-US" baseline="0" dirty="0" smtClean="0"/>
              <a:t>Note the dot in the notation. As we already discussed this in previous lessons, this notation tells octave to apply the power operation to each component of the vector</a:t>
            </a:r>
          </a:p>
          <a:p>
            <a:endParaRPr lang="en-US" baseline="0" dirty="0" smtClean="0"/>
          </a:p>
          <a:p>
            <a:r>
              <a:rPr lang="en-US" baseline="0" dirty="0" smtClean="0"/>
              <a:t>We enter as well the output vector y</a:t>
            </a:r>
          </a:p>
          <a:p>
            <a:endParaRPr lang="en-US" baseline="0" dirty="0" smtClean="0"/>
          </a:p>
          <a:p>
            <a:r>
              <a:rPr lang="en-US" baseline="0" dirty="0" smtClean="0"/>
              <a:t>To find the optimal model parameters we solve the normal equations</a:t>
            </a:r>
          </a:p>
          <a:p>
            <a:r>
              <a:rPr lang="en-US" baseline="0" dirty="0" smtClean="0"/>
              <a:t>We used here the backslash notation of octave which invokes the PA=LU algorithm to solve the linear equations</a:t>
            </a:r>
          </a:p>
          <a:p>
            <a:r>
              <a:rPr lang="en-US" baseline="0" dirty="0" smtClean="0"/>
              <a:t>In the context of machine learning, people will call this operation as the training of the model.</a:t>
            </a:r>
          </a:p>
          <a:p>
            <a:r>
              <a:rPr lang="en-US" baseline="0" dirty="0" smtClean="0"/>
              <a:t>They will say that the feature weights were trained by the normal equations.</a:t>
            </a:r>
          </a:p>
          <a:p>
            <a:endParaRPr lang="en-US" baseline="0" dirty="0" smtClean="0"/>
          </a:p>
          <a:p>
            <a:r>
              <a:rPr lang="en-US" baseline="0" dirty="0" smtClean="0"/>
              <a:t>Once we have the optimal parameters, or as machine learning scientist would say, the trained feature weights, we can use them to compute the predicted labels, the y values, which we store in the vector </a:t>
            </a:r>
            <a:r>
              <a:rPr lang="en-US" baseline="0" dirty="0" err="1" smtClean="0"/>
              <a:t>yfit</a:t>
            </a:r>
            <a:endParaRPr lang="en-US" baseline="0" dirty="0" smtClean="0"/>
          </a:p>
          <a:p>
            <a:endParaRPr lang="en-US" baseline="0" dirty="0" smtClean="0"/>
          </a:p>
          <a:p>
            <a:r>
              <a:rPr lang="en-US" baseline="0" dirty="0" smtClean="0"/>
              <a:t>The graph displays the data points and line passing by the values predicted by the model using the optimal parameters.</a:t>
            </a:r>
          </a:p>
          <a:p>
            <a:endParaRPr lang="en-US" baseline="0" dirty="0" smtClean="0"/>
          </a:p>
          <a:p>
            <a:r>
              <a:rPr lang="en-US" baseline="0" dirty="0" smtClean="0"/>
              <a:t>If you want to predict the corresponding label of a given feature, this can be easily be done</a:t>
            </a:r>
          </a:p>
          <a:p>
            <a:r>
              <a:rPr lang="en-US" baseline="0" dirty="0" smtClean="0"/>
              <a:t>Say you want to predict the label corresponding to the feature 1.5</a:t>
            </a:r>
          </a:p>
          <a:p>
            <a:endParaRPr lang="en-US" baseline="0" dirty="0" smtClean="0"/>
          </a:p>
          <a:p>
            <a:r>
              <a:rPr lang="en-US" baseline="0" dirty="0" smtClean="0"/>
              <a:t>For this you simply multiply the instance vector [1 1.5], written as a line vector, by the feature weights trained with the normal equations.</a:t>
            </a:r>
          </a:p>
          <a:p>
            <a:r>
              <a:rPr lang="en-US" baseline="0" dirty="0" smtClean="0"/>
              <a:t>In our case we get 1.45</a:t>
            </a:r>
          </a:p>
          <a:p>
            <a:endParaRPr lang="en-US" baseline="0" dirty="0" smtClean="0"/>
          </a:p>
          <a:p>
            <a:r>
              <a:rPr lang="en-US" baseline="0" dirty="0" smtClean="0"/>
              <a:t>Graphically this is very obvious. Indeed the y value 1.45 corresponds to the x value of 1.5</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BF335C-4646-458E-9A0B-64BA6FB582C9}" type="slidenum">
              <a:rPr lang="en-US" smtClean="0"/>
              <a:t>17</a:t>
            </a:fld>
            <a:endParaRPr lang="en-US"/>
          </a:p>
        </p:txBody>
      </p:sp>
    </p:spTree>
    <p:extLst>
      <p:ext uri="{BB962C8B-B14F-4D97-AF65-F5344CB8AC3E}">
        <p14:creationId xmlns:p14="http://schemas.microsoft.com/office/powerpoint/2010/main" val="3038026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smtClean="0"/>
              </a:p>
              <a:p>
                <a:r>
                  <a:rPr lang="en-US" dirty="0" smtClean="0"/>
                  <a:t>The pervious example had only a single feature. The method we used is in fact exactly the same as we learned in the lesson on linear regression</a:t>
                </a:r>
              </a:p>
              <a:p>
                <a:endParaRPr lang="en-US" dirty="0" smtClean="0"/>
              </a:p>
              <a:p>
                <a:r>
                  <a:rPr lang="en-US" dirty="0" smtClean="0"/>
                  <a:t>Let us now do an example with a data set having n=two features.</a:t>
                </a:r>
              </a:p>
              <a:p>
                <a:endParaRPr lang="en-US" dirty="0" smtClean="0"/>
              </a:p>
              <a:p>
                <a:r>
                  <a:rPr lang="en-US" dirty="0" smtClean="0"/>
                  <a:t>We use a data set having m=4 instances</a:t>
                </a:r>
              </a:p>
              <a:p>
                <a:r>
                  <a:rPr lang="en-US" dirty="0" smtClean="0"/>
                  <a:t>The instances are organized as columns in our data table</a:t>
                </a:r>
              </a:p>
              <a:p>
                <a:endParaRPr lang="en-US" dirty="0" smtClean="0"/>
              </a:p>
              <a:p>
                <a:r>
                  <a:rPr lang="en-US" dirty="0" smtClean="0"/>
                  <a:t>The model will now involve,</a:t>
                </a:r>
                <a:r>
                  <a:rPr lang="en-US" baseline="0" dirty="0" smtClean="0"/>
                  <a:t> beside the bias term, two feature weights and write as</a:t>
                </a:r>
              </a:p>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smtClean="0"/>
              </a:p>
              <a:p>
                <a:endParaRPr lang="en-US" dirty="0" smtClean="0"/>
              </a:p>
              <a:p>
                <a:r>
                  <a:rPr lang="en-US" dirty="0" smtClean="0"/>
                  <a:t>The feature vector we want to train is the vector</a:t>
                </a:r>
                <a:r>
                  <a:rPr lang="en-US" baseline="0" dirty="0" smtClean="0"/>
                  <a:t> </a:t>
                </a:r>
                <a14:m>
                  <m:oMath xmlns:m="http://schemas.openxmlformats.org/officeDocument/2006/math">
                    <m:bar>
                      <m:barPr>
                        <m:ctrlPr>
                          <a:rPr lang="en-US" sz="1200" i="1" smtClean="0">
                            <a:latin typeface="Cambria Math" panose="02040503050406030204" pitchFamily="18" charset="0"/>
                          </a:rPr>
                        </m:ctrlPr>
                      </m:barPr>
                      <m:e>
                        <m:r>
                          <a:rPr lang="en-US" sz="1200" i="1">
                            <a:latin typeface="Cambria Math" panose="02040503050406030204" pitchFamily="18" charset="0"/>
                            <a:ea typeface="Cambria Math" panose="02040503050406030204" pitchFamily="18" charset="0"/>
                          </a:rPr>
                          <m:t>𝜃</m:t>
                        </m:r>
                      </m:e>
                    </m:bar>
                    <m:r>
                      <a:rPr lang="en-US" sz="1200" b="0" i="1" smtClean="0">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e>
                          </m:mr>
                          <m:mr>
                            <m:e>
                              <m:eqArr>
                                <m:eqArrPr>
                                  <m:ctrlPr>
                                    <a:rPr lang="fr-FR" sz="1200" i="1">
                                      <a:latin typeface="Cambria Math" panose="02040503050406030204" pitchFamily="18" charset="0"/>
                                    </a:rPr>
                                  </m:ctrlPr>
                                </m:eqArrPr>
                                <m:e>
                                  <m:sSub>
                                    <m:sSubPr>
                                      <m:ctrlPr>
                                        <a:rPr lang="fr-FR"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e>
                                <m:e>
                                  <m:sSub>
                                    <m:sSubPr>
                                      <m:ctrlPr>
                                        <a:rPr lang="fr-FR"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2</m:t>
                                      </m:r>
                                    </m:sub>
                                  </m:sSub>
                                </m:e>
                              </m:eqArr>
                            </m:e>
                          </m:mr>
                        </m:m>
                      </m:e>
                    </m:d>
                  </m:oMath>
                </a14:m>
                <a:r>
                  <a:rPr lang="en-US" dirty="0" smtClean="0"/>
                  <a:t> </a:t>
                </a:r>
                <a:endParaRPr lang="en-US" dirty="0"/>
              </a:p>
            </p:txBody>
          </p:sp>
        </mc:Choice>
        <mc:Fallback xmlns="">
          <p:sp>
            <p:nvSpPr>
              <p:cNvPr id="3" name="Notes Placeholder 2"/>
              <p:cNvSpPr>
                <a:spLocks noGrp="1"/>
              </p:cNvSpPr>
              <p:nvPr>
                <p:ph type="body" idx="1"/>
              </p:nvPr>
            </p:nvSpPr>
            <p:spPr/>
            <p:txBody>
              <a:bodyPr/>
              <a:lstStyle/>
              <a:p>
                <a:endParaRPr lang="en-US" dirty="0" smtClean="0"/>
              </a:p>
              <a:p>
                <a:r>
                  <a:rPr lang="en-US" dirty="0" smtClean="0"/>
                  <a:t>The pervious example had only a single feature. The method we used is in fact exactly the same as we learned in the lesson on linear regression</a:t>
                </a:r>
              </a:p>
              <a:p>
                <a:endParaRPr lang="en-US" dirty="0" smtClean="0"/>
              </a:p>
              <a:p>
                <a:r>
                  <a:rPr lang="en-US" dirty="0" smtClean="0"/>
                  <a:t>Let us now do an example with a data set having n=two features.</a:t>
                </a:r>
              </a:p>
              <a:p>
                <a:endParaRPr lang="en-US" dirty="0" smtClean="0"/>
              </a:p>
              <a:p>
                <a:r>
                  <a:rPr lang="en-US" dirty="0" smtClean="0"/>
                  <a:t>We use a data set having m=4 instances</a:t>
                </a:r>
              </a:p>
              <a:p>
                <a:r>
                  <a:rPr lang="en-US" dirty="0" smtClean="0"/>
                  <a:t>The instances are organized as columns in our data table</a:t>
                </a:r>
              </a:p>
              <a:p>
                <a:endParaRPr lang="en-US" dirty="0" smtClean="0"/>
              </a:p>
              <a:p>
                <a:r>
                  <a:rPr lang="en-US" dirty="0" smtClean="0"/>
                  <a:t>The model will now involve,</a:t>
                </a:r>
                <a:r>
                  <a:rPr lang="en-US" baseline="0" dirty="0" smtClean="0"/>
                  <a:t> beside the bias term, two feature weights and write as</a:t>
                </a:r>
              </a:p>
              <a:p>
                <a:pPr/>
                <a:r>
                  <a:rPr lang="en-US" i="0" smtClean="0">
                    <a:latin typeface="Cambria Math" panose="02040503050406030204" pitchFamily="18" charset="0"/>
                  </a:rPr>
                  <a:t>𝑦=</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0+</a:t>
                </a:r>
                <a:r>
                  <a:rPr lang="fr-FR"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1 𝑥</a:t>
                </a:r>
                <a:r>
                  <a:rPr lang="fr-FR" i="0">
                    <a:latin typeface="Cambria Math" panose="02040503050406030204" pitchFamily="18" charset="0"/>
                  </a:rPr>
                  <a:t>〗_</a:t>
                </a:r>
                <a:r>
                  <a:rPr lang="en-US" i="0">
                    <a:latin typeface="Cambria Math" panose="02040503050406030204" pitchFamily="18" charset="0"/>
                  </a:rPr>
                  <a:t>1</a:t>
                </a:r>
                <a:r>
                  <a:rPr lang="en-US" b="0" i="0" smtClean="0">
                    <a:latin typeface="Cambria Math" panose="02040503050406030204" pitchFamily="18" charset="0"/>
                  </a:rPr>
                  <a:t>+</a:t>
                </a:r>
                <a:r>
                  <a:rPr lang="fr-FR"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b="0" i="0" smtClean="0">
                    <a:latin typeface="Cambria Math" panose="02040503050406030204" pitchFamily="18" charset="0"/>
                    <a:ea typeface="Cambria Math" panose="02040503050406030204" pitchFamily="18" charset="0"/>
                  </a:rPr>
                  <a:t>2</a:t>
                </a:r>
                <a:r>
                  <a:rPr lang="en-US" b="0" i="0">
                    <a:latin typeface="Cambria Math" panose="02040503050406030204" pitchFamily="18" charset="0"/>
                    <a:ea typeface="Cambria Math" panose="02040503050406030204" pitchFamily="18" charset="0"/>
                  </a:rPr>
                  <a:t> </a:t>
                </a:r>
                <a:r>
                  <a:rPr lang="en-US" i="0">
                    <a:latin typeface="Cambria Math" panose="02040503050406030204" pitchFamily="18" charset="0"/>
                  </a:rPr>
                  <a:t>𝑥</a:t>
                </a:r>
                <a:r>
                  <a:rPr lang="fr-FR" i="0">
                    <a:latin typeface="Cambria Math" panose="02040503050406030204" pitchFamily="18" charset="0"/>
                  </a:rPr>
                  <a:t>〗_</a:t>
                </a:r>
                <a:r>
                  <a:rPr lang="en-US" b="0" i="0" smtClean="0">
                    <a:latin typeface="Cambria Math" panose="02040503050406030204" pitchFamily="18" charset="0"/>
                  </a:rPr>
                  <a:t>2</a:t>
                </a:r>
                <a:endParaRPr lang="en-US" dirty="0" smtClean="0"/>
              </a:p>
              <a:p>
                <a:pPr/>
                <a:endParaRPr lang="en-US" dirty="0" smtClean="0"/>
              </a:p>
              <a:p>
                <a:pPr/>
                <a:r>
                  <a:rPr lang="en-US" dirty="0" smtClean="0"/>
                  <a:t>The feature vector we want to train is the vector</a:t>
                </a:r>
                <a:r>
                  <a:rPr lang="en-US" baseline="0" dirty="0" smtClean="0"/>
                  <a:t> </a:t>
                </a:r>
                <a:r>
                  <a:rPr lang="en-US" sz="1200" i="0" smtClean="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en-US" sz="1200" b="0" i="0" smtClean="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[■8(</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fr-FR" sz="1200" i="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𝜃</a:t>
                </a:r>
                <a:r>
                  <a:rPr lang="fr-FR" sz="1200" i="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rPr>
                  <a:t>2 ))]</a:t>
                </a:r>
                <a:r>
                  <a:rPr lang="en-US" dirty="0" smtClean="0"/>
                  <a:t> </a:t>
                </a:r>
                <a:endParaRPr lang="en-US"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18</a:t>
            </a:fld>
            <a:endParaRPr lang="en-US"/>
          </a:p>
        </p:txBody>
      </p:sp>
    </p:spTree>
    <p:extLst>
      <p:ext uri="{BB962C8B-B14F-4D97-AF65-F5344CB8AC3E}">
        <p14:creationId xmlns:p14="http://schemas.microsoft.com/office/powerpoint/2010/main" val="330502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smtClean="0"/>
              </a:p>
              <a:p>
                <a:r>
                  <a:rPr lang="en-US" dirty="0" smtClean="0"/>
                  <a:t>Let us build the set of </a:t>
                </a:r>
                <a:r>
                  <a:rPr lang="en-US" dirty="0" smtClean="0"/>
                  <a:t>inconsistent</a:t>
                </a:r>
                <a:r>
                  <a:rPr lang="en-US" baseline="0" dirty="0" smtClean="0"/>
                  <a:t> </a:t>
                </a:r>
                <a:r>
                  <a:rPr lang="en-US" baseline="0" dirty="0" smtClean="0"/>
                  <a:t>equations</a:t>
                </a:r>
              </a:p>
              <a:p>
                <a:endParaRPr lang="en-US" baseline="0" dirty="0" smtClean="0"/>
              </a:p>
              <a:p>
                <a:r>
                  <a:rPr lang="en-US" baseline="0" dirty="0" smtClean="0"/>
                  <a:t>For this we write down the coefficient matrix A line by line using the instance vectors</a:t>
                </a:r>
              </a:p>
              <a:p>
                <a:endParaRPr lang="en-US" baseline="0" dirty="0" smtClean="0"/>
              </a:p>
              <a:p>
                <a:r>
                  <a:rPr lang="en-US" baseline="0" dirty="0" smtClean="0"/>
                  <a:t>The first line of the coefficient matrix is the first instance vector written in a line</a:t>
                </a:r>
              </a:p>
              <a:p>
                <a:r>
                  <a:rPr lang="en-US" baseline="0" dirty="0" smtClean="0"/>
                  <a:t>Note as always the “1” in the first line of the instance vector  </a:t>
                </a:r>
                <a14:m>
                  <m:oMath xmlns:m="http://schemas.openxmlformats.org/officeDocument/2006/math">
                    <m:sSup>
                      <m:sSupPr>
                        <m:ctrlPr>
                          <a:rPr lang="en-US" sz="1200" i="1" smtClean="0">
                            <a:latin typeface="Cambria Math" panose="02040503050406030204" pitchFamily="18" charset="0"/>
                          </a:rPr>
                        </m:ctrlPr>
                      </m:sSupPr>
                      <m:e>
                        <m:bar>
                          <m:barPr>
                            <m:ctrlPr>
                              <a:rPr lang="en-US" sz="1200" i="1">
                                <a:latin typeface="Cambria Math" panose="02040503050406030204" pitchFamily="18" charset="0"/>
                              </a:rPr>
                            </m:ctrlPr>
                          </m:barPr>
                          <m:e>
                            <m:r>
                              <a:rPr lang="en-US" sz="1200" i="1">
                                <a:latin typeface="Cambria Math" panose="02040503050406030204" pitchFamily="18" charset="0"/>
                              </a:rPr>
                              <m:t>𝑥</m:t>
                            </m:r>
                          </m:e>
                        </m:bar>
                      </m:e>
                      <m:sup>
                        <m:r>
                          <a:rPr lang="en-US" sz="1200" i="1">
                            <a:latin typeface="Cambria Math" panose="02040503050406030204" pitchFamily="18" charset="0"/>
                          </a:rPr>
                          <m:t>(1)</m:t>
                        </m:r>
                      </m:sup>
                    </m:sSup>
                  </m:oMath>
                </a14:m>
                <a:endParaRPr lang="en-US" dirty="0" smtClean="0"/>
              </a:p>
              <a:p>
                <a:r>
                  <a:rPr lang="en-US" dirty="0" smtClean="0"/>
                  <a:t>The two next entries are the x1 and x2 values of the data set corresponding</a:t>
                </a:r>
                <a:r>
                  <a:rPr lang="en-US" baseline="0" dirty="0" smtClean="0"/>
                  <a:t> to this first instance</a:t>
                </a:r>
                <a:endParaRPr lang="en-US" dirty="0" smtClean="0"/>
              </a:p>
              <a:p>
                <a:endParaRPr lang="en-US" dirty="0"/>
              </a:p>
              <a:p>
                <a:r>
                  <a:rPr lang="en-US" dirty="0" smtClean="0"/>
                  <a:t>The</a:t>
                </a:r>
                <a:r>
                  <a:rPr lang="en-US" baseline="0" dirty="0" smtClean="0"/>
                  <a:t> second line is obtained based on the second instance vector </a:t>
                </a:r>
                <a14:m>
                  <m:oMath xmlns:m="http://schemas.openxmlformats.org/officeDocument/2006/math">
                    <m:sSup>
                      <m:sSupPr>
                        <m:ctrlPr>
                          <a:rPr lang="en-US" sz="1200" i="1" smtClean="0">
                            <a:latin typeface="Cambria Math" panose="02040503050406030204" pitchFamily="18" charset="0"/>
                          </a:rPr>
                        </m:ctrlPr>
                      </m:sSupPr>
                      <m:e>
                        <m:bar>
                          <m:barPr>
                            <m:ctrlPr>
                              <a:rPr lang="en-US" sz="1200" i="1">
                                <a:latin typeface="Cambria Math" panose="02040503050406030204" pitchFamily="18" charset="0"/>
                              </a:rPr>
                            </m:ctrlPr>
                          </m:barPr>
                          <m:e>
                            <m:r>
                              <a:rPr lang="en-US" sz="1200" i="1">
                                <a:latin typeface="Cambria Math" panose="02040503050406030204" pitchFamily="18" charset="0"/>
                              </a:rPr>
                              <m:t>𝑥</m:t>
                            </m:r>
                          </m:e>
                        </m:bar>
                      </m:e>
                      <m:sup>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sup>
                    </m:sSup>
                  </m:oMath>
                </a14:m>
                <a:endParaRPr lang="en-US" dirty="0" smtClean="0"/>
              </a:p>
              <a:p>
                <a:r>
                  <a:rPr lang="en-US" dirty="0" smtClean="0"/>
                  <a:t>And in the same way we write down the </a:t>
                </a:r>
                <a:r>
                  <a:rPr lang="en-US" dirty="0" err="1" smtClean="0"/>
                  <a:t>thirs</a:t>
                </a:r>
                <a:r>
                  <a:rPr lang="en-US" dirty="0" smtClean="0"/>
                  <a:t> and forth line of the coefficient matrix</a:t>
                </a:r>
              </a:p>
            </p:txBody>
          </p:sp>
        </mc:Choice>
        <mc:Fallback xmlns="">
          <p:sp>
            <p:nvSpPr>
              <p:cNvPr id="3" name="Notes Placeholder 2"/>
              <p:cNvSpPr>
                <a:spLocks noGrp="1"/>
              </p:cNvSpPr>
              <p:nvPr>
                <p:ph type="body" idx="1"/>
              </p:nvPr>
            </p:nvSpPr>
            <p:spPr/>
            <p:txBody>
              <a:bodyPr/>
              <a:lstStyle/>
              <a:p>
                <a:endParaRPr lang="en-US" dirty="0" smtClean="0"/>
              </a:p>
              <a:p>
                <a:r>
                  <a:rPr lang="en-US" dirty="0" smtClean="0"/>
                  <a:t>Let us build the set of non-consistent</a:t>
                </a:r>
                <a:r>
                  <a:rPr lang="en-US" baseline="0" dirty="0" smtClean="0"/>
                  <a:t> equations</a:t>
                </a:r>
              </a:p>
              <a:p>
                <a:endParaRPr lang="en-US" baseline="0" dirty="0" smtClean="0"/>
              </a:p>
              <a:p>
                <a:r>
                  <a:rPr lang="en-US" baseline="0" dirty="0" smtClean="0"/>
                  <a:t>For this we write down the coefficient matrix A line by line using the instance vectors</a:t>
                </a:r>
              </a:p>
              <a:p>
                <a:endParaRPr lang="en-US" baseline="0" dirty="0" smtClean="0"/>
              </a:p>
              <a:p>
                <a:r>
                  <a:rPr lang="en-US" baseline="0" dirty="0" smtClean="0"/>
                  <a:t>The first line of the coefficient matrix is the first instance vector written in a line</a:t>
                </a:r>
              </a:p>
              <a:p>
                <a:r>
                  <a:rPr lang="en-US" baseline="0" dirty="0" smtClean="0"/>
                  <a:t>Note as always the “1” in the first line of the instance vector  </a:t>
                </a:r>
                <a:r>
                  <a:rPr lang="en-US" sz="1200" i="0">
                    <a:latin typeface="Cambria Math" panose="02040503050406030204" pitchFamily="18" charset="0"/>
                  </a:rPr>
                  <a:t>▁𝑥</a:t>
                </a:r>
                <a:r>
                  <a:rPr lang="en-US" sz="1200" i="0" smtClean="0">
                    <a:latin typeface="Cambria Math" panose="02040503050406030204" pitchFamily="18" charset="0"/>
                  </a:rPr>
                  <a:t>^(</a:t>
                </a:r>
                <a:r>
                  <a:rPr lang="en-US" sz="1200" i="0">
                    <a:latin typeface="Cambria Math" panose="02040503050406030204" pitchFamily="18" charset="0"/>
                  </a:rPr>
                  <a:t>(1)</a:t>
                </a:r>
                <a:r>
                  <a:rPr lang="en-US" sz="1200" i="0" smtClean="0">
                    <a:latin typeface="Cambria Math" panose="02040503050406030204" pitchFamily="18" charset="0"/>
                  </a:rPr>
                  <a:t>)</a:t>
                </a:r>
                <a:endParaRPr lang="en-US" dirty="0" smtClean="0"/>
              </a:p>
              <a:p>
                <a:r>
                  <a:rPr lang="en-US" dirty="0" smtClean="0"/>
                  <a:t>The two next entries are the x1 and x2 values of the data set corresponding</a:t>
                </a:r>
                <a:r>
                  <a:rPr lang="en-US" baseline="0" dirty="0" smtClean="0"/>
                  <a:t> to this first instance</a:t>
                </a:r>
                <a:endParaRPr lang="en-US" dirty="0" smtClean="0"/>
              </a:p>
              <a:p>
                <a:endParaRPr lang="en-US" dirty="0"/>
              </a:p>
              <a:p>
                <a:r>
                  <a:rPr lang="en-US" dirty="0" smtClean="0"/>
                  <a:t>The</a:t>
                </a:r>
                <a:r>
                  <a:rPr lang="en-US" baseline="0" dirty="0" smtClean="0"/>
                  <a:t> second line is obtained based on the second instance vector </a:t>
                </a:r>
                <a:r>
                  <a:rPr lang="en-US" sz="1200" i="0">
                    <a:latin typeface="Cambria Math" panose="02040503050406030204" pitchFamily="18" charset="0"/>
                  </a:rPr>
                  <a:t>▁𝑥</a:t>
                </a:r>
                <a:r>
                  <a:rPr lang="en-US" sz="1200" i="0" smtClean="0">
                    <a:latin typeface="Cambria Math" panose="02040503050406030204" pitchFamily="18" charset="0"/>
                  </a:rPr>
                  <a:t>^(</a:t>
                </a:r>
                <a:r>
                  <a:rPr lang="en-US" sz="1200" i="0">
                    <a:latin typeface="Cambria Math" panose="02040503050406030204" pitchFamily="18" charset="0"/>
                  </a:rPr>
                  <a:t>(</a:t>
                </a:r>
                <a:r>
                  <a:rPr lang="en-US" sz="1200" b="0" i="0" smtClean="0">
                    <a:latin typeface="Cambria Math" panose="02040503050406030204" pitchFamily="18" charset="0"/>
                  </a:rPr>
                  <a:t>2</a:t>
                </a:r>
                <a:r>
                  <a:rPr lang="en-US" sz="1200" i="0">
                    <a:latin typeface="Cambria Math" panose="02040503050406030204" pitchFamily="18" charset="0"/>
                  </a:rPr>
                  <a:t>)</a:t>
                </a:r>
                <a:r>
                  <a:rPr lang="en-US" sz="1200" i="0" smtClean="0">
                    <a:latin typeface="Cambria Math" panose="02040503050406030204" pitchFamily="18" charset="0"/>
                  </a:rPr>
                  <a:t>)</a:t>
                </a:r>
                <a:endParaRPr lang="en-US" dirty="0" smtClean="0"/>
              </a:p>
              <a:p>
                <a:r>
                  <a:rPr lang="en-US" dirty="0" smtClean="0"/>
                  <a:t>And in the same way we write down the </a:t>
                </a:r>
                <a:r>
                  <a:rPr lang="en-US" dirty="0" err="1" smtClean="0"/>
                  <a:t>thirs</a:t>
                </a:r>
                <a:r>
                  <a:rPr lang="en-US" dirty="0" smtClean="0"/>
                  <a:t> and forth line of the coefficient matrix</a:t>
                </a:r>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19</a:t>
            </a:fld>
            <a:endParaRPr lang="en-US"/>
          </a:p>
        </p:txBody>
      </p:sp>
    </p:spTree>
    <p:extLst>
      <p:ext uri="{BB962C8B-B14F-4D97-AF65-F5344CB8AC3E}">
        <p14:creationId xmlns:p14="http://schemas.microsoft.com/office/powerpoint/2010/main" val="3756745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previous lesson you learned the principle of linear regression</a:t>
            </a:r>
          </a:p>
          <a:p>
            <a:r>
              <a:rPr lang="en-US" dirty="0" smtClean="0"/>
              <a:t>In this lecture we are going to revisit linear regression in the light of machine learning</a:t>
            </a:r>
          </a:p>
          <a:p>
            <a:endParaRPr lang="en-US" dirty="0" smtClean="0"/>
          </a:p>
          <a:p>
            <a:r>
              <a:rPr lang="en-US" dirty="0" smtClean="0"/>
              <a:t>In</a:t>
            </a:r>
            <a:r>
              <a:rPr lang="en-US" baseline="0" dirty="0" smtClean="0"/>
              <a:t> fact linear regression is a typical example of supervised machine learning</a:t>
            </a:r>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a:t>
            </a:fld>
            <a:endParaRPr lang="en-US"/>
          </a:p>
        </p:txBody>
      </p:sp>
    </p:spTree>
    <p:extLst>
      <p:ext uri="{BB962C8B-B14F-4D97-AF65-F5344CB8AC3E}">
        <p14:creationId xmlns:p14="http://schemas.microsoft.com/office/powerpoint/2010/main" val="698569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Alternatively we could have built the coefficient matrix column by column</a:t>
            </a:r>
          </a:p>
          <a:p>
            <a:endParaRPr lang="en-US" dirty="0" smtClean="0"/>
          </a:p>
          <a:p>
            <a:r>
              <a:rPr lang="en-US" dirty="0" smtClean="0"/>
              <a:t>For this we define the feature vectors x1 and x2</a:t>
            </a:r>
          </a:p>
          <a:p>
            <a:endParaRPr lang="en-US" dirty="0" smtClean="0"/>
          </a:p>
          <a:p>
            <a:r>
              <a:rPr lang="en-US" dirty="0" smtClean="0"/>
              <a:t>The set of inconsistent equations is then given by y,</a:t>
            </a:r>
            <a:r>
              <a:rPr lang="en-US" baseline="0" dirty="0" smtClean="0"/>
              <a:t> the label vector, equal to the </a:t>
            </a:r>
            <a:r>
              <a:rPr lang="en-US" baseline="0" dirty="0" err="1" smtClean="0"/>
              <a:t>the</a:t>
            </a:r>
            <a:r>
              <a:rPr lang="en-US" baseline="0" dirty="0" smtClean="0"/>
              <a:t> coefficient matrix A times the feature weight vector</a:t>
            </a:r>
          </a:p>
          <a:p>
            <a:endParaRPr lang="en-US" baseline="0" dirty="0" smtClean="0"/>
          </a:p>
          <a:p>
            <a:r>
              <a:rPr lang="en-US" dirty="0" smtClean="0"/>
              <a:t>The coefficient matrix has three columns</a:t>
            </a:r>
          </a:p>
          <a:p>
            <a:r>
              <a:rPr lang="en-US" dirty="0" smtClean="0"/>
              <a:t>The first one is a column of ones</a:t>
            </a:r>
          </a:p>
          <a:p>
            <a:r>
              <a:rPr lang="en-US" dirty="0" smtClean="0"/>
              <a:t>The second one is the first feature vector x1</a:t>
            </a:r>
          </a:p>
          <a:p>
            <a:r>
              <a:rPr lang="en-US" dirty="0" smtClean="0"/>
              <a:t>And the third one the second feature vector x2</a:t>
            </a:r>
          </a:p>
          <a:p>
            <a:endParaRPr lang="en-US" dirty="0" smtClean="0"/>
          </a:p>
          <a:p>
            <a:r>
              <a:rPr lang="en-US" dirty="0" smtClean="0"/>
              <a:t>Of course we obtain the same</a:t>
            </a:r>
            <a:r>
              <a:rPr lang="en-US" baseline="0" dirty="0" smtClean="0"/>
              <a:t> coefficient matrix as in the previous slide</a:t>
            </a:r>
          </a:p>
          <a:p>
            <a:r>
              <a:rPr lang="en-US" baseline="0" dirty="0" smtClean="0"/>
              <a:t>In future you may chose either method to build it depending what you prefer most</a:t>
            </a:r>
          </a:p>
          <a:p>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20</a:t>
            </a:fld>
            <a:endParaRPr lang="en-US"/>
          </a:p>
        </p:txBody>
      </p:sp>
    </p:spTree>
    <p:extLst>
      <p:ext uri="{BB962C8B-B14F-4D97-AF65-F5344CB8AC3E}">
        <p14:creationId xmlns:p14="http://schemas.microsoft.com/office/powerpoint/2010/main" val="3483832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now use octave to build the coefficient</a:t>
            </a:r>
            <a:r>
              <a:rPr lang="en-US" baseline="0" dirty="0" smtClean="0"/>
              <a:t> matrix and afterwards solve the normal equations in order to find the optimal feature weights fitting the data set</a:t>
            </a:r>
          </a:p>
          <a:p>
            <a:endParaRPr lang="en-US" baseline="0" dirty="0" smtClean="0"/>
          </a:p>
          <a:p>
            <a:r>
              <a:rPr lang="en-US" baseline="0" dirty="0" smtClean="0"/>
              <a:t>First we define the two feature vectors x1 and x2 based on our data set</a:t>
            </a:r>
          </a:p>
          <a:p>
            <a:r>
              <a:rPr lang="en-US" baseline="0" dirty="0" smtClean="0"/>
              <a:t>Note we decided to enter them as column vectors</a:t>
            </a:r>
          </a:p>
          <a:p>
            <a:endParaRPr lang="en-US" baseline="0" dirty="0" smtClean="0"/>
          </a:p>
          <a:p>
            <a:r>
              <a:rPr lang="en-US" baseline="0" dirty="0" smtClean="0"/>
              <a:t>We build A by putting together three columns</a:t>
            </a:r>
          </a:p>
          <a:p>
            <a:r>
              <a:rPr lang="en-US" baseline="0" dirty="0" smtClean="0"/>
              <a:t>The first one is a column of ones which we build with the trick computing the vector x1 to the power zero</a:t>
            </a:r>
          </a:p>
          <a:p>
            <a:endParaRPr lang="en-US" baseline="0" dirty="0" smtClean="0"/>
          </a:p>
          <a:p>
            <a:r>
              <a:rPr lang="en-US" baseline="0" dirty="0" smtClean="0"/>
              <a:t>The second column is the feature vector x1 and the third one is the feature vector x2</a:t>
            </a:r>
          </a:p>
          <a:p>
            <a:endParaRPr lang="en-US" baseline="0" dirty="0" smtClean="0"/>
          </a:p>
          <a:p>
            <a:r>
              <a:rPr lang="en-US" baseline="0" dirty="0" smtClean="0"/>
              <a:t>Note how simple it is to define this matrix A</a:t>
            </a:r>
          </a:p>
          <a:p>
            <a:endParaRPr lang="en-US" baseline="0" dirty="0" smtClean="0"/>
          </a:p>
          <a:p>
            <a:r>
              <a:rPr lang="en-US" baseline="0" dirty="0" smtClean="0"/>
              <a:t>Remains to enter the label vector y</a:t>
            </a:r>
          </a:p>
          <a:p>
            <a:endParaRPr lang="en-US" baseline="0" dirty="0" smtClean="0"/>
          </a:p>
          <a:p>
            <a:r>
              <a:rPr lang="en-US" baseline="0" dirty="0" smtClean="0"/>
              <a:t>To find the optimal model parameters we solve the normal equations</a:t>
            </a:r>
          </a:p>
          <a:p>
            <a:r>
              <a:rPr lang="en-US" baseline="0" dirty="0" smtClean="0"/>
              <a:t>We use the backslash notation of octave to invokes the PA=LU algorithm to solve the linear equations</a:t>
            </a:r>
          </a:p>
          <a:p>
            <a:r>
              <a:rPr lang="en-US" baseline="0" dirty="0" smtClean="0"/>
              <a:t>Again, in the context of machine learning, people would call this operation the training of the model.</a:t>
            </a:r>
          </a:p>
          <a:p>
            <a:endParaRPr lang="en-US" baseline="0" dirty="0" smtClean="0"/>
          </a:p>
          <a:p>
            <a:r>
              <a:rPr lang="en-US" baseline="0" dirty="0" smtClean="0"/>
              <a:t>Having trained our model we can now use it to make some prediction</a:t>
            </a:r>
          </a:p>
          <a:p>
            <a:endParaRPr lang="en-US" baseline="0" dirty="0" smtClean="0"/>
          </a:p>
          <a:p>
            <a:r>
              <a:rPr lang="en-US" baseline="0" dirty="0" smtClean="0"/>
              <a:t>Let us for example the label y corresponding to the features [1.5 3]</a:t>
            </a:r>
          </a:p>
          <a:p>
            <a:endParaRPr lang="en-US" baseline="0" dirty="0" smtClean="0"/>
          </a:p>
          <a:p>
            <a:r>
              <a:rPr lang="en-US" baseline="0" dirty="0" smtClean="0"/>
              <a:t>For this we multiply the instance vector [1 1.5 3], written as a line vector, by the trained feature weights</a:t>
            </a:r>
          </a:p>
          <a:p>
            <a:endParaRPr lang="en-US" baseline="0" dirty="0" smtClean="0"/>
          </a:p>
          <a:p>
            <a:r>
              <a:rPr lang="en-US" baseline="0" dirty="0" smtClean="0"/>
              <a:t>In our case we predict the value of 1.1  </a:t>
            </a:r>
          </a:p>
        </p:txBody>
      </p:sp>
      <p:sp>
        <p:nvSpPr>
          <p:cNvPr id="4" name="Slide Number Placeholder 3"/>
          <p:cNvSpPr>
            <a:spLocks noGrp="1"/>
          </p:cNvSpPr>
          <p:nvPr>
            <p:ph type="sldNum" sz="quarter" idx="10"/>
          </p:nvPr>
        </p:nvSpPr>
        <p:spPr/>
        <p:txBody>
          <a:bodyPr/>
          <a:lstStyle/>
          <a:p>
            <a:fld id="{5DBF335C-4646-458E-9A0B-64BA6FB582C9}" type="slidenum">
              <a:rPr lang="en-US" smtClean="0"/>
              <a:t>21</a:t>
            </a:fld>
            <a:endParaRPr lang="en-US"/>
          </a:p>
        </p:txBody>
      </p:sp>
    </p:spTree>
    <p:extLst>
      <p:ext uri="{BB962C8B-B14F-4D97-AF65-F5344CB8AC3E}">
        <p14:creationId xmlns:p14="http://schemas.microsoft.com/office/powerpoint/2010/main" val="1739672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The normal equations can be used to fit a multilinear model to a dataset</a:t>
            </a:r>
          </a:p>
          <a:p>
            <a:r>
              <a:rPr lang="en-US" dirty="0" smtClean="0"/>
              <a:t>In the context of machine learning this operation is called training the multilinear model</a:t>
            </a:r>
          </a:p>
          <a:p>
            <a:r>
              <a:rPr lang="en-US" dirty="0" smtClean="0"/>
              <a:t>The coefficient matrix A required in the normal equations can </a:t>
            </a:r>
            <a:r>
              <a:rPr lang="en-US" smtClean="0"/>
              <a:t>be </a:t>
            </a:r>
            <a:r>
              <a:rPr lang="en-US" smtClean="0"/>
              <a:t>built </a:t>
            </a:r>
            <a:r>
              <a:rPr lang="en-US" dirty="0" smtClean="0"/>
              <a:t>either line by line or column by column, depending on how the data set is organized</a:t>
            </a:r>
          </a:p>
          <a:p>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22</a:t>
            </a:fld>
            <a:endParaRPr lang="en-US"/>
          </a:p>
        </p:txBody>
      </p:sp>
    </p:spTree>
    <p:extLst>
      <p:ext uri="{BB962C8B-B14F-4D97-AF65-F5344CB8AC3E}">
        <p14:creationId xmlns:p14="http://schemas.microsoft.com/office/powerpoint/2010/main" val="226256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Linear regression is used in machine learning when a linear relationship between input data and output data can be assumed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a:t>
            </a:r>
            <a:r>
              <a:rPr lang="en-US" baseline="0" dirty="0" smtClean="0"/>
              <a:t> the </a:t>
            </a:r>
            <a:r>
              <a:rPr lang="en-US" dirty="0" smtClean="0"/>
              <a:t>input data does usually contain more than a single entry</a:t>
            </a:r>
          </a:p>
          <a:p>
            <a:endParaRPr lang="en-US" dirty="0" smtClean="0"/>
          </a:p>
          <a:p>
            <a:r>
              <a:rPr lang="en-US" dirty="0" smtClean="0"/>
              <a:t>A typical example is the case of an image as input. In this case each pixel value of the image is part of the input data</a:t>
            </a:r>
          </a:p>
          <a:p>
            <a:endParaRPr lang="en-US" dirty="0" smtClean="0"/>
          </a:p>
          <a:p>
            <a:r>
              <a:rPr lang="en-US" dirty="0" smtClean="0"/>
              <a:t>One numbers</a:t>
            </a:r>
            <a:r>
              <a:rPr lang="en-US" baseline="0" dirty="0" smtClean="0"/>
              <a:t> the pixel x1, x2 etc.. until the last one </a:t>
            </a:r>
            <a:r>
              <a:rPr lang="en-US" baseline="0" dirty="0" err="1" smtClean="0"/>
              <a:t>xn</a:t>
            </a:r>
            <a:endParaRPr lang="en-US" baseline="0" dirty="0" smtClean="0"/>
          </a:p>
          <a:p>
            <a:endParaRPr lang="en-US" dirty="0" smtClean="0"/>
          </a:p>
          <a:p>
            <a:r>
              <a:rPr lang="en-US" dirty="0" smtClean="0"/>
              <a:t>The input of this image is then the vector x=[x1, x2,x3,….</a:t>
            </a:r>
            <a:r>
              <a:rPr lang="en-US" dirty="0" err="1" smtClean="0"/>
              <a:t>xn</a:t>
            </a:r>
            <a:r>
              <a:rPr lang="en-US" dirty="0" smtClean="0"/>
              <a:t>]</a:t>
            </a:r>
          </a:p>
          <a:p>
            <a:endParaRPr lang="en-US" dirty="0" smtClean="0"/>
          </a:p>
          <a:p>
            <a:r>
              <a:rPr lang="en-US" dirty="0" smtClean="0"/>
              <a:t>The complete data set is made up out of a collection of images.</a:t>
            </a:r>
          </a:p>
          <a:p>
            <a:r>
              <a:rPr lang="en-US" dirty="0" smtClean="0"/>
              <a:t>So the input data set will be a collection of vectors x each of them having n entries</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3</a:t>
            </a:fld>
            <a:endParaRPr lang="en-US"/>
          </a:p>
        </p:txBody>
      </p:sp>
    </p:spTree>
    <p:extLst>
      <p:ext uri="{BB962C8B-B14F-4D97-AF65-F5344CB8AC3E}">
        <p14:creationId xmlns:p14="http://schemas.microsoft.com/office/powerpoint/2010/main" val="298725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linear relationship between the input and output writes</a:t>
                </a:r>
              </a:p>
              <a:p>
                <a:pPr marL="0" indent="0">
                  <a:buNone/>
                </a:pPr>
                <a:endParaRPr lang="en-US" sz="800" b="0" i="0" dirty="0" smtClean="0">
                  <a:solidFill>
                    <a:schemeClr val="tx1"/>
                  </a:solidFill>
                  <a:latin typeface="+mn-lt"/>
                </a:endParaRPr>
              </a:p>
              <a:p>
                <a:pPr marL="0" indent="0">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𝜃</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fr-FR" i="1" smtClean="0">
                              <a:solidFill>
                                <a:schemeClr val="tx1"/>
                              </a:solidFill>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rPr>
                        <m:t>…</m:t>
                      </m:r>
                      <m:sSub>
                        <m:sSubPr>
                          <m:ctrlPr>
                            <a:rPr lang="fr-FR" i="1">
                              <a:latin typeface="Cambria Math" panose="02040503050406030204" pitchFamily="18" charset="0"/>
                            </a:rPr>
                          </m:ctrlPr>
                        </m:sSub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𝑛</m:t>
                              </m:r>
                            </m:sub>
                          </m:sSub>
                          <m:r>
                            <a:rPr lang="en-US" i="1">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en-CA" dirty="0" smtClean="0"/>
              </a:p>
              <a:p>
                <a:pPr marL="0" indent="0">
                  <a:buNone/>
                </a:pPr>
                <a:endParaRPr lang="en-US" dirty="0" smtClean="0"/>
              </a:p>
              <a:p>
                <a:pPr marL="0" indent="0">
                  <a:buNone/>
                </a:pPr>
                <a:r>
                  <a:rPr lang="en-US" dirty="0" smtClean="0"/>
                  <a:t>In the case of an image representing a numerical digit, the values x1 to </a:t>
                </a:r>
                <a:r>
                  <a:rPr lang="en-US" dirty="0" err="1" smtClean="0"/>
                  <a:t>xn</a:t>
                </a:r>
                <a:r>
                  <a:rPr lang="en-US" dirty="0" smtClean="0"/>
                  <a:t> are the pixel values of the image and the output y could be the numerical value of the digit represented</a:t>
                </a:r>
                <a:r>
                  <a:rPr lang="en-US" baseline="0" dirty="0" smtClean="0"/>
                  <a:t> by the image</a:t>
                </a:r>
              </a:p>
              <a:p>
                <a:pPr marL="0" inden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context of machine learning the </a:t>
                </a:r>
                <a:r>
                  <a:rPr lang="en-US" dirty="0" smtClean="0"/>
                  <a:t>input values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solidFill>
                      <a:schemeClr val="tx1"/>
                    </a:solidFill>
                  </a:rPr>
                  <a:t> are called </a:t>
                </a:r>
                <a:r>
                  <a:rPr lang="en-US" i="1" dirty="0" smtClean="0">
                    <a:solidFill>
                      <a:schemeClr val="tx1"/>
                    </a:solidFill>
                  </a:rPr>
                  <a:t>features</a:t>
                </a:r>
              </a:p>
              <a:p>
                <a:pPr marL="0" indent="0">
                  <a:buNone/>
                </a:pPr>
                <a:endParaRPr lang="en-US" baseline="0" dirty="0" smtClean="0"/>
              </a:p>
              <a:p>
                <a:r>
                  <a:rPr lang="en-US" dirty="0" smtClean="0"/>
                  <a:t>The model parameters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oMath>
                </a14:m>
                <a:r>
                  <a:rPr lang="en-US" dirty="0" smtClean="0">
                    <a:solidFill>
                      <a:schemeClr val="tx1"/>
                    </a:solidFill>
                  </a:rPr>
                  <a:t> are called </a:t>
                </a:r>
                <a:r>
                  <a:rPr lang="en-US" i="1" dirty="0" smtClean="0">
                    <a:solidFill>
                      <a:schemeClr val="tx1"/>
                    </a:solidFill>
                  </a:rPr>
                  <a:t>feature weights</a:t>
                </a:r>
              </a:p>
              <a:p>
                <a:endParaRPr lang="en-US" dirty="0" smtClean="0"/>
              </a:p>
              <a:p>
                <a:r>
                  <a:rPr lang="en-US" dirty="0" smtClean="0"/>
                  <a:t>The particular parameter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oMath>
                </a14:m>
                <a:r>
                  <a:rPr lang="en-US" dirty="0" smtClean="0">
                    <a:solidFill>
                      <a:schemeClr val="tx1"/>
                    </a:solidFill>
                  </a:rPr>
                  <a:t> is called </a:t>
                </a:r>
                <a:r>
                  <a:rPr lang="en-US" i="1" dirty="0" smtClean="0">
                    <a:solidFill>
                      <a:schemeClr val="tx1"/>
                    </a:solidFill>
                  </a:rPr>
                  <a:t>bias term</a:t>
                </a:r>
                <a:endParaRPr lang="en-US" dirty="0" smtClean="0">
                  <a:solidFill>
                    <a:schemeClr val="tx1"/>
                  </a:solidFill>
                </a:endParaRPr>
              </a:p>
              <a:p>
                <a:endParaRPr lang="en-US" dirty="0" smtClean="0"/>
              </a:p>
              <a:p>
                <a:r>
                  <a:rPr lang="en-US" dirty="0" smtClean="0"/>
                  <a:t>And the output value </a:t>
                </a:r>
                <a14:m>
                  <m:oMath xmlns:m="http://schemas.openxmlformats.org/officeDocument/2006/math">
                    <m:r>
                      <a:rPr lang="en-US" b="0" i="1" smtClean="0">
                        <a:latin typeface="Cambria Math" panose="02040503050406030204" pitchFamily="18" charset="0"/>
                      </a:rPr>
                      <m:t>𝑦</m:t>
                    </m:r>
                  </m:oMath>
                </a14:m>
                <a:r>
                  <a:rPr lang="en-US" dirty="0" smtClean="0">
                    <a:solidFill>
                      <a:schemeClr val="tx1"/>
                    </a:solidFill>
                  </a:rPr>
                  <a:t> is called the </a:t>
                </a:r>
                <a:r>
                  <a:rPr lang="en-US" i="1" dirty="0" smtClean="0">
                    <a:solidFill>
                      <a:schemeClr val="tx1"/>
                    </a:solidFill>
                  </a:rPr>
                  <a:t>label</a:t>
                </a:r>
                <a:endParaRPr lang="en-US" dirty="0">
                  <a:solidFill>
                    <a:schemeClr val="tx1"/>
                  </a:solidFill>
                </a:endParaRPr>
              </a:p>
              <a:p>
                <a:pPr marL="0" indent="0">
                  <a:buNone/>
                </a:pPr>
                <a:endParaRPr lang="en-US" baseline="0" dirty="0" smtClean="0"/>
              </a:p>
              <a:p>
                <a:pPr marL="0" indent="0">
                  <a:buNone/>
                </a:pPr>
                <a:endParaRPr lang="en-CA" dirty="0"/>
              </a:p>
            </p:txBody>
          </p:sp>
        </mc:Choice>
        <mc:Fallback xmlns="">
          <p:sp>
            <p:nvSpPr>
              <p:cNvPr id="3" name="Notes Placeholder 2"/>
              <p:cNvSpPr>
                <a:spLocks noGrp="1"/>
              </p:cNvSpPr>
              <p:nvPr>
                <p:ph type="body" idx="1"/>
              </p:nvPr>
            </p:nvSpPr>
            <p:spPr/>
            <p:txBody>
              <a:bodyPr/>
              <a:lstStyle/>
              <a:p>
                <a:r>
                  <a:rPr lang="en-US" dirty="0" smtClean="0"/>
                  <a:t>The linear relationship between the input and output writes</a:t>
                </a:r>
              </a:p>
              <a:p>
                <a:pPr marL="0" indent="0">
                  <a:buNone/>
                </a:pPr>
                <a:endParaRPr lang="en-US" sz="800" b="0" i="0" dirty="0" smtClean="0">
                  <a:solidFill>
                    <a:schemeClr val="tx1"/>
                  </a:solidFill>
                  <a:latin typeface="+mn-lt"/>
                </a:endParaRPr>
              </a:p>
              <a:p>
                <a:pPr marL="0" indent="0">
                  <a:buNone/>
                </a:pPr>
                <a:r>
                  <a:rPr lang="en-US" b="0" i="0" smtClean="0">
                    <a:solidFill>
                      <a:schemeClr val="tx1"/>
                    </a:solidFill>
                    <a:latin typeface="Cambria Math" panose="02040503050406030204" pitchFamily="18" charset="0"/>
                  </a:rPr>
                  <a:t>𝑦=</a:t>
                </a:r>
                <a:r>
                  <a:rPr lang="en-US" b="0" i="0" smtClean="0">
                    <a:solidFill>
                      <a:schemeClr val="tx1"/>
                    </a:solidFill>
                    <a:latin typeface="Cambria Math" panose="02040503050406030204" pitchFamily="18" charset="0"/>
                    <a:ea typeface="Cambria Math" panose="02040503050406030204" pitchFamily="18" charset="0"/>
                  </a:rPr>
                  <a:t>𝜃_</a:t>
                </a:r>
                <a:r>
                  <a:rPr lang="en-US" b="0" i="0" smtClean="0">
                    <a:solidFill>
                      <a:schemeClr val="tx1"/>
                    </a:solidFill>
                    <a:latin typeface="Cambria Math" panose="02040503050406030204" pitchFamily="18" charset="0"/>
                  </a:rPr>
                  <a:t>0+</a:t>
                </a:r>
                <a:r>
                  <a:rPr lang="fr-FR" i="0" smtClean="0">
                    <a:solidFill>
                      <a:schemeClr val="tx1"/>
                    </a:solidFill>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b="0" i="0" smtClean="0">
                    <a:latin typeface="Cambria Math" panose="02040503050406030204" pitchFamily="18" charset="0"/>
                  </a:rPr>
                  <a:t>1</a:t>
                </a:r>
                <a:r>
                  <a:rPr lang="en-US" b="0" i="0">
                    <a:solidFill>
                      <a:schemeClr val="tx1"/>
                    </a:solidFill>
                    <a:latin typeface="Cambria Math" panose="02040503050406030204" pitchFamily="18" charset="0"/>
                  </a:rPr>
                  <a:t> </a:t>
                </a:r>
                <a:r>
                  <a:rPr lang="en-US" i="0">
                    <a:solidFill>
                      <a:schemeClr val="tx1"/>
                    </a:solidFill>
                    <a:latin typeface="Cambria Math" panose="02040503050406030204" pitchFamily="18" charset="0"/>
                  </a:rPr>
                  <a:t>𝑥</a:t>
                </a:r>
                <a:r>
                  <a:rPr lang="fr-FR" i="0" smtClean="0">
                    <a:solidFill>
                      <a:schemeClr val="tx1"/>
                    </a:solidFill>
                    <a:latin typeface="Cambria Math" panose="02040503050406030204" pitchFamily="18" charset="0"/>
                  </a:rPr>
                  <a:t>〗_</a:t>
                </a:r>
                <a:r>
                  <a:rPr lang="en-US" i="0">
                    <a:solidFill>
                      <a:schemeClr val="tx1"/>
                    </a:solidFill>
                    <a:latin typeface="Cambria Math" panose="02040503050406030204" pitchFamily="18" charset="0"/>
                  </a:rPr>
                  <a:t>1</a:t>
                </a:r>
                <a:r>
                  <a:rPr lang="en-US" i="0">
                    <a:latin typeface="Cambria Math" panose="02040503050406030204" pitchFamily="18" charset="0"/>
                  </a:rPr>
                  <a:t>+</a:t>
                </a:r>
                <a:r>
                  <a:rPr lang="fr-FR"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b="0" i="0" smtClean="0">
                    <a:latin typeface="Cambria Math" panose="02040503050406030204" pitchFamily="18" charset="0"/>
                  </a:rPr>
                  <a:t>2</a:t>
                </a:r>
                <a:r>
                  <a:rPr lang="en-US" b="0" i="0">
                    <a:latin typeface="Cambria Math" panose="02040503050406030204" pitchFamily="18" charset="0"/>
                  </a:rPr>
                  <a:t> </a:t>
                </a:r>
                <a:r>
                  <a:rPr lang="en-US" i="0">
                    <a:latin typeface="Cambria Math" panose="02040503050406030204" pitchFamily="18" charset="0"/>
                  </a:rPr>
                  <a:t>𝑥</a:t>
                </a:r>
                <a:r>
                  <a:rPr lang="fr-FR" i="0">
                    <a:latin typeface="Cambria Math" panose="02040503050406030204" pitchFamily="18" charset="0"/>
                  </a:rPr>
                  <a:t>〗_</a:t>
                </a:r>
                <a:r>
                  <a:rPr lang="en-US" b="0" i="0" smtClean="0">
                    <a:latin typeface="Cambria Math" panose="02040503050406030204" pitchFamily="18" charset="0"/>
                  </a:rPr>
                  <a:t>2</a:t>
                </a:r>
                <a:r>
                  <a:rPr lang="en-US" i="0">
                    <a:latin typeface="Cambria Math" panose="02040503050406030204" pitchFamily="18" charset="0"/>
                  </a:rPr>
                  <a:t>+</a:t>
                </a:r>
                <a:r>
                  <a:rPr lang="en-US" i="0" smtClean="0">
                    <a:latin typeface="Cambria Math" panose="02040503050406030204" pitchFamily="18" charset="0"/>
                  </a:rPr>
                  <a:t>…</a:t>
                </a:r>
                <a:r>
                  <a:rPr lang="fr-FR" i="0">
                    <a:latin typeface="Cambria Math" panose="02040503050406030204" pitchFamily="18" charset="0"/>
                  </a:rPr>
                  <a:t>〖</a:t>
                </a:r>
                <a:r>
                  <a:rPr lang="en-US" b="0" i="0" smtClean="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b="0" i="0" smtClean="0">
                    <a:latin typeface="Cambria Math" panose="02040503050406030204" pitchFamily="18" charset="0"/>
                  </a:rPr>
                  <a:t>𝑛</a:t>
                </a:r>
                <a:r>
                  <a:rPr lang="en-US" b="0" i="0">
                    <a:latin typeface="Cambria Math" panose="02040503050406030204" pitchFamily="18" charset="0"/>
                  </a:rPr>
                  <a:t> </a:t>
                </a:r>
                <a:r>
                  <a:rPr lang="en-US" i="0">
                    <a:latin typeface="Cambria Math" panose="02040503050406030204" pitchFamily="18" charset="0"/>
                  </a:rPr>
                  <a:t>𝑥</a:t>
                </a:r>
                <a:r>
                  <a:rPr lang="fr-FR" i="0">
                    <a:latin typeface="Cambria Math" panose="02040503050406030204" pitchFamily="18" charset="0"/>
                  </a:rPr>
                  <a:t>〗_</a:t>
                </a:r>
                <a:r>
                  <a:rPr lang="en-US" b="0" i="0" smtClean="0">
                    <a:latin typeface="Cambria Math" panose="02040503050406030204" pitchFamily="18" charset="0"/>
                  </a:rPr>
                  <a:t>𝑛</a:t>
                </a:r>
                <a:endParaRPr lang="en-CA" dirty="0" smtClean="0"/>
              </a:p>
              <a:p>
                <a:pPr marL="0" indent="0">
                  <a:buNone/>
                </a:pPr>
                <a:endParaRPr lang="en-US" dirty="0" smtClean="0"/>
              </a:p>
              <a:p>
                <a:pPr marL="0" indent="0">
                  <a:buNone/>
                </a:pPr>
                <a:r>
                  <a:rPr lang="en-US" dirty="0" smtClean="0"/>
                  <a:t>In the case of an image representing a numerical digit, the values x1 to </a:t>
                </a:r>
                <a:r>
                  <a:rPr lang="en-US" dirty="0" err="1" smtClean="0"/>
                  <a:t>xn</a:t>
                </a:r>
                <a:r>
                  <a:rPr lang="en-US" dirty="0" smtClean="0"/>
                  <a:t> are the pixel values of the image and the output y could be the numerical value of the digit represented</a:t>
                </a:r>
                <a:r>
                  <a:rPr lang="en-US" baseline="0" dirty="0" smtClean="0"/>
                  <a:t> by the image</a:t>
                </a:r>
              </a:p>
              <a:p>
                <a:pPr marL="0" inden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context of machine learning the </a:t>
                </a:r>
                <a:r>
                  <a:rPr lang="en-US" dirty="0" smtClean="0"/>
                  <a:t>input values </a:t>
                </a:r>
                <a:r>
                  <a:rPr lang="en-US" i="0">
                    <a:latin typeface="Cambria Math" panose="02040503050406030204" pitchFamily="18" charset="0"/>
                  </a:rPr>
                  <a:t>𝑥</a:t>
                </a:r>
                <a:r>
                  <a:rPr lang="fr-FR" i="0">
                    <a:latin typeface="Cambria Math" panose="02040503050406030204" pitchFamily="18" charset="0"/>
                  </a:rPr>
                  <a:t>_</a:t>
                </a:r>
                <a:r>
                  <a:rPr lang="en-US" b="0" i="0" smtClean="0">
                    <a:latin typeface="Cambria Math" panose="02040503050406030204" pitchFamily="18" charset="0"/>
                  </a:rPr>
                  <a:t>𝑖</a:t>
                </a:r>
                <a:r>
                  <a:rPr lang="en-US" dirty="0" smtClean="0">
                    <a:solidFill>
                      <a:schemeClr val="tx1"/>
                    </a:solidFill>
                  </a:rPr>
                  <a:t> are called </a:t>
                </a:r>
                <a:r>
                  <a:rPr lang="en-US" i="1" dirty="0" smtClean="0">
                    <a:solidFill>
                      <a:schemeClr val="tx1"/>
                    </a:solidFill>
                  </a:rPr>
                  <a:t>features</a:t>
                </a:r>
              </a:p>
              <a:p>
                <a:pPr marL="0" indent="0">
                  <a:buNone/>
                </a:pPr>
                <a:endParaRPr lang="en-US" baseline="0" dirty="0" smtClean="0"/>
              </a:p>
              <a:p>
                <a:r>
                  <a:rPr lang="en-US" dirty="0" smtClean="0"/>
                  <a:t>The model parameters</a:t>
                </a:r>
                <a:r>
                  <a:rPr lang="en-US" b="0" i="0" smtClean="0">
                    <a:latin typeface="Cambria Math" panose="02040503050406030204" pitchFamily="18" charset="0"/>
                  </a:rPr>
                  <a:t> </a:t>
                </a:r>
                <a:r>
                  <a:rPr lang="en-US" i="0">
                    <a:latin typeface="Cambria Math" panose="02040503050406030204" pitchFamily="18" charset="0"/>
                    <a:ea typeface="Cambria Math" panose="02040503050406030204" pitchFamily="18" charset="0"/>
                  </a:rPr>
                  <a:t>𝜃_</a:t>
                </a:r>
                <a:r>
                  <a:rPr lang="en-US" b="0" i="0" smtClean="0">
                    <a:latin typeface="Cambria Math" panose="02040503050406030204" pitchFamily="18" charset="0"/>
                    <a:ea typeface="Cambria Math" panose="02040503050406030204" pitchFamily="18" charset="0"/>
                  </a:rPr>
                  <a:t>𝑖</a:t>
                </a:r>
                <a:r>
                  <a:rPr lang="en-US" dirty="0" smtClean="0">
                    <a:solidFill>
                      <a:schemeClr val="tx1"/>
                    </a:solidFill>
                  </a:rPr>
                  <a:t> are called </a:t>
                </a:r>
                <a:r>
                  <a:rPr lang="en-US" i="1" dirty="0" smtClean="0">
                    <a:solidFill>
                      <a:schemeClr val="tx1"/>
                    </a:solidFill>
                  </a:rPr>
                  <a:t>feature weights</a:t>
                </a:r>
              </a:p>
              <a:p>
                <a:endParaRPr lang="en-US" dirty="0" smtClean="0"/>
              </a:p>
              <a:p>
                <a:r>
                  <a:rPr lang="en-US" dirty="0" smtClean="0"/>
                  <a:t>The </a:t>
                </a:r>
                <a:r>
                  <a:rPr lang="en-US" dirty="0" smtClean="0"/>
                  <a:t>particular parameter </a:t>
                </a:r>
                <a:r>
                  <a:rPr lang="en-US" i="0">
                    <a:latin typeface="Cambria Math" panose="02040503050406030204" pitchFamily="18" charset="0"/>
                    <a:ea typeface="Cambria Math" panose="02040503050406030204" pitchFamily="18" charset="0"/>
                  </a:rPr>
                  <a:t>𝜃_</a:t>
                </a:r>
                <a:r>
                  <a:rPr lang="en-US" b="0" i="0" smtClean="0">
                    <a:latin typeface="Cambria Math" panose="02040503050406030204" pitchFamily="18" charset="0"/>
                    <a:ea typeface="Cambria Math" panose="02040503050406030204" pitchFamily="18" charset="0"/>
                  </a:rPr>
                  <a:t>0</a:t>
                </a:r>
                <a:r>
                  <a:rPr lang="en-US" dirty="0" smtClean="0">
                    <a:solidFill>
                      <a:schemeClr val="tx1"/>
                    </a:solidFill>
                  </a:rPr>
                  <a:t> is called </a:t>
                </a:r>
                <a:r>
                  <a:rPr lang="en-US" i="1" dirty="0" smtClean="0">
                    <a:solidFill>
                      <a:schemeClr val="tx1"/>
                    </a:solidFill>
                  </a:rPr>
                  <a:t>bias term</a:t>
                </a:r>
                <a:endParaRPr lang="en-US" dirty="0" smtClean="0">
                  <a:solidFill>
                    <a:schemeClr val="tx1"/>
                  </a:solidFill>
                </a:endParaRPr>
              </a:p>
              <a:p>
                <a:endParaRPr lang="en-US" dirty="0" smtClean="0"/>
              </a:p>
              <a:p>
                <a:r>
                  <a:rPr lang="en-US" dirty="0" smtClean="0"/>
                  <a:t>And the </a:t>
                </a:r>
                <a:r>
                  <a:rPr lang="en-US" dirty="0" smtClean="0"/>
                  <a:t>output value </a:t>
                </a:r>
                <a:r>
                  <a:rPr lang="en-US" b="0" i="0" smtClean="0">
                    <a:latin typeface="Cambria Math" panose="02040503050406030204" pitchFamily="18" charset="0"/>
                  </a:rPr>
                  <a:t>𝑦</a:t>
                </a:r>
                <a:r>
                  <a:rPr lang="en-US" dirty="0" smtClean="0">
                    <a:solidFill>
                      <a:schemeClr val="tx1"/>
                    </a:solidFill>
                  </a:rPr>
                  <a:t> is called the </a:t>
                </a:r>
                <a:r>
                  <a:rPr lang="en-US" i="1" dirty="0" smtClean="0">
                    <a:solidFill>
                      <a:schemeClr val="tx1"/>
                    </a:solidFill>
                  </a:rPr>
                  <a:t>label</a:t>
                </a:r>
                <a:endParaRPr lang="en-US" dirty="0">
                  <a:solidFill>
                    <a:schemeClr val="tx1"/>
                  </a:solidFill>
                </a:endParaRPr>
              </a:p>
              <a:p>
                <a:pPr marL="0" indent="0">
                  <a:buNone/>
                </a:pPr>
                <a:endParaRPr lang="en-US" baseline="0" dirty="0" smtClean="0"/>
              </a:p>
              <a:p>
                <a:pPr marL="0" indent="0">
                  <a:buNone/>
                </a:pPr>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4</a:t>
            </a:fld>
            <a:endParaRPr lang="en-US"/>
          </a:p>
        </p:txBody>
      </p:sp>
    </p:spTree>
    <p:extLst>
      <p:ext uri="{BB962C8B-B14F-4D97-AF65-F5344CB8AC3E}">
        <p14:creationId xmlns:p14="http://schemas.microsoft.com/office/powerpoint/2010/main" val="4260703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 is very common to use a vector notation to represent this linear</a:t>
                </a:r>
                <a:r>
                  <a:rPr lang="en-US" baseline="0" dirty="0" smtClean="0"/>
                  <a:t> relationship</a:t>
                </a:r>
              </a:p>
              <a:p>
                <a:endParaRPr lang="en-US" dirty="0" smtClean="0"/>
              </a:p>
              <a:p>
                <a:r>
                  <a:rPr lang="en-US" dirty="0" smtClean="0"/>
                  <a:t>For this one writes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p>
                      <m:sSupPr>
                        <m:ctrlPr>
                          <a:rPr lang="en-US" sz="1200" i="1" smtClean="0">
                            <a:latin typeface="Cambria Math" panose="02040503050406030204" pitchFamily="18" charset="0"/>
                          </a:rPr>
                        </m:ctrlPr>
                      </m:sSupPr>
                      <m:e>
                        <m:bar>
                          <m:barPr>
                            <m:ctrlPr>
                              <a:rPr lang="en-US" sz="1200" i="1" smtClean="0">
                                <a:latin typeface="Cambria Math" panose="02040503050406030204" pitchFamily="18" charset="0"/>
                              </a:rPr>
                            </m:ctrlPr>
                          </m:barPr>
                          <m:e>
                            <m:r>
                              <a:rPr lang="en-US" sz="1200" i="1" smtClean="0">
                                <a:latin typeface="Cambria Math" panose="02040503050406030204" pitchFamily="18" charset="0"/>
                                <a:ea typeface="Cambria Math" panose="02040503050406030204" pitchFamily="18" charset="0"/>
                              </a:rPr>
                              <m:t>𝜃</m:t>
                            </m:r>
                          </m:e>
                        </m:bar>
                      </m:e>
                      <m:sup>
                        <m:r>
                          <a:rPr lang="en-US" sz="1200" b="0" i="1" smtClean="0">
                            <a:latin typeface="Cambria Math" panose="02040503050406030204" pitchFamily="18" charset="0"/>
                          </a:rPr>
                          <m:t>𝑇</m:t>
                        </m:r>
                      </m:sup>
                    </m:sSup>
                    <m:r>
                      <a:rPr lang="en-US" sz="1200" i="1" smtClean="0">
                        <a:latin typeface="Cambria Math" panose="02040503050406030204" pitchFamily="18" charset="0"/>
                        <a:ea typeface="Cambria Math" panose="02040503050406030204" pitchFamily="18" charset="0"/>
                      </a:rPr>
                      <m:t>∙</m:t>
                    </m:r>
                    <m:bar>
                      <m:barPr>
                        <m:ctrlPr>
                          <a:rPr lang="en-US" sz="1200" i="1" smtClean="0">
                            <a:latin typeface="Cambria Math" panose="02040503050406030204" pitchFamily="18" charset="0"/>
                          </a:rPr>
                        </m:ctrlPr>
                      </m:barPr>
                      <m:e>
                        <m:r>
                          <a:rPr lang="en-US" sz="1200" b="0" i="1" smtClean="0">
                            <a:latin typeface="Cambria Math" panose="02040503050406030204" pitchFamily="18" charset="0"/>
                          </a:rPr>
                          <m:t>𝑥</m:t>
                        </m:r>
                      </m:e>
                    </m:ba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bar>
                          <m:barPr>
                            <m:ctrlPr>
                              <a:rPr lang="en-US" sz="1200" b="0" i="1" smtClean="0">
                                <a:latin typeface="Cambria Math" panose="02040503050406030204" pitchFamily="18" charset="0"/>
                              </a:rPr>
                            </m:ctrlPr>
                          </m:barPr>
                          <m:e>
                            <m:r>
                              <a:rPr lang="en-US" sz="1200" b="0" i="1" smtClean="0">
                                <a:latin typeface="Cambria Math" panose="02040503050406030204" pitchFamily="18" charset="0"/>
                              </a:rPr>
                              <m:t>𝑥</m:t>
                            </m:r>
                          </m:e>
                        </m:bar>
                      </m:e>
                      <m:sup>
                        <m:r>
                          <a:rPr lang="en-US" sz="1200" b="0" i="1" smtClean="0">
                            <a:latin typeface="Cambria Math" panose="02040503050406030204" pitchFamily="18" charset="0"/>
                          </a:rPr>
                          <m:t>𝑇</m:t>
                        </m:r>
                      </m:sup>
                    </m:sSup>
                    <m:r>
                      <a:rPr lang="en-US" sz="1200" b="0" i="1" smtClean="0">
                        <a:latin typeface="Cambria Math" panose="02040503050406030204" pitchFamily="18" charset="0"/>
                        <a:ea typeface="Cambria Math" panose="02040503050406030204" pitchFamily="18" charset="0"/>
                      </a:rPr>
                      <m:t>∙</m:t>
                    </m:r>
                    <m:bar>
                      <m:barPr>
                        <m:ctrlPr>
                          <a:rPr lang="en-US" sz="1200" b="0" i="1" smtClean="0">
                            <a:latin typeface="Cambria Math" panose="02040503050406030204" pitchFamily="18" charset="0"/>
                            <a:ea typeface="Cambria Math" panose="02040503050406030204" pitchFamily="18" charset="0"/>
                          </a:rPr>
                        </m:ctrlPr>
                      </m:barPr>
                      <m:e>
                        <m:r>
                          <a:rPr lang="en-US" sz="1200" i="1">
                            <a:latin typeface="Cambria Math" panose="02040503050406030204" pitchFamily="18" charset="0"/>
                            <a:ea typeface="Cambria Math" panose="02040503050406030204" pitchFamily="18" charset="0"/>
                          </a:rPr>
                          <m:t>𝜃</m:t>
                        </m:r>
                      </m:e>
                    </m:bar>
                  </m:oMath>
                </a14:m>
                <a:endParaRPr lang="en-CA" dirty="0" smtClean="0"/>
              </a:p>
              <a:p>
                <a:endParaRPr lang="en-US" dirty="0" smtClean="0"/>
              </a:p>
              <a:p>
                <a:r>
                  <a:rPr lang="en-US" dirty="0" smtClean="0"/>
                  <a:t>Where one has introduced two vectors </a:t>
                </a:r>
                <a14:m>
                  <m:oMath xmlns:m="http://schemas.openxmlformats.org/officeDocument/2006/math">
                    <m:bar>
                      <m:barPr>
                        <m:ctrlPr>
                          <a:rPr lang="en-US" sz="1200" i="1" smtClean="0">
                            <a:latin typeface="Cambria Math" panose="02040503050406030204" pitchFamily="18" charset="0"/>
                          </a:rPr>
                        </m:ctrlPr>
                      </m:barPr>
                      <m:e>
                        <m:r>
                          <a:rPr lang="en-US" sz="1200" i="1">
                            <a:latin typeface="Cambria Math" panose="02040503050406030204" pitchFamily="18" charset="0"/>
                            <a:ea typeface="Cambria Math" panose="02040503050406030204" pitchFamily="18" charset="0"/>
                          </a:rPr>
                          <m:t>𝜃</m:t>
                        </m:r>
                      </m:e>
                    </m:bar>
                  </m:oMath>
                </a14:m>
                <a:r>
                  <a:rPr lang="en-CA" dirty="0" smtClean="0"/>
                  <a:t> an</a:t>
                </a:r>
                <a:r>
                  <a:rPr lang="en-CA" baseline="0" dirty="0" smtClean="0"/>
                  <a:t>d </a:t>
                </a:r>
                <a14:m>
                  <m:oMath xmlns:m="http://schemas.openxmlformats.org/officeDocument/2006/math">
                    <m:bar>
                      <m:barPr>
                        <m:ctrlPr>
                          <a:rPr lang="en-US" sz="1200" i="1" smtClean="0">
                            <a:solidFill>
                              <a:schemeClr val="tx1"/>
                            </a:solidFill>
                            <a:latin typeface="Cambria Math" panose="02040503050406030204" pitchFamily="18" charset="0"/>
                          </a:rPr>
                        </m:ctrlPr>
                      </m:barPr>
                      <m:e>
                        <m:r>
                          <a:rPr lang="en-US" sz="1200" i="1">
                            <a:solidFill>
                              <a:schemeClr val="tx1"/>
                            </a:solidFill>
                            <a:latin typeface="Cambria Math" panose="02040503050406030204" pitchFamily="18" charset="0"/>
                          </a:rPr>
                          <m:t>𝑥</m:t>
                        </m:r>
                      </m:e>
                    </m:bar>
                  </m:oMath>
                </a14:m>
                <a:endParaRPr lang="en-CA" dirty="0" smtClean="0"/>
              </a:p>
              <a:p>
                <a:endParaRPr lang="en-US" dirty="0" smtClean="0"/>
              </a:p>
              <a:p>
                <a:r>
                  <a:rPr lang="en-US" dirty="0" smtClean="0"/>
                  <a:t>The first one is the column vector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oMath>
                </a14:m>
                <a:r>
                  <a:rPr lang="en-CA" dirty="0" smtClean="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oMath>
                </a14:m>
                <a:r>
                  <a:rPr lang="en-CA" dirty="0" smtClean="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CA" dirty="0" smtClean="0"/>
                  <a:t>, </a:t>
                </a:r>
                <a:r>
                  <a:rPr lang="en-CA" dirty="0" err="1" smtClean="0"/>
                  <a:t>etc</a:t>
                </a:r>
                <a:r>
                  <a:rPr lang="en-CA" dirty="0" smtClean="0"/>
                  <a:t> until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oMath>
                </a14:m>
                <a:r>
                  <a:rPr lang="en-CA" dirty="0" smtClean="0"/>
                  <a:t>]</a:t>
                </a:r>
              </a:p>
              <a:p>
                <a:r>
                  <a:rPr lang="en-US" dirty="0" smtClean="0"/>
                  <a:t>It is termed the feature weight vector</a:t>
                </a:r>
              </a:p>
              <a:p>
                <a:endParaRPr lang="en-US" dirty="0" smtClean="0"/>
              </a:p>
              <a:p>
                <a:r>
                  <a:rPr lang="en-US" dirty="0" smtClean="0"/>
                  <a:t>The second one is the column vector </a:t>
                </a:r>
                <a14:m>
                  <m:oMath xmlns:m="http://schemas.openxmlformats.org/officeDocument/2006/math">
                    <m:bar>
                      <m:barPr>
                        <m:ctrlPr>
                          <a:rPr lang="en-US" sz="1200" i="1" smtClean="0">
                            <a:solidFill>
                              <a:schemeClr val="tx1"/>
                            </a:solidFill>
                            <a:latin typeface="Cambria Math" panose="02040503050406030204" pitchFamily="18" charset="0"/>
                          </a:rPr>
                        </m:ctrlPr>
                      </m:barPr>
                      <m:e>
                        <m:r>
                          <a:rPr lang="en-US" sz="1200" i="1">
                            <a:solidFill>
                              <a:schemeClr val="tx1"/>
                            </a:solidFill>
                            <a:latin typeface="Cambria Math" panose="02040503050406030204" pitchFamily="18" charset="0"/>
                          </a:rPr>
                          <m:t>𝑥</m:t>
                        </m:r>
                      </m:e>
                    </m:bar>
                  </m:oMath>
                </a14:m>
                <a:r>
                  <a:rPr lang="en-CA" dirty="0" smtClean="0"/>
                  <a:t> [</a:t>
                </a:r>
                <a:r>
                  <a:rPr lang="en-US" dirty="0" smtClean="0"/>
                  <a:t>1</a:t>
                </a:r>
                <a:r>
                  <a:rPr lang="en-CA" dirty="0" smtClean="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1</m:t>
                        </m:r>
                      </m:sub>
                    </m:sSub>
                  </m:oMath>
                </a14:m>
                <a:r>
                  <a:rPr lang="en-CA" dirty="0" smtClean="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2</m:t>
                        </m:r>
                      </m:sub>
                    </m:sSub>
                  </m:oMath>
                </a14:m>
                <a:r>
                  <a:rPr lang="en-CA" dirty="0" smtClean="0"/>
                  <a:t>, </a:t>
                </a:r>
                <a:r>
                  <a:rPr lang="en-CA" dirty="0" err="1" smtClean="0"/>
                  <a:t>etc</a:t>
                </a:r>
                <a:r>
                  <a:rPr lang="en-CA" dirty="0" smtClean="0"/>
                  <a:t> until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𝑛</m:t>
                        </m:r>
                      </m:sub>
                    </m:sSub>
                  </m:oMath>
                </a14:m>
                <a:r>
                  <a:rPr lang="en-CA"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 number 1 in the first entry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add this ‘1’ is a mathematical trick commonly used in machine learning to allow to write the linear model in the form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p>
                      <m:sSupPr>
                        <m:ctrlPr>
                          <a:rPr lang="en-US" sz="1200" i="1" smtClean="0">
                            <a:latin typeface="Cambria Math" panose="02040503050406030204" pitchFamily="18" charset="0"/>
                          </a:rPr>
                        </m:ctrlPr>
                      </m:sSupPr>
                      <m:e>
                        <m:bar>
                          <m:barPr>
                            <m:ctrlPr>
                              <a:rPr lang="en-US" sz="1200" i="1" smtClean="0">
                                <a:latin typeface="Cambria Math" panose="02040503050406030204" pitchFamily="18" charset="0"/>
                              </a:rPr>
                            </m:ctrlPr>
                          </m:barPr>
                          <m:e>
                            <m:r>
                              <a:rPr lang="en-US" sz="1200" i="1" smtClean="0">
                                <a:latin typeface="Cambria Math" panose="02040503050406030204" pitchFamily="18" charset="0"/>
                                <a:ea typeface="Cambria Math" panose="02040503050406030204" pitchFamily="18" charset="0"/>
                              </a:rPr>
                              <m:t>𝜃</m:t>
                            </m:r>
                          </m:e>
                        </m:bar>
                      </m:e>
                      <m:sup>
                        <m:r>
                          <a:rPr lang="en-US" sz="1200" b="0" i="1" smtClean="0">
                            <a:latin typeface="Cambria Math" panose="02040503050406030204" pitchFamily="18" charset="0"/>
                          </a:rPr>
                          <m:t>𝑇</m:t>
                        </m:r>
                      </m:sup>
                    </m:sSup>
                    <m:r>
                      <a:rPr lang="en-US" sz="1200" i="1" smtClean="0">
                        <a:latin typeface="Cambria Math" panose="02040503050406030204" pitchFamily="18" charset="0"/>
                        <a:ea typeface="Cambria Math" panose="02040503050406030204" pitchFamily="18" charset="0"/>
                      </a:rPr>
                      <m:t>∙</m:t>
                    </m:r>
                    <m:bar>
                      <m:barPr>
                        <m:ctrlPr>
                          <a:rPr lang="en-US" sz="1200" i="1" smtClean="0">
                            <a:latin typeface="Cambria Math" panose="02040503050406030204" pitchFamily="18" charset="0"/>
                          </a:rPr>
                        </m:ctrlPr>
                      </m:barPr>
                      <m:e>
                        <m:r>
                          <a:rPr lang="en-US" sz="1200" b="0" i="1" smtClean="0">
                            <a:latin typeface="Cambria Math" panose="02040503050406030204" pitchFamily="18" charset="0"/>
                          </a:rPr>
                          <m:t>𝑥</m:t>
                        </m:r>
                      </m:e>
                    </m:bar>
                  </m:oMath>
                </a14:m>
                <a:r>
                  <a:rPr lang="en-US" dirty="0" smtClean="0"/>
                  <a:t>. This way the bias term is kind of hidden and doesn’t make</a:t>
                </a:r>
                <a:r>
                  <a:rPr lang="en-US" baseline="0" dirty="0" smtClean="0"/>
                  <a:t> troubles in calculations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trick can however as well be source of confusions, especially when using existing libraries of machine learning algorithms. It is very important to always read carefully the documentation of the library to know if this trick was included or not.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holds when reading textbooks or other sources on theoretical developments</a:t>
                </a:r>
                <a:endParaRPr lang="en-US" dirty="0" smtClean="0"/>
              </a:p>
              <a:p>
                <a:endParaRPr lang="en-US" dirty="0" smtClean="0"/>
              </a:p>
              <a:p>
                <a:r>
                  <a:rPr lang="en-US" dirty="0" smtClean="0"/>
                  <a:t>In this lesson, unless we mention it explicitly, we always</a:t>
                </a:r>
                <a:r>
                  <a:rPr lang="en-US" baseline="0" dirty="0" smtClean="0"/>
                  <a:t> use this trick and add the ‘1’ </a:t>
                </a:r>
                <a:endParaRPr lang="en-CA" dirty="0"/>
              </a:p>
            </p:txBody>
          </p:sp>
        </mc:Choice>
        <mc:Fallback xmlns="">
          <p:sp>
            <p:nvSpPr>
              <p:cNvPr id="3" name="Notes Placeholder 2"/>
              <p:cNvSpPr>
                <a:spLocks noGrp="1"/>
              </p:cNvSpPr>
              <p:nvPr>
                <p:ph type="body" idx="1"/>
              </p:nvPr>
            </p:nvSpPr>
            <p:spPr/>
            <p:txBody>
              <a:bodyPr/>
              <a:lstStyle/>
              <a:p>
                <a:r>
                  <a:rPr lang="en-US" dirty="0" smtClean="0"/>
                  <a:t>It is very common to use a vector notation to represent this linear</a:t>
                </a:r>
                <a:r>
                  <a:rPr lang="en-US" baseline="0" dirty="0" smtClean="0"/>
                  <a:t> relationship</a:t>
                </a:r>
              </a:p>
              <a:p>
                <a:endParaRPr lang="en-US" dirty="0" smtClean="0"/>
              </a:p>
              <a:p>
                <a:r>
                  <a:rPr lang="en-US" dirty="0" smtClean="0"/>
                  <a:t>For this one writes </a:t>
                </a:r>
                <a:r>
                  <a:rPr lang="en-US" sz="1200" i="0" smtClean="0">
                    <a:latin typeface="Cambria Math" panose="02040503050406030204" pitchFamily="18" charset="0"/>
                  </a:rPr>
                  <a:t>𝑦=</a:t>
                </a:r>
                <a:r>
                  <a:rPr lang="en-US" sz="1200" i="0" smtClean="0">
                    <a:latin typeface="Cambria Math" panose="02040503050406030204" pitchFamily="18" charset="0"/>
                  </a:rPr>
                  <a:t>▁</a:t>
                </a:r>
                <a:r>
                  <a:rPr lang="en-US" sz="1200" i="0" smtClean="0">
                    <a:latin typeface="Cambria Math" panose="02040503050406030204" pitchFamily="18" charset="0"/>
                    <a:ea typeface="Cambria Math" panose="02040503050406030204" pitchFamily="18" charset="0"/>
                  </a:rPr>
                  <a:t>𝜃^</a:t>
                </a:r>
                <a:r>
                  <a:rPr lang="en-US" sz="1200" b="0" i="0" smtClean="0">
                    <a:latin typeface="Cambria Math" panose="02040503050406030204" pitchFamily="18" charset="0"/>
                  </a:rPr>
                  <a:t>𝑇</a:t>
                </a:r>
                <a:r>
                  <a:rPr lang="en-US" sz="1200" i="0" smtClean="0">
                    <a:latin typeface="Cambria Math" panose="02040503050406030204" pitchFamily="18" charset="0"/>
                    <a:ea typeface="Cambria Math" panose="02040503050406030204" pitchFamily="18" charset="0"/>
                  </a:rPr>
                  <a:t>∙</a:t>
                </a:r>
                <a:r>
                  <a:rPr lang="en-US" sz="1200" i="0" smtClean="0">
                    <a:latin typeface="Cambria Math" panose="02040503050406030204" pitchFamily="18" charset="0"/>
                  </a:rPr>
                  <a:t>▁</a:t>
                </a:r>
                <a:r>
                  <a:rPr lang="en-US" sz="1200" b="0" i="0" smtClean="0">
                    <a:latin typeface="Cambria Math" panose="02040503050406030204" pitchFamily="18" charset="0"/>
                  </a:rPr>
                  <a:t>𝑥=▁𝑥^𝑇</a:t>
                </a:r>
                <a:r>
                  <a:rPr lang="en-US" sz="1200" b="0" i="0" smtClean="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endParaRPr lang="en-CA" dirty="0" smtClean="0"/>
              </a:p>
              <a:p>
                <a:endParaRPr lang="en-US" dirty="0" smtClean="0"/>
              </a:p>
              <a:p>
                <a:r>
                  <a:rPr lang="en-US" dirty="0" smtClean="0"/>
                  <a:t>Where one has introduced two vectors </a:t>
                </a:r>
                <a:r>
                  <a:rPr lang="en-US" sz="1200" i="0" smtClean="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en-CA" dirty="0" smtClean="0"/>
                  <a:t> an</a:t>
                </a:r>
                <a:r>
                  <a:rPr lang="en-CA" baseline="0" dirty="0" smtClean="0"/>
                  <a:t>d </a:t>
                </a:r>
                <a:r>
                  <a:rPr lang="en-US" sz="1200" i="0" smtClean="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𝑥</a:t>
                </a:r>
                <a:endParaRPr lang="en-CA" dirty="0" smtClean="0"/>
              </a:p>
              <a:p>
                <a:endParaRPr lang="en-US" dirty="0" smtClean="0"/>
              </a:p>
              <a:p>
                <a:r>
                  <a:rPr lang="en-US" dirty="0" smtClean="0"/>
                  <a:t>The first one is the column vector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i="0">
                    <a:latin typeface="Cambria Math" panose="02040503050406030204" pitchFamily="18" charset="0"/>
                  </a:rPr>
                  <a:t>0</a:t>
                </a:r>
                <a:r>
                  <a:rPr lang="en-CA" dirty="0" smtClean="0"/>
                  <a:t>,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1</a:t>
                </a:r>
                <a:r>
                  <a:rPr lang="en-CA" dirty="0" smtClean="0"/>
                  <a:t>,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2</a:t>
                </a:r>
                <a:r>
                  <a:rPr lang="en-CA" dirty="0" smtClean="0"/>
                  <a:t>, </a:t>
                </a:r>
                <a:r>
                  <a:rPr lang="en-CA" dirty="0" err="1" smtClean="0"/>
                  <a:t>etc</a:t>
                </a:r>
                <a:r>
                  <a:rPr lang="en-CA" dirty="0" smtClean="0"/>
                  <a:t> until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𝑛</a:t>
                </a:r>
                <a:r>
                  <a:rPr lang="en-CA" dirty="0" smtClean="0"/>
                  <a:t>]</a:t>
                </a:r>
              </a:p>
              <a:p>
                <a:r>
                  <a:rPr lang="en-US" dirty="0" smtClean="0"/>
                  <a:t>It is termed the feature weight vector</a:t>
                </a:r>
              </a:p>
              <a:p>
                <a:endParaRPr lang="en-US" dirty="0" smtClean="0"/>
              </a:p>
              <a:p>
                <a:r>
                  <a:rPr lang="en-US" dirty="0" smtClean="0"/>
                  <a:t>The second one is the </a:t>
                </a:r>
                <a:r>
                  <a:rPr lang="en-US" dirty="0" smtClean="0"/>
                  <a:t>column</a:t>
                </a:r>
                <a:r>
                  <a:rPr lang="en-US" dirty="0" smtClean="0"/>
                  <a:t> vector </a:t>
                </a:r>
                <a:r>
                  <a:rPr lang="en-US" sz="1200" i="0" smtClean="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𝑥</a:t>
                </a:r>
                <a:r>
                  <a:rPr lang="en-CA" dirty="0" smtClean="0"/>
                  <a:t> [</a:t>
                </a:r>
                <a:r>
                  <a:rPr lang="en-US" dirty="0" smtClean="0"/>
                  <a:t>1</a:t>
                </a:r>
                <a:r>
                  <a:rPr lang="en-CA" dirty="0" smtClean="0"/>
                  <a:t>, </a:t>
                </a:r>
                <a:r>
                  <a:rPr lang="en-US" sz="1200" b="0" i="0" smtClean="0">
                    <a:latin typeface="Cambria Math" panose="02040503050406030204" pitchFamily="18" charset="0"/>
                  </a:rPr>
                  <a:t>𝑥_</a:t>
                </a:r>
                <a:r>
                  <a:rPr lang="en-US" sz="1200" b="0" i="0" smtClean="0">
                    <a:latin typeface="Cambria Math" panose="02040503050406030204" pitchFamily="18" charset="0"/>
                    <a:ea typeface="Cambria Math" panose="02040503050406030204" pitchFamily="18" charset="0"/>
                  </a:rPr>
                  <a:t>1</a:t>
                </a:r>
                <a:r>
                  <a:rPr lang="en-CA" dirty="0" smtClean="0"/>
                  <a:t>, </a:t>
                </a:r>
                <a:r>
                  <a:rPr lang="en-US" sz="1200" b="0" i="0" smtClean="0">
                    <a:latin typeface="Cambria Math" panose="02040503050406030204" pitchFamily="18" charset="0"/>
                  </a:rPr>
                  <a:t>𝑥_</a:t>
                </a:r>
                <a:r>
                  <a:rPr lang="en-US" sz="1200" b="0" i="0" smtClean="0">
                    <a:latin typeface="Cambria Math" panose="02040503050406030204" pitchFamily="18" charset="0"/>
                    <a:ea typeface="Cambria Math" panose="02040503050406030204" pitchFamily="18" charset="0"/>
                  </a:rPr>
                  <a:t>2</a:t>
                </a:r>
                <a:r>
                  <a:rPr lang="en-CA" dirty="0" smtClean="0"/>
                  <a:t>, </a:t>
                </a:r>
                <a:r>
                  <a:rPr lang="en-CA" dirty="0" err="1" smtClean="0"/>
                  <a:t>etc</a:t>
                </a:r>
                <a:r>
                  <a:rPr lang="en-CA" dirty="0" smtClean="0"/>
                  <a:t> until </a:t>
                </a:r>
                <a:r>
                  <a:rPr lang="en-US" sz="1200" b="0" i="0" smtClean="0">
                    <a:latin typeface="Cambria Math" panose="02040503050406030204" pitchFamily="18" charset="0"/>
                  </a:rPr>
                  <a:t>𝑥_</a:t>
                </a:r>
                <a:r>
                  <a:rPr lang="en-US" sz="1200" b="0" i="0" smtClean="0">
                    <a:latin typeface="Cambria Math" panose="02040503050406030204" pitchFamily="18" charset="0"/>
                    <a:ea typeface="Cambria Math" panose="02040503050406030204" pitchFamily="18" charset="0"/>
                  </a:rPr>
                  <a:t>𝑛</a:t>
                </a:r>
                <a:r>
                  <a:rPr lang="en-CA"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 number 1 in the first entry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add this ‘1’ is a mathematical trick commonly used in machine learning to allow to write the linear model in the form </a:t>
                </a:r>
                <a:r>
                  <a:rPr lang="en-US" sz="1200" i="0" smtClean="0">
                    <a:latin typeface="Cambria Math" panose="02040503050406030204" pitchFamily="18" charset="0"/>
                  </a:rPr>
                  <a:t>𝑦=</a:t>
                </a:r>
                <a:r>
                  <a:rPr lang="en-US" sz="1200" i="0" smtClean="0">
                    <a:latin typeface="Cambria Math" panose="02040503050406030204" pitchFamily="18" charset="0"/>
                  </a:rPr>
                  <a:t>▁</a:t>
                </a:r>
                <a:r>
                  <a:rPr lang="en-US" sz="1200" i="0" smtClean="0">
                    <a:latin typeface="Cambria Math" panose="02040503050406030204" pitchFamily="18" charset="0"/>
                    <a:ea typeface="Cambria Math" panose="02040503050406030204" pitchFamily="18" charset="0"/>
                  </a:rPr>
                  <a:t>𝜃^</a:t>
                </a:r>
                <a:r>
                  <a:rPr lang="en-US" sz="1200" b="0" i="0" smtClean="0">
                    <a:latin typeface="Cambria Math" panose="02040503050406030204" pitchFamily="18" charset="0"/>
                  </a:rPr>
                  <a:t>𝑇</a:t>
                </a:r>
                <a:r>
                  <a:rPr lang="en-US" sz="1200" i="0" smtClean="0">
                    <a:latin typeface="Cambria Math" panose="02040503050406030204" pitchFamily="18" charset="0"/>
                    <a:ea typeface="Cambria Math" panose="02040503050406030204" pitchFamily="18" charset="0"/>
                  </a:rPr>
                  <a:t>∙</a:t>
                </a:r>
                <a:r>
                  <a:rPr lang="en-US" sz="1200" i="0" smtClean="0">
                    <a:latin typeface="Cambria Math" panose="02040503050406030204" pitchFamily="18" charset="0"/>
                  </a:rPr>
                  <a:t>▁</a:t>
                </a:r>
                <a:r>
                  <a:rPr lang="en-US" sz="1200" b="0" i="0" smtClean="0">
                    <a:latin typeface="Cambria Math" panose="02040503050406030204" pitchFamily="18" charset="0"/>
                  </a:rPr>
                  <a:t>𝑥</a:t>
                </a:r>
                <a:r>
                  <a:rPr lang="en-US" dirty="0" smtClean="0"/>
                  <a:t>. This way the bias term is kind of hidden and doesn’t make</a:t>
                </a:r>
                <a:r>
                  <a:rPr lang="en-US" baseline="0" dirty="0" smtClean="0"/>
                  <a:t> troubles in calculations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trick can however as well be source of confusions, especially when using existing libraries of machine learning algorithms. It is very important to always read carefully the documentation of the library to know if this trick was included or not.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holds when reading textbooks or other sources on theoretical developments</a:t>
                </a:r>
                <a:endParaRPr lang="en-US" dirty="0" smtClean="0"/>
              </a:p>
              <a:p>
                <a:endParaRPr lang="en-US" dirty="0" smtClean="0"/>
              </a:p>
              <a:p>
                <a:r>
                  <a:rPr lang="en-US" dirty="0" smtClean="0"/>
                  <a:t>In this lesson, unless we mention it explicitly, we always</a:t>
                </a:r>
                <a:r>
                  <a:rPr lang="en-US" baseline="0" dirty="0" smtClean="0"/>
                  <a:t> use this trick and add the ‘1’ </a:t>
                </a:r>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5</a:t>
            </a:fld>
            <a:endParaRPr lang="en-US"/>
          </a:p>
        </p:txBody>
      </p:sp>
    </p:spTree>
    <p:extLst>
      <p:ext uri="{BB962C8B-B14F-4D97-AF65-F5344CB8AC3E}">
        <p14:creationId xmlns:p14="http://schemas.microsoft.com/office/powerpoint/2010/main" val="34008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machine learning we handle data 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sets are for example made out of a collection of pictures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use a</a:t>
                </a:r>
                <a:r>
                  <a:rPr lang="en-US" baseline="0" dirty="0" smtClean="0"/>
                  <a:t> </a:t>
                </a:r>
                <a:r>
                  <a:rPr lang="en-US" dirty="0" smtClean="0"/>
                  <a:t>superscript</a:t>
                </a:r>
                <a:r>
                  <a:rPr lang="en-US" baseline="0" dirty="0" smtClean="0"/>
                  <a:t> in brackets to number them </a:t>
                </a:r>
                <a14:m>
                  <m:oMath xmlns:m="http://schemas.openxmlformats.org/officeDocument/2006/math">
                    <m:sSup>
                      <m:sSupPr>
                        <m:ctrlPr>
                          <a:rPr lang="en-US" sz="1200" i="1" smtClean="0">
                            <a:solidFill>
                              <a:srgbClr val="48A6AD"/>
                            </a:solidFill>
                            <a:latin typeface="Cambria Math" panose="02040503050406030204" pitchFamily="18" charset="0"/>
                          </a:rPr>
                        </m:ctrlPr>
                      </m:sSupPr>
                      <m:e>
                        <m:bar>
                          <m:barPr>
                            <m:ctrlPr>
                              <a:rPr lang="en-US" sz="1200" i="1" smtClean="0">
                                <a:solidFill>
                                  <a:srgbClr val="48A6AD"/>
                                </a:solidFill>
                                <a:latin typeface="Cambria Math" panose="02040503050406030204" pitchFamily="18" charset="0"/>
                              </a:rPr>
                            </m:ctrlPr>
                          </m:barPr>
                          <m:e>
                            <m:r>
                              <a:rPr lang="en-US" sz="1200" b="0" i="1" smtClean="0">
                                <a:solidFill>
                                  <a:srgbClr val="48A6AD"/>
                                </a:solidFill>
                                <a:latin typeface="Cambria Math" panose="02040503050406030204" pitchFamily="18" charset="0"/>
                              </a:rPr>
                              <m:t>𝑥</m:t>
                            </m:r>
                          </m:e>
                        </m:bar>
                      </m:e>
                      <m:sup>
                        <m:r>
                          <a:rPr lang="en-US" sz="1200" i="1">
                            <a:solidFill>
                              <a:srgbClr val="48A6AD"/>
                            </a:solidFill>
                            <a:latin typeface="Cambria Math" panose="02040503050406030204" pitchFamily="18" charset="0"/>
                          </a:rPr>
                          <m:t>(1)</m:t>
                        </m:r>
                      </m:sup>
                    </m:sSup>
                  </m:oMath>
                </a14:m>
                <a:r>
                  <a:rPr lang="en-US" dirty="0" smtClean="0"/>
                  <a:t>, </a:t>
                </a:r>
                <a14:m>
                  <m:oMath xmlns:m="http://schemas.openxmlformats.org/officeDocument/2006/math">
                    <m:sSup>
                      <m:sSupPr>
                        <m:ctrlPr>
                          <a:rPr lang="en-US" sz="1200" i="1" smtClean="0">
                            <a:solidFill>
                              <a:srgbClr val="48A6AD"/>
                            </a:solidFill>
                            <a:latin typeface="Cambria Math" panose="02040503050406030204" pitchFamily="18" charset="0"/>
                          </a:rPr>
                        </m:ctrlPr>
                      </m:sSupPr>
                      <m:e>
                        <m:bar>
                          <m:barPr>
                            <m:ctrlPr>
                              <a:rPr lang="en-US" sz="1200" i="1" smtClean="0">
                                <a:solidFill>
                                  <a:srgbClr val="48A6AD"/>
                                </a:solidFill>
                                <a:latin typeface="Cambria Math" panose="02040503050406030204" pitchFamily="18" charset="0"/>
                              </a:rPr>
                            </m:ctrlPr>
                          </m:barPr>
                          <m:e>
                            <m:r>
                              <a:rPr lang="en-US" sz="1200" b="0" i="1" smtClean="0">
                                <a:solidFill>
                                  <a:srgbClr val="48A6AD"/>
                                </a:solidFill>
                                <a:latin typeface="Cambria Math" panose="02040503050406030204" pitchFamily="18" charset="0"/>
                              </a:rPr>
                              <m:t>𝑥</m:t>
                            </m:r>
                          </m:e>
                        </m:bar>
                      </m:e>
                      <m:sup>
                        <m:r>
                          <a:rPr lang="en-US" sz="1200" i="1">
                            <a:solidFill>
                              <a:srgbClr val="48A6AD"/>
                            </a:solidFill>
                            <a:latin typeface="Cambria Math" panose="02040503050406030204" pitchFamily="18" charset="0"/>
                          </a:rPr>
                          <m:t>(</m:t>
                        </m:r>
                        <m:r>
                          <a:rPr lang="en-US" sz="1200" b="0" i="1" smtClean="0">
                            <a:solidFill>
                              <a:srgbClr val="48A6AD"/>
                            </a:solidFill>
                            <a:latin typeface="Cambria Math" panose="02040503050406030204" pitchFamily="18" charset="0"/>
                          </a:rPr>
                          <m:t>2</m:t>
                        </m:r>
                        <m:r>
                          <a:rPr lang="en-US" sz="1200" i="1">
                            <a:solidFill>
                              <a:srgbClr val="48A6AD"/>
                            </a:solidFill>
                            <a:latin typeface="Cambria Math" panose="02040503050406030204" pitchFamily="18" charset="0"/>
                          </a:rPr>
                          <m:t>)</m:t>
                        </m:r>
                      </m:sup>
                    </m:sSup>
                  </m:oMath>
                </a14:m>
                <a:r>
                  <a:rPr lang="en-US" dirty="0" smtClean="0"/>
                  <a:t> </a:t>
                </a:r>
                <a:r>
                  <a:rPr lang="en-US" dirty="0" err="1" smtClean="0"/>
                  <a:t>etc</a:t>
                </a:r>
                <a:r>
                  <a:rPr lang="en-US" dirty="0" smtClean="0"/>
                  <a:t> until </a:t>
                </a:r>
                <a14:m>
                  <m:oMath xmlns:m="http://schemas.openxmlformats.org/officeDocument/2006/math">
                    <m:sSup>
                      <m:sSupPr>
                        <m:ctrlPr>
                          <a:rPr lang="en-US" sz="1200" i="1" smtClean="0">
                            <a:solidFill>
                              <a:srgbClr val="48A6AD"/>
                            </a:solidFill>
                            <a:latin typeface="Cambria Math" panose="02040503050406030204" pitchFamily="18" charset="0"/>
                          </a:rPr>
                        </m:ctrlPr>
                      </m:sSupPr>
                      <m:e>
                        <m:bar>
                          <m:barPr>
                            <m:ctrlPr>
                              <a:rPr lang="en-US" sz="1200" i="1" smtClean="0">
                                <a:solidFill>
                                  <a:srgbClr val="48A6AD"/>
                                </a:solidFill>
                                <a:latin typeface="Cambria Math" panose="02040503050406030204" pitchFamily="18" charset="0"/>
                              </a:rPr>
                            </m:ctrlPr>
                          </m:barPr>
                          <m:e>
                            <m:r>
                              <a:rPr lang="en-US" sz="1200" b="0" i="1" smtClean="0">
                                <a:solidFill>
                                  <a:srgbClr val="48A6AD"/>
                                </a:solidFill>
                                <a:latin typeface="Cambria Math" panose="02040503050406030204" pitchFamily="18" charset="0"/>
                              </a:rPr>
                              <m:t>𝑥</m:t>
                            </m:r>
                          </m:e>
                        </m:bar>
                      </m:e>
                      <m:sup>
                        <m:r>
                          <a:rPr lang="en-US" sz="1200" i="1">
                            <a:solidFill>
                              <a:srgbClr val="48A6AD"/>
                            </a:solidFill>
                            <a:latin typeface="Cambria Math" panose="02040503050406030204" pitchFamily="18" charset="0"/>
                          </a:rPr>
                          <m:t>(</m:t>
                        </m:r>
                        <m:r>
                          <a:rPr lang="en-US" sz="1200" b="0" i="1" smtClean="0">
                            <a:solidFill>
                              <a:srgbClr val="48A6AD"/>
                            </a:solidFill>
                            <a:latin typeface="Cambria Math" panose="02040503050406030204" pitchFamily="18" charset="0"/>
                          </a:rPr>
                          <m:t>𝑚</m:t>
                        </m:r>
                        <m:r>
                          <a:rPr lang="en-US" sz="1200" i="1">
                            <a:solidFill>
                              <a:srgbClr val="48A6AD"/>
                            </a:solidFill>
                            <a:latin typeface="Cambria Math" panose="02040503050406030204" pitchFamily="18" charset="0"/>
                          </a:rPr>
                          <m:t>)</m:t>
                        </m:r>
                      </m:sup>
                    </m:sSup>
                  </m:oMath>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a:t>
                </a:r>
                <a:r>
                  <a:rPr lang="en-US" baseline="0" dirty="0" smtClean="0"/>
                  <a:t> we have n features and m entries in the data set. It is important to not mix up the number of features and the number of entries in the data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our example, the features are the pixel of a image and they are numbered from 1 to 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entries in the data set are the pictures and they are numbered from 1 to 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entry </a:t>
                </a:r>
                <a14:m>
                  <m:oMath xmlns:m="http://schemas.openxmlformats.org/officeDocument/2006/math">
                    <m:sSup>
                      <m:sSupPr>
                        <m:ctrlPr>
                          <a:rPr lang="en-US" i="1" smtClean="0">
                            <a:solidFill>
                              <a:schemeClr val="tx1"/>
                            </a:solidFill>
                            <a:latin typeface="Cambria Math" panose="02040503050406030204" pitchFamily="18" charset="0"/>
                          </a:rPr>
                        </m:ctrlPr>
                      </m:sSupPr>
                      <m:e>
                        <m:bar>
                          <m:barPr>
                            <m:ctrlPr>
                              <a:rPr lang="en-US" i="1">
                                <a:solidFill>
                                  <a:schemeClr val="tx1"/>
                                </a:solidFill>
                                <a:latin typeface="Cambria Math" panose="02040503050406030204" pitchFamily="18" charset="0"/>
                              </a:rPr>
                            </m:ctrlPr>
                          </m:barPr>
                          <m:e>
                            <m:r>
                              <a:rPr lang="en-US" i="1">
                                <a:solidFill>
                                  <a:schemeClr val="tx1"/>
                                </a:solidFill>
                                <a:latin typeface="Cambria Math" panose="02040503050406030204" pitchFamily="18" charset="0"/>
                              </a:rPr>
                              <m:t>𝑥</m:t>
                            </m:r>
                          </m:e>
                        </m:ba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sup>
                    </m:sSup>
                  </m:oMath>
                </a14:m>
                <a:r>
                  <a:rPr lang="en-US" dirty="0" smtClean="0"/>
                  <a:t> in the data set is called an </a:t>
                </a:r>
                <a:r>
                  <a:rPr lang="en-US" i="1" dirty="0" smtClean="0"/>
                  <a:t>instance </a:t>
                </a:r>
                <a:r>
                  <a:rPr lang="en-US" dirty="0" smtClean="0"/>
                  <a:t>or an </a:t>
                </a:r>
                <a:r>
                  <a:rPr lang="en-US" i="1" dirty="0" smtClean="0"/>
                  <a:t>example</a:t>
                </a:r>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CA"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smtClean="0"/>
                  <a:t>machine learning we handle data 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sets are for example made out of a collection of pictures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use a</a:t>
                </a:r>
                <a:r>
                  <a:rPr lang="en-US" baseline="0" dirty="0" smtClean="0"/>
                  <a:t> </a:t>
                </a:r>
                <a:r>
                  <a:rPr lang="en-US" dirty="0" smtClean="0"/>
                  <a:t>superscript</a:t>
                </a:r>
                <a:r>
                  <a:rPr lang="en-US" baseline="0" dirty="0" smtClean="0"/>
                  <a:t> in brackets to number them </a:t>
                </a:r>
                <a:r>
                  <a:rPr lang="en-US" sz="1200" i="0" smtClean="0">
                    <a:solidFill>
                      <a:srgbClr val="48A6AD"/>
                    </a:solidFill>
                    <a:latin typeface="Cambria Math" panose="02040503050406030204" pitchFamily="18" charset="0"/>
                  </a:rPr>
                  <a:t>▁</a:t>
                </a:r>
                <a:r>
                  <a:rPr lang="en-US" sz="1200" b="0" i="0" smtClean="0">
                    <a:solidFill>
                      <a:srgbClr val="48A6AD"/>
                    </a:solidFill>
                    <a:latin typeface="Cambria Math" panose="02040503050406030204" pitchFamily="18" charset="0"/>
                  </a:rPr>
                  <a:t>𝑥</a:t>
                </a:r>
                <a:r>
                  <a:rPr lang="en-US" sz="1200" b="0" i="0" smtClean="0">
                    <a:solidFill>
                      <a:srgbClr val="48A6AD"/>
                    </a:solidFill>
                    <a:latin typeface="Cambria Math" panose="02040503050406030204" pitchFamily="18" charset="0"/>
                  </a:rPr>
                  <a:t>^(</a:t>
                </a:r>
                <a:r>
                  <a:rPr lang="en-US" sz="1200" i="0">
                    <a:solidFill>
                      <a:srgbClr val="48A6AD"/>
                    </a:solidFill>
                    <a:latin typeface="Cambria Math" panose="02040503050406030204" pitchFamily="18" charset="0"/>
                  </a:rPr>
                  <a:t>(1)</a:t>
                </a:r>
                <a:r>
                  <a:rPr lang="en-US" sz="1200" i="0" smtClean="0">
                    <a:solidFill>
                      <a:srgbClr val="48A6AD"/>
                    </a:solidFill>
                    <a:latin typeface="Cambria Math" panose="02040503050406030204" pitchFamily="18" charset="0"/>
                  </a:rPr>
                  <a:t>)</a:t>
                </a:r>
                <a:r>
                  <a:rPr lang="en-US" dirty="0" smtClean="0"/>
                  <a:t>, </a:t>
                </a:r>
                <a:r>
                  <a:rPr lang="en-US" sz="1200" i="0" smtClean="0">
                    <a:solidFill>
                      <a:srgbClr val="48A6AD"/>
                    </a:solidFill>
                    <a:latin typeface="Cambria Math" panose="02040503050406030204" pitchFamily="18" charset="0"/>
                  </a:rPr>
                  <a:t>▁</a:t>
                </a:r>
                <a:r>
                  <a:rPr lang="en-US" sz="1200" b="0" i="0" smtClean="0">
                    <a:solidFill>
                      <a:srgbClr val="48A6AD"/>
                    </a:solidFill>
                    <a:latin typeface="Cambria Math" panose="02040503050406030204" pitchFamily="18" charset="0"/>
                  </a:rPr>
                  <a:t>𝑥</a:t>
                </a:r>
                <a:r>
                  <a:rPr lang="en-US" sz="1200" b="0" i="0" smtClean="0">
                    <a:solidFill>
                      <a:srgbClr val="48A6AD"/>
                    </a:solidFill>
                    <a:latin typeface="Cambria Math" panose="02040503050406030204" pitchFamily="18" charset="0"/>
                  </a:rPr>
                  <a:t>^(</a:t>
                </a:r>
                <a:r>
                  <a:rPr lang="en-US" sz="1200" i="0">
                    <a:solidFill>
                      <a:srgbClr val="48A6AD"/>
                    </a:solidFill>
                    <a:latin typeface="Cambria Math" panose="02040503050406030204" pitchFamily="18" charset="0"/>
                  </a:rPr>
                  <a:t>(</a:t>
                </a:r>
                <a:r>
                  <a:rPr lang="en-US" sz="1200" b="0" i="0" smtClean="0">
                    <a:solidFill>
                      <a:srgbClr val="48A6AD"/>
                    </a:solidFill>
                    <a:latin typeface="Cambria Math" panose="02040503050406030204" pitchFamily="18" charset="0"/>
                  </a:rPr>
                  <a:t>2</a:t>
                </a:r>
                <a:r>
                  <a:rPr lang="en-US" sz="1200" i="0">
                    <a:solidFill>
                      <a:srgbClr val="48A6AD"/>
                    </a:solidFill>
                    <a:latin typeface="Cambria Math" panose="02040503050406030204" pitchFamily="18" charset="0"/>
                  </a:rPr>
                  <a:t>)</a:t>
                </a:r>
                <a:r>
                  <a:rPr lang="en-US" sz="1200" i="0" smtClean="0">
                    <a:solidFill>
                      <a:srgbClr val="48A6AD"/>
                    </a:solidFill>
                    <a:latin typeface="Cambria Math" panose="02040503050406030204" pitchFamily="18" charset="0"/>
                  </a:rPr>
                  <a:t>)</a:t>
                </a:r>
                <a:r>
                  <a:rPr lang="en-US" dirty="0" smtClean="0"/>
                  <a:t> </a:t>
                </a:r>
                <a:r>
                  <a:rPr lang="en-US" dirty="0" err="1" smtClean="0"/>
                  <a:t>etc</a:t>
                </a:r>
                <a:r>
                  <a:rPr lang="en-US" dirty="0" smtClean="0"/>
                  <a:t> until </a:t>
                </a:r>
                <a:r>
                  <a:rPr lang="en-US" sz="1200" i="0" smtClean="0">
                    <a:solidFill>
                      <a:srgbClr val="48A6AD"/>
                    </a:solidFill>
                    <a:latin typeface="Cambria Math" panose="02040503050406030204" pitchFamily="18" charset="0"/>
                  </a:rPr>
                  <a:t>▁</a:t>
                </a:r>
                <a:r>
                  <a:rPr lang="en-US" sz="1200" b="0" i="0" smtClean="0">
                    <a:solidFill>
                      <a:srgbClr val="48A6AD"/>
                    </a:solidFill>
                    <a:latin typeface="Cambria Math" panose="02040503050406030204" pitchFamily="18" charset="0"/>
                  </a:rPr>
                  <a:t>𝑥</a:t>
                </a:r>
                <a:r>
                  <a:rPr lang="en-US" sz="1200" b="0" i="0" smtClean="0">
                    <a:solidFill>
                      <a:srgbClr val="48A6AD"/>
                    </a:solidFill>
                    <a:latin typeface="Cambria Math" panose="02040503050406030204" pitchFamily="18" charset="0"/>
                  </a:rPr>
                  <a:t>^(</a:t>
                </a:r>
                <a:r>
                  <a:rPr lang="en-US" sz="1200" i="0">
                    <a:solidFill>
                      <a:srgbClr val="48A6AD"/>
                    </a:solidFill>
                    <a:latin typeface="Cambria Math" panose="02040503050406030204" pitchFamily="18" charset="0"/>
                  </a:rPr>
                  <a:t>(</a:t>
                </a:r>
                <a:r>
                  <a:rPr lang="en-US" sz="1200" b="0" i="0" smtClean="0">
                    <a:solidFill>
                      <a:srgbClr val="48A6AD"/>
                    </a:solidFill>
                    <a:latin typeface="Cambria Math" panose="02040503050406030204" pitchFamily="18" charset="0"/>
                  </a:rPr>
                  <a:t>𝑚</a:t>
                </a:r>
                <a:r>
                  <a:rPr lang="en-US" sz="1200" i="0">
                    <a:solidFill>
                      <a:srgbClr val="48A6AD"/>
                    </a:solidFill>
                    <a:latin typeface="Cambria Math" panose="02040503050406030204" pitchFamily="18" charset="0"/>
                  </a:rPr>
                  <a:t>)</a:t>
                </a:r>
                <a:r>
                  <a:rPr lang="en-US" sz="1200" i="0" smtClean="0">
                    <a:solidFill>
                      <a:srgbClr val="48A6AD"/>
                    </a:solidFill>
                    <a:latin typeface="Cambria Math" panose="02040503050406030204" pitchFamily="18" charset="0"/>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a:t>
                </a:r>
                <a:r>
                  <a:rPr lang="en-US" baseline="0" dirty="0" smtClean="0"/>
                  <a:t> we have n features and m entries in the data set. It is important to not mix up the number of features and the number of entries in the data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our example, the features are the pixel of a image and they are numbered from 1 to 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entries in the data set are the pictures and they are numbered from 1 to 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entry </a:t>
                </a:r>
                <a:r>
                  <a:rPr lang="en-US" i="0">
                    <a:solidFill>
                      <a:schemeClr val="tx1"/>
                    </a:solidFill>
                    <a:latin typeface="Cambria Math" panose="02040503050406030204" pitchFamily="18" charset="0"/>
                  </a:rPr>
                  <a:t>▁𝑥</a:t>
                </a:r>
                <a:r>
                  <a:rPr lang="en-US" i="0" smtClean="0">
                    <a:solidFill>
                      <a:schemeClr val="tx1"/>
                    </a:solidFill>
                    <a:latin typeface="Cambria Math" panose="02040503050406030204" pitchFamily="18" charset="0"/>
                  </a:rPr>
                  <a:t>^(</a:t>
                </a:r>
                <a:r>
                  <a:rPr lang="en-US" i="0">
                    <a:solidFill>
                      <a:schemeClr val="tx1"/>
                    </a:solidFill>
                    <a:latin typeface="Cambria Math" panose="02040503050406030204" pitchFamily="18" charset="0"/>
                  </a:rPr>
                  <a:t>(</a:t>
                </a:r>
                <a:r>
                  <a:rPr lang="en-US" b="0" i="0" smtClean="0">
                    <a:solidFill>
                      <a:schemeClr val="tx1"/>
                    </a:solidFill>
                    <a:latin typeface="Cambria Math" panose="02040503050406030204" pitchFamily="18" charset="0"/>
                  </a:rPr>
                  <a:t>𝑖</a:t>
                </a:r>
                <a:r>
                  <a:rPr lang="en-US" i="0">
                    <a:solidFill>
                      <a:schemeClr val="tx1"/>
                    </a:solidFill>
                    <a:latin typeface="Cambria Math" panose="02040503050406030204" pitchFamily="18" charset="0"/>
                  </a:rPr>
                  <a:t>)</a:t>
                </a:r>
                <a:r>
                  <a:rPr lang="en-US" i="0" smtClean="0">
                    <a:solidFill>
                      <a:schemeClr val="tx1"/>
                    </a:solidFill>
                    <a:latin typeface="Cambria Math" panose="02040503050406030204" pitchFamily="18" charset="0"/>
                  </a:rPr>
                  <a:t>)</a:t>
                </a:r>
                <a:r>
                  <a:rPr lang="en-US" dirty="0" smtClean="0"/>
                  <a:t> in the data set is called an </a:t>
                </a:r>
                <a:r>
                  <a:rPr lang="en-US" i="1" dirty="0" smtClean="0"/>
                  <a:t>instance </a:t>
                </a:r>
                <a:r>
                  <a:rPr lang="en-US" dirty="0" smtClean="0"/>
                  <a:t>or an </a:t>
                </a:r>
                <a:r>
                  <a:rPr lang="en-US" i="1" dirty="0" smtClean="0"/>
                  <a:t>example</a:t>
                </a:r>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6</a:t>
            </a:fld>
            <a:endParaRPr lang="en-US"/>
          </a:p>
        </p:txBody>
      </p:sp>
    </p:spTree>
    <p:extLst>
      <p:ext uri="{BB962C8B-B14F-4D97-AF65-F5344CB8AC3E}">
        <p14:creationId xmlns:p14="http://schemas.microsoft.com/office/powerpoint/2010/main" val="270091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this semester we consider only supervised learning</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case, each instance </a:t>
                </a:r>
                <a14:m>
                  <m:oMath xmlns:m="http://schemas.openxmlformats.org/officeDocument/2006/math">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smtClean="0"/>
                  <a:t> in the data set will have a corresponding label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smtClean="0"/>
                  <a:t> associated to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case of pictures of digits that label could be the numerical value of the digit inside the picture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for the instances we use a superscript in brackets to number</a:t>
                </a:r>
                <a:r>
                  <a:rPr lang="en-US" baseline="0" dirty="0" smtClean="0"/>
                  <a:t> the </a:t>
                </a:r>
                <a:r>
                  <a:rPr lang="en-US" baseline="0" dirty="0" err="1" smtClean="0"/>
                  <a:t>lables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a:p>
                <a:endParaRPr lang="en-CA" dirty="0"/>
              </a:p>
            </p:txBody>
          </p:sp>
        </mc:Choice>
        <mc:Fallback xmlns="">
          <p:sp>
            <p:nvSpPr>
              <p:cNvPr id="3" name="Notes Placeholder 2"/>
              <p:cNvSpPr>
                <a:spLocks noGrp="1"/>
              </p:cNvSpPr>
              <p:nvPr>
                <p:ph type="body" idx="1"/>
              </p:nvPr>
            </p:nvSpPr>
            <p:spPr/>
            <p:txBody>
              <a:bodyPr/>
              <a:lstStyle/>
              <a:p>
                <a:r>
                  <a:rPr lang="en-US" dirty="0" smtClean="0"/>
                  <a:t>In this semester we consider only supervised learning</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case, each </a:t>
                </a:r>
                <a:r>
                  <a:rPr lang="en-US" dirty="0" smtClean="0"/>
                  <a:t>instance </a:t>
                </a:r>
                <a:r>
                  <a:rPr lang="en-US" i="0">
                    <a:latin typeface="Cambria Math" panose="02040503050406030204" pitchFamily="18" charset="0"/>
                  </a:rPr>
                  <a:t>▁𝑥^((𝑖))</a:t>
                </a:r>
                <a:r>
                  <a:rPr lang="en-US" dirty="0" smtClean="0"/>
                  <a:t> in the data set will have </a:t>
                </a:r>
                <a:r>
                  <a:rPr lang="en-US" dirty="0" smtClean="0"/>
                  <a:t>a </a:t>
                </a:r>
                <a:r>
                  <a:rPr lang="en-US" dirty="0" smtClean="0"/>
                  <a:t>corresponding label </a:t>
                </a:r>
                <a:r>
                  <a:rPr lang="en-US" b="0" i="0" smtClean="0">
                    <a:latin typeface="Cambria Math" panose="02040503050406030204" pitchFamily="18" charset="0"/>
                  </a:rPr>
                  <a:t>𝑦^((𝑖))</a:t>
                </a:r>
                <a:r>
                  <a:rPr lang="en-US" dirty="0" smtClean="0"/>
                  <a:t> associated to </a:t>
                </a:r>
                <a:r>
                  <a:rPr lang="en-US" dirty="0" smtClean="0"/>
                  <a:t>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case of pictures of digits that label could be the numerical value of the digit inside the picture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for the instances we use a superscript in brackets to number</a:t>
                </a:r>
                <a:r>
                  <a:rPr lang="en-US" baseline="0" dirty="0" smtClean="0"/>
                  <a:t> the </a:t>
                </a:r>
                <a:r>
                  <a:rPr lang="en-US" baseline="0" dirty="0" err="1" smtClean="0"/>
                  <a:t>lables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7</a:t>
            </a:fld>
            <a:endParaRPr lang="en-US"/>
          </a:p>
        </p:txBody>
      </p:sp>
    </p:spTree>
    <p:extLst>
      <p:ext uri="{BB962C8B-B14F-4D97-AF65-F5344CB8AC3E}">
        <p14:creationId xmlns:p14="http://schemas.microsoft.com/office/powerpoint/2010/main" val="16937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now</a:t>
                </a:r>
                <a:r>
                  <a:rPr lang="en-US" baseline="0" dirty="0" smtClean="0"/>
                  <a:t> turn back to linear regression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Recall that f</a:t>
                </a:r>
                <a:r>
                  <a:rPr lang="en-US" dirty="0" smtClean="0"/>
                  <a:t>itting the linear model to a data set aims to find a set of feature weights </a:t>
                </a:r>
                <a14:m>
                  <m:oMath xmlns:m="http://schemas.openxmlformats.org/officeDocument/2006/math">
                    <m:bar>
                      <m:barPr>
                        <m:ctrlPr>
                          <a:rPr lang="en-US" i="1">
                            <a:latin typeface="Cambria Math" panose="02040503050406030204" pitchFamily="18" charset="0"/>
                          </a:rPr>
                        </m:ctrlPr>
                      </m:bar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smtClean="0"/>
                  <a:t> that will minimize the error between the model prediction and the available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 common measure for the error used in machine learning is the mean square error MSE</a:t>
                </a:r>
              </a:p>
              <a:p>
                <a:endParaRPr lang="en-US" dirty="0" smtClean="0"/>
              </a:p>
              <a:p>
                <a:r>
                  <a:rPr lang="en-US" dirty="0" smtClean="0"/>
                  <a:t>Using our notations in</a:t>
                </a:r>
                <a:r>
                  <a:rPr lang="en-US" baseline="0" dirty="0" smtClean="0"/>
                  <a:t> vector form the </a:t>
                </a:r>
                <a:r>
                  <a:rPr lang="en-US" dirty="0" smtClean="0"/>
                  <a:t> mean square error can be written in a compact form</a:t>
                </a:r>
              </a:p>
              <a:p>
                <a:endParaRPr lang="en-US" dirty="0" smtClean="0"/>
              </a:p>
              <a:p>
                <a:r>
                  <a:rPr lang="en-US" dirty="0" smtClean="0"/>
                  <a:t>The expression </a:t>
                </a:r>
                <a14:m>
                  <m:oMath xmlns:m="http://schemas.openxmlformats.org/officeDocument/2006/math">
                    <m:sSup>
                      <m:sSupPr>
                        <m:ctrlPr>
                          <a:rPr lang="en-US" i="1" smtClean="0">
                            <a:latin typeface="Cambria Math" panose="02040503050406030204" pitchFamily="18" charset="0"/>
                          </a:rPr>
                        </m:ctrlPr>
                      </m:sSupPr>
                      <m:e>
                        <m:bar>
                          <m:barPr>
                            <m:ctrlPr>
                              <a:rPr lang="en-US" i="1">
                                <a:latin typeface="Cambria Math" panose="02040503050406030204" pitchFamily="18" charset="0"/>
                              </a:rPr>
                            </m:ctrlPr>
                          </m:barPr>
                          <m:e>
                            <m:r>
                              <a:rPr lang="en-US" i="1" smtClean="0">
                                <a:latin typeface="Cambria Math" panose="02040503050406030204" pitchFamily="18" charset="0"/>
                                <a:ea typeface="Cambria Math" panose="02040503050406030204" pitchFamily="18" charset="0"/>
                              </a:rPr>
                              <m:t>𝜃</m:t>
                            </m:r>
                          </m:e>
                        </m:ba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sup>
                    </m:sSup>
                  </m:oMath>
                </a14:m>
                <a:r>
                  <a:rPr lang="en-CA" dirty="0" smtClean="0"/>
                  <a:t> computes the difference</a:t>
                </a:r>
                <a:r>
                  <a:rPr lang="en-CA" baseline="0" dirty="0" smtClean="0"/>
                  <a:t> between the model prediction and label of a given instance.</a:t>
                </a:r>
              </a:p>
              <a:p>
                <a:r>
                  <a:rPr lang="en-US" baseline="0" dirty="0" smtClean="0"/>
                  <a:t>Squaring it and summing over all instances in the data set allows us to compute the square error</a:t>
                </a:r>
              </a:p>
              <a:p>
                <a:r>
                  <a:rPr lang="en-US" baseline="0" dirty="0" smtClean="0"/>
                  <a:t>Dividing by the number of instances m in the data set gives us the </a:t>
                </a:r>
                <a:r>
                  <a:rPr lang="en-US" dirty="0" smtClean="0"/>
                  <a:t>mean square error </a:t>
                </a:r>
              </a:p>
              <a:p>
                <a:endParaRPr lang="en-US" dirty="0" smtClean="0"/>
              </a:p>
              <a:p>
                <a:r>
                  <a:rPr lang="en-US" dirty="0" smtClean="0"/>
                  <a:t>As we</a:t>
                </a:r>
                <a:r>
                  <a:rPr lang="en-US" baseline="0" dirty="0" smtClean="0"/>
                  <a:t> learned in the lesson of regression, the </a:t>
                </a:r>
                <a:r>
                  <a:rPr lang="en-US" dirty="0" smtClean="0"/>
                  <a:t>mean square error is a function of the model parameters,</a:t>
                </a:r>
                <a:r>
                  <a:rPr lang="en-US" baseline="0" dirty="0" smtClean="0"/>
                  <a:t> or feature weights as they are called in machined learning</a:t>
                </a:r>
              </a:p>
              <a:p>
                <a:endParaRPr lang="en-US" baseline="0" dirty="0" smtClean="0"/>
              </a:p>
              <a:p>
                <a:r>
                  <a:rPr lang="en-US" baseline="0" dirty="0" smtClean="0"/>
                  <a:t>For each new choice of the feature weights the </a:t>
                </a:r>
                <a:r>
                  <a:rPr lang="en-US" dirty="0" smtClean="0"/>
                  <a:t>mean square error changes. The goal is to find the </a:t>
                </a:r>
                <a:r>
                  <a:rPr lang="en-US" baseline="0" dirty="0" smtClean="0"/>
                  <a:t>feature weights that will minimize the </a:t>
                </a:r>
                <a:r>
                  <a:rPr lang="en-US" dirty="0" smtClean="0"/>
                  <a:t>mean square error</a:t>
                </a:r>
                <a:endParaRPr lang="en-CA" dirty="0"/>
              </a:p>
            </p:txBody>
          </p:sp>
        </mc:Choice>
        <mc:Fallback xmlns="">
          <p:sp>
            <p:nvSpPr>
              <p:cNvPr id="3" name="Notes Placeholder 2"/>
              <p:cNvSpPr>
                <a:spLocks noGrp="1"/>
              </p:cNvSpPr>
              <p:nvPr>
                <p:ph type="body" idx="1"/>
              </p:nvPr>
            </p:nvSpPr>
            <p:spPr/>
            <p:txBody>
              <a:bodyPr/>
              <a:lstStyle/>
              <a:p>
                <a:r>
                  <a:rPr lang="en-US" dirty="0" smtClean="0"/>
                  <a:t>Let us now</a:t>
                </a:r>
                <a:r>
                  <a:rPr lang="en-US" baseline="0" dirty="0" smtClean="0"/>
                  <a:t> turn back to linear regression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Recall that </a:t>
                </a:r>
                <a:r>
                  <a:rPr lang="en-US" baseline="0" dirty="0" smtClean="0"/>
                  <a:t>f</a:t>
                </a:r>
                <a:r>
                  <a:rPr lang="en-US" dirty="0" smtClean="0"/>
                  <a:t>itting the linear model to a data set aims to find a set of feature weights </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i="0" smtClean="0">
                    <a:latin typeface="Cambria Math" panose="02040503050406030204" pitchFamily="18" charset="0"/>
                    <a:ea typeface="Cambria Math" panose="02040503050406030204" pitchFamily="18" charset="0"/>
                  </a:rPr>
                  <a:t> ̂</a:t>
                </a:r>
                <a:r>
                  <a:rPr lang="en-US" i="0">
                    <a:latin typeface="Cambria Math" panose="02040503050406030204" pitchFamily="18" charset="0"/>
                    <a:ea typeface="Cambria Math" panose="02040503050406030204" pitchFamily="18" charset="0"/>
                  </a:rPr>
                  <a:t> )</a:t>
                </a:r>
                <a:r>
                  <a:rPr lang="en-US" dirty="0" smtClean="0"/>
                  <a:t> that will minimize the error between the model prediction and the available </a:t>
                </a:r>
                <a:r>
                  <a:rPr lang="en-US" dirty="0" smtClean="0"/>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 common measure for the error used in machine learning is the mean square error MSE</a:t>
                </a:r>
              </a:p>
              <a:p>
                <a:endParaRPr lang="en-US" dirty="0" smtClean="0"/>
              </a:p>
              <a:p>
                <a:r>
                  <a:rPr lang="en-US" dirty="0" smtClean="0"/>
                  <a:t>Using our notations in</a:t>
                </a:r>
                <a:r>
                  <a:rPr lang="en-US" baseline="0" dirty="0" smtClean="0"/>
                  <a:t> vector form the </a:t>
                </a:r>
                <a:r>
                  <a:rPr lang="en-US" dirty="0" smtClean="0"/>
                  <a:t> mean square error can be written in a compact form</a:t>
                </a:r>
              </a:p>
              <a:p>
                <a:endParaRPr lang="en-US" dirty="0" smtClean="0"/>
              </a:p>
              <a:p>
                <a:r>
                  <a:rPr lang="en-US" dirty="0" smtClean="0"/>
                  <a:t>The expression </a:t>
                </a:r>
                <a:r>
                  <a:rPr lang="en-US" i="0">
                    <a:latin typeface="Cambria Math" panose="02040503050406030204" pitchFamily="18" charset="0"/>
                  </a:rPr>
                  <a:t>▁</a:t>
                </a:r>
                <a:r>
                  <a:rPr lang="en-US" i="0" smtClean="0">
                    <a:latin typeface="Cambria Math" panose="02040503050406030204" pitchFamily="18" charset="0"/>
                    <a:ea typeface="Cambria Math" panose="02040503050406030204" pitchFamily="18" charset="0"/>
                  </a:rPr>
                  <a:t>𝜃</a:t>
                </a:r>
                <a:r>
                  <a:rPr lang="en-US" i="0" smtClean="0">
                    <a:latin typeface="Cambria Math" panose="02040503050406030204" pitchFamily="18" charset="0"/>
                    <a:ea typeface="Cambria Math" panose="02040503050406030204" pitchFamily="18" charset="0"/>
                  </a:rPr>
                  <a:t>^</a:t>
                </a:r>
                <a:r>
                  <a:rPr lang="en-US" i="0">
                    <a:latin typeface="Cambria Math" panose="02040503050406030204" pitchFamily="18" charset="0"/>
                  </a:rPr>
                  <a:t>𝑇</a:t>
                </a:r>
                <a:r>
                  <a:rPr lang="en-US" i="0">
                    <a:latin typeface="Cambria Math" panose="02040503050406030204" pitchFamily="18" charset="0"/>
                    <a:ea typeface="Cambria Math" panose="02040503050406030204" pitchFamily="18" charset="0"/>
                  </a:rPr>
                  <a:t>∙▁𝑥^((𝑖) )−𝑦^((𝑖))</a:t>
                </a:r>
                <a:r>
                  <a:rPr lang="en-CA" dirty="0" smtClean="0"/>
                  <a:t> computes the difference</a:t>
                </a:r>
                <a:r>
                  <a:rPr lang="en-CA" baseline="0" dirty="0" smtClean="0"/>
                  <a:t> between the model prediction and label of a given instance.</a:t>
                </a:r>
              </a:p>
              <a:p>
                <a:r>
                  <a:rPr lang="en-US" baseline="0" dirty="0" smtClean="0"/>
                  <a:t>Squaring it and summing over all instances in the data set allows us to compute the square error</a:t>
                </a:r>
              </a:p>
              <a:p>
                <a:r>
                  <a:rPr lang="en-US" baseline="0" dirty="0" smtClean="0"/>
                  <a:t>Dividing by the number of instances m in the data set gives us the </a:t>
                </a:r>
                <a:r>
                  <a:rPr lang="en-US" dirty="0" smtClean="0"/>
                  <a:t>mean square error </a:t>
                </a:r>
              </a:p>
              <a:p>
                <a:endParaRPr lang="en-US" dirty="0" smtClean="0"/>
              </a:p>
              <a:p>
                <a:r>
                  <a:rPr lang="en-US" dirty="0" smtClean="0"/>
                  <a:t>As we</a:t>
                </a:r>
                <a:r>
                  <a:rPr lang="en-US" baseline="0" dirty="0" smtClean="0"/>
                  <a:t> learned in the lesson of regression, the </a:t>
                </a:r>
                <a:r>
                  <a:rPr lang="en-US" dirty="0" smtClean="0"/>
                  <a:t>mean square error is a function of the model parameters,</a:t>
                </a:r>
                <a:r>
                  <a:rPr lang="en-US" baseline="0" dirty="0" smtClean="0"/>
                  <a:t> or feature weights as they are called in machined learning</a:t>
                </a:r>
              </a:p>
              <a:p>
                <a:endParaRPr lang="en-US" baseline="0" dirty="0" smtClean="0"/>
              </a:p>
              <a:p>
                <a:r>
                  <a:rPr lang="en-US" baseline="0" dirty="0" smtClean="0"/>
                  <a:t>For each new choice of the feature weights the </a:t>
                </a:r>
                <a:r>
                  <a:rPr lang="en-US" dirty="0" smtClean="0"/>
                  <a:t>mean square error changes. The goal is to find the </a:t>
                </a:r>
                <a:r>
                  <a:rPr lang="en-US" baseline="0" dirty="0" smtClean="0"/>
                  <a:t>feature weights that will minimize the </a:t>
                </a:r>
                <a:r>
                  <a:rPr lang="en-US" dirty="0" smtClean="0"/>
                  <a:t>mean square error</a:t>
                </a:r>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8</a:t>
            </a:fld>
            <a:endParaRPr lang="en-US"/>
          </a:p>
        </p:txBody>
      </p:sp>
    </p:spTree>
    <p:extLst>
      <p:ext uri="{BB962C8B-B14F-4D97-AF65-F5344CB8AC3E}">
        <p14:creationId xmlns:p14="http://schemas.microsoft.com/office/powerpoint/2010/main" val="425634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a:t>
                </a:r>
                <a:r>
                  <a:rPr lang="en-US" baseline="0" dirty="0" smtClean="0"/>
                  <a:t> add some comments on the terminology used in machine learning</a:t>
                </a:r>
              </a:p>
              <a:p>
                <a:endParaRPr lang="en-US" baseline="0" dirty="0" smtClean="0"/>
              </a:p>
              <a:p>
                <a:r>
                  <a:rPr lang="en-US" dirty="0" smtClean="0"/>
                  <a:t>In machine learning the operation in which one </a:t>
                </a:r>
                <a:r>
                  <a:rPr lang="en-US" dirty="0"/>
                  <a:t>aims to find a set of feature weights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a:t> that will minimize the error between the model prediction and the available </a:t>
                </a:r>
                <a:r>
                  <a:rPr lang="en-US" dirty="0" smtClean="0"/>
                  <a:t>data is called </a:t>
                </a:r>
                <a:r>
                  <a:rPr lang="en-US" i="1" dirty="0" smtClean="0"/>
                  <a:t>training</a:t>
                </a:r>
              </a:p>
              <a:p>
                <a:r>
                  <a:rPr lang="en-US" i="0" dirty="0" smtClean="0"/>
                  <a:t>In the context of linear regression we called it curve</a:t>
                </a:r>
                <a:r>
                  <a:rPr lang="en-US" i="0" baseline="0" dirty="0" smtClean="0"/>
                  <a:t> fitting</a:t>
                </a:r>
                <a:endParaRPr lang="en-US" i="0" dirty="0" smtClean="0"/>
              </a:p>
              <a:p>
                <a:endParaRPr lang="en-US" i="1" dirty="0"/>
              </a:p>
              <a:p>
                <a:r>
                  <a:rPr lang="en-US" dirty="0" smtClean="0"/>
                  <a:t>The </a:t>
                </a:r>
                <a:r>
                  <a:rPr lang="en-US" dirty="0"/>
                  <a:t>function one aims to minimize to adjust the feature weights is called the </a:t>
                </a:r>
                <a:r>
                  <a:rPr lang="en-US" i="1" dirty="0"/>
                  <a:t>cost </a:t>
                </a:r>
                <a:r>
                  <a:rPr lang="en-US" i="1" dirty="0" smtClean="0"/>
                  <a:t>function</a:t>
                </a:r>
              </a:p>
              <a:p>
                <a:endParaRPr lang="en-US" i="1" dirty="0" smtClean="0"/>
              </a:p>
              <a:p>
                <a:r>
                  <a:rPr lang="en-US" i="0" dirty="0" smtClean="0"/>
                  <a:t>As we will see progressively, there are more general functions</a:t>
                </a:r>
                <a:r>
                  <a:rPr lang="en-US" i="0" baseline="0" dirty="0" smtClean="0"/>
                  <a:t> than for example the mean square error that are used in machine learning.</a:t>
                </a:r>
              </a:p>
              <a:p>
                <a:endParaRPr lang="en-US" i="0" dirty="0"/>
              </a:p>
              <a:p>
                <a:endParaRPr lang="en-CA" dirty="0"/>
              </a:p>
            </p:txBody>
          </p:sp>
        </mc:Choice>
        <mc:Fallback xmlns="">
          <p:sp>
            <p:nvSpPr>
              <p:cNvPr id="3" name="Notes Placeholder 2"/>
              <p:cNvSpPr>
                <a:spLocks noGrp="1"/>
              </p:cNvSpPr>
              <p:nvPr>
                <p:ph type="body" idx="1"/>
              </p:nvPr>
            </p:nvSpPr>
            <p:spPr/>
            <p:txBody>
              <a:bodyPr/>
              <a:lstStyle/>
              <a:p>
                <a:r>
                  <a:rPr lang="en-US" dirty="0" smtClean="0"/>
                  <a:t>Let us</a:t>
                </a:r>
                <a:r>
                  <a:rPr lang="en-US" baseline="0" dirty="0" smtClean="0"/>
                  <a:t> add some comments on the terminology used in machine learning</a:t>
                </a:r>
              </a:p>
              <a:p>
                <a:endParaRPr lang="en-US" baseline="0" dirty="0" smtClean="0"/>
              </a:p>
              <a:p>
                <a:r>
                  <a:rPr lang="en-US" dirty="0" smtClean="0"/>
                  <a:t>In machine learning the operation in which one </a:t>
                </a:r>
                <a:r>
                  <a:rPr lang="en-US" dirty="0"/>
                  <a:t>aims to find a set of feature weights </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 ̂ )</a:t>
                </a:r>
                <a:r>
                  <a:rPr lang="en-US" dirty="0"/>
                  <a:t> that will minimize the error between the model prediction and the available </a:t>
                </a:r>
                <a:r>
                  <a:rPr lang="en-US" dirty="0" smtClean="0"/>
                  <a:t>data is called </a:t>
                </a:r>
                <a:r>
                  <a:rPr lang="en-US" i="1" dirty="0" smtClean="0"/>
                  <a:t>training</a:t>
                </a:r>
              </a:p>
              <a:p>
                <a:r>
                  <a:rPr lang="en-US" i="0" dirty="0" smtClean="0"/>
                  <a:t>In the context of linear regression we called it curve</a:t>
                </a:r>
                <a:r>
                  <a:rPr lang="en-US" i="0" baseline="0" dirty="0" smtClean="0"/>
                  <a:t> fitting</a:t>
                </a:r>
                <a:endParaRPr lang="en-US" i="0" dirty="0" smtClean="0"/>
              </a:p>
              <a:p>
                <a:endParaRPr lang="en-US" i="1" dirty="0"/>
              </a:p>
              <a:p>
                <a:r>
                  <a:rPr lang="en-US" dirty="0" smtClean="0"/>
                  <a:t>The </a:t>
                </a:r>
                <a:r>
                  <a:rPr lang="en-US" dirty="0"/>
                  <a:t>function one aims to minimize to adjust the feature weights is called the </a:t>
                </a:r>
                <a:r>
                  <a:rPr lang="en-US" i="1" dirty="0"/>
                  <a:t>cost </a:t>
                </a:r>
                <a:r>
                  <a:rPr lang="en-US" i="1" dirty="0" smtClean="0"/>
                  <a:t>function</a:t>
                </a:r>
              </a:p>
              <a:p>
                <a:endParaRPr lang="en-US" i="1" dirty="0" smtClean="0"/>
              </a:p>
              <a:p>
                <a:r>
                  <a:rPr lang="en-US" i="0" dirty="0" smtClean="0"/>
                  <a:t>As we will see progressively, there are more general functions</a:t>
                </a:r>
                <a:r>
                  <a:rPr lang="en-US" i="0" baseline="0" dirty="0" smtClean="0"/>
                  <a:t> than for example the mean square error that are used in machine learning.</a:t>
                </a:r>
              </a:p>
              <a:p>
                <a:endParaRPr lang="en-US" i="0" dirty="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9</a:t>
            </a:fld>
            <a:endParaRPr lang="en-US"/>
          </a:p>
        </p:txBody>
      </p:sp>
    </p:spTree>
    <p:extLst>
      <p:ext uri="{BB962C8B-B14F-4D97-AF65-F5344CB8AC3E}">
        <p14:creationId xmlns:p14="http://schemas.microsoft.com/office/powerpoint/2010/main" val="261317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3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2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55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9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57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2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3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23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62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26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14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0.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chart" Target="../charts/chart1.xml"/><Relationship Id="rId10" Type="http://schemas.openxmlformats.org/officeDocument/2006/relationships/image" Target="../media/image47.png"/><Relationship Id="rId4" Type="http://schemas.openxmlformats.org/officeDocument/2006/relationships/image" Target="../media/image420.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2</a:t>
            </a:r>
            <a:endParaRPr lang="en-US" dirty="0"/>
          </a:p>
        </p:txBody>
      </p:sp>
      <p:sp>
        <p:nvSpPr>
          <p:cNvPr id="3" name="Subtitle 2"/>
          <p:cNvSpPr>
            <a:spLocks noGrp="1"/>
          </p:cNvSpPr>
          <p:nvPr>
            <p:ph type="subTitle" idx="1"/>
          </p:nvPr>
        </p:nvSpPr>
        <p:spPr/>
        <p:txBody>
          <a:bodyPr/>
          <a:lstStyle/>
          <a:p>
            <a:r>
              <a:rPr lang="en-US" dirty="0" smtClean="0"/>
              <a:t>Linear Regression as Machine Learning Algorithm</a:t>
            </a:r>
            <a:endParaRPr lang="en-US" dirty="0"/>
          </a:p>
        </p:txBody>
      </p:sp>
    </p:spTree>
    <p:extLst>
      <p:ext uri="{BB962C8B-B14F-4D97-AF65-F5344CB8AC3E}">
        <p14:creationId xmlns:p14="http://schemas.microsoft.com/office/powerpoint/2010/main" val="11550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From our lectures on linear regression we know the solution of the problem</a:t>
                </a:r>
              </a:p>
              <a:p>
                <a:r>
                  <a:rPr lang="en-US" dirty="0"/>
                  <a:t>The feature weights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a:t> that will minimize the cost function are solution of the normal equations:</a:t>
                </a:r>
              </a:p>
              <a:p>
                <a:endParaRPr lang="en-US" sz="1200"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𝐴</m:t>
                      </m:r>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bar>
                        <m:barPr>
                          <m:ctrlPr>
                            <a:rPr lang="en-US" i="1">
                              <a:latin typeface="Cambria Math" panose="02040503050406030204" pitchFamily="18" charset="0"/>
                            </a:rPr>
                          </m:ctrlPr>
                        </m:barPr>
                        <m:e>
                          <m:r>
                            <a:rPr lang="en-US" i="1">
                              <a:latin typeface="Cambria Math" panose="02040503050406030204" pitchFamily="18" charset="0"/>
                            </a:rPr>
                            <m:t>𝑦</m:t>
                          </m:r>
                        </m:e>
                      </m:ba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r="-1444"/>
                </a:stretch>
              </a:blipFill>
            </p:spPr>
            <p:txBody>
              <a:bodyPr/>
              <a:lstStyle/>
              <a:p>
                <a:r>
                  <a:rPr lang="en-CA">
                    <a:noFill/>
                  </a:rPr>
                  <a:t> </a:t>
                </a:r>
              </a:p>
            </p:txBody>
          </p:sp>
        </mc:Fallback>
      </mc:AlternateContent>
    </p:spTree>
    <p:extLst>
      <p:ext uri="{BB962C8B-B14F-4D97-AF65-F5344CB8AC3E}">
        <p14:creationId xmlns:p14="http://schemas.microsoft.com/office/powerpoint/2010/main" val="40091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Set of </a:t>
                </a:r>
                <a14:m>
                  <m:oMath xmlns:m="http://schemas.openxmlformats.org/officeDocument/2006/math">
                    <m:r>
                      <a:rPr lang="en-US" b="0" i="1" smtClean="0">
                        <a:latin typeface="Cambria Math" panose="02040503050406030204" pitchFamily="18" charset="0"/>
                      </a:rPr>
                      <m:t>𝑚</m:t>
                    </m:r>
                  </m:oMath>
                </a14:m>
                <a:r>
                  <a:rPr lang="en-US" dirty="0" smtClean="0"/>
                  <a:t> inconsistent equations:</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bar>
                            <m:barPr>
                              <m:ctrlPr>
                                <a:rPr lang="en-US"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𝑥</m:t>
                              </m:r>
                            </m:e>
                          </m:ba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e>
                          </m:d>
                        </m:e>
                        <m:sup>
                          <m:r>
                            <a:rPr lang="en-US" b="0" i="1" smtClean="0">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oMath>
                  </m:oMathPara>
                </a14:m>
                <a:endParaRPr lang="en-US" dirty="0" smtClean="0"/>
              </a:p>
              <a:p>
                <a:r>
                  <a:rPr lang="en-US" dirty="0" smtClean="0"/>
                  <a:t>In matrix form:</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up>
                                </m:sSup>
                              </m:e>
                            </m:mr>
                            <m:mr>
                              <m:e>
                                <m:eqArr>
                                  <m:eqArrPr>
                                    <m:ctrlPr>
                                      <a:rPr lang="fr-FR" i="1">
                                        <a:latin typeface="Cambria Math" panose="02040503050406030204" pitchFamily="18" charset="0"/>
                                      </a:rPr>
                                    </m:ctrlPr>
                                  </m:eqArrPr>
                                  <m:e>
                                    <m:r>
                                      <a:rPr lang="en-US" i="1">
                                        <a:latin typeface="Cambria Math" panose="02040503050406030204" pitchFamily="18" charset="0"/>
                                      </a:rPr>
                                      <m:t>⋮</m:t>
                                    </m:r>
                                  </m:e>
                                </m:eqArr>
                              </m:e>
                            </m:mr>
                            <m:m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sup>
                                </m:sSup>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sup>
                                        </m:sSup>
                                      </m:e>
                                    </m:d>
                                  </m:e>
                                  <m:sup>
                                    <m:r>
                                      <a:rPr lang="en-US" i="1">
                                        <a:latin typeface="Cambria Math" panose="02040503050406030204" pitchFamily="18" charset="0"/>
                                        <a:ea typeface="Cambria Math" panose="02040503050406030204" pitchFamily="18" charset="0"/>
                                      </a:rPr>
                                      <m:t>𝑇</m:t>
                                    </m:r>
                                  </m:sup>
                                </m:sSup>
                              </m:e>
                            </m:mr>
                            <m:mr>
                              <m:e>
                                <m:eqArr>
                                  <m:eqArrPr>
                                    <m:ctrlPr>
                                      <a:rPr lang="fr-FR" i="1">
                                        <a:latin typeface="Cambria Math" panose="02040503050406030204" pitchFamily="18" charset="0"/>
                                      </a:rPr>
                                    </m:ctrlPr>
                                  </m:eqArrPr>
                                  <m:e>
                                    <m:r>
                                      <a:rPr lang="en-US" i="1">
                                        <a:latin typeface="Cambria Math" panose="02040503050406030204" pitchFamily="18" charset="0"/>
                                      </a:rPr>
                                      <m:t>⋮</m:t>
                                    </m:r>
                                  </m:e>
                                </m:eqArr>
                              </m:e>
                            </m:mr>
                            <m:m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e>
                                            </m:d>
                                          </m:sup>
                                        </m:sSup>
                                      </m:e>
                                    </m:d>
                                  </m:e>
                                  <m:sup>
                                    <m:r>
                                      <a:rPr lang="en-US" i="1">
                                        <a:latin typeface="Cambria Math" panose="02040503050406030204" pitchFamily="18" charset="0"/>
                                        <a:ea typeface="Cambria Math" panose="02040503050406030204" pitchFamily="18" charset="0"/>
                                      </a:rPr>
                                      <m:t>𝑇</m:t>
                                    </m:r>
                                  </m:sup>
                                </m:sSup>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e>
                            </m:mr>
                            <m:mr>
                              <m:e>
                                <m:eqArr>
                                  <m:eqArrPr>
                                    <m:ctrlPr>
                                      <a:rPr lang="fr-FR" i="1">
                                        <a:latin typeface="Cambria Math" panose="02040503050406030204" pitchFamily="18" charset="0"/>
                                      </a:rPr>
                                    </m:ctrlPr>
                                  </m:eqArrPr>
                                  <m:e>
                                    <m:r>
                                      <a:rPr lang="en-US" i="1">
                                        <a:latin typeface="Cambria Math" panose="02040503050406030204" pitchFamily="18" charset="0"/>
                                      </a:rPr>
                                      <m:t>⋮</m:t>
                                    </m:r>
                                  </m:e>
                                </m:eqAr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𝑛</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6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48077" y="5489269"/>
                <a:ext cx="3922549" cy="369332"/>
              </a:xfrm>
              <a:prstGeom prst="rect">
                <a:avLst/>
              </a:prstGeom>
            </p:spPr>
            <p:txBody>
              <a:bodyPr wrap="none">
                <a:spAutoFit/>
              </a:bodyPr>
              <a:lstStyle/>
              <a:p>
                <a:r>
                  <a:rPr lang="en-CA" dirty="0" smtClean="0">
                    <a:solidFill>
                      <a:srgbClr val="48A6AD"/>
                    </a:solidFill>
                  </a:rPr>
                  <a:t>Coefficient matrix </a:t>
                </a:r>
                <a14:m>
                  <m:oMath xmlns:m="http://schemas.openxmlformats.org/officeDocument/2006/math">
                    <m:r>
                      <a:rPr lang="en-US" i="1">
                        <a:solidFill>
                          <a:srgbClr val="48A6AD"/>
                        </a:solidFill>
                        <a:latin typeface="Cambria Math" panose="02040503050406030204" pitchFamily="18" charset="0"/>
                      </a:rPr>
                      <m:t>𝐴</m:t>
                    </m:r>
                  </m:oMath>
                </a14:m>
                <a:r>
                  <a:rPr lang="en-CA" dirty="0" smtClean="0">
                    <a:solidFill>
                      <a:srgbClr val="48A6AD"/>
                    </a:solidFill>
                  </a:rPr>
                  <a:t> of size (</a:t>
                </a:r>
                <a14:m>
                  <m:oMath xmlns:m="http://schemas.openxmlformats.org/officeDocument/2006/math">
                    <m:r>
                      <a:rPr lang="en-US" b="0" i="1" smtClean="0">
                        <a:solidFill>
                          <a:srgbClr val="48A6AD"/>
                        </a:solidFill>
                        <a:latin typeface="Cambria Math" panose="02040503050406030204" pitchFamily="18" charset="0"/>
                      </a:rPr>
                      <m:t>𝑛</m:t>
                    </m:r>
                    <m:r>
                      <a:rPr lang="en-US" b="0" i="1" smtClean="0">
                        <a:solidFill>
                          <a:srgbClr val="48A6AD"/>
                        </a:solidFill>
                        <a:latin typeface="Cambria Math" panose="02040503050406030204" pitchFamily="18" charset="0"/>
                      </a:rPr>
                      <m:t>+1)×</m:t>
                    </m:r>
                    <m:r>
                      <a:rPr lang="en-US" b="0" i="1" smtClean="0">
                        <a:solidFill>
                          <a:srgbClr val="48A6AD"/>
                        </a:solidFill>
                        <a:latin typeface="Cambria Math" panose="02040503050406030204" pitchFamily="18" charset="0"/>
                      </a:rPr>
                      <m:t>𝑚</m:t>
                    </m:r>
                  </m:oMath>
                </a14:m>
                <a:endParaRPr lang="en-CA" dirty="0">
                  <a:solidFill>
                    <a:srgbClr val="48A6AD"/>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548077" y="5489269"/>
                <a:ext cx="3922549" cy="369332"/>
              </a:xfrm>
              <a:prstGeom prst="rect">
                <a:avLst/>
              </a:prstGeom>
              <a:blipFill>
                <a:blip r:embed="rId4"/>
                <a:stretch>
                  <a:fillRect l="-1242" t="-8197" b="-245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360611" y="4101555"/>
                <a:ext cx="1995098" cy="369332"/>
              </a:xfrm>
              <a:prstGeom prst="rect">
                <a:avLst/>
              </a:prstGeom>
            </p:spPr>
            <p:txBody>
              <a:bodyPr wrap="none">
                <a:spAutoFit/>
              </a:bodyPr>
              <a:lstStyle/>
              <a:p>
                <a14:m>
                  <m:oMath xmlns:m="http://schemas.openxmlformats.org/officeDocument/2006/math">
                    <m:r>
                      <a:rPr lang="en-US" b="0" i="1" smtClean="0">
                        <a:solidFill>
                          <a:srgbClr val="48A6AD"/>
                        </a:solidFill>
                        <a:latin typeface="Cambria Math" panose="02040503050406030204" pitchFamily="18" charset="0"/>
                      </a:rPr>
                      <m:t>𝑛</m:t>
                    </m:r>
                    <m:r>
                      <a:rPr lang="en-US" b="0" i="1" smtClean="0">
                        <a:solidFill>
                          <a:srgbClr val="48A6AD"/>
                        </a:solidFill>
                        <a:latin typeface="Cambria Math" panose="02040503050406030204" pitchFamily="18" charset="0"/>
                      </a:rPr>
                      <m:t>+1</m:t>
                    </m:r>
                  </m:oMath>
                </a14:m>
                <a:r>
                  <a:rPr lang="en-CA" dirty="0" smtClean="0">
                    <a:solidFill>
                      <a:srgbClr val="48A6AD"/>
                    </a:solidFill>
                  </a:rPr>
                  <a:t> unknowns </a:t>
                </a:r>
                <a14:m>
                  <m:oMath xmlns:m="http://schemas.openxmlformats.org/officeDocument/2006/math">
                    <m:sSub>
                      <m:sSubPr>
                        <m:ctrlPr>
                          <a:rPr lang="en-US" i="1">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ea typeface="Cambria Math" panose="02040503050406030204" pitchFamily="18" charset="0"/>
                          </a:rPr>
                          <m:t>𝜃</m:t>
                        </m:r>
                      </m:e>
                      <m:sub>
                        <m:r>
                          <a:rPr lang="en-US" b="0" i="1" smtClean="0">
                            <a:solidFill>
                              <a:srgbClr val="48A6AD"/>
                            </a:solidFill>
                            <a:latin typeface="Cambria Math" panose="02040503050406030204" pitchFamily="18" charset="0"/>
                            <a:ea typeface="Cambria Math" panose="02040503050406030204" pitchFamily="18" charset="0"/>
                          </a:rPr>
                          <m:t>𝑖</m:t>
                        </m:r>
                      </m:sub>
                    </m:sSub>
                  </m:oMath>
                </a14:m>
                <a:endParaRPr lang="en-CA" dirty="0">
                  <a:solidFill>
                    <a:srgbClr val="48A6AD"/>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360611" y="4101555"/>
                <a:ext cx="1995098" cy="369332"/>
              </a:xfrm>
              <a:prstGeom prst="rect">
                <a:avLst/>
              </a:prstGeom>
              <a:blipFill>
                <a:blip r:embed="rId5"/>
                <a:stretch>
                  <a:fillRect t="-10000"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78009" y="4101555"/>
                <a:ext cx="1366336" cy="369332"/>
              </a:xfrm>
              <a:prstGeom prst="rect">
                <a:avLst/>
              </a:prstGeom>
            </p:spPr>
            <p:txBody>
              <a:bodyPr wrap="none">
                <a:spAutoFit/>
              </a:bodyPr>
              <a:lstStyle/>
              <a:p>
                <a14:m>
                  <m:oMath xmlns:m="http://schemas.openxmlformats.org/officeDocument/2006/math">
                    <m:r>
                      <a:rPr lang="en-US" b="0" i="1" smtClean="0">
                        <a:solidFill>
                          <a:srgbClr val="48A6AD"/>
                        </a:solidFill>
                        <a:latin typeface="Cambria Math" panose="02040503050406030204" pitchFamily="18" charset="0"/>
                      </a:rPr>
                      <m:t>𝑚</m:t>
                    </m:r>
                  </m:oMath>
                </a14:m>
                <a:r>
                  <a:rPr lang="en-CA" dirty="0" smtClean="0">
                    <a:solidFill>
                      <a:srgbClr val="48A6AD"/>
                    </a:solidFill>
                  </a:rPr>
                  <a:t> </a:t>
                </a:r>
                <a:r>
                  <a:rPr lang="en-US" dirty="0" smtClean="0">
                    <a:solidFill>
                      <a:srgbClr val="48A6AD"/>
                    </a:solidFill>
                  </a:rPr>
                  <a:t>equations</a:t>
                </a:r>
                <a:endParaRPr lang="en-CA"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278009" y="4101555"/>
                <a:ext cx="1366336" cy="369332"/>
              </a:xfrm>
              <a:prstGeom prst="rect">
                <a:avLst/>
              </a:prstGeom>
              <a:blipFill>
                <a:blip r:embed="rId6"/>
                <a:stretch>
                  <a:fillRect t="-10000" r="-4018" b="-26667"/>
                </a:stretch>
              </a:blipFill>
            </p:spPr>
            <p:txBody>
              <a:bodyPr/>
              <a:lstStyle/>
              <a:p>
                <a:r>
                  <a:rPr lang="en-CA">
                    <a:noFill/>
                  </a:rPr>
                  <a:t> </a:t>
                </a:r>
              </a:p>
            </p:txBody>
          </p:sp>
        </mc:Fallback>
      </mc:AlternateContent>
      <p:sp>
        <p:nvSpPr>
          <p:cNvPr id="7" name="Right Brace 6">
            <a:extLst>
              <a:ext uri="{FF2B5EF4-FFF2-40B4-BE49-F238E27FC236}">
                <a16:creationId xmlns:a16="http://schemas.microsoft.com/office/drawing/2014/main" id="{4823E3BE-664E-4E90-82B4-472D5CC2017A}"/>
              </a:ext>
            </a:extLst>
          </p:cNvPr>
          <p:cNvSpPr/>
          <p:nvPr/>
        </p:nvSpPr>
        <p:spPr>
          <a:xfrm rot="5400000">
            <a:off x="6428258" y="4630900"/>
            <a:ext cx="152400" cy="1570684"/>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Tree>
    <p:extLst>
      <p:ext uri="{BB962C8B-B14F-4D97-AF65-F5344CB8AC3E}">
        <p14:creationId xmlns:p14="http://schemas.microsoft.com/office/powerpoint/2010/main" val="32944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coefficient matrix</a:t>
            </a:r>
            <a:endParaRPr lang="en-CA" dirty="0"/>
          </a:p>
        </p:txBody>
      </p:sp>
      <p:sp>
        <p:nvSpPr>
          <p:cNvPr id="4" name="Text Placeholder 3"/>
          <p:cNvSpPr>
            <a:spLocks noGrp="1"/>
          </p:cNvSpPr>
          <p:nvPr>
            <p:ph type="body" idx="1"/>
          </p:nvPr>
        </p:nvSpPr>
        <p:spPr/>
        <p:txBody>
          <a:bodyPr/>
          <a:lstStyle/>
          <a:p>
            <a:r>
              <a:rPr lang="en-US" dirty="0" smtClean="0"/>
              <a:t>Lines</a:t>
            </a:r>
            <a:endParaRPr lang="en-CA"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fontScale="92500"/>
              </a:bodyPr>
              <a:lstStyle/>
              <a:p>
                <a:pPr marL="0" indent="0">
                  <a:buNone/>
                </a:pPr>
                <a:r>
                  <a:rPr lang="en-US" dirty="0" smtClean="0"/>
                  <a:t>Each line is an instance vector of the data set</a:t>
                </a:r>
                <a:endParaRPr lang="en-CA"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e>
                                    </m:d>
                                  </m:e>
                                  <m:sup>
                                    <m:r>
                                      <a:rPr lang="en-US" i="1">
                                        <a:latin typeface="Cambria Math" panose="02040503050406030204" pitchFamily="18" charset="0"/>
                                        <a:ea typeface="Cambria Math" panose="02040503050406030204" pitchFamily="18" charset="0"/>
                                      </a:rPr>
                                      <m:t>𝑇</m:t>
                                    </m:r>
                                  </m:sup>
                                </m:sSup>
                              </m:e>
                            </m:mr>
                            <m:mr>
                              <m:e>
                                <m:eqArr>
                                  <m:eqArrPr>
                                    <m:ctrlPr>
                                      <a:rPr lang="fr-FR" i="1">
                                        <a:latin typeface="Cambria Math" panose="02040503050406030204" pitchFamily="18" charset="0"/>
                                      </a:rPr>
                                    </m:ctrlPr>
                                  </m:eqArrPr>
                                  <m:e>
                                    <m:eqArr>
                                      <m:eqArrPr>
                                        <m:ctrlPr>
                                          <a:rPr lang="fr-FR" i="1">
                                            <a:latin typeface="Cambria Math" panose="02040503050406030204" pitchFamily="18" charset="0"/>
                                          </a:rPr>
                                        </m:ctrlPr>
                                      </m:eqArrPr>
                                      <m:e>
                                        <m:r>
                                          <a:rPr lang="en-US" i="1">
                                            <a:latin typeface="Cambria Math" panose="02040503050406030204" pitchFamily="18" charset="0"/>
                                          </a:rPr>
                                          <m:t>⋮</m:t>
                                        </m:r>
                                      </m:e>
                                    </m:eqArr>
                                  </m:e>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sup>
                                            </m:sSup>
                                          </m:e>
                                        </m:d>
                                      </m:e>
                                      <m:sup>
                                        <m:r>
                                          <a:rPr lang="en-US" i="1">
                                            <a:latin typeface="Cambria Math" panose="02040503050406030204" pitchFamily="18" charset="0"/>
                                            <a:ea typeface="Cambria Math" panose="02040503050406030204" pitchFamily="18" charset="0"/>
                                          </a:rPr>
                                          <m:t>𝑇</m:t>
                                        </m:r>
                                      </m:sup>
                                    </m:sSup>
                                  </m:e>
                                  <m:e>
                                    <m:r>
                                      <a:rPr lang="en-US" i="1">
                                        <a:latin typeface="Cambria Math" panose="02040503050406030204" pitchFamily="18" charset="0"/>
                                      </a:rPr>
                                      <m:t>⋮</m:t>
                                    </m:r>
                                  </m:e>
                                </m:eqArr>
                              </m:e>
                            </m:mr>
                            <m:m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m:t>
                                                </m:r>
                                              </m:e>
                                            </m:d>
                                          </m:sup>
                                        </m:sSup>
                                      </m:e>
                                    </m:d>
                                  </m:e>
                                  <m:sup>
                                    <m:r>
                                      <a:rPr lang="en-US" i="1">
                                        <a:latin typeface="Cambria Math" panose="02040503050406030204" pitchFamily="18" charset="0"/>
                                        <a:ea typeface="Cambria Math" panose="02040503050406030204" pitchFamily="18" charset="0"/>
                                      </a:rPr>
                                      <m:t>𝑇</m:t>
                                    </m:r>
                                  </m:sup>
                                </m:sSup>
                              </m:e>
                            </m:mr>
                          </m:m>
                        </m:e>
                      </m:d>
                    </m:oMath>
                  </m:oMathPara>
                </a14:m>
                <a:endParaRPr lang="en-CA" dirty="0" smtClean="0"/>
              </a:p>
              <a:p>
                <a:pPr marL="0" indent="0">
                  <a:buNone/>
                </a:pPr>
                <a:endParaRPr lang="en-US" dirty="0" smtClean="0"/>
              </a:p>
              <a:p>
                <a:pPr marL="0" indent="0">
                  <a:buNone/>
                </a:pPr>
                <a:r>
                  <a:rPr lang="en-US" dirty="0" smtClean="0"/>
                  <a:t>Total of </a:t>
                </a:r>
                <a14:m>
                  <m:oMath xmlns:m="http://schemas.openxmlformats.org/officeDocument/2006/math">
                    <m:r>
                      <a:rPr lang="en-US" i="1">
                        <a:latin typeface="Cambria Math" panose="02040503050406030204" pitchFamily="18" charset="0"/>
                        <a:ea typeface="Cambria Math" panose="02040503050406030204" pitchFamily="18" charset="0"/>
                      </a:rPr>
                      <m:t>𝑚</m:t>
                    </m:r>
                  </m:oMath>
                </a14:m>
                <a:r>
                  <a:rPr lang="en-CA" dirty="0" smtClean="0"/>
                  <a:t> lines (</a:t>
                </a:r>
                <a14:m>
                  <m:oMath xmlns:m="http://schemas.openxmlformats.org/officeDocument/2006/math">
                    <m:r>
                      <a:rPr lang="en-US" i="1">
                        <a:latin typeface="Cambria Math" panose="02040503050406030204" pitchFamily="18" charset="0"/>
                        <a:ea typeface="Cambria Math" panose="02040503050406030204" pitchFamily="18" charset="0"/>
                      </a:rPr>
                      <m:t>𝑚</m:t>
                    </m:r>
                  </m:oMath>
                </a14:m>
                <a:r>
                  <a:rPr lang="en-CA" dirty="0" smtClean="0"/>
                  <a:t> instances)</a:t>
                </a:r>
                <a:endParaRPr lang="en-CA"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a:blip r:embed="rId3"/>
                <a:stretch>
                  <a:fillRect l="-1471" t="-1080"/>
                </a:stretch>
              </a:blipFill>
            </p:spPr>
            <p:txBody>
              <a:bodyPr/>
              <a:lstStyle/>
              <a:p>
                <a:r>
                  <a:rPr lang="en-CA">
                    <a:noFill/>
                  </a:rPr>
                  <a:t> </a:t>
                </a:r>
              </a:p>
            </p:txBody>
          </p:sp>
        </mc:Fallback>
      </mc:AlternateContent>
      <p:sp>
        <p:nvSpPr>
          <p:cNvPr id="6" name="Text Placeholder 5"/>
          <p:cNvSpPr>
            <a:spLocks noGrp="1"/>
          </p:cNvSpPr>
          <p:nvPr>
            <p:ph type="body" sz="quarter" idx="3"/>
          </p:nvPr>
        </p:nvSpPr>
        <p:spPr/>
        <p:txBody>
          <a:bodyPr/>
          <a:lstStyle/>
          <a:p>
            <a:r>
              <a:rPr lang="en-US" dirty="0" smtClean="0"/>
              <a:t>Columns</a:t>
            </a:r>
            <a:endParaRPr lang="en-CA" dirty="0"/>
          </a:p>
        </p:txBody>
      </p:sp>
      <mc:AlternateContent xmlns:mc="http://schemas.openxmlformats.org/markup-compatibility/2006" xmlns:a14="http://schemas.microsoft.com/office/drawing/2010/main">
        <mc:Choice Requires="a14">
          <p:sp>
            <p:nvSpPr>
              <p:cNvPr id="7" name="Content Placeholder 6"/>
              <p:cNvSpPr>
                <a:spLocks noGrp="1"/>
              </p:cNvSpPr>
              <p:nvPr>
                <p:ph sz="quarter" idx="4"/>
              </p:nvPr>
            </p:nvSpPr>
            <p:spPr/>
            <p:txBody>
              <a:bodyPr>
                <a:normAutofit/>
              </a:bodyPr>
              <a:lstStyle/>
              <a:p>
                <a:pPr marL="0" indent="0">
                  <a:buNone/>
                </a:pPr>
                <a:r>
                  <a:rPr lang="en-US" dirty="0" smtClean="0"/>
                  <a:t>Each column (except first one) is a feature vector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6"/>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e>
                              <m:e>
                                <m: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d>
                                      <m:dPr>
                                        <m:ctrlPr>
                                          <a:rPr lang="en-US" i="1">
                                            <a:latin typeface="Cambria Math" panose="02040503050406030204" pitchFamily="18" charset="0"/>
                                          </a:rPr>
                                        </m:ctrlPr>
                                      </m:dPr>
                                      <m:e>
                                        <m:r>
                                          <a:rPr lang="en-US" i="1">
                                            <a:latin typeface="Cambria Math" panose="02040503050406030204" pitchFamily="18" charset="0"/>
                                          </a:rPr>
                                          <m:t>1</m:t>
                                        </m:r>
                                      </m:e>
                                    </m:d>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sub>
                                  <m:sup>
                                    <m:d>
                                      <m:dPr>
                                        <m:ctrlPr>
                                          <a:rPr lang="en-US" i="1">
                                            <a:latin typeface="Cambria Math" panose="02040503050406030204" pitchFamily="18" charset="0"/>
                                          </a:rPr>
                                        </m:ctrlPr>
                                      </m:dPr>
                                      <m:e>
                                        <m:r>
                                          <a:rPr lang="en-US" i="1">
                                            <a:latin typeface="Cambria Math" panose="02040503050406030204" pitchFamily="18" charset="0"/>
                                          </a:rPr>
                                          <m:t>1</m:t>
                                        </m:r>
                                      </m:e>
                                    </m:d>
                                  </m:sup>
                                </m:sSubSup>
                              </m:e>
                            </m:mr>
                            <m:mr>
                              <m:e>
                                <m:r>
                                  <a:rPr lang="en-US" i="1" smtClean="0">
                                    <a:latin typeface="Cambria Math" panose="02040503050406030204" pitchFamily="18" charset="0"/>
                                  </a:rPr>
                                  <m:t>⋮</m:t>
                                </m:r>
                              </m:e>
                              <m:e>
                                <m:r>
                                  <a:rPr lang="en-US" i="1">
                                    <a:latin typeface="Cambria Math" panose="02040503050406030204" pitchFamily="18" charset="0"/>
                                  </a:rPr>
                                  <m:t>⋮</m:t>
                                </m:r>
                              </m:e>
                              <m:e/>
                              <m:e>
                                <m:r>
                                  <a:rPr lang="en-US" i="1">
                                    <a:latin typeface="Cambria Math" panose="02040503050406030204" pitchFamily="18" charset="0"/>
                                  </a:rPr>
                                  <m:t>⋮</m:t>
                                </m:r>
                              </m:e>
                              <m:e/>
                              <m:e>
                                <m:r>
                                  <a:rPr lang="en-US" i="1">
                                    <a:latin typeface="Cambria Math" panose="02040503050406030204" pitchFamily="18" charset="0"/>
                                  </a:rPr>
                                  <m:t>⋮</m:t>
                                </m:r>
                              </m:e>
                            </m:mr>
                            <m:mr>
                              <m:e>
                                <m:r>
                                  <a:rPr lang="en-US" b="0" i="1" smtClean="0">
                                    <a:latin typeface="Cambria Math" panose="02040503050406030204" pitchFamily="18" charset="0"/>
                                  </a:rPr>
                                  <m:t>1</m:t>
                                </m:r>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d>
                                      <m:dPr>
                                        <m:ctrlPr>
                                          <a:rPr lang="en-US" i="1">
                                            <a:latin typeface="Cambria Math" panose="02040503050406030204" pitchFamily="18" charset="0"/>
                                          </a:rPr>
                                        </m:ctrlPr>
                                      </m:dPr>
                                      <m:e>
                                        <m:r>
                                          <a:rPr lang="en-US" i="1">
                                            <a:latin typeface="Cambria Math" panose="02040503050406030204" pitchFamily="18" charset="0"/>
                                          </a:rPr>
                                          <m:t>1</m:t>
                                        </m:r>
                                      </m:e>
                                    </m:d>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sub>
                                  <m:sup>
                                    <m:d>
                                      <m:dPr>
                                        <m:ctrlPr>
                                          <a:rPr lang="en-US" b="0" i="1">
                                            <a:latin typeface="Cambria Math" panose="02040503050406030204" pitchFamily="18" charset="0"/>
                                          </a:rPr>
                                        </m:ctrlPr>
                                      </m:dPr>
                                      <m:e>
                                        <m:r>
                                          <a:rPr lang="en-US" b="0" i="1" smtClean="0">
                                            <a:latin typeface="Cambria Math" panose="02040503050406030204" pitchFamily="18" charset="0"/>
                                          </a:rPr>
                                          <m:t>𝑚</m:t>
                                        </m:r>
                                      </m:e>
                                    </m:d>
                                  </m:sup>
                                </m:sSubSup>
                              </m:e>
                            </m:mr>
                          </m:m>
                        </m:e>
                      </m:d>
                    </m:oMath>
                  </m:oMathPara>
                </a14:m>
                <a:endParaRPr lang="en-CA" dirty="0" smtClean="0"/>
              </a:p>
              <a:p>
                <a:pPr marL="0" indent="0">
                  <a:buNone/>
                </a:pPr>
                <a:endParaRPr lang="en-US" dirty="0"/>
              </a:p>
              <a:p>
                <a:pPr marL="0" indent="0">
                  <a:buNone/>
                </a:pPr>
                <a:endParaRPr lang="en-US" dirty="0" smtClean="0"/>
              </a:p>
              <a:p>
                <a:pPr marL="0" indent="0">
                  <a:buNone/>
                </a:pPr>
                <a:r>
                  <a:rPr lang="en-US" dirty="0" smtClean="0"/>
                  <a:t>Total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CA" dirty="0" smtClean="0"/>
                  <a:t> columns (</a:t>
                </a:r>
                <a14:m>
                  <m:oMath xmlns:m="http://schemas.openxmlformats.org/officeDocument/2006/math">
                    <m:r>
                      <a:rPr lang="en-US" b="0" i="1" smtClean="0">
                        <a:latin typeface="Cambria Math" panose="02040503050406030204" pitchFamily="18" charset="0"/>
                      </a:rPr>
                      <m:t>𝑛</m:t>
                    </m:r>
                  </m:oMath>
                </a14:m>
                <a:r>
                  <a:rPr lang="en-CA" dirty="0" smtClean="0"/>
                  <a:t> features)</a:t>
                </a:r>
                <a:endParaRPr lang="en-CA" dirty="0"/>
              </a:p>
            </p:txBody>
          </p:sp>
        </mc:Choice>
        <mc:Fallback xmlns="">
          <p:sp>
            <p:nvSpPr>
              <p:cNvPr id="7" name="Content Placeholder 6"/>
              <p:cNvSpPr>
                <a:spLocks noGrp="1" noRot="1" noChangeAspect="1" noMove="1" noResize="1" noEditPoints="1" noAdjustHandles="1" noChangeArrowheads="1" noChangeShapeType="1" noTextEdit="1"/>
              </p:cNvSpPr>
              <p:nvPr>
                <p:ph sz="quarter" idx="4"/>
              </p:nvPr>
            </p:nvSpPr>
            <p:spPr>
              <a:blipFill>
                <a:blip r:embed="rId4"/>
                <a:stretch>
                  <a:fillRect l="-1810" t="-1235" r="-2149" b="-2932"/>
                </a:stretch>
              </a:blipFill>
            </p:spPr>
            <p:txBody>
              <a:bodyPr/>
              <a:lstStyle/>
              <a:p>
                <a:r>
                  <a:rPr lang="en-CA">
                    <a:noFill/>
                  </a:rPr>
                  <a:t> </a:t>
                </a:r>
              </a:p>
            </p:txBody>
          </p:sp>
        </mc:Fallback>
      </mc:AlternateContent>
      <p:sp>
        <p:nvSpPr>
          <p:cNvPr id="3" name="Rectangle 2"/>
          <p:cNvSpPr/>
          <p:nvPr/>
        </p:nvSpPr>
        <p:spPr>
          <a:xfrm>
            <a:off x="2898710" y="3701362"/>
            <a:ext cx="1430835" cy="597159"/>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flipH="1">
            <a:off x="4391891" y="3815275"/>
            <a:ext cx="1704109" cy="369332"/>
          </a:xfrm>
          <a:prstGeom prst="rect">
            <a:avLst/>
          </a:prstGeom>
          <a:noFill/>
        </p:spPr>
        <p:txBody>
          <a:bodyPr wrap="square" rtlCol="0">
            <a:spAutoFit/>
          </a:bodyPr>
          <a:lstStyle/>
          <a:p>
            <a:r>
              <a:rPr lang="en-US" dirty="0">
                <a:solidFill>
                  <a:srgbClr val="48A6AD"/>
                </a:solidFill>
              </a:rPr>
              <a:t>a</a:t>
            </a:r>
            <a:r>
              <a:rPr lang="en-US" dirty="0" smtClean="0">
                <a:solidFill>
                  <a:srgbClr val="48A6AD"/>
                </a:solidFill>
              </a:rPr>
              <a:t>n </a:t>
            </a:r>
            <a:r>
              <a:rPr lang="en-US" dirty="0" smtClean="0">
                <a:solidFill>
                  <a:srgbClr val="48A6AD"/>
                </a:solidFill>
              </a:rPr>
              <a:t>instance</a:t>
            </a:r>
            <a:endParaRPr lang="en-CA" dirty="0">
              <a:solidFill>
                <a:srgbClr val="48A6AD"/>
              </a:solidFill>
            </a:endParaRPr>
          </a:p>
        </p:txBody>
      </p:sp>
      <p:sp>
        <p:nvSpPr>
          <p:cNvPr id="9" name="Rectangle 8"/>
          <p:cNvSpPr/>
          <p:nvPr/>
        </p:nvSpPr>
        <p:spPr>
          <a:xfrm>
            <a:off x="9001638" y="3349515"/>
            <a:ext cx="821235" cy="1506503"/>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flipH="1">
            <a:off x="8887884" y="5031918"/>
            <a:ext cx="1066800" cy="369332"/>
          </a:xfrm>
          <a:prstGeom prst="rect">
            <a:avLst/>
          </a:prstGeom>
          <a:noFill/>
        </p:spPr>
        <p:txBody>
          <a:bodyPr wrap="square" rtlCol="0">
            <a:spAutoFit/>
          </a:bodyPr>
          <a:lstStyle/>
          <a:p>
            <a:pPr algn="ctr"/>
            <a:r>
              <a:rPr lang="en-US" dirty="0">
                <a:solidFill>
                  <a:srgbClr val="48A6AD"/>
                </a:solidFill>
              </a:rPr>
              <a:t>a</a:t>
            </a:r>
            <a:r>
              <a:rPr lang="en-US" dirty="0" smtClean="0">
                <a:solidFill>
                  <a:srgbClr val="48A6AD"/>
                </a:solidFill>
              </a:rPr>
              <a:t> </a:t>
            </a:r>
            <a:r>
              <a:rPr lang="en-US" dirty="0" smtClean="0">
                <a:solidFill>
                  <a:srgbClr val="48A6AD"/>
                </a:solidFill>
              </a:rPr>
              <a:t>feature</a:t>
            </a:r>
            <a:endParaRPr lang="en-CA" dirty="0">
              <a:solidFill>
                <a:srgbClr val="48A6AD"/>
              </a:solidFill>
            </a:endParaRPr>
          </a:p>
        </p:txBody>
      </p:sp>
    </p:spTree>
    <p:extLst>
      <p:ext uri="{BB962C8B-B14F-4D97-AF65-F5344CB8AC3E}">
        <p14:creationId xmlns:p14="http://schemas.microsoft.com/office/powerpoint/2010/main" val="2430962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Data set with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 </m:t>
                    </m:r>
                  </m:oMath>
                </a14:m>
                <a:r>
                  <a:rPr lang="en-US" dirty="0" smtClean="0"/>
                  <a:t>feature and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=4</m:t>
                    </m:r>
                  </m:oMath>
                </a14:m>
                <a:r>
                  <a:rPr lang="en-US" dirty="0" smtClean="0"/>
                  <a:t>  instances</a:t>
                </a:r>
              </a:p>
              <a:p>
                <a:endParaRPr lang="en-US" dirty="0"/>
              </a:p>
              <a:p>
                <a:endParaRPr lang="en-US" dirty="0" smtClean="0"/>
              </a:p>
              <a:p>
                <a:r>
                  <a:rPr lang="en-US" dirty="0" smtClean="0"/>
                  <a:t>Model: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oMath>
                </a14:m>
                <a:endParaRPr lang="en-US" dirty="0" smtClean="0"/>
              </a:p>
              <a:p>
                <a:endParaRPr lang="en-US" dirty="0" smtClean="0"/>
              </a:p>
              <a:p>
                <a:r>
                  <a:rPr lang="en-US" dirty="0" smtClean="0"/>
                  <a:t>Vector notation: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819856165"/>
                  </p:ext>
                </p:extLst>
              </p:nvPr>
            </p:nvGraphicFramePr>
            <p:xfrm>
              <a:off x="1416059" y="2336412"/>
              <a:ext cx="4191000" cy="741680"/>
            </p:xfrm>
            <a:graphic>
              <a:graphicData uri="http://schemas.openxmlformats.org/drawingml/2006/table">
                <a:tbl>
                  <a:tblPr firstRow="1">
                    <a:tableStyleId>{3B4B98B0-60AC-42C2-AFA5-B58CD77FA1E5}</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𝑦</m:t>
                                </m:r>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3</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b="0" i="0" smtClean="0">
                                    <a:solidFill>
                                      <a:srgbClr val="48A6AD"/>
                                    </a:solidFill>
                                    <a:latin typeface="Cambria Math" panose="02040503050406030204" pitchFamily="18" charset="0"/>
                                  </a:rPr>
                                  <m:t>−2</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1</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dirty="0" smtClean="0">
                              <a:solidFill>
                                <a:srgbClr val="48A6AD"/>
                              </a:solidFill>
                            </a:rPr>
                            <a:t>2</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819856165"/>
                  </p:ext>
                </p:extLst>
              </p:nvPr>
            </p:nvGraphicFramePr>
            <p:xfrm>
              <a:off x="1416059" y="2336412"/>
              <a:ext cx="4191000" cy="741680"/>
            </p:xfrm>
            <a:graphic>
              <a:graphicData uri="http://schemas.openxmlformats.org/drawingml/2006/table">
                <a:tbl>
                  <a:tblPr firstRow="1">
                    <a:tableStyleId>{3B4B98B0-60AC-42C2-AFA5-B58CD77FA1E5}</a:tableStyleId>
                  </a:tblPr>
                  <a:tblGrid>
                    <a:gridCol w="838200">
                      <a:extLst>
                        <a:ext uri="{9D8B030D-6E8A-4147-A177-3AD203B41FA5}">
                          <a16:colId xmlns:a16="http://schemas.microsoft.com/office/drawing/2014/main" xmlns:a14="http://schemas.microsoft.com/office/drawing/2010/main" xmlns="" val="20000"/>
                        </a:ext>
                      </a:extLst>
                    </a:gridCol>
                    <a:gridCol w="838200">
                      <a:extLst>
                        <a:ext uri="{9D8B030D-6E8A-4147-A177-3AD203B41FA5}">
                          <a16:colId xmlns:a16="http://schemas.microsoft.com/office/drawing/2014/main" xmlns:a14="http://schemas.microsoft.com/office/drawing/2010/main" xmlns="" val="20001"/>
                        </a:ext>
                      </a:extLst>
                    </a:gridCol>
                    <a:gridCol w="838200">
                      <a:extLst>
                        <a:ext uri="{9D8B030D-6E8A-4147-A177-3AD203B41FA5}">
                          <a16:colId xmlns:a16="http://schemas.microsoft.com/office/drawing/2014/main" xmlns:a14="http://schemas.microsoft.com/office/drawing/2010/main" xmlns="" val="20002"/>
                        </a:ext>
                      </a:extLst>
                    </a:gridCol>
                    <a:gridCol w="838200">
                      <a:extLst>
                        <a:ext uri="{9D8B030D-6E8A-4147-A177-3AD203B41FA5}">
                          <a16:colId xmlns:a16="http://schemas.microsoft.com/office/drawing/2014/main" xmlns:a14="http://schemas.microsoft.com/office/drawing/2010/main" xmlns="" val="20003"/>
                        </a:ext>
                      </a:extLst>
                    </a:gridCol>
                    <a:gridCol w="838200"/>
                  </a:tblGrid>
                  <a:tr h="370840">
                    <a:tc>
                      <a:txBody>
                        <a:bodyPr/>
                        <a:lstStyle/>
                        <a:p>
                          <a:endParaRPr lang="en-US"/>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t="-9836" r="-400725"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100730" t="-9836" r="-303650"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199275" t="-9836" r="-201449"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301460" t="-9836" r="-102920" b="-12623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10000"/>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t="-109836" r="-400725"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100730" t="-109836" r="-303650"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199275" t="-109836" r="-201449"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301460" t="-109836" r="-102920" b="-26230"/>
                          </a:stretch>
                        </a:blipFill>
                      </a:tcPr>
                    </a:tc>
                    <a:tc>
                      <a:txBody>
                        <a:bodyPr/>
                        <a:lstStyle/>
                        <a:p>
                          <a:pPr algn="ctr"/>
                          <a:r>
                            <a:rPr lang="en-US" dirty="0" smtClean="0">
                              <a:solidFill>
                                <a:srgbClr val="48A6AD"/>
                              </a:solidFill>
                            </a:rPr>
                            <a:t>2</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xmlns:a14="http://schemas.microsoft.com/office/drawing/2010/main" xmlns="" val="10001"/>
                      </a:ext>
                    </a:extLst>
                  </a:tr>
                </a:tbl>
              </a:graphicData>
            </a:graphic>
          </p:graphicFrame>
        </mc:Fallback>
      </mc:AlternateContent>
      <p:graphicFrame>
        <p:nvGraphicFramePr>
          <p:cNvPr id="5" name="Chart 4"/>
          <p:cNvGraphicFramePr>
            <a:graphicFrameLocks/>
          </p:cNvGraphicFramePr>
          <p:nvPr>
            <p:extLst>
              <p:ext uri="{D42A27DB-BD31-4B8C-83A1-F6EECF244321}">
                <p14:modId xmlns:p14="http://schemas.microsoft.com/office/powerpoint/2010/main" val="851106153"/>
              </p:ext>
            </p:extLst>
          </p:nvPr>
        </p:nvGraphicFramePr>
        <p:xfrm>
          <a:off x="6761589" y="2301794"/>
          <a:ext cx="4266720" cy="274302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6" name="Rectangle 5"/>
              <p:cNvSpPr/>
              <p:nvPr/>
            </p:nvSpPr>
            <p:spPr>
              <a:xfrm>
                <a:off x="973389" y="5223544"/>
                <a:ext cx="1588512" cy="9026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𝜃</m:t>
                          </m:r>
                        </m:e>
                      </m:bar>
                      <m:r>
                        <a:rPr lang="en-US" sz="2800" b="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e>
                            </m:mr>
                            <m:mr>
                              <m:e>
                                <m:sSub>
                                  <m:sSubPr>
                                    <m:ctrlPr>
                                      <a:rPr lang="fr-FR"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e>
                            </m:mr>
                          </m:m>
                        </m:e>
                      </m:d>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973389" y="5223544"/>
                <a:ext cx="1588512" cy="90261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540981" y="5270864"/>
                <a:ext cx="2057999" cy="807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(1)</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−2</m:t>
                                </m:r>
                              </m:e>
                            </m:mr>
                          </m:m>
                        </m:e>
                      </m:d>
                    </m:oMath>
                  </m:oMathPara>
                </a14:m>
                <a:endParaRPr lang="en-US" sz="28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540981" y="5270864"/>
                <a:ext cx="2057999" cy="807978"/>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78060" y="5270864"/>
                <a:ext cx="2057999" cy="807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−1</m:t>
                                </m:r>
                              </m:e>
                            </m:mr>
                          </m:m>
                        </m:e>
                      </m:d>
                    </m:oMath>
                  </m:oMathPara>
                </a14:m>
                <a:endParaRPr lang="en-US" sz="28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578060" y="5270864"/>
                <a:ext cx="2057999" cy="80797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615139" y="5270864"/>
                <a:ext cx="1790297" cy="807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b="0" i="1" smtClean="0">
                              <a:latin typeface="Cambria Math" panose="02040503050406030204" pitchFamily="18" charset="0"/>
                            </a:rPr>
                            <m:t>3</m:t>
                          </m:r>
                          <m:r>
                            <a:rPr lang="en-US" sz="2800" i="1">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1</m:t>
                                </m:r>
                              </m:e>
                            </m:mr>
                          </m:m>
                        </m:e>
                      </m:d>
                    </m:oMath>
                  </m:oMathPara>
                </a14:m>
                <a:endParaRPr lang="en-US" sz="2800"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615139" y="5270864"/>
                <a:ext cx="1790297" cy="807978"/>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384516" y="5270864"/>
                <a:ext cx="1790297" cy="807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b="0" i="1" smtClean="0">
                              <a:latin typeface="Cambria Math" panose="02040503050406030204" pitchFamily="18" charset="0"/>
                            </a:rPr>
                            <m:t>4</m:t>
                          </m:r>
                          <m:r>
                            <a:rPr lang="en-US" sz="2800" i="1">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2</m:t>
                                </m:r>
                              </m:e>
                            </m:mr>
                          </m:m>
                        </m:e>
                      </m:d>
                    </m:oMath>
                  </m:oMathPara>
                </a14:m>
                <a:endParaRPr lang="en-US" sz="28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8384516" y="5270864"/>
                <a:ext cx="1790297" cy="807978"/>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153894" y="4834976"/>
                <a:ext cx="1709314"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latin typeface="Cambria Math" panose="02040503050406030204" pitchFamily="18" charset="0"/>
                            </a:rPr>
                          </m:ctrlPr>
                        </m:barPr>
                        <m:e>
                          <m:r>
                            <a:rPr lang="en-US" sz="2800" b="0" i="1" smtClean="0">
                              <a:latin typeface="Cambria Math" panose="02040503050406030204" pitchFamily="18" charset="0"/>
                              <a:ea typeface="Cambria Math" panose="02040503050406030204" pitchFamily="18" charset="0"/>
                            </a:rPr>
                            <m:t>𝑦</m:t>
                          </m:r>
                        </m:e>
                      </m:ba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−3</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−2</m:t>
                                    </m:r>
                                  </m:e>
                                  <m:e>
                                    <m:r>
                                      <a:rPr lang="en-US" sz="2800" b="0" i="1" smtClean="0">
                                        <a:latin typeface="Cambria Math" panose="02040503050406030204" pitchFamily="18" charset="0"/>
                                      </a:rPr>
                                      <m:t>1</m:t>
                                    </m:r>
                                  </m:e>
                                  <m:e>
                                    <m:r>
                                      <a:rPr lang="en-US" sz="2800" b="0" i="1" smtClean="0">
                                        <a:latin typeface="Cambria Math" panose="02040503050406030204" pitchFamily="18" charset="0"/>
                                      </a:rPr>
                                      <m:t>2</m:t>
                                    </m:r>
                                  </m:e>
                                </m:eqArr>
                              </m:e>
                            </m:mr>
                          </m:m>
                        </m:e>
                      </m:d>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10153894" y="4834976"/>
                <a:ext cx="1709314" cy="1679755"/>
              </a:xfrm>
              <a:prstGeom prst="rect">
                <a:avLst/>
              </a:prstGeom>
              <a:blipFill rotWithShape="0">
                <a:blip r:embed="rId11"/>
                <a:stretch>
                  <a:fillRect/>
                </a:stretch>
              </a:blipFill>
            </p:spPr>
            <p:txBody>
              <a:bodyPr/>
              <a:lstStyle/>
              <a:p>
                <a:r>
                  <a:rPr lang="en-US">
                    <a:noFill/>
                  </a:rPr>
                  <a:t> </a:t>
                </a:r>
              </a:p>
            </p:txBody>
          </p:sp>
        </mc:Fallback>
      </mc:AlternateContent>
      <p:sp>
        <p:nvSpPr>
          <p:cNvPr id="13" name="Oval 12"/>
          <p:cNvSpPr/>
          <p:nvPr/>
        </p:nvSpPr>
        <p:spPr>
          <a:xfrm>
            <a:off x="3885815" y="5270864"/>
            <a:ext cx="424543" cy="424543"/>
          </a:xfrm>
          <a:prstGeom prst="ellipse">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69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0" grpId="0"/>
      <p:bldP spid="11" grpId="0"/>
      <p:bldP spid="12" grpId="0"/>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With these notations we can write down the set of </a:t>
            </a:r>
            <a:r>
              <a:rPr lang="en-US" dirty="0" smtClean="0"/>
              <a:t>inconsistent </a:t>
            </a:r>
            <a:r>
              <a:rPr lang="en-US" dirty="0" smtClean="0"/>
              <a:t>equations</a:t>
            </a:r>
          </a:p>
          <a:p>
            <a:r>
              <a:rPr lang="en-US" dirty="0" smtClean="0"/>
              <a:t>For example for instance number 1:</a:t>
            </a:r>
          </a:p>
          <a:p>
            <a:endParaRPr lang="en-US" sz="1200" dirty="0" smtClean="0"/>
          </a:p>
          <a:p>
            <a:pPr marL="0" indent="0">
              <a:buNone/>
            </a:pPr>
            <a:endParaRPr lang="en-US" dirty="0" smtClean="0">
              <a:ea typeface="Cambria Math" panose="02040503050406030204" pitchFamily="18" charset="0"/>
            </a:endParaRPr>
          </a:p>
          <a:p>
            <a:pPr marL="0" indent="0">
              <a:buNone/>
            </a:pPr>
            <a:endParaRPr lang="en-US" sz="1200" dirty="0" smtClean="0"/>
          </a:p>
          <a:p>
            <a:pPr marL="0" indent="0">
              <a:buNone/>
            </a:pPr>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918008197"/>
                  </p:ext>
                </p:extLst>
              </p:nvPr>
            </p:nvGraphicFramePr>
            <p:xfrm>
              <a:off x="7274442" y="3621034"/>
              <a:ext cx="4191000" cy="741680"/>
            </p:xfrm>
            <a:graphic>
              <a:graphicData uri="http://schemas.openxmlformats.org/drawingml/2006/table">
                <a:tbl>
                  <a:tblPr firstRow="1">
                    <a:tableStyleId>{3B4B98B0-60AC-42C2-AFA5-B58CD77FA1E5}</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𝑦</m:t>
                                </m:r>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3</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b="0" i="0" smtClean="0">
                                    <a:solidFill>
                                      <a:srgbClr val="48A6AD"/>
                                    </a:solidFill>
                                    <a:latin typeface="Cambria Math" panose="02040503050406030204" pitchFamily="18" charset="0"/>
                                  </a:rPr>
                                  <m:t>−2</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1</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dirty="0" smtClean="0">
                              <a:solidFill>
                                <a:srgbClr val="48A6AD"/>
                              </a:solidFill>
                            </a:rPr>
                            <a:t>2</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918008197"/>
                  </p:ext>
                </p:extLst>
              </p:nvPr>
            </p:nvGraphicFramePr>
            <p:xfrm>
              <a:off x="7274442" y="3621034"/>
              <a:ext cx="4191000" cy="741680"/>
            </p:xfrm>
            <a:graphic>
              <a:graphicData uri="http://schemas.openxmlformats.org/drawingml/2006/table">
                <a:tbl>
                  <a:tblPr firstRow="1">
                    <a:tableStyleId>{3B4B98B0-60AC-42C2-AFA5-B58CD77FA1E5}</a:tableStyleId>
                  </a:tblPr>
                  <a:tblGrid>
                    <a:gridCol w="838200">
                      <a:extLst>
                        <a:ext uri="{9D8B030D-6E8A-4147-A177-3AD203B41FA5}">
                          <a16:colId xmlns:a16="http://schemas.microsoft.com/office/drawing/2014/main" xmlns:a14="http://schemas.microsoft.com/office/drawing/2010/main" xmlns="" val="20000"/>
                        </a:ext>
                      </a:extLst>
                    </a:gridCol>
                    <a:gridCol w="838200">
                      <a:extLst>
                        <a:ext uri="{9D8B030D-6E8A-4147-A177-3AD203B41FA5}">
                          <a16:colId xmlns:a16="http://schemas.microsoft.com/office/drawing/2014/main" xmlns:a14="http://schemas.microsoft.com/office/drawing/2010/main" xmlns="" val="20001"/>
                        </a:ext>
                      </a:extLst>
                    </a:gridCol>
                    <a:gridCol w="838200">
                      <a:extLst>
                        <a:ext uri="{9D8B030D-6E8A-4147-A177-3AD203B41FA5}">
                          <a16:colId xmlns:a16="http://schemas.microsoft.com/office/drawing/2014/main" xmlns:a14="http://schemas.microsoft.com/office/drawing/2010/main" xmlns="" val="20002"/>
                        </a:ext>
                      </a:extLst>
                    </a:gridCol>
                    <a:gridCol w="838200">
                      <a:extLst>
                        <a:ext uri="{9D8B030D-6E8A-4147-A177-3AD203B41FA5}">
                          <a16:colId xmlns:a16="http://schemas.microsoft.com/office/drawing/2014/main" xmlns:a14="http://schemas.microsoft.com/office/drawing/2010/main" xmlns="" val="20003"/>
                        </a:ext>
                      </a:extLst>
                    </a:gridCol>
                    <a:gridCol w="838200"/>
                  </a:tblGrid>
                  <a:tr h="370840">
                    <a:tc>
                      <a:txBody>
                        <a:bodyPr/>
                        <a:lstStyle/>
                        <a:p>
                          <a:endParaRPr lang="en-US"/>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3"/>
                          <a:stretch>
                            <a:fillRect t="-9836" r="-400725" b="-1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3"/>
                          <a:stretch>
                            <a:fillRect l="-100730" t="-9836" r="-303650" b="-1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3"/>
                          <a:stretch>
                            <a:fillRect l="-199275" t="-9836" r="-201449" b="-1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3"/>
                          <a:stretch>
                            <a:fillRect l="-301460" t="-9836" r="-102920" b="-12459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10000"/>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3"/>
                          <a:stretch>
                            <a:fillRect t="-109836" r="-400725"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3"/>
                          <a:stretch>
                            <a:fillRect l="-100730" t="-109836" r="-303650"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3"/>
                          <a:stretch>
                            <a:fillRect l="-199275" t="-109836" r="-201449"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3"/>
                          <a:stretch>
                            <a:fillRect l="-301460" t="-109836" r="-102920" b="-24590"/>
                          </a:stretch>
                        </a:blipFill>
                      </a:tcPr>
                    </a:tc>
                    <a:tc>
                      <a:txBody>
                        <a:bodyPr/>
                        <a:lstStyle/>
                        <a:p>
                          <a:pPr algn="ctr"/>
                          <a:r>
                            <a:rPr lang="en-US" dirty="0" smtClean="0">
                              <a:solidFill>
                                <a:srgbClr val="48A6AD"/>
                              </a:solidFill>
                            </a:rPr>
                            <a:t>2</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xmlns:a14="http://schemas.microsoft.com/office/drawing/2010/main" xmlns="" val="10001"/>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p:cNvSpPr/>
              <p:nvPr/>
            </p:nvSpPr>
            <p:spPr>
              <a:xfrm>
                <a:off x="1053533" y="3777939"/>
                <a:ext cx="286546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−3=</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−2</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1053533" y="3777939"/>
                <a:ext cx="2865464"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053533" y="4859506"/>
                <a:ext cx="7837402" cy="10157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(1)</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bar>
                                    <m:barPr>
                                      <m:ctrlPr>
                                        <a:rPr lang="en-US" sz="3200" i="1">
                                          <a:latin typeface="Cambria Math" panose="02040503050406030204" pitchFamily="18" charset="0"/>
                                        </a:rPr>
                                      </m:ctrlPr>
                                    </m:barPr>
                                    <m:e>
                                      <m:r>
                                        <a:rPr lang="en-US" sz="3200" i="1">
                                          <a:latin typeface="Cambria Math" panose="02040503050406030204" pitchFamily="18" charset="0"/>
                                        </a:rPr>
                                        <m:t>𝑥</m:t>
                                      </m:r>
                                    </m:e>
                                  </m:bar>
                                </m:e>
                                <m:sup>
                                  <m:r>
                                    <a:rPr lang="en-US" sz="3200" i="1">
                                      <a:latin typeface="Cambria Math" panose="02040503050406030204" pitchFamily="18" charset="0"/>
                                    </a:rPr>
                                    <m:t>(1)</m:t>
                                  </m:r>
                                </m:sup>
                              </m:sSup>
                            </m:e>
                          </m:d>
                        </m:e>
                        <m:sup>
                          <m:r>
                            <a:rPr lang="en-US" sz="3200" b="0" i="1" smtClean="0">
                              <a:latin typeface="Cambria Math" panose="02040503050406030204" pitchFamily="18" charset="0"/>
                            </a:rPr>
                            <m:t>𝑇</m:t>
                          </m:r>
                        </m:sup>
                      </m:sSup>
                      <m:bar>
                        <m:barPr>
                          <m:ctrlPr>
                            <a:rPr lang="en-US" sz="3200" i="1">
                              <a:latin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𝜃</m:t>
                          </m:r>
                        </m:e>
                      </m:ba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a:rPr lang="en-US" sz="3200" b="0" i="1" smtClean="0">
                                    <a:latin typeface="Cambria Math" panose="02040503050406030204" pitchFamily="18" charset="0"/>
                                  </a:rPr>
                                  <m:t>1</m:t>
                                </m:r>
                              </m:e>
                              <m:e>
                                <m:r>
                                  <a:rPr lang="en-US" sz="3200" b="0" i="1" smtClean="0">
                                    <a:latin typeface="Cambria Math" panose="02040503050406030204" pitchFamily="18" charset="0"/>
                                  </a:rPr>
                                  <m:t>−2</m:t>
                                </m:r>
                              </m:e>
                            </m:mr>
                          </m:m>
                        </m:e>
                      </m:d>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e>
                            </m:mr>
                            <m:mr>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1</m:t>
                                    </m:r>
                                  </m:sub>
                                </m:sSub>
                              </m:e>
                            </m:mr>
                          </m:m>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−2</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m:oMathPara>
                </a14:m>
                <a:endParaRPr lang="en-US" sz="3200" dirty="0"/>
              </a:p>
            </p:txBody>
          </p:sp>
        </mc:Choice>
        <mc:Fallback xmlns="">
          <p:sp>
            <p:nvSpPr>
              <p:cNvPr id="13" name="Rectangle 12"/>
              <p:cNvSpPr>
                <a:spLocks noRot="1" noChangeAspect="1" noMove="1" noResize="1" noEditPoints="1" noAdjustHandles="1" noChangeArrowheads="1" noChangeShapeType="1" noTextEdit="1"/>
              </p:cNvSpPr>
              <p:nvPr/>
            </p:nvSpPr>
            <p:spPr>
              <a:xfrm>
                <a:off x="1053533" y="4859506"/>
                <a:ext cx="7837402" cy="1015727"/>
              </a:xfrm>
              <a:prstGeom prst="rect">
                <a:avLst/>
              </a:prstGeom>
              <a:blipFill rotWithShape="0">
                <a:blip r:embed="rId5"/>
                <a:stretch>
                  <a:fillRect/>
                </a:stretch>
              </a:blipFill>
            </p:spPr>
            <p:txBody>
              <a:bodyPr/>
              <a:lstStyle/>
              <a:p>
                <a:r>
                  <a:rPr lang="en-US">
                    <a:noFill/>
                  </a:rPr>
                  <a:t> </a:t>
                </a:r>
              </a:p>
            </p:txBody>
          </p:sp>
        </mc:Fallback>
      </mc:AlternateContent>
      <p:sp>
        <p:nvSpPr>
          <p:cNvPr id="14" name="Rectangle 13"/>
          <p:cNvSpPr/>
          <p:nvPr/>
        </p:nvSpPr>
        <p:spPr>
          <a:xfrm>
            <a:off x="8255358" y="3503054"/>
            <a:ext cx="580298" cy="9825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32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Set of inconsistent equations: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−3</m:t>
                                </m:r>
                              </m:e>
                            </m:mr>
                            <m:mr>
                              <m:e>
                                <m:eqArr>
                                  <m:eqArrPr>
                                    <m:ctrlPr>
                                      <a:rPr lang="en-US" i="1">
                                        <a:latin typeface="Cambria Math" panose="02040503050406030204" pitchFamily="18" charset="0"/>
                                      </a:rPr>
                                    </m:ctrlPr>
                                  </m:eqArrPr>
                                  <m:e>
                                    <m:r>
                                      <a:rPr lang="en-US" i="1">
                                        <a:latin typeface="Cambria Math" panose="02040503050406030204" pitchFamily="18" charset="0"/>
                                      </a:rPr>
                                      <m:t>−2</m:t>
                                    </m:r>
                                  </m:e>
                                  <m:e>
                                    <m:r>
                                      <a:rPr lang="en-US" i="1">
                                        <a:latin typeface="Cambria Math" panose="02040503050406030204" pitchFamily="18" charset="0"/>
                                      </a:rPr>
                                      <m:t>1</m:t>
                                    </m:r>
                                  </m:e>
                                  <m:e>
                                    <m:r>
                                      <a:rPr lang="en-US" i="1">
                                        <a:latin typeface="Cambria Math" panose="02040503050406030204" pitchFamily="18" charset="0"/>
                                      </a:rPr>
                                      <m:t>2</m:t>
                                    </m:r>
                                  </m:e>
                                </m:eqAr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e>
                                    </m:d>
                                  </m:e>
                                  <m:sup>
                                    <m:r>
                                      <a:rPr lang="en-US" i="1">
                                        <a:latin typeface="Cambria Math" panose="02040503050406030204" pitchFamily="18" charset="0"/>
                                        <a:ea typeface="Cambria Math" panose="02040503050406030204" pitchFamily="18" charset="0"/>
                                      </a:rPr>
                                      <m:t>𝑇</m:t>
                                    </m:r>
                                  </m:sup>
                                </m:sSup>
                              </m:e>
                            </m:mr>
                            <m:mr>
                              <m:e>
                                <m:eqArr>
                                  <m:eqArrPr>
                                    <m:ctrlPr>
                                      <a:rPr lang="fr-FR" i="1">
                                        <a:latin typeface="Cambria Math" panose="02040503050406030204" pitchFamily="18" charset="0"/>
                                      </a:rPr>
                                    </m:ctrlPr>
                                  </m:eqArrPr>
                                  <m:e>
                                    <m:r>
                                      <a:rPr lang="en-US" i="1">
                                        <a:latin typeface="Cambria Math" panose="02040503050406030204" pitchFamily="18" charset="0"/>
                                      </a:rPr>
                                      <m:t>⋮</m:t>
                                    </m:r>
                                  </m:e>
                                </m:eqArr>
                              </m:e>
                            </m:mr>
                            <m:m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e>
                                            </m:d>
                                          </m:sup>
                                        </m:sSup>
                                      </m:e>
                                    </m:d>
                                  </m:e>
                                  <m:sup>
                                    <m:r>
                                      <a:rPr lang="en-US" i="1">
                                        <a:latin typeface="Cambria Math" panose="02040503050406030204" pitchFamily="18" charset="0"/>
                                        <a:ea typeface="Cambria Math" panose="02040503050406030204" pitchFamily="18" charset="0"/>
                                      </a:rPr>
                                      <m:t>𝑇</m:t>
                                    </m:r>
                                  </m:sup>
                                </m:sSup>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e>
                            </m:mr>
                            <m:mr>
                              <m:e>
                                <m:sSub>
                                  <m:sSubPr>
                                    <m:ctrlPr>
                                      <a:rPr lang="fr-FR"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2</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e>
                            </m:mr>
                            <m:mr>
                              <m:e>
                                <m:sSub>
                                  <m:sSubPr>
                                    <m:ctrlPr>
                                      <a:rPr lang="fr-FR"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e>
                            </m:mr>
                          </m:m>
                        </m:e>
                      </m:d>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CA">
                    <a:noFill/>
                  </a:rPr>
                  <a:t> </a:t>
                </a:r>
              </a:p>
            </p:txBody>
          </p:sp>
        </mc:Fallback>
      </mc:AlternateContent>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2306151" y="5281497"/>
                <a:ext cx="2067874"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(1)</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−2</m:t>
                                </m:r>
                              </m:e>
                            </m:mr>
                          </m:m>
                        </m:e>
                      </m:d>
                    </m:oMath>
                  </m:oMathPara>
                </a14:m>
                <a:endParaRPr lang="en-US" sz="28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306151" y="5281497"/>
                <a:ext cx="2067874" cy="85921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343230" y="5281497"/>
                <a:ext cx="2067874"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−1</m:t>
                                </m:r>
                              </m:e>
                            </m:mr>
                          </m:m>
                        </m:e>
                      </m:d>
                    </m:oMath>
                  </m:oMathPara>
                </a14:m>
                <a:endParaRPr lang="en-US" sz="28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343230" y="5281497"/>
                <a:ext cx="2067874" cy="859210"/>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380309" y="5281497"/>
                <a:ext cx="1790297" cy="807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b="0" i="1" smtClean="0">
                              <a:latin typeface="Cambria Math" panose="02040503050406030204" pitchFamily="18" charset="0"/>
                            </a:rPr>
                            <m:t>3</m:t>
                          </m:r>
                          <m:r>
                            <a:rPr lang="en-US" sz="2800" i="1">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1</m:t>
                                </m:r>
                              </m:e>
                            </m:mr>
                          </m:m>
                        </m:e>
                      </m:d>
                    </m:oMath>
                  </m:oMathPara>
                </a14:m>
                <a:endParaRPr lang="en-US" sz="2800"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380309" y="5281497"/>
                <a:ext cx="1790297" cy="807978"/>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149686" y="5281497"/>
                <a:ext cx="1790297" cy="807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b="0" i="1" smtClean="0">
                              <a:latin typeface="Cambria Math" panose="02040503050406030204" pitchFamily="18" charset="0"/>
                            </a:rPr>
                            <m:t>4</m:t>
                          </m:r>
                          <m:r>
                            <a:rPr lang="en-US" sz="2800" i="1">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b="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r>
                                  <a:rPr lang="en-US" sz="2800" b="0" i="1" smtClean="0">
                                    <a:solidFill>
                                      <a:schemeClr val="tx1"/>
                                    </a:solidFill>
                                    <a:latin typeface="Cambria Math" panose="02040503050406030204" pitchFamily="18" charset="0"/>
                                  </a:rPr>
                                  <m:t>2</m:t>
                                </m:r>
                              </m:e>
                            </m:mr>
                          </m:m>
                        </m:e>
                      </m:d>
                    </m:oMath>
                  </m:oMathPara>
                </a14:m>
                <a:endParaRPr lang="en-US" sz="28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8149686" y="5281497"/>
                <a:ext cx="1790297" cy="807978"/>
              </a:xfrm>
              <a:prstGeom prst="rect">
                <a:avLst/>
              </a:prstGeom>
              <a:blipFill>
                <a:blip r:embed="rId7"/>
                <a:stretch>
                  <a:fillRect/>
                </a:stretch>
              </a:blipFill>
            </p:spPr>
            <p:txBody>
              <a:bodyPr/>
              <a:lstStyle/>
              <a:p>
                <a:r>
                  <a:rPr lang="en-CA">
                    <a:noFill/>
                  </a:rPr>
                  <a:t> </a:t>
                </a:r>
              </a:p>
            </p:txBody>
          </p:sp>
        </mc:Fallback>
      </mc:AlternateContent>
      <p:sp>
        <p:nvSpPr>
          <p:cNvPr id="13" name="Rectangle 12"/>
          <p:cNvSpPr/>
          <p:nvPr/>
        </p:nvSpPr>
        <p:spPr>
          <a:xfrm>
            <a:off x="7203957" y="2670715"/>
            <a:ext cx="1273837" cy="4839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59723" y="5248842"/>
            <a:ext cx="831424" cy="9429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03957" y="3154680"/>
            <a:ext cx="1273837" cy="4839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01239" y="5248842"/>
            <a:ext cx="831424" cy="9429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03957" y="3638645"/>
            <a:ext cx="1273837" cy="4839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99245" y="5248842"/>
            <a:ext cx="831424" cy="9429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203957" y="4101999"/>
            <a:ext cx="1273837" cy="4839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189542" y="5278115"/>
            <a:ext cx="831424" cy="9429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32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0" grpId="0"/>
      <p:bldP spid="11"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Alternative way to form the </a:t>
            </a:r>
            <a:r>
              <a:rPr lang="en-US" dirty="0" smtClean="0"/>
              <a:t>inconsistent equations</a:t>
            </a:r>
            <a:endParaRPr lang="en-US" dirty="0" smtClean="0"/>
          </a:p>
          <a:p>
            <a:pPr marL="0" indent="0">
              <a:buNone/>
            </a:pPr>
            <a:endParaRPr lang="en-US" dirty="0" smtClean="0"/>
          </a:p>
          <a:p>
            <a:pPr marL="0" indent="0">
              <a:buNone/>
            </a:pPr>
            <a:endParaRPr lang="en-US" dirty="0" smtClean="0"/>
          </a:p>
        </p:txBody>
      </p:sp>
      <mc:AlternateContent xmlns:mc="http://schemas.openxmlformats.org/markup-compatibility/2006" xmlns:a14="http://schemas.microsoft.com/office/drawing/2010/main">
        <mc:Choice Requires="a14">
          <p:sp>
            <p:nvSpPr>
              <p:cNvPr id="12" name="Rectangle 11"/>
              <p:cNvSpPr/>
              <p:nvPr/>
            </p:nvSpPr>
            <p:spPr>
              <a:xfrm>
                <a:off x="8703461" y="2517080"/>
                <a:ext cx="1709314"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latin typeface="Cambria Math" panose="02040503050406030204" pitchFamily="18" charset="0"/>
                            </a:rPr>
                          </m:ctrlPr>
                        </m:barPr>
                        <m:e>
                          <m:r>
                            <a:rPr lang="en-US" sz="2800" b="0" i="1" smtClean="0">
                              <a:latin typeface="Cambria Math" panose="02040503050406030204" pitchFamily="18" charset="0"/>
                              <a:ea typeface="Cambria Math" panose="02040503050406030204" pitchFamily="18" charset="0"/>
                            </a:rPr>
                            <m:t>𝑦</m:t>
                          </m:r>
                        </m:e>
                      </m:ba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−3</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−2</m:t>
                                    </m:r>
                                  </m:e>
                                  <m:e>
                                    <m:r>
                                      <a:rPr lang="en-US" sz="2800" b="0" i="1" smtClean="0">
                                        <a:latin typeface="Cambria Math" panose="02040503050406030204" pitchFamily="18" charset="0"/>
                                      </a:rPr>
                                      <m:t>1</m:t>
                                    </m:r>
                                  </m:e>
                                  <m:e>
                                    <m:r>
                                      <a:rPr lang="en-US" sz="2800" b="0" i="1" smtClean="0">
                                        <a:latin typeface="Cambria Math" panose="02040503050406030204" pitchFamily="18" charset="0"/>
                                      </a:rPr>
                                      <m:t>2</m:t>
                                    </m:r>
                                  </m:e>
                                </m:eqArr>
                              </m:e>
                            </m:mr>
                          </m:m>
                        </m:e>
                      </m:d>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8703461" y="2517080"/>
                <a:ext cx="1709314" cy="167975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3016682237"/>
                  </p:ext>
                </p:extLst>
              </p:nvPr>
            </p:nvGraphicFramePr>
            <p:xfrm>
              <a:off x="1318554" y="2986117"/>
              <a:ext cx="4191000" cy="741680"/>
            </p:xfrm>
            <a:graphic>
              <a:graphicData uri="http://schemas.openxmlformats.org/drawingml/2006/table">
                <a:tbl>
                  <a:tblPr firstRow="1">
                    <a:tableStyleId>{3B4B98B0-60AC-42C2-AFA5-B58CD77FA1E5}</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𝑦</m:t>
                                </m:r>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3</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b="0" i="0" smtClean="0">
                                    <a:solidFill>
                                      <a:srgbClr val="48A6AD"/>
                                    </a:solidFill>
                                    <a:latin typeface="Cambria Math" panose="02040503050406030204" pitchFamily="18" charset="0"/>
                                  </a:rPr>
                                  <m:t>−2</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1</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dirty="0" smtClean="0">
                              <a:solidFill>
                                <a:srgbClr val="48A6AD"/>
                              </a:solidFill>
                            </a:rPr>
                            <a:t>2</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3016682237"/>
                  </p:ext>
                </p:extLst>
              </p:nvPr>
            </p:nvGraphicFramePr>
            <p:xfrm>
              <a:off x="1318554" y="2986117"/>
              <a:ext cx="4191000" cy="741680"/>
            </p:xfrm>
            <a:graphic>
              <a:graphicData uri="http://schemas.openxmlformats.org/drawingml/2006/table">
                <a:tbl>
                  <a:tblPr firstRow="1">
                    <a:tableStyleId>{3B4B98B0-60AC-42C2-AFA5-B58CD77FA1E5}</a:tableStyleId>
                  </a:tblPr>
                  <a:tblGrid>
                    <a:gridCol w="838200">
                      <a:extLst>
                        <a:ext uri="{9D8B030D-6E8A-4147-A177-3AD203B41FA5}">
                          <a16:colId xmlns:a16="http://schemas.microsoft.com/office/drawing/2014/main" xmlns:a14="http://schemas.microsoft.com/office/drawing/2010/main" xmlns="" val="20000"/>
                        </a:ext>
                      </a:extLst>
                    </a:gridCol>
                    <a:gridCol w="838200">
                      <a:extLst>
                        <a:ext uri="{9D8B030D-6E8A-4147-A177-3AD203B41FA5}">
                          <a16:colId xmlns:a16="http://schemas.microsoft.com/office/drawing/2014/main" xmlns:a14="http://schemas.microsoft.com/office/drawing/2010/main" xmlns="" val="20001"/>
                        </a:ext>
                      </a:extLst>
                    </a:gridCol>
                    <a:gridCol w="838200">
                      <a:extLst>
                        <a:ext uri="{9D8B030D-6E8A-4147-A177-3AD203B41FA5}">
                          <a16:colId xmlns:a16="http://schemas.microsoft.com/office/drawing/2014/main" xmlns:a14="http://schemas.microsoft.com/office/drawing/2010/main" xmlns="" val="20002"/>
                        </a:ext>
                      </a:extLst>
                    </a:gridCol>
                    <a:gridCol w="838200">
                      <a:extLst>
                        <a:ext uri="{9D8B030D-6E8A-4147-A177-3AD203B41FA5}">
                          <a16:colId xmlns:a16="http://schemas.microsoft.com/office/drawing/2014/main" xmlns:a14="http://schemas.microsoft.com/office/drawing/2010/main" xmlns="" val="20003"/>
                        </a:ext>
                      </a:extLst>
                    </a:gridCol>
                    <a:gridCol w="838200"/>
                  </a:tblGrid>
                  <a:tr h="370840">
                    <a:tc>
                      <a:txBody>
                        <a:bodyPr/>
                        <a:lstStyle/>
                        <a:p>
                          <a:endParaRPr lang="en-US"/>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t="-8065" r="-400725" b="-122581"/>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100730" t="-8065" r="-303650" b="-122581"/>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199275" t="-8065" r="-201449" b="-122581"/>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301460" t="-8065" r="-102920" b="-122581"/>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10000"/>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t="-109836" r="-400725"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100730" t="-109836" r="-303650"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199275" t="-109836" r="-201449"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301460" t="-109836" r="-102920" b="-24590"/>
                          </a:stretch>
                        </a:blipFill>
                      </a:tcPr>
                    </a:tc>
                    <a:tc>
                      <a:txBody>
                        <a:bodyPr/>
                        <a:lstStyle/>
                        <a:p>
                          <a:pPr algn="ctr"/>
                          <a:r>
                            <a:rPr lang="en-US" dirty="0" smtClean="0">
                              <a:solidFill>
                                <a:srgbClr val="48A6AD"/>
                              </a:solidFill>
                            </a:rPr>
                            <a:t>2</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xmlns:a14="http://schemas.microsoft.com/office/drawing/2010/main" xmlns="" val="10001"/>
                      </a:ext>
                    </a:extLst>
                  </a:tr>
                </a:tbl>
              </a:graphicData>
            </a:graphic>
          </p:graphicFrame>
        </mc:Fallback>
      </mc:AlternateContent>
      <mc:AlternateContent xmlns:mc="http://schemas.openxmlformats.org/markup-compatibility/2006" xmlns:a14="http://schemas.microsoft.com/office/drawing/2010/main">
        <mc:Choice Requires="a14">
          <p:sp>
            <p:nvSpPr>
              <p:cNvPr id="14" name="Rectangle 13"/>
              <p:cNvSpPr/>
              <p:nvPr/>
            </p:nvSpPr>
            <p:spPr>
              <a:xfrm>
                <a:off x="6679179" y="2517080"/>
                <a:ext cx="1848904"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bar>
                            <m:barPr>
                              <m:ctrlPr>
                                <a:rPr lang="en-US" sz="2800" i="1">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𝑥</m:t>
                              </m:r>
                            </m:e>
                          </m:ba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−2</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m:t>
                                    </m:r>
                                  </m:e>
                                  <m:e>
                                    <m:r>
                                      <a:rPr lang="en-US" sz="2800" b="0" i="1" smtClean="0">
                                        <a:latin typeface="Cambria Math" panose="02040503050406030204" pitchFamily="18" charset="0"/>
                                      </a:rPr>
                                      <m:t>1</m:t>
                                    </m:r>
                                  </m:e>
                                  <m:e>
                                    <m:r>
                                      <a:rPr lang="en-US" sz="2800" b="0" i="1" smtClean="0">
                                        <a:latin typeface="Cambria Math" panose="02040503050406030204" pitchFamily="18" charset="0"/>
                                      </a:rPr>
                                      <m:t>2</m:t>
                                    </m:r>
                                  </m:e>
                                </m:eqArr>
                              </m:e>
                            </m:mr>
                          </m:m>
                        </m:e>
                      </m:d>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6679179" y="2517080"/>
                <a:ext cx="1848904" cy="167975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211705" y="4431209"/>
                <a:ext cx="7559698" cy="21333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i="1" smtClean="0">
                              <a:latin typeface="Cambria Math" panose="02040503050406030204" pitchFamily="18" charset="0"/>
                            </a:rPr>
                          </m:ctrlPr>
                        </m:dPr>
                        <m:e>
                          <m:m>
                            <m:mPr>
                              <m:mcs>
                                <m:mc>
                                  <m:mcPr>
                                    <m:count m:val="1"/>
                                    <m:mcJc m:val="center"/>
                                  </m:mcPr>
                                </m:mc>
                              </m:mcs>
                              <m:ctrlPr>
                                <a:rPr lang="en-US" sz="3600" i="1">
                                  <a:latin typeface="Cambria Math" panose="02040503050406030204" pitchFamily="18" charset="0"/>
                                </a:rPr>
                              </m:ctrlPr>
                            </m:mPr>
                            <m:mr>
                              <m:e>
                                <m:r>
                                  <a:rPr lang="en-US" sz="3600" i="1">
                                    <a:latin typeface="Cambria Math" panose="02040503050406030204" pitchFamily="18" charset="0"/>
                                  </a:rPr>
                                  <m:t>−3</m:t>
                                </m:r>
                              </m:e>
                            </m:mr>
                            <m:mr>
                              <m:e>
                                <m:eqArr>
                                  <m:eqArrPr>
                                    <m:ctrlPr>
                                      <a:rPr lang="en-US" sz="3600" i="1">
                                        <a:latin typeface="Cambria Math" panose="02040503050406030204" pitchFamily="18" charset="0"/>
                                      </a:rPr>
                                    </m:ctrlPr>
                                  </m:eqArrPr>
                                  <m:e>
                                    <m:r>
                                      <a:rPr lang="en-US" sz="3600" i="1">
                                        <a:latin typeface="Cambria Math" panose="02040503050406030204" pitchFamily="18" charset="0"/>
                                      </a:rPr>
                                      <m:t>−2</m:t>
                                    </m:r>
                                  </m:e>
                                  <m:e>
                                    <m:r>
                                      <a:rPr lang="en-US" sz="3600" i="1">
                                        <a:latin typeface="Cambria Math" panose="02040503050406030204" pitchFamily="18" charset="0"/>
                                      </a:rPr>
                                      <m:t>1</m:t>
                                    </m:r>
                                  </m:e>
                                  <m:e>
                                    <m:r>
                                      <a:rPr lang="en-US" sz="3600" i="1">
                                        <a:latin typeface="Cambria Math" panose="02040503050406030204" pitchFamily="18" charset="0"/>
                                      </a:rPr>
                                      <m:t>2</m:t>
                                    </m:r>
                                  </m:e>
                                </m:eqArr>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smtClean="0">
                                  <a:latin typeface="Cambria Math" panose="02040503050406030204" pitchFamily="18" charset="0"/>
                                </a:rPr>
                              </m:ctrlPr>
                            </m:mPr>
                            <m:mr>
                              <m:e>
                                <m:r>
                                  <m:rPr>
                                    <m:brk m:alnAt="7"/>
                                  </m:rPr>
                                  <a:rPr lang="en-US" sz="3600" b="0" i="1" smtClean="0">
                                    <a:latin typeface="Cambria Math" panose="02040503050406030204" pitchFamily="18" charset="0"/>
                                  </a:rPr>
                                  <m:t>1</m:t>
                                </m:r>
                              </m:e>
                              <m:e>
                                <m:sSub>
                                  <m:sSubPr>
                                    <m:ctrlPr>
                                      <a:rPr lang="en-US" sz="3200" i="1">
                                        <a:latin typeface="Cambria Math" panose="02040503050406030204" pitchFamily="18" charset="0"/>
                                        <a:ea typeface="Cambria Math" panose="02040503050406030204" pitchFamily="18" charset="0"/>
                                      </a:rPr>
                                    </m:ctrlPr>
                                  </m:sSubPr>
                                  <m:e>
                                    <m:bar>
                                      <m:barPr>
                                        <m:ctrlPr>
                                          <a:rPr lang="en-US" sz="3200" i="1">
                                            <a:latin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𝑥</m:t>
                                        </m:r>
                                      </m:e>
                                    </m:bar>
                                  </m:e>
                                  <m:sub>
                                    <m:r>
                                      <a:rPr lang="en-US" sz="3200" i="1">
                                        <a:latin typeface="Cambria Math" panose="02040503050406030204" pitchFamily="18" charset="0"/>
                                        <a:ea typeface="Cambria Math" panose="02040503050406030204" pitchFamily="18" charset="0"/>
                                      </a:rPr>
                                      <m:t>1</m:t>
                                    </m:r>
                                  </m:sub>
                                </m:sSub>
                              </m:e>
                            </m:mr>
                          </m:m>
                        </m:e>
                      </m:d>
                      <m:d>
                        <m:dPr>
                          <m:begChr m:val="["/>
                          <m:endChr m:val="]"/>
                          <m:ctrlPr>
                            <a:rPr lang="en-US" sz="3600" i="1">
                              <a:latin typeface="Cambria Math" panose="02040503050406030204" pitchFamily="18" charset="0"/>
                            </a:rPr>
                          </m:ctrlPr>
                        </m:dPr>
                        <m:e>
                          <m:m>
                            <m:mPr>
                              <m:mcs>
                                <m:mc>
                                  <m:mcPr>
                                    <m:count m:val="1"/>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𝜃</m:t>
                                    </m:r>
                                  </m:e>
                                  <m:sub>
                                    <m:r>
                                      <a:rPr lang="en-US" sz="3600" i="1">
                                        <a:latin typeface="Cambria Math" panose="02040503050406030204" pitchFamily="18" charset="0"/>
                                      </a:rPr>
                                      <m:t>0</m:t>
                                    </m:r>
                                  </m:sub>
                                </m:sSub>
                              </m:e>
                            </m:mr>
                            <m:mr>
                              <m:e>
                                <m:sSub>
                                  <m:sSubPr>
                                    <m:ctrlPr>
                                      <a:rPr lang="fr-FR"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𝜃</m:t>
                                    </m:r>
                                  </m:e>
                                  <m:sub>
                                    <m:r>
                                      <a:rPr lang="en-US" sz="3600" i="1">
                                        <a:latin typeface="Cambria Math" panose="02040503050406030204" pitchFamily="18" charset="0"/>
                                      </a:rPr>
                                      <m:t>1</m:t>
                                    </m:r>
                                  </m:sub>
                                </m:sSub>
                              </m:e>
                            </m:mr>
                          </m:m>
                        </m:e>
                      </m:d>
                      <m:r>
                        <a:rPr lang="en-US" sz="3600" i="1">
                          <a:latin typeface="Cambria Math" panose="02040503050406030204" pitchFamily="18" charset="0"/>
                        </a:rPr>
                        <m:t>=</m:t>
                      </m:r>
                      <m:d>
                        <m:dPr>
                          <m:begChr m:val="["/>
                          <m:endChr m:val="]"/>
                          <m:ctrlPr>
                            <a:rPr lang="en-US" sz="360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1</m:t>
                                </m:r>
                              </m:e>
                              <m:e>
                                <m:r>
                                  <a:rPr lang="en-US" sz="3600" i="1">
                                    <a:latin typeface="Cambria Math" panose="02040503050406030204" pitchFamily="18" charset="0"/>
                                  </a:rPr>
                                  <m:t>−</m:t>
                                </m:r>
                                <m:r>
                                  <a:rPr lang="en-US" sz="3600" b="0" i="1" smtClean="0">
                                    <a:latin typeface="Cambria Math" panose="02040503050406030204" pitchFamily="18" charset="0"/>
                                  </a:rPr>
                                  <m:t>2</m:t>
                                </m:r>
                              </m:e>
                            </m:mr>
                            <m:mr>
                              <m:e>
                                <m:r>
                                  <a:rPr lang="en-US" sz="3600" i="1">
                                    <a:latin typeface="Cambria Math" panose="02040503050406030204" pitchFamily="18" charset="0"/>
                                  </a:rPr>
                                  <m:t>1</m:t>
                                </m:r>
                              </m:e>
                              <m:e>
                                <m:r>
                                  <a:rPr lang="en-US" sz="3600" i="1">
                                    <a:latin typeface="Cambria Math" panose="02040503050406030204" pitchFamily="18" charset="0"/>
                                  </a:rPr>
                                  <m:t>−</m:t>
                                </m:r>
                                <m:r>
                                  <a:rPr lang="en-US" sz="3600" b="0" i="1" smtClean="0">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2</m:t>
                                </m:r>
                              </m:e>
                            </m:mr>
                          </m:m>
                        </m:e>
                      </m:d>
                      <m:d>
                        <m:dPr>
                          <m:begChr m:val="["/>
                          <m:endChr m:val="]"/>
                          <m:ctrlPr>
                            <a:rPr lang="en-US" sz="3600" i="1">
                              <a:latin typeface="Cambria Math" panose="02040503050406030204" pitchFamily="18" charset="0"/>
                            </a:rPr>
                          </m:ctrlPr>
                        </m:dPr>
                        <m:e>
                          <m:m>
                            <m:mPr>
                              <m:mcs>
                                <m:mc>
                                  <m:mcPr>
                                    <m:count m:val="1"/>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𝜃</m:t>
                                    </m:r>
                                  </m:e>
                                  <m:sub>
                                    <m:r>
                                      <a:rPr lang="en-US" sz="3600" i="1">
                                        <a:latin typeface="Cambria Math" panose="02040503050406030204" pitchFamily="18" charset="0"/>
                                      </a:rPr>
                                      <m:t>0</m:t>
                                    </m:r>
                                  </m:sub>
                                </m:sSub>
                              </m:e>
                            </m:mr>
                            <m:mr>
                              <m:e>
                                <m:sSub>
                                  <m:sSubPr>
                                    <m:ctrlPr>
                                      <a:rPr lang="fr-FR"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𝜃</m:t>
                                    </m:r>
                                  </m:e>
                                  <m:sub>
                                    <m:r>
                                      <a:rPr lang="en-US" sz="3600" i="1">
                                        <a:latin typeface="Cambria Math" panose="02040503050406030204" pitchFamily="18" charset="0"/>
                                      </a:rPr>
                                      <m:t>1</m:t>
                                    </m:r>
                                  </m:sub>
                                </m:sSub>
                              </m:e>
                            </m:mr>
                          </m:m>
                        </m:e>
                      </m:d>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2211705" y="4431209"/>
                <a:ext cx="7559698" cy="2133341"/>
              </a:xfrm>
              <a:prstGeom prst="rect">
                <a:avLst/>
              </a:prstGeom>
              <a:blipFill rotWithShape="0">
                <a:blip r:embed="rId6"/>
                <a:stretch>
                  <a:fillRect/>
                </a:stretch>
              </a:blipFill>
            </p:spPr>
            <p:txBody>
              <a:bodyPr/>
              <a:lstStyle/>
              <a:p>
                <a:r>
                  <a:rPr lang="en-US">
                    <a:noFill/>
                  </a:rPr>
                  <a:t> </a:t>
                </a:r>
              </a:p>
            </p:txBody>
          </p:sp>
        </mc:Fallback>
      </mc:AlternateContent>
      <p:sp>
        <p:nvSpPr>
          <p:cNvPr id="8" name="Rectangle 7"/>
          <p:cNvSpPr/>
          <p:nvPr/>
        </p:nvSpPr>
        <p:spPr>
          <a:xfrm>
            <a:off x="1416059" y="3062177"/>
            <a:ext cx="3857690" cy="260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16059" y="3413882"/>
            <a:ext cx="3857690" cy="260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76124" y="4512579"/>
            <a:ext cx="504890" cy="20519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729176" y="4512578"/>
            <a:ext cx="723707" cy="20519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0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4" grpId="0"/>
      <p:bldP spid="8" grpId="0" animBg="1"/>
      <p:bldP spid="8" grpId="1" animBg="1"/>
      <p:bldP spid="9" grpId="0" animBg="1"/>
      <p:bldP spid="9" grpId="1" animBg="1"/>
      <p:bldP spid="10" grpId="0" animBg="1"/>
      <p:bldP spid="10" grpId="1" animBg="1"/>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flipV="1">
            <a:off x="10097776" y="2638197"/>
            <a:ext cx="4375" cy="660643"/>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034622" y="2725251"/>
            <a:ext cx="1203159"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694680" y="2453666"/>
            <a:ext cx="2838893" cy="1754373"/>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Example – using Octave</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914400" y="1798843"/>
            <a:ext cx="5181600" cy="456930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octave&gt; </a:t>
            </a:r>
            <a:r>
              <a:rPr lang="pt-BR" dirty="0" smtClean="0">
                <a:solidFill>
                  <a:schemeClr val="tx1"/>
                </a:solidFill>
              </a:rPr>
              <a:t>x1=[-2; -1; 1; 2];</a:t>
            </a:r>
            <a:endParaRPr lang="pt-BR" dirty="0">
              <a:solidFill>
                <a:schemeClr val="tx1"/>
              </a:solidFill>
            </a:endParaRPr>
          </a:p>
          <a:p>
            <a:r>
              <a:rPr lang="pt-BR" dirty="0" smtClean="0">
                <a:solidFill>
                  <a:schemeClr val="tx1"/>
                </a:solidFill>
              </a:rPr>
              <a:t>octave&gt; A=[x1.^0 x1];</a:t>
            </a:r>
          </a:p>
          <a:p>
            <a:r>
              <a:rPr lang="en-CA" dirty="0">
                <a:solidFill>
                  <a:schemeClr val="tx1"/>
                </a:solidFill>
              </a:rPr>
              <a:t>octave&gt; </a:t>
            </a:r>
            <a:r>
              <a:rPr lang="pt-BR" dirty="0" smtClean="0">
                <a:solidFill>
                  <a:schemeClr val="tx1"/>
                </a:solidFill>
              </a:rPr>
              <a:t>y=[-3; -2; </a:t>
            </a:r>
            <a:r>
              <a:rPr lang="pt-BR" dirty="0">
                <a:solidFill>
                  <a:schemeClr val="tx1"/>
                </a:solidFill>
              </a:rPr>
              <a:t>1; 2];</a:t>
            </a:r>
          </a:p>
          <a:p>
            <a:r>
              <a:rPr lang="pt-BR" dirty="0" smtClean="0">
                <a:solidFill>
                  <a:schemeClr val="tx1"/>
                </a:solidFill>
              </a:rPr>
              <a:t>octave</a:t>
            </a:r>
            <a:r>
              <a:rPr lang="pt-BR" dirty="0">
                <a:solidFill>
                  <a:schemeClr val="tx1"/>
                </a:solidFill>
              </a:rPr>
              <a:t>&gt; </a:t>
            </a:r>
            <a:r>
              <a:rPr lang="pt-BR" dirty="0" smtClean="0">
                <a:solidFill>
                  <a:schemeClr val="tx1"/>
                </a:solidFill>
              </a:rPr>
              <a:t>theta = A’*A\A’*y</a:t>
            </a:r>
            <a:endParaRPr lang="pt-BR" dirty="0">
              <a:solidFill>
                <a:schemeClr val="tx1"/>
              </a:solidFill>
            </a:endParaRPr>
          </a:p>
          <a:p>
            <a:r>
              <a:rPr lang="pt-BR" dirty="0" smtClean="0">
                <a:solidFill>
                  <a:schemeClr val="tx1"/>
                </a:solidFill>
              </a:rPr>
              <a:t>theta </a:t>
            </a:r>
            <a:r>
              <a:rPr lang="pt-BR" dirty="0">
                <a:solidFill>
                  <a:schemeClr val="tx1"/>
                </a:solidFill>
              </a:rPr>
              <a:t>=</a:t>
            </a:r>
          </a:p>
          <a:p>
            <a:endParaRPr lang="pt-BR" dirty="0">
              <a:solidFill>
                <a:schemeClr val="tx1"/>
              </a:solidFill>
            </a:endParaRPr>
          </a:p>
          <a:p>
            <a:r>
              <a:rPr lang="pt-BR" dirty="0">
                <a:solidFill>
                  <a:schemeClr val="tx1"/>
                </a:solidFill>
              </a:rPr>
              <a:t>  -0.50000</a:t>
            </a:r>
          </a:p>
          <a:p>
            <a:r>
              <a:rPr lang="pt-BR" dirty="0">
                <a:solidFill>
                  <a:schemeClr val="tx1"/>
                </a:solidFill>
              </a:rPr>
              <a:t>   </a:t>
            </a:r>
            <a:r>
              <a:rPr lang="pt-BR" dirty="0" smtClean="0">
                <a:solidFill>
                  <a:schemeClr val="tx1"/>
                </a:solidFill>
              </a:rPr>
              <a:t>1.30000</a:t>
            </a:r>
          </a:p>
          <a:p>
            <a:endParaRPr lang="pt-BR" dirty="0">
              <a:solidFill>
                <a:schemeClr val="tx1"/>
              </a:solidFill>
            </a:endParaRPr>
          </a:p>
          <a:p>
            <a:r>
              <a:rPr lang="pt-BR" dirty="0" smtClean="0">
                <a:solidFill>
                  <a:schemeClr val="tx1"/>
                </a:solidFill>
              </a:rPr>
              <a:t>octave</a:t>
            </a:r>
            <a:r>
              <a:rPr lang="pt-BR" dirty="0">
                <a:solidFill>
                  <a:schemeClr val="tx1"/>
                </a:solidFill>
              </a:rPr>
              <a:t>&gt; </a:t>
            </a:r>
            <a:r>
              <a:rPr lang="pt-BR" dirty="0" smtClean="0">
                <a:solidFill>
                  <a:schemeClr val="tx1"/>
                </a:solidFill>
              </a:rPr>
              <a:t>yfit=A*theta</a:t>
            </a:r>
          </a:p>
          <a:p>
            <a:r>
              <a:rPr lang="en-US" dirty="0" err="1">
                <a:solidFill>
                  <a:schemeClr val="tx1"/>
                </a:solidFill>
              </a:rPr>
              <a:t>yfit</a:t>
            </a:r>
            <a:r>
              <a:rPr lang="en-US" dirty="0">
                <a:solidFill>
                  <a:schemeClr val="tx1"/>
                </a:solidFill>
              </a:rPr>
              <a:t> =</a:t>
            </a:r>
          </a:p>
          <a:p>
            <a:endParaRPr lang="en-US" dirty="0">
              <a:solidFill>
                <a:schemeClr val="tx1"/>
              </a:solidFill>
            </a:endParaRPr>
          </a:p>
          <a:p>
            <a:r>
              <a:rPr lang="en-US" dirty="0">
                <a:solidFill>
                  <a:schemeClr val="tx1"/>
                </a:solidFill>
              </a:rPr>
              <a:t>  -3.10000</a:t>
            </a:r>
          </a:p>
          <a:p>
            <a:r>
              <a:rPr lang="en-US" dirty="0">
                <a:solidFill>
                  <a:schemeClr val="tx1"/>
                </a:solidFill>
              </a:rPr>
              <a:t>  -1.80000</a:t>
            </a:r>
          </a:p>
          <a:p>
            <a:r>
              <a:rPr lang="en-US" dirty="0">
                <a:solidFill>
                  <a:schemeClr val="tx1"/>
                </a:solidFill>
              </a:rPr>
              <a:t>   0.80000</a:t>
            </a:r>
          </a:p>
          <a:p>
            <a:r>
              <a:rPr lang="en-US" dirty="0">
                <a:solidFill>
                  <a:schemeClr val="tx1"/>
                </a:solidFill>
              </a:rPr>
              <a:t>   2.10000</a:t>
            </a:r>
            <a:endParaRPr lang="pt-BR" dirty="0">
              <a:solidFill>
                <a:schemeClr val="tx1"/>
              </a:solidFill>
            </a:endParaRPr>
          </a:p>
          <a:p>
            <a:endParaRPr lang="en-CA" dirty="0" smtClean="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687005604"/>
              </p:ext>
            </p:extLst>
          </p:nvPr>
        </p:nvGraphicFramePr>
        <p:xfrm>
          <a:off x="6980767" y="1798843"/>
          <a:ext cx="4266720" cy="2743020"/>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6AF86D38-5349-4C80-B4FE-258F839B379B}"/>
              </a:ext>
            </a:extLst>
          </p:cNvPr>
          <p:cNvSpPr/>
          <p:nvPr/>
        </p:nvSpPr>
        <p:spPr>
          <a:xfrm>
            <a:off x="6702056" y="4784651"/>
            <a:ext cx="5181600" cy="1583492"/>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octave&gt; </a:t>
            </a:r>
            <a:r>
              <a:rPr lang="pt-BR" dirty="0" smtClean="0">
                <a:solidFill>
                  <a:schemeClr val="tx1"/>
                </a:solidFill>
              </a:rPr>
              <a:t>[1 1.5]*theta</a:t>
            </a:r>
          </a:p>
          <a:p>
            <a:endParaRPr lang="pt-BR" dirty="0">
              <a:solidFill>
                <a:schemeClr val="tx1"/>
              </a:solidFill>
            </a:endParaRPr>
          </a:p>
          <a:p>
            <a:r>
              <a:rPr lang="pt-BR" dirty="0">
                <a:solidFill>
                  <a:schemeClr val="tx1"/>
                </a:solidFill>
              </a:rPr>
              <a:t>ans =  </a:t>
            </a:r>
            <a:r>
              <a:rPr lang="pt-BR" dirty="0" smtClean="0">
                <a:solidFill>
                  <a:schemeClr val="tx1"/>
                </a:solidFill>
              </a:rPr>
              <a:t>1.45000</a:t>
            </a:r>
            <a:endParaRPr lang="pt-BR" dirty="0">
              <a:solidFill>
                <a:schemeClr val="tx1"/>
              </a:solidFill>
            </a:endParaRPr>
          </a:p>
        </p:txBody>
      </p:sp>
      <p:sp>
        <p:nvSpPr>
          <p:cNvPr id="13" name="Oval 12"/>
          <p:cNvSpPr/>
          <p:nvPr/>
        </p:nvSpPr>
        <p:spPr>
          <a:xfrm>
            <a:off x="10056795" y="2684873"/>
            <a:ext cx="80757" cy="8075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3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Graphic spid="7" grpId="0">
        <p:bldAsOne/>
      </p:bldGraphic>
      <p:bldP spid="12" grpId="0" uiExpand="1" build="p"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Data set with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 </m:t>
                    </m:r>
                  </m:oMath>
                </a14:m>
                <a:r>
                  <a:rPr lang="en-US" dirty="0" smtClean="0"/>
                  <a:t>feature and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=4</m:t>
                    </m:r>
                  </m:oMath>
                </a14:m>
                <a:r>
                  <a:rPr lang="en-US" dirty="0" smtClean="0"/>
                  <a:t>  instances</a:t>
                </a:r>
              </a:p>
              <a:p>
                <a:endParaRPr lang="en-US" dirty="0"/>
              </a:p>
              <a:p>
                <a:endParaRPr lang="en-US" dirty="0" smtClean="0"/>
              </a:p>
              <a:p>
                <a:endParaRPr lang="en-US" sz="1200" dirty="0" smtClean="0"/>
              </a:p>
              <a:p>
                <a:r>
                  <a:rPr lang="en-US" dirty="0" smtClean="0"/>
                  <a:t>Model: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6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832943295"/>
                  </p:ext>
                </p:extLst>
              </p:nvPr>
            </p:nvGraphicFramePr>
            <p:xfrm>
              <a:off x="1501120" y="2323013"/>
              <a:ext cx="3352800" cy="1112520"/>
            </p:xfrm>
            <a:graphic>
              <a:graphicData uri="http://schemas.openxmlformats.org/drawingml/2006/table">
                <a:tbl>
                  <a:tblPr firstRow="1">
                    <a:tableStyleId>{3B4B98B0-60AC-42C2-AFA5-B58CD77FA1E5}</a:tableStyleId>
                  </a:tblPr>
                  <a:tblGrid>
                    <a:gridCol w="670560">
                      <a:extLst>
                        <a:ext uri="{9D8B030D-6E8A-4147-A177-3AD203B41FA5}">
                          <a16:colId xmlns:a16="http://schemas.microsoft.com/office/drawing/2014/main" val="20000"/>
                        </a:ext>
                      </a:extLst>
                    </a:gridCol>
                    <a:gridCol w="67056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670560">
                      <a:extLst>
                        <a:ext uri="{9D8B030D-6E8A-4147-A177-3AD203B41FA5}">
                          <a16:colId xmlns:a16="http://schemas.microsoft.com/office/drawing/2014/main" val="20004"/>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4</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3</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5</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𝑦</m:t>
                                </m:r>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3</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b="0" i="0" smtClean="0">
                                    <a:solidFill>
                                      <a:srgbClr val="48A6AD"/>
                                    </a:solidFill>
                                    <a:latin typeface="Cambria Math" panose="02040503050406030204" pitchFamily="18" charset="0"/>
                                  </a:rPr>
                                  <m:t>−2</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1</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dirty="0" smtClean="0">
                              <a:solidFill>
                                <a:srgbClr val="48A6AD"/>
                              </a:solidFill>
                            </a:rPr>
                            <a:t>0</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832943295"/>
                  </p:ext>
                </p:extLst>
              </p:nvPr>
            </p:nvGraphicFramePr>
            <p:xfrm>
              <a:off x="1501120" y="2323013"/>
              <a:ext cx="3352800" cy="1112520"/>
            </p:xfrm>
            <a:graphic>
              <a:graphicData uri="http://schemas.openxmlformats.org/drawingml/2006/table">
                <a:tbl>
                  <a:tblPr firstRow="1">
                    <a:tableStyleId>{3B4B98B0-60AC-42C2-AFA5-B58CD77FA1E5}</a:tableStyleId>
                  </a:tblPr>
                  <a:tblGrid>
                    <a:gridCol w="670560">
                      <a:extLst>
                        <a:ext uri="{9D8B030D-6E8A-4147-A177-3AD203B41FA5}">
                          <a16:colId xmlns="" xmlns:a16="http://schemas.microsoft.com/office/drawing/2014/main" xmlns:a14="http://schemas.microsoft.com/office/drawing/2010/main" val="20000"/>
                        </a:ext>
                      </a:extLst>
                    </a:gridCol>
                    <a:gridCol w="670560">
                      <a:extLst>
                        <a:ext uri="{9D8B030D-6E8A-4147-A177-3AD203B41FA5}">
                          <a16:colId xmlns="" xmlns:a16="http://schemas.microsoft.com/office/drawing/2014/main" xmlns:a14="http://schemas.microsoft.com/office/drawing/2010/main" val="20001"/>
                        </a:ext>
                      </a:extLst>
                    </a:gridCol>
                    <a:gridCol w="670560">
                      <a:extLst>
                        <a:ext uri="{9D8B030D-6E8A-4147-A177-3AD203B41FA5}">
                          <a16:colId xmlns="" xmlns:a16="http://schemas.microsoft.com/office/drawing/2014/main" xmlns:a14="http://schemas.microsoft.com/office/drawing/2010/main" val="20002"/>
                        </a:ext>
                      </a:extLst>
                    </a:gridCol>
                    <a:gridCol w="670560">
                      <a:extLst>
                        <a:ext uri="{9D8B030D-6E8A-4147-A177-3AD203B41FA5}">
                          <a16:colId xmlns="" xmlns:a16="http://schemas.microsoft.com/office/drawing/2014/main" xmlns:a14="http://schemas.microsoft.com/office/drawing/2010/main" val="20003"/>
                        </a:ext>
                      </a:extLst>
                    </a:gridCol>
                    <a:gridCol w="670560"/>
                  </a:tblGrid>
                  <a:tr h="370840">
                    <a:tc>
                      <a:txBody>
                        <a:bodyPr/>
                        <a:lstStyle/>
                        <a:p>
                          <a:endParaRPr lang="en-US"/>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t="-9836" r="-402727" b="-2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100000" t="-9836" r="-302727" b="-2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198198" t="-9836" r="-200000" b="-2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4"/>
                          <a:stretch>
                            <a:fillRect l="-300909" t="-9836" r="-101818" b="-22459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0"/>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4"/>
                          <a:stretch>
                            <a:fillRect t="-109836" r="-402727" b="-1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4"/>
                          <a:stretch>
                            <a:fillRect l="-100000" t="-109836" r="-302727" b="-1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4"/>
                          <a:stretch>
                            <a:fillRect l="-198198" t="-109836" r="-200000" b="-1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4"/>
                          <a:stretch>
                            <a:fillRect l="-300909" t="-109836" r="-101818" b="-12459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5</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t="-209836" r="-402727"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100000" t="-209836" r="-302727"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198198" t="-209836" r="-200000" b="-2459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4"/>
                          <a:stretch>
                            <a:fillRect l="-300909" t="-209836" r="-101818" b="-24590"/>
                          </a:stretch>
                        </a:blipFill>
                      </a:tcPr>
                    </a:tc>
                    <a:tc>
                      <a:txBody>
                        <a:bodyPr/>
                        <a:lstStyle/>
                        <a:p>
                          <a:pPr algn="ctr"/>
                          <a:r>
                            <a:rPr lang="en-US" dirty="0" smtClean="0">
                              <a:solidFill>
                                <a:srgbClr val="48A6AD"/>
                              </a:solidFill>
                            </a:rPr>
                            <a:t>0</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extLst>
                      <a:ext uri="{0D108BD9-81ED-4DB2-BD59-A6C34878D82A}">
                        <a16:rowId xmlns="" xmlns:a16="http://schemas.microsoft.com/office/drawing/2014/main"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p:cNvSpPr/>
              <p:nvPr/>
            </p:nvSpPr>
            <p:spPr>
              <a:xfrm>
                <a:off x="4110505" y="4773051"/>
                <a:ext cx="1595821"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𝜃</m:t>
                          </m:r>
                        </m:e>
                      </m:bar>
                      <m:r>
                        <a:rPr lang="en-US" sz="2800" b="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e>
                            </m:mr>
                            <m:mr>
                              <m:e>
                                <m:eqArr>
                                  <m:eqArrPr>
                                    <m:ctrlPr>
                                      <a:rPr lang="fr-FR" sz="2800" i="1">
                                        <a:latin typeface="Cambria Math" panose="02040503050406030204" pitchFamily="18" charset="0"/>
                                      </a:rPr>
                                    </m:ctrlPr>
                                  </m:eqArrPr>
                                  <m:e>
                                    <m:sSub>
                                      <m:sSubPr>
                                        <m:ctrlPr>
                                          <a:rPr lang="fr-FR"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e>
                                  <m:e>
                                    <m:sSub>
                                      <m:sSubPr>
                                        <m:ctrlPr>
                                          <a:rPr lang="fr-FR"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2</m:t>
                                        </m:r>
                                      </m:sub>
                                    </m:sSub>
                                  </m:e>
                                </m:eqArr>
                              </m:e>
                            </m:mr>
                          </m:m>
                        </m:e>
                      </m:d>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4110505" y="4773051"/>
                <a:ext cx="1595821" cy="1461810"/>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5494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Inconsistent </a:t>
            </a:r>
            <a:r>
              <a:rPr lang="en-US" dirty="0" smtClean="0"/>
              <a:t>equations</a:t>
            </a:r>
          </a:p>
          <a:p>
            <a:pPr marL="0" indent="0">
              <a:buNone/>
            </a:pPr>
            <a:endParaRPr lang="en-US" dirty="0" smtClean="0"/>
          </a:p>
          <a:p>
            <a:pPr marL="0" indent="0">
              <a:buNone/>
            </a:pPr>
            <a:endParaRPr lang="en-US" dirty="0" smtClean="0"/>
          </a:p>
        </p:txBody>
      </p:sp>
      <mc:AlternateContent xmlns:mc="http://schemas.openxmlformats.org/markup-compatibility/2006" xmlns:a14="http://schemas.microsoft.com/office/drawing/2010/main">
        <mc:Choice Requires="a14">
          <p:sp>
            <p:nvSpPr>
              <p:cNvPr id="4" name="Rectangle 3"/>
              <p:cNvSpPr/>
              <p:nvPr/>
            </p:nvSpPr>
            <p:spPr>
              <a:xfrm>
                <a:off x="2408522" y="3766637"/>
                <a:ext cx="7547323" cy="2956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r>
                                  <a:rPr lang="en-US" sz="3200" i="1">
                                    <a:latin typeface="Cambria Math" panose="02040503050406030204" pitchFamily="18" charset="0"/>
                                  </a:rPr>
                                  <m:t>−3</m:t>
                                </m:r>
                              </m:e>
                            </m:mr>
                            <m:mr>
                              <m:e>
                                <m:eqArr>
                                  <m:eqArrPr>
                                    <m:ctrlPr>
                                      <a:rPr lang="en-US" sz="3200" i="1">
                                        <a:latin typeface="Cambria Math" panose="02040503050406030204" pitchFamily="18" charset="0"/>
                                      </a:rPr>
                                    </m:ctrlPr>
                                  </m:eqArrPr>
                                  <m:e>
                                    <m:r>
                                      <a:rPr lang="en-US" sz="3200" i="1">
                                        <a:latin typeface="Cambria Math" panose="02040503050406030204" pitchFamily="18" charset="0"/>
                                      </a:rPr>
                                      <m:t>−2</m:t>
                                    </m:r>
                                  </m:e>
                                  <m:e>
                                    <m:r>
                                      <a:rPr lang="en-US" sz="3200" i="1">
                                        <a:latin typeface="Cambria Math" panose="02040503050406030204" pitchFamily="18" charset="0"/>
                                      </a:rPr>
                                      <m:t>1</m:t>
                                    </m:r>
                                  </m:e>
                                  <m:e>
                                    <m:r>
                                      <a:rPr lang="en-US" sz="3200" b="0" i="1" smtClean="0">
                                        <a:latin typeface="Cambria Math" panose="02040503050406030204" pitchFamily="18" charset="0"/>
                                      </a:rPr>
                                      <m:t>0</m:t>
                                    </m:r>
                                  </m:e>
                                </m:eqArr>
                              </m:e>
                            </m:mr>
                          </m:m>
                        </m:e>
                      </m:d>
                      <m:r>
                        <a:rPr lang="en-US" sz="3200" i="1">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p>
                                  <m:sSupPr>
                                    <m:ctrlPr>
                                      <a:rPr lang="en-US" sz="3200" i="1">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bar>
                                              <m:barPr>
                                                <m:ctrlPr>
                                                  <a:rPr lang="en-US" sz="3200" i="1">
                                                    <a:latin typeface="Cambria Math" panose="02040503050406030204" pitchFamily="18" charset="0"/>
                                                    <a:ea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𝑥</m:t>
                                                </m:r>
                                              </m:e>
                                            </m:bar>
                                          </m:e>
                                          <m:sup>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1</m:t>
                                                </m:r>
                                              </m:e>
                                            </m:d>
                                          </m:sup>
                                        </m:sSup>
                                      </m:e>
                                    </m:d>
                                  </m:e>
                                  <m:sup>
                                    <m:r>
                                      <a:rPr lang="en-US" sz="3200" i="1">
                                        <a:latin typeface="Cambria Math" panose="02040503050406030204" pitchFamily="18" charset="0"/>
                                        <a:ea typeface="Cambria Math" panose="02040503050406030204" pitchFamily="18" charset="0"/>
                                      </a:rPr>
                                      <m:t>𝑇</m:t>
                                    </m:r>
                                  </m:sup>
                                </m:sSup>
                              </m:e>
                            </m:mr>
                            <m:mr>
                              <m:e>
                                <m:sSup>
                                  <m:sSupPr>
                                    <m:ctrlPr>
                                      <a:rPr lang="en-US" sz="3200" i="1">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bar>
                                              <m:barPr>
                                                <m:ctrlPr>
                                                  <a:rPr lang="en-US" sz="3200" i="1">
                                                    <a:latin typeface="Cambria Math" panose="02040503050406030204" pitchFamily="18" charset="0"/>
                                                    <a:ea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𝑥</m:t>
                                                </m:r>
                                              </m:e>
                                            </m:bar>
                                          </m:e>
                                          <m:sup>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2</m:t>
                                                </m:r>
                                              </m:e>
                                            </m:d>
                                          </m:sup>
                                        </m:sSup>
                                      </m:e>
                                    </m:d>
                                  </m:e>
                                  <m:sup>
                                    <m:r>
                                      <a:rPr lang="en-US" sz="3200" i="1">
                                        <a:latin typeface="Cambria Math" panose="02040503050406030204" pitchFamily="18" charset="0"/>
                                        <a:ea typeface="Cambria Math" panose="02040503050406030204" pitchFamily="18" charset="0"/>
                                      </a:rPr>
                                      <m:t>𝑇</m:t>
                                    </m:r>
                                  </m:sup>
                                </m:sSup>
                              </m:e>
                            </m:mr>
                            <m:mr>
                              <m:e>
                                <m:sSup>
                                  <m:sSupPr>
                                    <m:ctrlPr>
                                      <a:rPr lang="en-US" sz="3200" i="1">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bar>
                                              <m:barPr>
                                                <m:ctrlPr>
                                                  <a:rPr lang="en-US" sz="3200" i="1">
                                                    <a:latin typeface="Cambria Math" panose="02040503050406030204" pitchFamily="18" charset="0"/>
                                                    <a:ea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𝑥</m:t>
                                                </m:r>
                                              </m:e>
                                            </m:bar>
                                          </m:e>
                                          <m:sup>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3</m:t>
                                                </m:r>
                                              </m:e>
                                            </m:d>
                                          </m:sup>
                                        </m:sSup>
                                      </m:e>
                                    </m:d>
                                  </m:e>
                                  <m:sup>
                                    <m:r>
                                      <a:rPr lang="en-US" sz="3200" i="1">
                                        <a:latin typeface="Cambria Math" panose="02040503050406030204" pitchFamily="18" charset="0"/>
                                        <a:ea typeface="Cambria Math" panose="02040503050406030204" pitchFamily="18" charset="0"/>
                                      </a:rPr>
                                      <m:t>𝑇</m:t>
                                    </m:r>
                                  </m:sup>
                                </m:sSup>
                              </m:e>
                            </m:mr>
                            <m:mr>
                              <m:e>
                                <m:sSup>
                                  <m:sSupPr>
                                    <m:ctrlPr>
                                      <a:rPr lang="en-US" sz="3200" i="1">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bar>
                                              <m:barPr>
                                                <m:ctrlPr>
                                                  <a:rPr lang="en-US" sz="3200" i="1">
                                                    <a:latin typeface="Cambria Math" panose="02040503050406030204" pitchFamily="18" charset="0"/>
                                                    <a:ea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𝑥</m:t>
                                                </m:r>
                                              </m:e>
                                            </m:bar>
                                          </m:e>
                                          <m:sup>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4</m:t>
                                                </m:r>
                                              </m:e>
                                            </m:d>
                                          </m:sup>
                                        </m:sSup>
                                      </m:e>
                                    </m:d>
                                  </m:e>
                                  <m:sup>
                                    <m:r>
                                      <a:rPr lang="en-US" sz="3200" i="1">
                                        <a:latin typeface="Cambria Math" panose="02040503050406030204" pitchFamily="18" charset="0"/>
                                        <a:ea typeface="Cambria Math" panose="02040503050406030204" pitchFamily="18" charset="0"/>
                                      </a:rPr>
                                      <m:t>𝑇</m:t>
                                    </m:r>
                                  </m:sup>
                                </m:sSup>
                              </m:e>
                            </m:mr>
                          </m:m>
                        </m:e>
                      </m:d>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e>
                            </m:mr>
                            <m:mr>
                              <m:e>
                                <m:eqArr>
                                  <m:eqArrPr>
                                    <m:ctrlPr>
                                      <a:rPr lang="fr-FR" sz="3200" i="1">
                                        <a:latin typeface="Cambria Math" panose="02040503050406030204" pitchFamily="18" charset="0"/>
                                      </a:rPr>
                                    </m:ctrlPr>
                                  </m:eqArrPr>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1</m:t>
                                        </m:r>
                                      </m:sub>
                                    </m:sSub>
                                  </m:e>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2</m:t>
                                        </m:r>
                                      </m:sub>
                                    </m:sSub>
                                  </m:e>
                                </m:eqArr>
                              </m:e>
                            </m:mr>
                          </m:m>
                        </m:e>
                      </m:d>
                      <m:r>
                        <a:rPr lang="en-US" sz="3200" i="1">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3"/>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1</m:t>
                                </m:r>
                              </m:e>
                              <m:e>
                                <m:r>
                                  <a:rPr lang="en-US" sz="3200" b="0" i="1" smtClean="0">
                                    <a:latin typeface="Cambria Math" panose="02040503050406030204" pitchFamily="18" charset="0"/>
                                  </a:rPr>
                                  <m:t>−2</m:t>
                                </m:r>
                              </m:e>
                              <m:e>
                                <m:r>
                                  <a:rPr lang="en-US" sz="3200" b="0" i="1" smtClean="0">
                                    <a:latin typeface="Cambria Math" panose="02040503050406030204" pitchFamily="18" charset="0"/>
                                  </a:rPr>
                                  <m:t>2</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−1</m:t>
                                </m:r>
                              </m:e>
                              <m:e>
                                <m:r>
                                  <a:rPr lang="en-US" sz="3200" b="0" i="1" smtClean="0">
                                    <a:latin typeface="Cambria Math" panose="02040503050406030204" pitchFamily="18" charset="0"/>
                                  </a:rPr>
                                  <m:t>4</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1</m:t>
                                </m:r>
                              </m:e>
                              <m:e>
                                <m:r>
                                  <a:rPr lang="en-US" sz="3200" b="0" i="1" smtClean="0">
                                    <a:latin typeface="Cambria Math" panose="02040503050406030204" pitchFamily="18" charset="0"/>
                                  </a:rPr>
                                  <m:t>3</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2</m:t>
                                </m:r>
                              </m:e>
                              <m:e>
                                <m:r>
                                  <a:rPr lang="en-US" sz="3200" b="0" i="1" smtClean="0">
                                    <a:latin typeface="Cambria Math" panose="02040503050406030204" pitchFamily="18" charset="0"/>
                                  </a:rPr>
                                  <m:t>5</m:t>
                                </m:r>
                              </m:e>
                            </m:mr>
                          </m:m>
                        </m:e>
                      </m:d>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e>
                            </m:mr>
                            <m:mr>
                              <m:e>
                                <m:eqArr>
                                  <m:eqArrPr>
                                    <m:ctrlPr>
                                      <a:rPr lang="fr-FR" sz="3200" i="1">
                                        <a:latin typeface="Cambria Math" panose="02040503050406030204" pitchFamily="18" charset="0"/>
                                      </a:rPr>
                                    </m:ctrlPr>
                                  </m:eqArrPr>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1</m:t>
                                        </m:r>
                                      </m:sub>
                                    </m:sSub>
                                  </m:e>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2</m:t>
                                        </m:r>
                                      </m:sub>
                                    </m:sSub>
                                  </m:e>
                                </m:eqArr>
                              </m:e>
                            </m:mr>
                          </m:m>
                        </m:e>
                      </m:d>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2408522" y="3766637"/>
                <a:ext cx="7547323" cy="2956259"/>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nvPr>
            </p:nvGraphicFramePr>
            <p:xfrm>
              <a:off x="1033287" y="2459445"/>
              <a:ext cx="3352800" cy="1112520"/>
            </p:xfrm>
            <a:graphic>
              <a:graphicData uri="http://schemas.openxmlformats.org/drawingml/2006/table">
                <a:tbl>
                  <a:tblPr firstRow="1">
                    <a:tableStyleId>{3B4B98B0-60AC-42C2-AFA5-B58CD77FA1E5}</a:tableStyleId>
                  </a:tblPr>
                  <a:tblGrid>
                    <a:gridCol w="670560">
                      <a:extLst>
                        <a:ext uri="{9D8B030D-6E8A-4147-A177-3AD203B41FA5}">
                          <a16:colId xmlns:a16="http://schemas.microsoft.com/office/drawing/2014/main" val="20000"/>
                        </a:ext>
                      </a:extLst>
                    </a:gridCol>
                    <a:gridCol w="67056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670560">
                      <a:extLst>
                        <a:ext uri="{9D8B030D-6E8A-4147-A177-3AD203B41FA5}">
                          <a16:colId xmlns:a16="http://schemas.microsoft.com/office/drawing/2014/main" val="20004"/>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4</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3</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5</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𝑦</m:t>
                                </m:r>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3</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b="0" i="0" smtClean="0">
                                    <a:solidFill>
                                      <a:srgbClr val="48A6AD"/>
                                    </a:solidFill>
                                    <a:latin typeface="Cambria Math" panose="02040503050406030204" pitchFamily="18" charset="0"/>
                                  </a:rPr>
                                  <m:t>−2</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1</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dirty="0" smtClean="0">
                              <a:solidFill>
                                <a:srgbClr val="48A6AD"/>
                              </a:solidFill>
                            </a:rPr>
                            <a:t>0</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11" name="Table 10"/>
              <p:cNvGraphicFramePr>
                <a:graphicFrameLocks noGrp="1"/>
              </p:cNvGraphicFramePr>
              <p:nvPr>
                <p:extLst/>
              </p:nvPr>
            </p:nvGraphicFramePr>
            <p:xfrm>
              <a:off x="1033287" y="2459445"/>
              <a:ext cx="3352800" cy="1112520"/>
            </p:xfrm>
            <a:graphic>
              <a:graphicData uri="http://schemas.openxmlformats.org/drawingml/2006/table">
                <a:tbl>
                  <a:tblPr firstRow="1">
                    <a:tableStyleId>{3B4B98B0-60AC-42C2-AFA5-B58CD77FA1E5}</a:tableStyleId>
                  </a:tblPr>
                  <a:tblGrid>
                    <a:gridCol w="670560">
                      <a:extLst>
                        <a:ext uri="{9D8B030D-6E8A-4147-A177-3AD203B41FA5}">
                          <a16:colId xmlns:a16="http://schemas.microsoft.com/office/drawing/2014/main" val="20000"/>
                        </a:ext>
                      </a:extLst>
                    </a:gridCol>
                    <a:gridCol w="67056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670560">
                      <a:extLst>
                        <a:ext uri="{9D8B030D-6E8A-4147-A177-3AD203B41FA5}">
                          <a16:colId xmlns:a16="http://schemas.microsoft.com/office/drawing/2014/main" val="20004"/>
                        </a:ext>
                      </a:extLst>
                    </a:gridCol>
                  </a:tblGrid>
                  <a:tr h="370840">
                    <a:tc>
                      <a:txBody>
                        <a:bodyPr/>
                        <a:lstStyle/>
                        <a:p>
                          <a:endParaRPr lang="en-US"/>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t="-9836" r="-402727" b="-2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100000" t="-9836" r="-302727" b="-2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198198" t="-9836" r="-200000" b="-2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300909" t="-9836" r="-101818" b="-22623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a:blip r:embed="rId4"/>
                          <a:stretch>
                            <a:fillRect t="-109836" r="-402727"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a:blip r:embed="rId4"/>
                          <a:stretch>
                            <a:fillRect l="-100000" t="-109836" r="-302727"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a:blip r:embed="rId4"/>
                          <a:stretch>
                            <a:fillRect l="-198198" t="-109836" r="-200000"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a:blip r:embed="rId4"/>
                          <a:stretch>
                            <a:fillRect l="-300909" t="-109836" r="-101818" b="-12623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5</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t="-209836" r="-402727"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100000" t="-209836" r="-302727"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198198" t="-209836" r="-200000"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300909" t="-209836" r="-101818" b="-26230"/>
                          </a:stretch>
                        </a:blipFill>
                      </a:tcPr>
                    </a:tc>
                    <a:tc>
                      <a:txBody>
                        <a:bodyPr/>
                        <a:lstStyle/>
                        <a:p>
                          <a:pPr algn="ctr"/>
                          <a:r>
                            <a:rPr lang="en-US" dirty="0" smtClean="0">
                              <a:solidFill>
                                <a:srgbClr val="48A6AD"/>
                              </a:solidFill>
                            </a:rPr>
                            <a:t>0</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Fallback>
      </mc:AlternateContent>
      <p:sp>
        <p:nvSpPr>
          <p:cNvPr id="18" name="Rectangle 17"/>
          <p:cNvSpPr/>
          <p:nvPr/>
        </p:nvSpPr>
        <p:spPr>
          <a:xfrm>
            <a:off x="6959448" y="4295852"/>
            <a:ext cx="1886650" cy="4689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4801280" y="2358571"/>
                <a:ext cx="1807354" cy="1050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(1)</m:t>
                          </m:r>
                        </m:sup>
                      </m:sSup>
                      <m:r>
                        <a:rPr lang="en-US" sz="2400" i="1">
                          <a:solidFill>
                            <a:schemeClr val="tx1"/>
                          </a:solidFill>
                          <a:latin typeface="Cambria Math" panose="02040503050406030204" pitchFamily="18" charset="0"/>
                        </a:rPr>
                        <m:t>=</m:t>
                      </m:r>
                      <m:d>
                        <m:dPr>
                          <m:begChr m:val="["/>
                          <m:endChr m:val="]"/>
                          <m:ctrlPr>
                            <a:rPr lang="en-US" sz="2400" i="1">
                              <a:solidFill>
                                <a:schemeClr val="tx1"/>
                              </a:solidFill>
                              <a:latin typeface="Cambria Math" panose="02040503050406030204" pitchFamily="18" charset="0"/>
                            </a:rPr>
                          </m:ctrlPr>
                        </m:dPr>
                        <m:e>
                          <m:m>
                            <m:mPr>
                              <m:mcs>
                                <m:mc>
                                  <m:mcPr>
                                    <m:count m:val="1"/>
                                    <m:mcJc m:val="center"/>
                                  </m:mcPr>
                                </m:mc>
                              </m:mcs>
                              <m:ctrlPr>
                                <a:rPr lang="en-US" sz="2400" b="0" i="1">
                                  <a:solidFill>
                                    <a:schemeClr val="tx1"/>
                                  </a:solidFill>
                                  <a:latin typeface="Cambria Math" panose="02040503050406030204" pitchFamily="18" charset="0"/>
                                </a:rPr>
                              </m:ctrlPr>
                            </m:mPr>
                            <m:mr>
                              <m:e>
                                <m:r>
                                  <a:rPr lang="en-US" sz="2400" b="0" i="1" smtClean="0">
                                    <a:solidFill>
                                      <a:schemeClr val="tx1"/>
                                    </a:solidFill>
                                    <a:latin typeface="Cambria Math" panose="02040503050406030204" pitchFamily="18" charset="0"/>
                                  </a:rPr>
                                  <m:t>1</m:t>
                                </m:r>
                              </m:e>
                            </m:mr>
                            <m:mr>
                              <m:e>
                                <m:eqArr>
                                  <m:eqArrPr>
                                    <m:ctrlPr>
                                      <a:rPr lang="en-US" sz="2400" b="0" i="1" smtClean="0">
                                        <a:solidFill>
                                          <a:schemeClr val="tx1"/>
                                        </a:solidFill>
                                        <a:latin typeface="Cambria Math" panose="02040503050406030204" pitchFamily="18" charset="0"/>
                                      </a:rPr>
                                    </m:ctrlPr>
                                  </m:eqArrPr>
                                  <m:e>
                                    <m:r>
                                      <a:rPr lang="en-US" sz="2400" b="0" i="1" smtClean="0">
                                        <a:solidFill>
                                          <a:schemeClr val="tx1"/>
                                        </a:solidFill>
                                        <a:latin typeface="Cambria Math" panose="02040503050406030204" pitchFamily="18" charset="0"/>
                                      </a:rPr>
                                      <m:t>−2</m:t>
                                    </m:r>
                                  </m:e>
                                  <m:e>
                                    <m:r>
                                      <a:rPr lang="en-US" sz="2400" b="0" i="1" smtClean="0">
                                        <a:solidFill>
                                          <a:schemeClr val="tx1"/>
                                        </a:solidFill>
                                        <a:latin typeface="Cambria Math" panose="02040503050406030204" pitchFamily="18" charset="0"/>
                                      </a:rPr>
                                      <m:t>2</m:t>
                                    </m:r>
                                  </m:e>
                                </m:eqArr>
                              </m:e>
                            </m:mr>
                          </m:m>
                        </m:e>
                      </m:d>
                    </m:oMath>
                  </m:oMathPara>
                </a14:m>
                <a:endParaRPr lang="en-US" sz="24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4801280" y="2358571"/>
                <a:ext cx="1807354" cy="1050224"/>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6695076" y="2358571"/>
                <a:ext cx="1807354" cy="1050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r>
                        <a:rPr lang="en-US" sz="2400" i="1">
                          <a:solidFill>
                            <a:schemeClr val="tx1"/>
                          </a:solidFill>
                          <a:latin typeface="Cambria Math" panose="02040503050406030204" pitchFamily="18" charset="0"/>
                        </a:rPr>
                        <m:t>=</m:t>
                      </m:r>
                      <m:d>
                        <m:dPr>
                          <m:begChr m:val="["/>
                          <m:endChr m:val="]"/>
                          <m:ctrlPr>
                            <a:rPr lang="en-US" sz="2400" i="1">
                              <a:solidFill>
                                <a:schemeClr val="tx1"/>
                              </a:solidFill>
                              <a:latin typeface="Cambria Math" panose="02040503050406030204" pitchFamily="18" charset="0"/>
                            </a:rPr>
                          </m:ctrlPr>
                        </m:dPr>
                        <m:e>
                          <m:m>
                            <m:mPr>
                              <m:mcs>
                                <m:mc>
                                  <m:mcPr>
                                    <m:count m:val="1"/>
                                    <m:mcJc m:val="center"/>
                                  </m:mcPr>
                                </m:mc>
                              </m:mcs>
                              <m:ctrlPr>
                                <a:rPr lang="en-US" sz="2400" b="0" i="1" smtClean="0">
                                  <a:solidFill>
                                    <a:schemeClr val="tx1"/>
                                  </a:solidFill>
                                  <a:latin typeface="Cambria Math" panose="02040503050406030204" pitchFamily="18" charset="0"/>
                                </a:rPr>
                              </m:ctrlPr>
                            </m:mPr>
                            <m:mr>
                              <m:e>
                                <m:r>
                                  <a:rPr lang="en-US" sz="2400" b="0" i="1" smtClean="0">
                                    <a:solidFill>
                                      <a:schemeClr val="tx1"/>
                                    </a:solidFill>
                                    <a:latin typeface="Cambria Math" panose="02040503050406030204" pitchFamily="18" charset="0"/>
                                  </a:rPr>
                                  <m:t>1</m:t>
                                </m:r>
                              </m:e>
                            </m:mr>
                            <m:mr>
                              <m:e>
                                <m:eqArr>
                                  <m:eqArrPr>
                                    <m:ctrlPr>
                                      <a:rPr lang="en-US" sz="2400" b="0" i="1" smtClean="0">
                                        <a:solidFill>
                                          <a:schemeClr val="tx1"/>
                                        </a:solidFill>
                                        <a:latin typeface="Cambria Math" panose="02040503050406030204" pitchFamily="18" charset="0"/>
                                      </a:rPr>
                                    </m:ctrlPr>
                                  </m:eqArrPr>
                                  <m:e>
                                    <m:r>
                                      <a:rPr lang="en-US" sz="2400" b="0" i="1" smtClean="0">
                                        <a:solidFill>
                                          <a:schemeClr val="tx1"/>
                                        </a:solidFill>
                                        <a:latin typeface="Cambria Math" panose="02040503050406030204" pitchFamily="18" charset="0"/>
                                      </a:rPr>
                                      <m:t>−1</m:t>
                                    </m:r>
                                  </m:e>
                                  <m:e>
                                    <m:r>
                                      <a:rPr lang="en-US" sz="2400" b="0" i="1" smtClean="0">
                                        <a:solidFill>
                                          <a:schemeClr val="tx1"/>
                                        </a:solidFill>
                                        <a:latin typeface="Cambria Math" panose="02040503050406030204" pitchFamily="18" charset="0"/>
                                      </a:rPr>
                                      <m:t>4</m:t>
                                    </m:r>
                                  </m:e>
                                </m:eqArr>
                              </m:e>
                            </m:mr>
                          </m:m>
                        </m:e>
                      </m:d>
                    </m:oMath>
                  </m:oMathPara>
                </a14:m>
                <a:endParaRPr lang="en-US" sz="2400"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6695076" y="2358571"/>
                <a:ext cx="1807354" cy="1050224"/>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8588872" y="2358571"/>
                <a:ext cx="1578124" cy="1050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m:t>
                          </m:r>
                          <m:r>
                            <a:rPr lang="en-US" sz="2400" b="0" i="1" smtClean="0">
                              <a:latin typeface="Cambria Math" panose="02040503050406030204" pitchFamily="18" charset="0"/>
                            </a:rPr>
                            <m:t>3</m:t>
                          </m:r>
                          <m:r>
                            <a:rPr lang="en-US" sz="2400" i="1">
                              <a:latin typeface="Cambria Math" panose="02040503050406030204" pitchFamily="18" charset="0"/>
                            </a:rPr>
                            <m:t>)</m:t>
                          </m:r>
                        </m:sup>
                      </m:sSup>
                      <m:r>
                        <a:rPr lang="en-US" sz="2400" i="1">
                          <a:solidFill>
                            <a:schemeClr val="tx1"/>
                          </a:solidFill>
                          <a:latin typeface="Cambria Math" panose="02040503050406030204" pitchFamily="18" charset="0"/>
                        </a:rPr>
                        <m:t>=</m:t>
                      </m:r>
                      <m:d>
                        <m:dPr>
                          <m:begChr m:val="["/>
                          <m:endChr m:val="]"/>
                          <m:ctrlPr>
                            <a:rPr lang="en-US" sz="2400" i="1">
                              <a:solidFill>
                                <a:schemeClr val="tx1"/>
                              </a:solidFill>
                              <a:latin typeface="Cambria Math" panose="02040503050406030204" pitchFamily="18" charset="0"/>
                            </a:rPr>
                          </m:ctrlPr>
                        </m:dPr>
                        <m:e>
                          <m:m>
                            <m:mPr>
                              <m:mcs>
                                <m:mc>
                                  <m:mcPr>
                                    <m:count m:val="1"/>
                                    <m:mcJc m:val="center"/>
                                  </m:mcPr>
                                </m:mc>
                              </m:mcs>
                              <m:ctrlPr>
                                <a:rPr lang="en-US" sz="2400" b="0" i="1">
                                  <a:solidFill>
                                    <a:schemeClr val="tx1"/>
                                  </a:solidFill>
                                  <a:latin typeface="Cambria Math" panose="02040503050406030204" pitchFamily="18" charset="0"/>
                                </a:rPr>
                              </m:ctrlPr>
                            </m:mPr>
                            <m:mr>
                              <m:e>
                                <m:r>
                                  <a:rPr lang="en-US" sz="2400" b="0" i="1" smtClean="0">
                                    <a:solidFill>
                                      <a:schemeClr val="tx1"/>
                                    </a:solidFill>
                                    <a:latin typeface="Cambria Math" panose="02040503050406030204" pitchFamily="18" charset="0"/>
                                  </a:rPr>
                                  <m:t>1</m:t>
                                </m:r>
                              </m:e>
                            </m:mr>
                            <m:mr>
                              <m:e>
                                <m:eqArr>
                                  <m:eqArrPr>
                                    <m:ctrlPr>
                                      <a:rPr lang="en-US" sz="2400" b="0" i="1" smtClean="0">
                                        <a:solidFill>
                                          <a:schemeClr val="tx1"/>
                                        </a:solidFill>
                                        <a:latin typeface="Cambria Math" panose="02040503050406030204" pitchFamily="18" charset="0"/>
                                      </a:rPr>
                                    </m:ctrlPr>
                                  </m:eqArrPr>
                                  <m:e>
                                    <m:r>
                                      <a:rPr lang="en-US" sz="2400" b="0" i="1" smtClean="0">
                                        <a:solidFill>
                                          <a:schemeClr val="tx1"/>
                                        </a:solidFill>
                                        <a:latin typeface="Cambria Math" panose="02040503050406030204" pitchFamily="18" charset="0"/>
                                      </a:rPr>
                                      <m:t>1</m:t>
                                    </m:r>
                                  </m:e>
                                  <m:e>
                                    <m:r>
                                      <a:rPr lang="en-US" sz="2400" b="0" i="1" smtClean="0">
                                        <a:solidFill>
                                          <a:schemeClr val="tx1"/>
                                        </a:solidFill>
                                        <a:latin typeface="Cambria Math" panose="02040503050406030204" pitchFamily="18" charset="0"/>
                                      </a:rPr>
                                      <m:t>3</m:t>
                                    </m:r>
                                  </m:e>
                                </m:eqArr>
                              </m:e>
                            </m:mr>
                          </m:m>
                        </m:e>
                      </m:d>
                    </m:oMath>
                  </m:oMathPara>
                </a14:m>
                <a:endParaRPr lang="en-US" sz="2400" dirty="0">
                  <a:solidFill>
                    <a:schemeClr val="tx1"/>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8588872" y="2358571"/>
                <a:ext cx="1578124" cy="1050224"/>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0253439" y="2358571"/>
                <a:ext cx="1578124" cy="1050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m:t>
                          </m:r>
                          <m:r>
                            <a:rPr lang="en-US" sz="2400" b="0" i="1" smtClean="0">
                              <a:latin typeface="Cambria Math" panose="02040503050406030204" pitchFamily="18" charset="0"/>
                            </a:rPr>
                            <m:t>4</m:t>
                          </m:r>
                          <m:r>
                            <a:rPr lang="en-US" sz="2400" i="1">
                              <a:latin typeface="Cambria Math" panose="02040503050406030204" pitchFamily="18" charset="0"/>
                            </a:rPr>
                            <m:t>)</m:t>
                          </m:r>
                        </m:sup>
                      </m:sSup>
                      <m:r>
                        <a:rPr lang="en-US" sz="2400" i="1">
                          <a:solidFill>
                            <a:schemeClr val="tx1"/>
                          </a:solidFill>
                          <a:latin typeface="Cambria Math" panose="02040503050406030204" pitchFamily="18" charset="0"/>
                        </a:rPr>
                        <m:t>=</m:t>
                      </m:r>
                      <m:d>
                        <m:dPr>
                          <m:begChr m:val="["/>
                          <m:endChr m:val="]"/>
                          <m:ctrlPr>
                            <a:rPr lang="en-US" sz="2400" i="1">
                              <a:solidFill>
                                <a:schemeClr val="tx1"/>
                              </a:solidFill>
                              <a:latin typeface="Cambria Math" panose="02040503050406030204" pitchFamily="18" charset="0"/>
                            </a:rPr>
                          </m:ctrlPr>
                        </m:dPr>
                        <m:e>
                          <m:m>
                            <m:mPr>
                              <m:mcs>
                                <m:mc>
                                  <m:mcPr>
                                    <m:count m:val="1"/>
                                    <m:mcJc m:val="center"/>
                                  </m:mcPr>
                                </m:mc>
                              </m:mcs>
                              <m:ctrlPr>
                                <a:rPr lang="en-US" sz="2400" b="0" i="1">
                                  <a:solidFill>
                                    <a:schemeClr val="tx1"/>
                                  </a:solidFill>
                                  <a:latin typeface="Cambria Math" panose="02040503050406030204" pitchFamily="18" charset="0"/>
                                </a:rPr>
                              </m:ctrlPr>
                            </m:mPr>
                            <m:mr>
                              <m:e>
                                <m:r>
                                  <a:rPr lang="en-US" sz="2400" b="0" i="1" smtClean="0">
                                    <a:solidFill>
                                      <a:schemeClr val="tx1"/>
                                    </a:solidFill>
                                    <a:latin typeface="Cambria Math" panose="02040503050406030204" pitchFamily="18" charset="0"/>
                                  </a:rPr>
                                  <m:t>1</m:t>
                                </m:r>
                              </m:e>
                            </m:mr>
                            <m:mr>
                              <m:e>
                                <m:eqArr>
                                  <m:eqArrPr>
                                    <m:ctrlPr>
                                      <a:rPr lang="en-US" sz="2400" b="0" i="1" smtClean="0">
                                        <a:solidFill>
                                          <a:schemeClr val="tx1"/>
                                        </a:solidFill>
                                        <a:latin typeface="Cambria Math" panose="02040503050406030204" pitchFamily="18" charset="0"/>
                                      </a:rPr>
                                    </m:ctrlPr>
                                  </m:eqArrPr>
                                  <m:e>
                                    <m:r>
                                      <a:rPr lang="en-US" sz="2400" b="0" i="1" smtClean="0">
                                        <a:solidFill>
                                          <a:schemeClr val="tx1"/>
                                        </a:solidFill>
                                        <a:latin typeface="Cambria Math" panose="02040503050406030204" pitchFamily="18" charset="0"/>
                                      </a:rPr>
                                      <m:t>5</m:t>
                                    </m:r>
                                  </m:e>
                                  <m:e>
                                    <m:r>
                                      <a:rPr lang="en-US" sz="2400" b="0" i="1" smtClean="0">
                                        <a:solidFill>
                                          <a:schemeClr val="tx1"/>
                                        </a:solidFill>
                                        <a:latin typeface="Cambria Math" panose="02040503050406030204" pitchFamily="18" charset="0"/>
                                      </a:rPr>
                                      <m:t>0</m:t>
                                    </m:r>
                                  </m:e>
                                </m:eqArr>
                              </m:e>
                            </m:mr>
                          </m:m>
                        </m:e>
                      </m:d>
                    </m:oMath>
                  </m:oMathPara>
                </a14:m>
                <a:endParaRPr lang="en-US" sz="2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10253439" y="2358571"/>
                <a:ext cx="1578124" cy="1050224"/>
              </a:xfrm>
              <a:prstGeom prst="rect">
                <a:avLst/>
              </a:prstGeom>
              <a:blipFill>
                <a:blip r:embed="rId8"/>
                <a:stretch>
                  <a:fillRect/>
                </a:stretch>
              </a:blipFill>
            </p:spPr>
            <p:txBody>
              <a:bodyPr/>
              <a:lstStyle/>
              <a:p>
                <a:r>
                  <a:rPr lang="en-CA">
                    <a:noFill/>
                  </a:rPr>
                  <a:t> </a:t>
                </a:r>
              </a:p>
            </p:txBody>
          </p:sp>
        </mc:Fallback>
      </mc:AlternateContent>
      <p:sp>
        <p:nvSpPr>
          <p:cNvPr id="27" name="Rectangle 26"/>
          <p:cNvSpPr/>
          <p:nvPr/>
        </p:nvSpPr>
        <p:spPr>
          <a:xfrm>
            <a:off x="5786846" y="2358572"/>
            <a:ext cx="731520" cy="1050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65663" y="2459445"/>
            <a:ext cx="533400" cy="7148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959448" y="4798583"/>
            <a:ext cx="1886650" cy="4689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688323" y="2358571"/>
            <a:ext cx="731520" cy="1050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27514" y="2459444"/>
            <a:ext cx="533400" cy="7148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967836" y="5267564"/>
            <a:ext cx="1886650" cy="4689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471169" y="2376665"/>
            <a:ext cx="731520" cy="1050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109407" y="2459443"/>
            <a:ext cx="533400" cy="7148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50948" y="5726411"/>
            <a:ext cx="1886650" cy="4689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1117433" y="2374170"/>
            <a:ext cx="731520" cy="1050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783511" y="2446356"/>
            <a:ext cx="533400" cy="7148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39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8" grpId="1" animBg="1"/>
      <p:bldP spid="22" grpId="0"/>
      <p:bldP spid="23" grpId="0"/>
      <p:bldP spid="24" grpId="0"/>
      <p:bldP spid="26" grpId="0"/>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a previous lesson you learned the principle of linear regression</a:t>
            </a:r>
          </a:p>
          <a:p>
            <a:r>
              <a:rPr lang="en-US" dirty="0" smtClean="0"/>
              <a:t>In this lecture we are going to revisit linear regression in the light of machine learning</a:t>
            </a:r>
            <a:endParaRPr lang="en-US" dirty="0"/>
          </a:p>
        </p:txBody>
      </p:sp>
    </p:spTree>
    <p:extLst>
      <p:ext uri="{BB962C8B-B14F-4D97-AF65-F5344CB8AC3E}">
        <p14:creationId xmlns:p14="http://schemas.microsoft.com/office/powerpoint/2010/main" val="24867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a:t>
            </a:r>
            <a:r>
              <a:rPr lang="en-US" dirty="0" smtClean="0"/>
              <a:t>consistent </a:t>
            </a:r>
            <a:r>
              <a:rPr lang="en-US" dirty="0" smtClean="0"/>
              <a:t>equations</a:t>
            </a:r>
          </a:p>
          <a:p>
            <a:pPr marL="0" indent="0">
              <a:buNone/>
            </a:pPr>
            <a:endParaRPr lang="en-US" dirty="0" smtClean="0"/>
          </a:p>
          <a:p>
            <a:pPr marL="0" indent="0">
              <a:buNone/>
            </a:pPr>
            <a:endParaRPr lang="en-US" dirty="0" smtClean="0"/>
          </a:p>
        </p:txBody>
      </p:sp>
      <mc:AlternateContent xmlns:mc="http://schemas.openxmlformats.org/markup-compatibility/2006" xmlns:a14="http://schemas.microsoft.com/office/drawing/2010/main">
        <mc:Choice Requires="a14">
          <p:sp>
            <p:nvSpPr>
              <p:cNvPr id="14" name="Rectangle 13"/>
              <p:cNvSpPr/>
              <p:nvPr/>
            </p:nvSpPr>
            <p:spPr>
              <a:xfrm>
                <a:off x="7300366" y="1969216"/>
                <a:ext cx="1848903"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bar>
                            <m:barPr>
                              <m:ctrlPr>
                                <a:rPr lang="en-US" sz="2800" i="1">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𝑥</m:t>
                              </m:r>
                            </m:e>
                          </m:ba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−2</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m:t>
                                    </m:r>
                                  </m:e>
                                  <m:e>
                                    <m:r>
                                      <a:rPr lang="en-US" sz="2800" b="0" i="1" smtClean="0">
                                        <a:latin typeface="Cambria Math" panose="02040503050406030204" pitchFamily="18" charset="0"/>
                                      </a:rPr>
                                      <m:t>1</m:t>
                                    </m:r>
                                  </m:e>
                                  <m:e>
                                    <m:r>
                                      <a:rPr lang="en-US" sz="2800" b="0" i="1" smtClean="0">
                                        <a:latin typeface="Cambria Math" panose="02040503050406030204" pitchFamily="18" charset="0"/>
                                      </a:rPr>
                                      <m:t>2</m:t>
                                    </m:r>
                                  </m:e>
                                </m:eqArr>
                              </m:e>
                            </m:mr>
                          </m:m>
                        </m:e>
                      </m:d>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7300366" y="1969216"/>
                <a:ext cx="1848903" cy="167975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218932" y="4295853"/>
                <a:ext cx="8136202" cy="1906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r>
                                  <a:rPr lang="en-US" sz="3200" i="1">
                                    <a:latin typeface="Cambria Math" panose="02040503050406030204" pitchFamily="18" charset="0"/>
                                  </a:rPr>
                                  <m:t>−3</m:t>
                                </m:r>
                              </m:e>
                            </m:mr>
                            <m:mr>
                              <m:e>
                                <m:eqArr>
                                  <m:eqArrPr>
                                    <m:ctrlPr>
                                      <a:rPr lang="en-US" sz="3200" i="1">
                                        <a:latin typeface="Cambria Math" panose="02040503050406030204" pitchFamily="18" charset="0"/>
                                      </a:rPr>
                                    </m:ctrlPr>
                                  </m:eqArrPr>
                                  <m:e>
                                    <m:r>
                                      <a:rPr lang="en-US" sz="3200" i="1">
                                        <a:latin typeface="Cambria Math" panose="02040503050406030204" pitchFamily="18" charset="0"/>
                                      </a:rPr>
                                      <m:t>−2</m:t>
                                    </m:r>
                                  </m:e>
                                  <m:e>
                                    <m:r>
                                      <a:rPr lang="en-US" sz="3200" i="1">
                                        <a:latin typeface="Cambria Math" panose="02040503050406030204" pitchFamily="18" charset="0"/>
                                      </a:rPr>
                                      <m:t>1</m:t>
                                    </m:r>
                                  </m:e>
                                  <m:e>
                                    <m:r>
                                      <a:rPr lang="en-US" sz="3200" b="0" i="1" smtClean="0">
                                        <a:latin typeface="Cambria Math" panose="02040503050406030204" pitchFamily="18" charset="0"/>
                                      </a:rPr>
                                      <m:t>0</m:t>
                                    </m:r>
                                  </m:e>
                                </m:eqArr>
                              </m:e>
                            </m:mr>
                          </m:m>
                        </m:e>
                      </m:d>
                      <m:r>
                        <a:rPr lang="en-US" sz="3200" i="1">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3"/>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1</m:t>
                                </m:r>
                              </m:e>
                              <m:e>
                                <m:sSub>
                                  <m:sSubPr>
                                    <m:ctrlPr>
                                      <a:rPr lang="en-US" sz="3200" i="1" smtClean="0">
                                        <a:latin typeface="Cambria Math" panose="02040503050406030204" pitchFamily="18" charset="0"/>
                                      </a:rPr>
                                    </m:ctrlPr>
                                  </m:sSubPr>
                                  <m:e>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𝑥</m:t>
                                        </m:r>
                                      </m:e>
                                    </m:bar>
                                  </m:e>
                                  <m:sub>
                                    <m:r>
                                      <a:rPr lang="en-US" sz="3200" b="0" i="1" smtClean="0">
                                        <a:latin typeface="Cambria Math" panose="02040503050406030204" pitchFamily="18" charset="0"/>
                                      </a:rPr>
                                      <m:t>1</m:t>
                                    </m:r>
                                  </m:sub>
                                </m:sSub>
                              </m:e>
                              <m:e>
                                <m:sSub>
                                  <m:sSubPr>
                                    <m:ctrlPr>
                                      <a:rPr lang="en-US" sz="3200" i="1" smtClean="0">
                                        <a:latin typeface="Cambria Math" panose="02040503050406030204" pitchFamily="18" charset="0"/>
                                      </a:rPr>
                                    </m:ctrlPr>
                                  </m:sSubPr>
                                  <m:e>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𝑥</m:t>
                                        </m:r>
                                      </m:e>
                                    </m:bar>
                                  </m:e>
                                  <m:sub>
                                    <m:r>
                                      <a:rPr lang="en-US" sz="3200" b="0" i="1" smtClean="0">
                                        <a:latin typeface="Cambria Math" panose="02040503050406030204" pitchFamily="18" charset="0"/>
                                      </a:rPr>
                                      <m:t>2</m:t>
                                    </m:r>
                                  </m:sub>
                                </m:sSub>
                              </m:e>
                            </m:mr>
                          </m:m>
                        </m:e>
                      </m:d>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e>
                            </m:mr>
                            <m:mr>
                              <m:e>
                                <m:eqArr>
                                  <m:eqArrPr>
                                    <m:ctrlPr>
                                      <a:rPr lang="fr-FR" sz="3200" i="1">
                                        <a:latin typeface="Cambria Math" panose="02040503050406030204" pitchFamily="18" charset="0"/>
                                      </a:rPr>
                                    </m:ctrlPr>
                                  </m:eqArrPr>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1</m:t>
                                        </m:r>
                                      </m:sub>
                                    </m:sSub>
                                  </m:e>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2</m:t>
                                        </m:r>
                                      </m:sub>
                                    </m:sSub>
                                  </m:e>
                                </m:eqArr>
                              </m:e>
                            </m:mr>
                          </m:m>
                        </m:e>
                      </m:d>
                      <m:r>
                        <a:rPr lang="en-US" sz="3200" i="1">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3"/>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1</m:t>
                                </m:r>
                              </m:e>
                              <m:e>
                                <m:r>
                                  <a:rPr lang="en-US" sz="3200" b="0" i="1" smtClean="0">
                                    <a:latin typeface="Cambria Math" panose="02040503050406030204" pitchFamily="18" charset="0"/>
                                  </a:rPr>
                                  <m:t>−2</m:t>
                                </m:r>
                              </m:e>
                              <m:e>
                                <m:r>
                                  <a:rPr lang="en-US" sz="3200" b="0" i="1" smtClean="0">
                                    <a:latin typeface="Cambria Math" panose="02040503050406030204" pitchFamily="18" charset="0"/>
                                  </a:rPr>
                                  <m:t>2</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−1</m:t>
                                </m:r>
                              </m:e>
                              <m:e>
                                <m:r>
                                  <a:rPr lang="en-US" sz="3200" b="0" i="1" smtClean="0">
                                    <a:latin typeface="Cambria Math" panose="02040503050406030204" pitchFamily="18" charset="0"/>
                                  </a:rPr>
                                  <m:t>4</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1</m:t>
                                </m:r>
                              </m:e>
                              <m:e>
                                <m:r>
                                  <a:rPr lang="en-US" sz="3200" b="0" i="1" smtClean="0">
                                    <a:latin typeface="Cambria Math" panose="02040503050406030204" pitchFamily="18" charset="0"/>
                                  </a:rPr>
                                  <m:t>3</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2</m:t>
                                </m:r>
                              </m:e>
                              <m:e>
                                <m:r>
                                  <a:rPr lang="en-US" sz="3200" b="0" i="1" smtClean="0">
                                    <a:latin typeface="Cambria Math" panose="02040503050406030204" pitchFamily="18" charset="0"/>
                                  </a:rPr>
                                  <m:t>5</m:t>
                                </m:r>
                              </m:e>
                            </m:mr>
                          </m:m>
                        </m:e>
                      </m:d>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e>
                            </m:mr>
                            <m:mr>
                              <m:e>
                                <m:eqArr>
                                  <m:eqArrPr>
                                    <m:ctrlPr>
                                      <a:rPr lang="fr-FR" sz="3200" i="1">
                                        <a:latin typeface="Cambria Math" panose="02040503050406030204" pitchFamily="18" charset="0"/>
                                      </a:rPr>
                                    </m:ctrlPr>
                                  </m:eqArrPr>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1</m:t>
                                        </m:r>
                                      </m:sub>
                                    </m:sSub>
                                  </m:e>
                                  <m:e>
                                    <m:sSub>
                                      <m:sSubPr>
                                        <m:ctrlPr>
                                          <a:rPr lang="fr-FR"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2</m:t>
                                        </m:r>
                                      </m:sub>
                                    </m:sSub>
                                  </m:e>
                                </m:eqArr>
                              </m:e>
                            </m:mr>
                          </m:m>
                        </m:e>
                      </m:d>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2218932" y="4295853"/>
                <a:ext cx="8136202" cy="1906548"/>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241343" y="1969216"/>
                <a:ext cx="1709314"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latin typeface="Cambria Math" panose="02040503050406030204" pitchFamily="18" charset="0"/>
                            </a:rPr>
                          </m:ctrlPr>
                        </m:barPr>
                        <m:e>
                          <m:r>
                            <a:rPr lang="en-US" sz="2800" b="0" i="1" smtClean="0">
                              <a:latin typeface="Cambria Math" panose="02040503050406030204" pitchFamily="18" charset="0"/>
                              <a:ea typeface="Cambria Math" panose="02040503050406030204" pitchFamily="18" charset="0"/>
                            </a:rPr>
                            <m:t>𝑦</m:t>
                          </m:r>
                        </m:e>
                      </m:ba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−3</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−2</m:t>
                                    </m:r>
                                  </m:e>
                                  <m:e>
                                    <m:r>
                                      <a:rPr lang="en-US" sz="2800" b="0" i="1" smtClean="0">
                                        <a:latin typeface="Cambria Math" panose="02040503050406030204" pitchFamily="18" charset="0"/>
                                      </a:rPr>
                                      <m:t>1</m:t>
                                    </m:r>
                                  </m:e>
                                  <m:e>
                                    <m:r>
                                      <a:rPr lang="en-US" sz="2800" b="0" i="1" smtClean="0">
                                        <a:latin typeface="Cambria Math" panose="02040503050406030204" pitchFamily="18" charset="0"/>
                                      </a:rPr>
                                      <m:t>0</m:t>
                                    </m:r>
                                  </m:e>
                                </m:eqArr>
                              </m:e>
                            </m:mr>
                          </m:m>
                        </m:e>
                      </m:d>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5241343" y="1969216"/>
                <a:ext cx="1709314" cy="167975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9086449" y="1969216"/>
                <a:ext cx="1589473"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bar>
                            <m:barPr>
                              <m:ctrlPr>
                                <a:rPr lang="en-US" sz="2800" i="1">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𝑥</m:t>
                              </m:r>
                            </m:e>
                          </m:ba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2</m:t>
                                </m:r>
                              </m:e>
                            </m:mr>
                            <m:m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4</m:t>
                                    </m:r>
                                  </m:e>
                                  <m:e>
                                    <m:r>
                                      <a:rPr lang="en-US" sz="2800" b="0" i="1" smtClean="0">
                                        <a:latin typeface="Cambria Math" panose="02040503050406030204" pitchFamily="18" charset="0"/>
                                      </a:rPr>
                                      <m:t>3</m:t>
                                    </m:r>
                                  </m:e>
                                  <m:e>
                                    <m:r>
                                      <a:rPr lang="en-US" sz="2800" b="0" i="1" smtClean="0">
                                        <a:latin typeface="Cambria Math" panose="02040503050406030204" pitchFamily="18" charset="0"/>
                                      </a:rPr>
                                      <m:t>5</m:t>
                                    </m:r>
                                  </m:e>
                                </m:eqArr>
                              </m:e>
                            </m:mr>
                          </m:m>
                        </m:e>
                      </m:d>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9086449" y="1969216"/>
                <a:ext cx="1589473" cy="167975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859798806"/>
                  </p:ext>
                </p:extLst>
              </p:nvPr>
            </p:nvGraphicFramePr>
            <p:xfrm>
              <a:off x="1033287" y="2459445"/>
              <a:ext cx="3352800" cy="1112520"/>
            </p:xfrm>
            <a:graphic>
              <a:graphicData uri="http://schemas.openxmlformats.org/drawingml/2006/table">
                <a:tbl>
                  <a:tblPr firstRow="1">
                    <a:tableStyleId>{3B4B98B0-60AC-42C2-AFA5-B58CD77FA1E5}</a:tableStyleId>
                  </a:tblPr>
                  <a:tblGrid>
                    <a:gridCol w="670560">
                      <a:extLst>
                        <a:ext uri="{9D8B030D-6E8A-4147-A177-3AD203B41FA5}">
                          <a16:colId xmlns:a16="http://schemas.microsoft.com/office/drawing/2014/main" val="20000"/>
                        </a:ext>
                      </a:extLst>
                    </a:gridCol>
                    <a:gridCol w="67056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670560">
                      <a:extLst>
                        <a:ext uri="{9D8B030D-6E8A-4147-A177-3AD203B41FA5}">
                          <a16:colId xmlns:a16="http://schemas.microsoft.com/office/drawing/2014/main" val="20004"/>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1</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2</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4</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sz="1800" b="0" i="0" kern="1200" smtClean="0">
                                    <a:solidFill>
                                      <a:srgbClr val="48A6AD"/>
                                    </a:solidFill>
                                    <a:latin typeface="Cambria Math" panose="02040503050406030204" pitchFamily="18" charset="0"/>
                                    <a:ea typeface="+mn-ea"/>
                                    <a:cs typeface="+mn-cs"/>
                                  </a:rPr>
                                  <m:t>3</m:t>
                                </m:r>
                              </m:oMath>
                            </m:oMathPara>
                          </a14:m>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5</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𝑦</m:t>
                                </m:r>
                              </m:oMath>
                            </m:oMathPara>
                          </a14:m>
                          <a:endParaRPr lang="en-US" dirty="0">
                            <a:solidFill>
                              <a:srgbClr val="48A6AD"/>
                            </a:solidFill>
                          </a:endParaRPr>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3</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b="0" i="0" smtClean="0">
                                    <a:solidFill>
                                      <a:srgbClr val="48A6AD"/>
                                    </a:solidFill>
                                    <a:latin typeface="Cambria Math" panose="02040503050406030204" pitchFamily="18" charset="0"/>
                                  </a:rPr>
                                  <m:t>−2</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1</m:t>
                                </m:r>
                              </m:oMath>
                            </m:oMathPara>
                          </a14:m>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dirty="0" smtClean="0">
                              <a:solidFill>
                                <a:srgbClr val="48A6AD"/>
                              </a:solidFill>
                            </a:rPr>
                            <a:t>0</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859798806"/>
                  </p:ext>
                </p:extLst>
              </p:nvPr>
            </p:nvGraphicFramePr>
            <p:xfrm>
              <a:off x="1033287" y="2459445"/>
              <a:ext cx="3352800" cy="1112520"/>
            </p:xfrm>
            <a:graphic>
              <a:graphicData uri="http://schemas.openxmlformats.org/drawingml/2006/table">
                <a:tbl>
                  <a:tblPr firstRow="1">
                    <a:tableStyleId>{3B4B98B0-60AC-42C2-AFA5-B58CD77FA1E5}</a:tableStyleId>
                  </a:tblPr>
                  <a:tblGrid>
                    <a:gridCol w="670560">
                      <a:extLst>
                        <a:ext uri="{9D8B030D-6E8A-4147-A177-3AD203B41FA5}">
                          <a16:colId xmlns="" xmlns:a16="http://schemas.microsoft.com/office/drawing/2014/main" xmlns:a14="http://schemas.microsoft.com/office/drawing/2010/main" val="20000"/>
                        </a:ext>
                      </a:extLst>
                    </a:gridCol>
                    <a:gridCol w="670560">
                      <a:extLst>
                        <a:ext uri="{9D8B030D-6E8A-4147-A177-3AD203B41FA5}">
                          <a16:colId xmlns="" xmlns:a16="http://schemas.microsoft.com/office/drawing/2014/main" xmlns:a14="http://schemas.microsoft.com/office/drawing/2010/main" val="20001"/>
                        </a:ext>
                      </a:extLst>
                    </a:gridCol>
                    <a:gridCol w="670560">
                      <a:extLst>
                        <a:ext uri="{9D8B030D-6E8A-4147-A177-3AD203B41FA5}">
                          <a16:colId xmlns="" xmlns:a16="http://schemas.microsoft.com/office/drawing/2014/main" xmlns:a14="http://schemas.microsoft.com/office/drawing/2010/main" val="20002"/>
                        </a:ext>
                      </a:extLst>
                    </a:gridCol>
                    <a:gridCol w="670560">
                      <a:extLst>
                        <a:ext uri="{9D8B030D-6E8A-4147-A177-3AD203B41FA5}">
                          <a16:colId xmlns="" xmlns:a16="http://schemas.microsoft.com/office/drawing/2014/main" xmlns:a14="http://schemas.microsoft.com/office/drawing/2010/main" val="20003"/>
                        </a:ext>
                      </a:extLst>
                    </a:gridCol>
                    <a:gridCol w="670560"/>
                  </a:tblGrid>
                  <a:tr h="370840">
                    <a:tc>
                      <a:txBody>
                        <a:bodyPr/>
                        <a:lstStyle/>
                        <a:p>
                          <a:endParaRPr lang="en-US"/>
                        </a:p>
                      </a:txBody>
                      <a:tcPr anchor="ct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7"/>
                          <a:stretch>
                            <a:fillRect t="-9836" r="-402727" b="-2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7"/>
                          <a:stretch>
                            <a:fillRect l="-100000" t="-9836" r="-302727" b="-2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7"/>
                          <a:stretch>
                            <a:fillRect l="-198198" t="-9836" r="-200000" b="-2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rotWithShape="0">
                          <a:blip r:embed="rId7"/>
                          <a:stretch>
                            <a:fillRect l="-300909" t="-9836" r="-101818" b="-22623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2</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0"/>
                      </a:ext>
                    </a:extLst>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7"/>
                          <a:stretch>
                            <a:fillRect t="-109836" r="-402727"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7"/>
                          <a:stretch>
                            <a:fillRect l="-100000" t="-109836" r="-302727"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7"/>
                          <a:stretch>
                            <a:fillRect l="-198198" t="-109836" r="-200000" b="-1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blipFill rotWithShape="0">
                          <a:blip r:embed="rId7"/>
                          <a:stretch>
                            <a:fillRect l="-300909" t="-109836" r="-101818" b="-126230"/>
                          </a:stretch>
                        </a:blipFill>
                      </a:tcPr>
                    </a:tc>
                    <a:tc>
                      <a:txBody>
                        <a:bodyPr/>
                        <a:lstStyle/>
                        <a:p>
                          <a:pPr marL="0" algn="ctr" defTabSz="914400" rtl="0" eaLnBrk="1" latinLnBrk="0" hangingPunct="1"/>
                          <a:r>
                            <a:rPr lang="en-US" sz="1800" b="0" i="0" kern="1200" dirty="0" smtClean="0">
                              <a:solidFill>
                                <a:srgbClr val="48A6AD"/>
                              </a:solidFill>
                              <a:latin typeface="Cambria Math" panose="02040503050406030204" pitchFamily="18" charset="0"/>
                              <a:ea typeface="+mn-ea"/>
                              <a:cs typeface="+mn-cs"/>
                            </a:rPr>
                            <a:t>5</a:t>
                          </a:r>
                          <a:endParaRPr lang="en-US" sz="1800" b="0" i="0" kern="1200" dirty="0">
                            <a:solidFill>
                              <a:srgbClr val="48A6AD"/>
                            </a:solidFill>
                            <a:latin typeface="Cambria Math" panose="02040503050406030204" pitchFamily="18" charset="0"/>
                            <a:ea typeface="+mn-ea"/>
                            <a:cs typeface="+mn-cs"/>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28575" cap="flat" cmpd="sng" algn="ctr">
                          <a:solidFill>
                            <a:srgbClr val="48A6AD"/>
                          </a:solidFill>
                          <a:prstDash val="solid"/>
                          <a:round/>
                          <a:headEnd type="none" w="med" len="med"/>
                          <a:tailEnd type="none" w="med" len="med"/>
                        </a:lnB>
                      </a:tcPr>
                    </a:tc>
                  </a:tr>
                  <a:tr h="370840">
                    <a:tc>
                      <a:txBody>
                        <a:bodyPr/>
                        <a:lstStyle/>
                        <a:p>
                          <a:endParaRPr lang="en-US"/>
                        </a:p>
                      </a:txBody>
                      <a:tcPr anchor="ct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7"/>
                          <a:stretch>
                            <a:fillRect t="-209836" r="-402727"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7"/>
                          <a:stretch>
                            <a:fillRect l="-100000" t="-209836" r="-302727"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7"/>
                          <a:stretch>
                            <a:fillRect l="-198198" t="-209836" r="-200000" b="-26230"/>
                          </a:stretch>
                        </a:blipFill>
                      </a:tcPr>
                    </a:tc>
                    <a:tc>
                      <a:txBody>
                        <a:bodyPr/>
                        <a:lstStyle/>
                        <a:p>
                          <a:endParaRPr lang="en-US"/>
                        </a:p>
                      </a:txBody>
                      <a:tcPr anchor="ct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rotWithShape="0">
                          <a:blip r:embed="rId7"/>
                          <a:stretch>
                            <a:fillRect l="-300909" t="-209836" r="-101818" b="-26230"/>
                          </a:stretch>
                        </a:blipFill>
                      </a:tcPr>
                    </a:tc>
                    <a:tc>
                      <a:txBody>
                        <a:bodyPr/>
                        <a:lstStyle/>
                        <a:p>
                          <a:pPr algn="ctr"/>
                          <a:r>
                            <a:rPr lang="en-US" dirty="0" smtClean="0">
                              <a:solidFill>
                                <a:srgbClr val="48A6AD"/>
                              </a:solidFill>
                            </a:rPr>
                            <a:t>0</a:t>
                          </a:r>
                          <a:endParaRPr lang="en-US" dirty="0">
                            <a:solidFill>
                              <a:srgbClr val="48A6AD"/>
                            </a:solidFill>
                          </a:endParaRPr>
                        </a:p>
                      </a:txBody>
                      <a:tcPr anchor="ctr">
                        <a:lnL w="28575" cap="flat" cmpd="sng" algn="ctr">
                          <a:solidFill>
                            <a:srgbClr val="48A6AD"/>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17" name="Rectangle 16"/>
          <p:cNvSpPr/>
          <p:nvPr/>
        </p:nvSpPr>
        <p:spPr>
          <a:xfrm>
            <a:off x="2536680" y="4361067"/>
            <a:ext cx="582153"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27483" y="1888426"/>
            <a:ext cx="843580"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57278" y="3220007"/>
            <a:ext cx="2503702" cy="3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214300" y="4322949"/>
            <a:ext cx="582153"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214316" y="1888426"/>
            <a:ext cx="843580"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743992" y="2453027"/>
            <a:ext cx="2503702" cy="3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921871" y="4322949"/>
            <a:ext cx="817946"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43992" y="2836517"/>
            <a:ext cx="2503702" cy="3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86888" y="4330271"/>
            <a:ext cx="817946"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917770" y="1915850"/>
            <a:ext cx="843580" cy="1841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57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9" grpId="0"/>
      <p:bldP spid="10" grpId="0"/>
      <p:bldP spid="17" grpId="0" animBg="1"/>
      <p:bldP spid="17"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914400" y="1417637"/>
            <a:ext cx="5181600" cy="5153283"/>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octave&gt; </a:t>
            </a:r>
            <a:r>
              <a:rPr lang="pt-BR" dirty="0" smtClean="0">
                <a:solidFill>
                  <a:schemeClr val="tx1"/>
                </a:solidFill>
              </a:rPr>
              <a:t>x1=[-2; -1; 1; 2];</a:t>
            </a:r>
          </a:p>
          <a:p>
            <a:r>
              <a:rPr lang="en-CA" dirty="0">
                <a:solidFill>
                  <a:schemeClr val="tx1"/>
                </a:solidFill>
              </a:rPr>
              <a:t>octave&gt; </a:t>
            </a:r>
            <a:r>
              <a:rPr lang="pt-BR" dirty="0" smtClean="0">
                <a:solidFill>
                  <a:schemeClr val="tx1"/>
                </a:solidFill>
              </a:rPr>
              <a:t>x2=[2</a:t>
            </a:r>
            <a:r>
              <a:rPr lang="pt-BR" dirty="0">
                <a:solidFill>
                  <a:schemeClr val="tx1"/>
                </a:solidFill>
              </a:rPr>
              <a:t>; 4</a:t>
            </a:r>
            <a:r>
              <a:rPr lang="pt-BR" dirty="0" smtClean="0">
                <a:solidFill>
                  <a:schemeClr val="tx1"/>
                </a:solidFill>
              </a:rPr>
              <a:t>; 3; 5];</a:t>
            </a:r>
            <a:endParaRPr lang="pt-BR" dirty="0">
              <a:solidFill>
                <a:schemeClr val="tx1"/>
              </a:solidFill>
            </a:endParaRPr>
          </a:p>
          <a:p>
            <a:r>
              <a:rPr lang="pt-BR" dirty="0" smtClean="0">
                <a:solidFill>
                  <a:schemeClr val="tx1"/>
                </a:solidFill>
              </a:rPr>
              <a:t>octave&gt; A=[x1.^0 x1 x2];</a:t>
            </a:r>
          </a:p>
          <a:p>
            <a:r>
              <a:rPr lang="en-CA" dirty="0">
                <a:solidFill>
                  <a:schemeClr val="tx1"/>
                </a:solidFill>
              </a:rPr>
              <a:t>octave&gt; </a:t>
            </a:r>
            <a:r>
              <a:rPr lang="pt-BR" dirty="0" smtClean="0">
                <a:solidFill>
                  <a:schemeClr val="tx1"/>
                </a:solidFill>
              </a:rPr>
              <a:t>y=[-3; -2; </a:t>
            </a:r>
            <a:r>
              <a:rPr lang="pt-BR" dirty="0">
                <a:solidFill>
                  <a:schemeClr val="tx1"/>
                </a:solidFill>
              </a:rPr>
              <a:t>1; </a:t>
            </a:r>
            <a:r>
              <a:rPr lang="pt-BR" dirty="0" smtClean="0">
                <a:solidFill>
                  <a:schemeClr val="tx1"/>
                </a:solidFill>
              </a:rPr>
              <a:t>0];</a:t>
            </a:r>
            <a:endParaRPr lang="pt-BR" dirty="0">
              <a:solidFill>
                <a:schemeClr val="tx1"/>
              </a:solidFill>
            </a:endParaRPr>
          </a:p>
          <a:p>
            <a:r>
              <a:rPr lang="pt-BR" dirty="0" smtClean="0">
                <a:solidFill>
                  <a:schemeClr val="tx1"/>
                </a:solidFill>
              </a:rPr>
              <a:t>octave</a:t>
            </a:r>
            <a:r>
              <a:rPr lang="pt-BR" dirty="0">
                <a:solidFill>
                  <a:schemeClr val="tx1"/>
                </a:solidFill>
              </a:rPr>
              <a:t>&gt; </a:t>
            </a:r>
            <a:r>
              <a:rPr lang="pt-BR" dirty="0" smtClean="0">
                <a:solidFill>
                  <a:schemeClr val="tx1"/>
                </a:solidFill>
              </a:rPr>
              <a:t>theta = A’*A\A’*y</a:t>
            </a:r>
            <a:endParaRPr lang="pt-BR" dirty="0">
              <a:solidFill>
                <a:schemeClr val="tx1"/>
              </a:solidFill>
            </a:endParaRPr>
          </a:p>
          <a:p>
            <a:r>
              <a:rPr lang="pt-BR" dirty="0">
                <a:solidFill>
                  <a:schemeClr val="tx1"/>
                </a:solidFill>
              </a:rPr>
              <a:t>theta =</a:t>
            </a:r>
          </a:p>
          <a:p>
            <a:endParaRPr lang="pt-BR" dirty="0">
              <a:solidFill>
                <a:schemeClr val="tx1"/>
              </a:solidFill>
            </a:endParaRPr>
          </a:p>
          <a:p>
            <a:r>
              <a:rPr lang="pt-BR" dirty="0">
                <a:solidFill>
                  <a:schemeClr val="tx1"/>
                </a:solidFill>
              </a:rPr>
              <a:t>   1.10000</a:t>
            </a:r>
          </a:p>
          <a:p>
            <a:r>
              <a:rPr lang="pt-BR" dirty="0">
                <a:solidFill>
                  <a:schemeClr val="tx1"/>
                </a:solidFill>
              </a:rPr>
              <a:t>   1.20000</a:t>
            </a:r>
          </a:p>
          <a:p>
            <a:r>
              <a:rPr lang="pt-BR" dirty="0">
                <a:solidFill>
                  <a:schemeClr val="tx1"/>
                </a:solidFill>
              </a:rPr>
              <a:t>  -</a:t>
            </a:r>
            <a:r>
              <a:rPr lang="pt-BR" dirty="0" smtClean="0">
                <a:solidFill>
                  <a:schemeClr val="tx1"/>
                </a:solidFill>
              </a:rPr>
              <a:t>0.60000</a:t>
            </a:r>
          </a:p>
          <a:p>
            <a:endParaRPr lang="pt-BR" dirty="0">
              <a:solidFill>
                <a:schemeClr val="tx1"/>
              </a:solidFill>
            </a:endParaRPr>
          </a:p>
          <a:p>
            <a:r>
              <a:rPr lang="pt-BR" dirty="0" smtClean="0">
                <a:solidFill>
                  <a:schemeClr val="tx1"/>
                </a:solidFill>
              </a:rPr>
              <a:t>octave</a:t>
            </a:r>
            <a:r>
              <a:rPr lang="pt-BR" dirty="0">
                <a:solidFill>
                  <a:schemeClr val="tx1"/>
                </a:solidFill>
              </a:rPr>
              <a:t>&gt; </a:t>
            </a:r>
            <a:r>
              <a:rPr lang="pt-BR" dirty="0" smtClean="0">
                <a:solidFill>
                  <a:schemeClr val="tx1"/>
                </a:solidFill>
              </a:rPr>
              <a:t>yfit=A*theta</a:t>
            </a:r>
          </a:p>
          <a:p>
            <a:r>
              <a:rPr lang="en-US" dirty="0" err="1">
                <a:solidFill>
                  <a:schemeClr val="tx1"/>
                </a:solidFill>
              </a:rPr>
              <a:t>yfit</a:t>
            </a:r>
            <a:r>
              <a:rPr lang="en-US" dirty="0">
                <a:solidFill>
                  <a:schemeClr val="tx1"/>
                </a:solidFill>
              </a:rPr>
              <a:t> =</a:t>
            </a:r>
          </a:p>
          <a:p>
            <a:endParaRPr lang="en-US" dirty="0">
              <a:solidFill>
                <a:schemeClr val="tx1"/>
              </a:solidFill>
            </a:endParaRPr>
          </a:p>
          <a:p>
            <a:r>
              <a:rPr lang="en-US" dirty="0">
                <a:solidFill>
                  <a:schemeClr val="tx1"/>
                </a:solidFill>
              </a:rPr>
              <a:t>  -2.50000</a:t>
            </a:r>
          </a:p>
          <a:p>
            <a:r>
              <a:rPr lang="en-US" dirty="0">
                <a:solidFill>
                  <a:schemeClr val="tx1"/>
                </a:solidFill>
              </a:rPr>
              <a:t>  -2.50000</a:t>
            </a:r>
          </a:p>
          <a:p>
            <a:r>
              <a:rPr lang="en-US" dirty="0">
                <a:solidFill>
                  <a:schemeClr val="tx1"/>
                </a:solidFill>
              </a:rPr>
              <a:t>   0.50000</a:t>
            </a:r>
          </a:p>
          <a:p>
            <a:r>
              <a:rPr lang="en-US" dirty="0">
                <a:solidFill>
                  <a:schemeClr val="tx1"/>
                </a:solidFill>
              </a:rPr>
              <a:t>   0.50000</a:t>
            </a:r>
            <a:endParaRPr lang="en-CA" dirty="0" smtClean="0">
              <a:solidFill>
                <a:schemeClr val="tx1"/>
              </a:solidFill>
            </a:endParaRPr>
          </a:p>
        </p:txBody>
      </p:sp>
      <p:sp>
        <p:nvSpPr>
          <p:cNvPr id="12" name="Rectangle 11">
            <a:extLst>
              <a:ext uri="{FF2B5EF4-FFF2-40B4-BE49-F238E27FC236}">
                <a16:creationId xmlns:a16="http://schemas.microsoft.com/office/drawing/2014/main" id="{6AF86D38-5349-4C80-B4FE-258F839B379B}"/>
              </a:ext>
            </a:extLst>
          </p:cNvPr>
          <p:cNvSpPr/>
          <p:nvPr/>
        </p:nvSpPr>
        <p:spPr>
          <a:xfrm>
            <a:off x="6553200" y="1417637"/>
            <a:ext cx="5181600" cy="1583492"/>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octave&gt; </a:t>
            </a:r>
            <a:r>
              <a:rPr lang="pt-BR" smtClean="0">
                <a:solidFill>
                  <a:schemeClr val="tx1"/>
                </a:solidFill>
              </a:rPr>
              <a:t>[1 1.5 3]*</a:t>
            </a:r>
            <a:r>
              <a:rPr lang="pt-BR" dirty="0" smtClean="0">
                <a:solidFill>
                  <a:schemeClr val="tx1"/>
                </a:solidFill>
              </a:rPr>
              <a:t>theta</a:t>
            </a:r>
          </a:p>
          <a:p>
            <a:endParaRPr lang="pt-BR" dirty="0">
              <a:solidFill>
                <a:schemeClr val="tx1"/>
              </a:solidFill>
            </a:endParaRPr>
          </a:p>
          <a:p>
            <a:r>
              <a:rPr lang="pt-BR" dirty="0">
                <a:solidFill>
                  <a:schemeClr val="tx1"/>
                </a:solidFill>
              </a:rPr>
              <a:t>ans =  </a:t>
            </a:r>
            <a:r>
              <a:rPr lang="pt-BR" dirty="0" smtClean="0">
                <a:solidFill>
                  <a:schemeClr val="tx1"/>
                </a:solidFill>
              </a:rPr>
              <a:t>1.1000</a:t>
            </a:r>
            <a:endParaRPr lang="pt-BR" dirty="0">
              <a:solidFill>
                <a:schemeClr val="tx1"/>
              </a:solidFill>
            </a:endParaRPr>
          </a:p>
        </p:txBody>
      </p:sp>
    </p:spTree>
    <p:extLst>
      <p:ext uri="{BB962C8B-B14F-4D97-AF65-F5344CB8AC3E}">
        <p14:creationId xmlns:p14="http://schemas.microsoft.com/office/powerpoint/2010/main" val="350895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1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normal equations can be used to fit a multilinear model to a dataset</a:t>
            </a:r>
          </a:p>
          <a:p>
            <a:r>
              <a:rPr lang="en-US" dirty="0" smtClean="0"/>
              <a:t>In the context of machine learning this operation is called training the multilinear model</a:t>
            </a:r>
          </a:p>
          <a:p>
            <a:r>
              <a:rPr lang="en-US" dirty="0" smtClean="0"/>
              <a:t>The coefficient matrix A required in the normal equations can </a:t>
            </a:r>
            <a:r>
              <a:rPr lang="en-US" dirty="0" smtClean="0"/>
              <a:t>be </a:t>
            </a:r>
            <a:r>
              <a:rPr lang="en-US" dirty="0" smtClean="0"/>
              <a:t>built either line by line or column by column, depending on how the data set is organized</a:t>
            </a:r>
            <a:endParaRPr lang="en-US" dirty="0"/>
          </a:p>
        </p:txBody>
      </p:sp>
    </p:spTree>
    <p:extLst>
      <p:ext uri="{BB962C8B-B14F-4D97-AF65-F5344CB8AC3E}">
        <p14:creationId xmlns:p14="http://schemas.microsoft.com/office/powerpoint/2010/main" val="1132732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terminology</a:t>
            </a:r>
            <a:endParaRPr lang="en-US" dirty="0"/>
          </a:p>
        </p:txBody>
      </p:sp>
      <p:sp>
        <p:nvSpPr>
          <p:cNvPr id="3" name="Content Placeholder 2"/>
          <p:cNvSpPr>
            <a:spLocks noGrp="1"/>
          </p:cNvSpPr>
          <p:nvPr>
            <p:ph idx="1"/>
          </p:nvPr>
        </p:nvSpPr>
        <p:spPr/>
        <p:txBody>
          <a:bodyPr/>
          <a:lstStyle/>
          <a:p>
            <a:r>
              <a:rPr lang="en-US" dirty="0" smtClean="0"/>
              <a:t>Linear regression is used in machine learning when a linear relationship between input data and output data can be assumed</a:t>
            </a:r>
          </a:p>
          <a:p>
            <a:r>
              <a:rPr lang="en-US" dirty="0" smtClean="0"/>
              <a:t>The input data does usually contain more than a single entry</a:t>
            </a:r>
          </a:p>
          <a:p>
            <a:r>
              <a:rPr lang="en-US" dirty="0" smtClean="0"/>
              <a:t>For example the input could be the pixel values of a picture</a:t>
            </a:r>
            <a:endParaRPr lang="en-US" dirty="0"/>
          </a:p>
        </p:txBody>
      </p:sp>
      <p:grpSp>
        <p:nvGrpSpPr>
          <p:cNvPr id="55" name="Group 54"/>
          <p:cNvGrpSpPr/>
          <p:nvPr/>
        </p:nvGrpSpPr>
        <p:grpSpPr>
          <a:xfrm>
            <a:off x="2902786" y="4788135"/>
            <a:ext cx="1342930" cy="1167464"/>
            <a:chOff x="2042814" y="4657506"/>
            <a:chExt cx="1342930" cy="1167464"/>
          </a:xfrm>
        </p:grpSpPr>
        <p:sp>
          <p:nvSpPr>
            <p:cNvPr id="4" name="Rectangle 3"/>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11400"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48572" y="5241238"/>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4939287" y="4730566"/>
            <a:ext cx="1557940" cy="1260127"/>
            <a:chOff x="4079315" y="4599937"/>
            <a:chExt cx="1557940" cy="1260127"/>
          </a:xfrm>
        </p:grpSpPr>
        <p:sp>
          <p:nvSpPr>
            <p:cNvPr id="25" name="Rectangle 24"/>
            <p:cNvSpPr/>
            <p:nvPr/>
          </p:nvSpPr>
          <p:spPr>
            <a:xfrm>
              <a:off x="416117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29760"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98346"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66932"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3551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16117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429760"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9834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66932"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3551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16117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42976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69834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66932"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3551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16117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42976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69834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966932"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3551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Rectangle 44"/>
                <p:cNvSpPr/>
                <p:nvPr/>
              </p:nvSpPr>
              <p:spPr>
                <a:xfrm>
                  <a:off x="4080324" y="4599937"/>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1</m:t>
                            </m:r>
                          </m:sub>
                        </m:sSub>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4080324" y="4599937"/>
                  <a:ext cx="460767"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4353970" y="4599937"/>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2</m:t>
                            </m:r>
                          </m:sub>
                        </m:sSub>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4353970" y="4599937"/>
                  <a:ext cx="466089"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4616881" y="4599937"/>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3</m:t>
                            </m:r>
                          </m:sub>
                        </m:sSub>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4616881" y="4599937"/>
                  <a:ext cx="466089"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897605" y="4599937"/>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4</m:t>
                            </m:r>
                          </m:sub>
                        </m:sSub>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4897605" y="4599937"/>
                  <a:ext cx="466089"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5152297" y="4599937"/>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5</m:t>
                            </m:r>
                          </m:sub>
                        </m:sSub>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5152297" y="4599937"/>
                  <a:ext cx="466089"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4079315" y="4887825"/>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6</m:t>
                            </m:r>
                          </m:sub>
                        </m:sSub>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4079315" y="4887825"/>
                  <a:ext cx="466089"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5157060" y="5469927"/>
                  <a:ext cx="4801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𝑛</m:t>
                            </m:r>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5157060" y="5469927"/>
                  <a:ext cx="480195"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359266" y="4919945"/>
                  <a:ext cx="4347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359266" y="4919945"/>
                  <a:ext cx="434734"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4865603" y="5490732"/>
                  <a:ext cx="4347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m:t>
                        </m:r>
                      </m:oMath>
                    </m:oMathPara>
                  </a14:m>
                  <a:endParaRPr lang="en-US" dirty="0"/>
                </a:p>
              </p:txBody>
            </p:sp>
          </mc:Choice>
          <mc:Fallback xmlns="">
            <p:sp>
              <p:nvSpPr>
                <p:cNvPr id="53" name="Rectangle 52"/>
                <p:cNvSpPr>
                  <a:spLocks noRot="1" noChangeAspect="1" noMove="1" noResize="1" noEditPoints="1" noAdjustHandles="1" noChangeArrowheads="1" noChangeShapeType="1" noTextEdit="1"/>
                </p:cNvSpPr>
                <p:nvPr/>
              </p:nvSpPr>
              <p:spPr>
                <a:xfrm>
                  <a:off x="4865603" y="5490732"/>
                  <a:ext cx="434734" cy="369332"/>
                </a:xfrm>
                <a:prstGeom prst="rect">
                  <a:avLst/>
                </a:prstGeom>
                <a:blipFill rotWithShape="0">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4" name="Rectangle 53"/>
              <p:cNvSpPr/>
              <p:nvPr/>
            </p:nvSpPr>
            <p:spPr>
              <a:xfrm>
                <a:off x="7080937" y="4502322"/>
                <a:ext cx="1364989" cy="1623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solidFill>
                                <a:srgbClr val="48A6AD"/>
                              </a:solidFill>
                              <a:latin typeface="Cambria Math" panose="02040503050406030204" pitchFamily="18" charset="0"/>
                            </a:rPr>
                          </m:ctrlPr>
                        </m:barPr>
                        <m:e>
                          <m:r>
                            <a:rPr lang="en-US" sz="2400" b="0" i="1" smtClean="0">
                              <a:solidFill>
                                <a:srgbClr val="48A6AD"/>
                              </a:solidFill>
                              <a:latin typeface="Cambria Math" panose="02040503050406030204" pitchFamily="18" charset="0"/>
                            </a:rPr>
                            <m:t>𝑥</m:t>
                          </m:r>
                        </m:e>
                      </m:bar>
                      <m:r>
                        <a:rPr lang="en-US" sz="2400" b="0" i="1" smtClean="0">
                          <a:solidFill>
                            <a:srgbClr val="48A6AD"/>
                          </a:solidFill>
                          <a:latin typeface="Cambria Math" panose="02040503050406030204" pitchFamily="18" charset="0"/>
                        </a:rPr>
                        <m:t>=</m:t>
                      </m:r>
                      <m:d>
                        <m:dPr>
                          <m:begChr m:val="["/>
                          <m:endChr m:val="]"/>
                          <m:ctrlPr>
                            <a:rPr lang="en-US" sz="2400" i="1">
                              <a:solidFill>
                                <a:srgbClr val="48A6AD"/>
                              </a:solidFill>
                              <a:latin typeface="Cambria Math" panose="02040503050406030204" pitchFamily="18" charset="0"/>
                            </a:rPr>
                          </m:ctrlPr>
                        </m:dPr>
                        <m:e>
                          <m:m>
                            <m:mPr>
                              <m:mcs>
                                <m:mc>
                                  <m:mcPr>
                                    <m:count m:val="1"/>
                                    <m:mcJc m:val="center"/>
                                  </m:mcPr>
                                </m:mc>
                              </m:mcs>
                              <m:ctrlPr>
                                <a:rPr lang="en-US" sz="2400" i="1">
                                  <a:solidFill>
                                    <a:srgbClr val="48A6AD"/>
                                  </a:solidFill>
                                  <a:latin typeface="Cambria Math" panose="02040503050406030204" pitchFamily="18" charset="0"/>
                                </a:rPr>
                              </m:ctrlPr>
                            </m:mPr>
                            <m:mr>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1</m:t>
                                    </m:r>
                                  </m:sub>
                                </m:sSub>
                              </m:e>
                            </m:mr>
                            <m:mr>
                              <m:e>
                                <m:eqArr>
                                  <m:eqArrPr>
                                    <m:ctrlPr>
                                      <a:rPr lang="fr-FR" sz="2400" i="1">
                                        <a:solidFill>
                                          <a:srgbClr val="48A6AD"/>
                                        </a:solidFill>
                                        <a:latin typeface="Cambria Math" panose="02040503050406030204" pitchFamily="18" charset="0"/>
                                      </a:rPr>
                                    </m:ctrlPr>
                                  </m:eqArrPr>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2</m:t>
                                        </m:r>
                                      </m:sub>
                                    </m:sSub>
                                  </m:e>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3</m:t>
                                        </m:r>
                                      </m:sub>
                                    </m:sSub>
                                  </m:e>
                                  <m:e>
                                    <m:r>
                                      <a:rPr lang="en-US" sz="2400" i="1">
                                        <a:solidFill>
                                          <a:srgbClr val="48A6AD"/>
                                        </a:solidFill>
                                        <a:latin typeface="Cambria Math" panose="02040503050406030204" pitchFamily="18" charset="0"/>
                                      </a:rPr>
                                      <m:t>⋮</m:t>
                                    </m:r>
                                  </m:e>
                                </m:eqArr>
                              </m:e>
                            </m:mr>
                            <m:mr>
                              <m:e>
                                <m:sSub>
                                  <m:sSubPr>
                                    <m:ctrlPr>
                                      <a:rPr lang="fr-FR" sz="2400" i="1">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𝑛</m:t>
                                    </m:r>
                                  </m:sub>
                                </m:sSub>
                              </m:e>
                            </m:mr>
                          </m:m>
                        </m:e>
                      </m:d>
                    </m:oMath>
                  </m:oMathPara>
                </a14:m>
                <a:endParaRPr lang="en-US" sz="2400" dirty="0">
                  <a:solidFill>
                    <a:srgbClr val="48A6AD"/>
                  </a:solidFill>
                </a:endParaRPr>
              </a:p>
            </p:txBody>
          </p:sp>
        </mc:Choice>
        <mc:Fallback xmlns="">
          <p:sp>
            <p:nvSpPr>
              <p:cNvPr id="54" name="Rectangle 53"/>
              <p:cNvSpPr>
                <a:spLocks noRot="1" noChangeAspect="1" noMove="1" noResize="1" noEditPoints="1" noAdjustHandles="1" noChangeArrowheads="1" noChangeShapeType="1" noTextEdit="1"/>
              </p:cNvSpPr>
              <p:nvPr/>
            </p:nvSpPr>
            <p:spPr>
              <a:xfrm>
                <a:off x="7080937" y="4502322"/>
                <a:ext cx="1364989" cy="1623842"/>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97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linear relationship between the input and output writes</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𝜃</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fr-FR" i="1" smtClean="0">
                              <a:solidFill>
                                <a:schemeClr val="tx1"/>
                              </a:solidFill>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rPr>
                        <m:t>…</m:t>
                      </m:r>
                      <m:sSub>
                        <m:sSubPr>
                          <m:ctrlPr>
                            <a:rPr lang="fr-FR" i="1">
                              <a:latin typeface="Cambria Math" panose="02040503050406030204" pitchFamily="18" charset="0"/>
                            </a:rPr>
                          </m:ctrlPr>
                        </m:sSub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𝑛</m:t>
                              </m:r>
                            </m:sub>
                          </m:sSub>
                          <m:r>
                            <a:rPr lang="en-US" i="1">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en-US" dirty="0" smtClean="0">
                  <a:solidFill>
                    <a:schemeClr val="tx1"/>
                  </a:solidFill>
                </a:endParaRPr>
              </a:p>
              <a:p>
                <a:r>
                  <a:rPr lang="en-US" dirty="0" smtClean="0"/>
                  <a:t>The input values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solidFill>
                      <a:schemeClr val="tx1"/>
                    </a:solidFill>
                  </a:rPr>
                  <a:t> are called </a:t>
                </a:r>
                <a:r>
                  <a:rPr lang="en-US" i="1" dirty="0" smtClean="0">
                    <a:solidFill>
                      <a:schemeClr val="tx1"/>
                    </a:solidFill>
                  </a:rPr>
                  <a:t>features</a:t>
                </a:r>
              </a:p>
              <a:p>
                <a:r>
                  <a:rPr lang="en-US" dirty="0" smtClean="0"/>
                  <a:t>The model parameters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oMath>
                </a14:m>
                <a:r>
                  <a:rPr lang="en-US" dirty="0" smtClean="0">
                    <a:solidFill>
                      <a:schemeClr val="tx1"/>
                    </a:solidFill>
                  </a:rPr>
                  <a:t> are called </a:t>
                </a:r>
                <a:r>
                  <a:rPr lang="en-US" i="1" dirty="0" smtClean="0">
                    <a:solidFill>
                      <a:schemeClr val="tx1"/>
                    </a:solidFill>
                  </a:rPr>
                  <a:t>feature weights</a:t>
                </a:r>
              </a:p>
              <a:p>
                <a:r>
                  <a:rPr lang="en-US" dirty="0" smtClean="0"/>
                  <a:t>The particular parameter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oMath>
                </a14:m>
                <a:r>
                  <a:rPr lang="en-US" dirty="0" smtClean="0">
                    <a:solidFill>
                      <a:schemeClr val="tx1"/>
                    </a:solidFill>
                  </a:rPr>
                  <a:t> is called </a:t>
                </a:r>
                <a:r>
                  <a:rPr lang="en-US" i="1" dirty="0" smtClean="0">
                    <a:solidFill>
                      <a:schemeClr val="tx1"/>
                    </a:solidFill>
                  </a:rPr>
                  <a:t>bias term</a:t>
                </a:r>
                <a:endParaRPr lang="en-US" dirty="0" smtClean="0">
                  <a:solidFill>
                    <a:schemeClr val="tx1"/>
                  </a:solidFill>
                </a:endParaRPr>
              </a:p>
              <a:p>
                <a:r>
                  <a:rPr lang="en-US" dirty="0" smtClean="0"/>
                  <a:t>The output value </a:t>
                </a:r>
                <a14:m>
                  <m:oMath xmlns:m="http://schemas.openxmlformats.org/officeDocument/2006/math">
                    <m:r>
                      <a:rPr lang="en-US" b="0" i="1" smtClean="0">
                        <a:latin typeface="Cambria Math" panose="02040503050406030204" pitchFamily="18" charset="0"/>
                      </a:rPr>
                      <m:t>𝑦</m:t>
                    </m:r>
                  </m:oMath>
                </a14:m>
                <a:r>
                  <a:rPr lang="en-US" dirty="0" smtClean="0">
                    <a:solidFill>
                      <a:schemeClr val="tx1"/>
                    </a:solidFill>
                  </a:rPr>
                  <a:t> is called the </a:t>
                </a:r>
                <a:r>
                  <a:rPr lang="en-US" i="1" dirty="0" smtClean="0">
                    <a:solidFill>
                      <a:schemeClr val="tx1"/>
                    </a:solidFill>
                  </a:rPr>
                  <a:t>label</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39827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linear relationship between the input and output</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𝜃</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fr-FR" i="1" smtClean="0">
                              <a:solidFill>
                                <a:schemeClr val="tx1"/>
                              </a:solidFill>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rPr>
                        <m:t>…</m:t>
                      </m:r>
                      <m:sSub>
                        <m:sSubPr>
                          <m:ctrlPr>
                            <a:rPr lang="fr-FR" i="1">
                              <a:latin typeface="Cambria Math" panose="02040503050406030204" pitchFamily="18" charset="0"/>
                            </a:rPr>
                          </m:ctrlPr>
                        </m:sSub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𝑛</m:t>
                              </m:r>
                            </m:sub>
                          </m:sSub>
                          <m:r>
                            <a:rPr lang="en-US" i="1">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en-US" b="0" dirty="0" smtClean="0"/>
              </a:p>
              <a:p>
                <a:pPr marL="0" indent="0">
                  <a:buNone/>
                </a:pPr>
                <a:r>
                  <a:rPr lang="en-US" sz="3200" dirty="0" smtClean="0"/>
                  <a:t>is often written in vector form</a:t>
                </a:r>
              </a:p>
              <a:p>
                <a:pPr marL="0" indent="0">
                  <a:buNone/>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𝑦</m:t>
                      </m:r>
                      <m:r>
                        <a:rPr lang="en-US" sz="3600" i="1">
                          <a:latin typeface="Cambria Math" panose="02040503050406030204" pitchFamily="18" charset="0"/>
                        </a:rPr>
                        <m:t>=</m:t>
                      </m:r>
                      <m:sSup>
                        <m:sSupPr>
                          <m:ctrlPr>
                            <a:rPr lang="en-US" sz="3600" i="1" smtClean="0">
                              <a:latin typeface="Cambria Math" panose="02040503050406030204" pitchFamily="18" charset="0"/>
                            </a:rPr>
                          </m:ctrlPr>
                        </m:sSupPr>
                        <m:e>
                          <m:bar>
                            <m:barPr>
                              <m:ctrlPr>
                                <a:rPr lang="en-US" sz="3600" i="1" smtClean="0">
                                  <a:latin typeface="Cambria Math" panose="02040503050406030204" pitchFamily="18" charset="0"/>
                                </a:rPr>
                              </m:ctrlPr>
                            </m:barPr>
                            <m:e>
                              <m:r>
                                <a:rPr lang="en-US" sz="3600" i="1" smtClean="0">
                                  <a:latin typeface="Cambria Math" panose="02040503050406030204" pitchFamily="18" charset="0"/>
                                  <a:ea typeface="Cambria Math" panose="02040503050406030204" pitchFamily="18" charset="0"/>
                                </a:rPr>
                                <m:t>𝜃</m:t>
                              </m:r>
                            </m:e>
                          </m:bar>
                        </m:e>
                        <m:sup>
                          <m:r>
                            <a:rPr lang="en-US" sz="3600" b="0" i="1" smtClean="0">
                              <a:latin typeface="Cambria Math" panose="02040503050406030204" pitchFamily="18" charset="0"/>
                            </a:rPr>
                            <m:t>𝑇</m:t>
                          </m:r>
                        </m:sup>
                      </m:sSup>
                      <m:r>
                        <a:rPr lang="en-US" sz="3600" i="1" smtClean="0">
                          <a:latin typeface="Cambria Math" panose="02040503050406030204" pitchFamily="18" charset="0"/>
                          <a:ea typeface="Cambria Math" panose="02040503050406030204" pitchFamily="18" charset="0"/>
                        </a:rPr>
                        <m:t>∙</m:t>
                      </m:r>
                      <m:bar>
                        <m:barPr>
                          <m:ctrlPr>
                            <a:rPr lang="en-US" sz="3600" i="1" smtClean="0">
                              <a:latin typeface="Cambria Math" panose="02040503050406030204" pitchFamily="18" charset="0"/>
                            </a:rPr>
                          </m:ctrlPr>
                        </m:barPr>
                        <m:e>
                          <m:r>
                            <a:rPr lang="en-US" sz="3600" b="0" i="1" smtClean="0">
                              <a:latin typeface="Cambria Math" panose="02040503050406030204" pitchFamily="18" charset="0"/>
                            </a:rPr>
                            <m:t>𝑥</m:t>
                          </m:r>
                        </m:e>
                      </m:ba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bar>
                            <m:barPr>
                              <m:ctrlPr>
                                <a:rPr lang="en-US" sz="3600" b="0" i="1" smtClean="0">
                                  <a:latin typeface="Cambria Math" panose="02040503050406030204" pitchFamily="18" charset="0"/>
                                </a:rPr>
                              </m:ctrlPr>
                            </m:barPr>
                            <m:e>
                              <m:r>
                                <a:rPr lang="en-US" sz="3600" b="0" i="1" smtClean="0">
                                  <a:latin typeface="Cambria Math" panose="02040503050406030204" pitchFamily="18" charset="0"/>
                                </a:rPr>
                                <m:t>𝑥</m:t>
                              </m:r>
                            </m:e>
                          </m:bar>
                        </m:e>
                        <m:sup>
                          <m:r>
                            <a:rPr lang="en-US" sz="3600" b="0" i="1" smtClean="0">
                              <a:latin typeface="Cambria Math" panose="02040503050406030204" pitchFamily="18" charset="0"/>
                            </a:rPr>
                            <m:t>𝑇</m:t>
                          </m:r>
                        </m:sup>
                      </m:sSup>
                      <m:r>
                        <a:rPr lang="en-US" sz="3600" b="0" i="1" smtClean="0">
                          <a:latin typeface="Cambria Math" panose="02040503050406030204" pitchFamily="18" charset="0"/>
                          <a:ea typeface="Cambria Math" panose="02040503050406030204" pitchFamily="18" charset="0"/>
                        </a:rPr>
                        <m:t>∙</m:t>
                      </m:r>
                      <m:bar>
                        <m:barPr>
                          <m:ctrlPr>
                            <a:rPr lang="en-US" sz="3600" b="0" i="1" smtClean="0">
                              <a:latin typeface="Cambria Math" panose="02040503050406030204" pitchFamily="18" charset="0"/>
                              <a:ea typeface="Cambria Math" panose="02040503050406030204" pitchFamily="18" charset="0"/>
                            </a:rPr>
                          </m:ctrlPr>
                        </m:barPr>
                        <m:e>
                          <m:r>
                            <a:rPr lang="en-US" sz="3600" i="1">
                              <a:latin typeface="Cambria Math" panose="02040503050406030204" pitchFamily="18" charset="0"/>
                              <a:ea typeface="Cambria Math" panose="02040503050406030204" pitchFamily="18" charset="0"/>
                            </a:rPr>
                            <m:t>𝜃</m:t>
                          </m:r>
                        </m:e>
                      </m:bar>
                    </m:oMath>
                  </m:oMathPara>
                </a14:m>
                <a:endParaRPr lang="en-US" sz="3600" dirty="0" smtClean="0">
                  <a:solidFill>
                    <a:schemeClr val="tx1"/>
                  </a:solidFill>
                </a:endParaRPr>
              </a:p>
              <a:p>
                <a:pPr marL="0" indent="0">
                  <a:buNone/>
                </a:pPr>
                <a:r>
                  <a:rPr lang="en-US" dirty="0"/>
                  <a:t>w</a:t>
                </a:r>
                <a:r>
                  <a:rPr lang="en-US" dirty="0" smtClean="0"/>
                  <a:t>ith the vectors</a:t>
                </a:r>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905960" y="4472412"/>
                <a:ext cx="1567865" cy="2120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𝜃</m:t>
                          </m:r>
                        </m:e>
                      </m:bar>
                      <m:r>
                        <a:rPr lang="en-US" sz="2800" b="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e>
                            </m:mr>
                            <m:mr>
                              <m:e>
                                <m:eqArr>
                                  <m:eqArrPr>
                                    <m:ctrlPr>
                                      <a:rPr lang="fr-FR" sz="2800" i="1">
                                        <a:latin typeface="Cambria Math" panose="02040503050406030204" pitchFamily="18" charset="0"/>
                                      </a:rPr>
                                    </m:ctrlPr>
                                  </m:eqArrPr>
                                  <m:e>
                                    <m:sSub>
                                      <m:sSubPr>
                                        <m:ctrlPr>
                                          <a:rPr lang="fr-FR"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e>
                                  <m:e>
                                    <m:sSub>
                                      <m:sSubPr>
                                        <m:ctrlPr>
                                          <a:rPr lang="fr-FR"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2</m:t>
                                        </m:r>
                                      </m:sub>
                                    </m:sSub>
                                  </m:e>
                                  <m:e>
                                    <m:r>
                                      <a:rPr lang="en-US" sz="2800" i="1">
                                        <a:latin typeface="Cambria Math" panose="02040503050406030204" pitchFamily="18" charset="0"/>
                                      </a:rPr>
                                      <m:t>⋮</m:t>
                                    </m:r>
                                  </m:e>
                                </m:eqArr>
                              </m:e>
                            </m:mr>
                            <m:mr>
                              <m:e>
                                <m:sSub>
                                  <m:sSubPr>
                                    <m:ctrlPr>
                                      <a:rPr lang="fr-FR"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𝑛</m:t>
                                    </m:r>
                                  </m:sub>
                                </m:sSub>
                              </m:e>
                            </m:mr>
                          </m:m>
                        </m:e>
                      </m:d>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3905960" y="4472412"/>
                <a:ext cx="1567865" cy="212026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183143" y="4593791"/>
                <a:ext cx="1563313" cy="1877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800" i="1" smtClean="0">
                              <a:solidFill>
                                <a:schemeClr val="tx1"/>
                              </a:solidFill>
                              <a:latin typeface="Cambria Math" panose="02040503050406030204" pitchFamily="18" charset="0"/>
                            </a:rPr>
                          </m:ctrlPr>
                        </m:barPr>
                        <m:e>
                          <m:r>
                            <a:rPr lang="en-US" sz="2800" i="1">
                              <a:solidFill>
                                <a:schemeClr val="tx1"/>
                              </a:solidFill>
                              <a:latin typeface="Cambria Math" panose="02040503050406030204" pitchFamily="18" charset="0"/>
                            </a:rPr>
                            <m:t>𝑥</m:t>
                          </m:r>
                        </m:e>
                      </m:bar>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m>
                            <m:mPr>
                              <m:mcs>
                                <m:mc>
                                  <m:mcPr>
                                    <m:count m:val="1"/>
                                    <m:mcJc m:val="center"/>
                                  </m:mcPr>
                                </m:mc>
                              </m:mcs>
                              <m:ctrlPr>
                                <a:rPr lang="en-US" sz="2800" i="1">
                                  <a:solidFill>
                                    <a:schemeClr val="tx1"/>
                                  </a:solidFill>
                                  <a:latin typeface="Cambria Math" panose="02040503050406030204" pitchFamily="18" charset="0"/>
                                </a:rPr>
                              </m:ctrlPr>
                            </m:mPr>
                            <m:mr>
                              <m:e>
                                <m:r>
                                  <a:rPr lang="en-US" sz="2800" b="0" i="1" smtClean="0">
                                    <a:solidFill>
                                      <a:schemeClr val="tx1"/>
                                    </a:solidFill>
                                    <a:latin typeface="Cambria Math" panose="02040503050406030204" pitchFamily="18" charset="0"/>
                                  </a:rPr>
                                  <m:t>1</m:t>
                                </m:r>
                              </m:e>
                            </m:mr>
                            <m:mr>
                              <m:e>
                                <m:eqArr>
                                  <m:eqArrPr>
                                    <m:ctrlPr>
                                      <a:rPr lang="fr-FR" sz="2800" i="1">
                                        <a:solidFill>
                                          <a:schemeClr val="tx1"/>
                                        </a:solidFill>
                                        <a:latin typeface="Cambria Math" panose="02040503050406030204" pitchFamily="18" charset="0"/>
                                      </a:rPr>
                                    </m:ctrlPr>
                                  </m:eqArrPr>
                                  <m:e>
                                    <m:sSub>
                                      <m:sSubPr>
                                        <m:ctrlPr>
                                          <a:rPr lang="fr-FR"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1</m:t>
                                        </m:r>
                                      </m:sub>
                                    </m:sSub>
                                  </m:e>
                                  <m:e>
                                    <m:sSub>
                                      <m:sSubPr>
                                        <m:ctrlPr>
                                          <a:rPr lang="fr-FR"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2</m:t>
                                        </m:r>
                                      </m:sub>
                                    </m:sSub>
                                  </m:e>
                                  <m:e>
                                    <m:r>
                                      <a:rPr lang="en-US" sz="2800" i="1">
                                        <a:solidFill>
                                          <a:schemeClr val="tx1"/>
                                        </a:solidFill>
                                        <a:latin typeface="Cambria Math" panose="02040503050406030204" pitchFamily="18" charset="0"/>
                                      </a:rPr>
                                      <m:t>⋮</m:t>
                                    </m:r>
                                  </m:e>
                                </m:eqArr>
                              </m:e>
                            </m:mr>
                            <m:mr>
                              <m:e>
                                <m:sSub>
                                  <m:sSubPr>
                                    <m:ctrlPr>
                                      <a:rPr lang="fr-FR"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𝑛</m:t>
                                    </m:r>
                                  </m:sub>
                                </m:sSub>
                              </m:e>
                            </m:mr>
                          </m:m>
                        </m:e>
                      </m:d>
                    </m:oMath>
                  </m:oMathPara>
                </a14:m>
                <a:endParaRPr lang="en-US" sz="28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183143" y="4593791"/>
                <a:ext cx="1563313" cy="1877502"/>
              </a:xfrm>
              <a:prstGeom prst="rect">
                <a:avLst/>
              </a:prstGeom>
              <a:blipFill>
                <a:blip r:embed="rId5"/>
                <a:stretch>
                  <a:fillRect/>
                </a:stretch>
              </a:blipFill>
            </p:spPr>
            <p:txBody>
              <a:bodyPr/>
              <a:lstStyle/>
              <a:p>
                <a:r>
                  <a:rPr lang="en-CA">
                    <a:noFill/>
                  </a:rPr>
                  <a:t> </a:t>
                </a:r>
              </a:p>
            </p:txBody>
          </p:sp>
        </mc:Fallback>
      </mc:AlternateContent>
      <p:sp>
        <p:nvSpPr>
          <p:cNvPr id="6" name="Oval 5"/>
          <p:cNvSpPr/>
          <p:nvPr/>
        </p:nvSpPr>
        <p:spPr>
          <a:xfrm>
            <a:off x="7086600" y="4593791"/>
            <a:ext cx="424543" cy="424543"/>
          </a:xfrm>
          <a:prstGeom prst="ellipse">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60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Machine learning will handle data sets</a:t>
                </a:r>
              </a:p>
              <a:p>
                <a:r>
                  <a:rPr lang="en-US" dirty="0" smtClean="0"/>
                  <a:t>For example a collection of pictures</a:t>
                </a:r>
              </a:p>
              <a:p>
                <a:endParaRPr lang="en-US" dirty="0"/>
              </a:p>
              <a:p>
                <a:endParaRPr lang="en-US" dirty="0" smtClean="0"/>
              </a:p>
              <a:p>
                <a:endParaRPr lang="en-US" dirty="0"/>
              </a:p>
              <a:p>
                <a:endParaRPr lang="en-US" dirty="0" smtClean="0"/>
              </a:p>
              <a:p>
                <a:endParaRPr lang="en-US" dirty="0" smtClean="0"/>
              </a:p>
              <a:p>
                <a:r>
                  <a:rPr lang="en-US" dirty="0" smtClean="0"/>
                  <a:t>Each entry </a:t>
                </a:r>
                <a14:m>
                  <m:oMath xmlns:m="http://schemas.openxmlformats.org/officeDocument/2006/math">
                    <m:sSup>
                      <m:sSupPr>
                        <m:ctrlPr>
                          <a:rPr lang="en-US" i="1" smtClean="0">
                            <a:solidFill>
                              <a:schemeClr val="tx1"/>
                            </a:solidFill>
                            <a:latin typeface="Cambria Math" panose="02040503050406030204" pitchFamily="18" charset="0"/>
                          </a:rPr>
                        </m:ctrlPr>
                      </m:sSupPr>
                      <m:e>
                        <m:bar>
                          <m:barPr>
                            <m:ctrlPr>
                              <a:rPr lang="en-US" i="1">
                                <a:solidFill>
                                  <a:schemeClr val="tx1"/>
                                </a:solidFill>
                                <a:latin typeface="Cambria Math" panose="02040503050406030204" pitchFamily="18" charset="0"/>
                              </a:rPr>
                            </m:ctrlPr>
                          </m:barPr>
                          <m:e>
                            <m:r>
                              <a:rPr lang="en-US" i="1">
                                <a:solidFill>
                                  <a:schemeClr val="tx1"/>
                                </a:solidFill>
                                <a:latin typeface="Cambria Math" panose="02040503050406030204" pitchFamily="18" charset="0"/>
                              </a:rPr>
                              <m:t>𝑥</m:t>
                            </m:r>
                          </m:e>
                        </m:ba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sup>
                    </m:sSup>
                  </m:oMath>
                </a14:m>
                <a:r>
                  <a:rPr lang="en-US" dirty="0" smtClean="0"/>
                  <a:t> in the data set is called an </a:t>
                </a:r>
                <a:r>
                  <a:rPr lang="en-US" i="1" dirty="0" smtClean="0"/>
                  <a:t>instance </a:t>
                </a:r>
                <a:r>
                  <a:rPr lang="en-US" dirty="0" smtClean="0"/>
                  <a:t>or an </a:t>
                </a:r>
                <a:r>
                  <a:rPr lang="en-US" i="1" dirty="0" smtClean="0"/>
                  <a:t>example</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617" b="-2156"/>
                </a:stretch>
              </a:blipFill>
            </p:spPr>
            <p:txBody>
              <a:bodyPr/>
              <a:lstStyle/>
              <a:p>
                <a:r>
                  <a:rPr lang="en-US">
                    <a:noFill/>
                  </a:rPr>
                  <a:t> </a:t>
                </a:r>
              </a:p>
            </p:txBody>
          </p:sp>
        </mc:Fallback>
      </mc:AlternateContent>
      <p:grpSp>
        <p:nvGrpSpPr>
          <p:cNvPr id="4" name="Group 3"/>
          <p:cNvGrpSpPr/>
          <p:nvPr/>
        </p:nvGrpSpPr>
        <p:grpSpPr>
          <a:xfrm>
            <a:off x="2162558" y="3264137"/>
            <a:ext cx="1342930" cy="1167464"/>
            <a:chOff x="2042814" y="4657506"/>
            <a:chExt cx="1342930" cy="1167464"/>
          </a:xfrm>
        </p:grpSpPr>
        <p:sp>
          <p:nvSpPr>
            <p:cNvPr id="5" name="Rectangle 4"/>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11400"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48572" y="5241238"/>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092293" y="3249945"/>
            <a:ext cx="1342930" cy="1167464"/>
            <a:chOff x="2042814" y="4657506"/>
            <a:chExt cx="1342930" cy="1167464"/>
          </a:xfrm>
        </p:grpSpPr>
        <p:sp>
          <p:nvSpPr>
            <p:cNvPr id="26" name="Rectangle 25"/>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311400" y="4949372"/>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48572" y="5241238"/>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6022028" y="3249945"/>
            <a:ext cx="1342930" cy="1167464"/>
            <a:chOff x="5961745" y="2966914"/>
            <a:chExt cx="1342930" cy="1167464"/>
          </a:xfrm>
        </p:grpSpPr>
        <p:sp>
          <p:nvSpPr>
            <p:cNvPr id="47" name="Rectangle 46"/>
            <p:cNvSpPr/>
            <p:nvPr/>
          </p:nvSpPr>
          <p:spPr>
            <a:xfrm>
              <a:off x="596174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230331"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498917"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6750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36089"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96174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230331"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498917"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67503"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036089"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96174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230331"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498917"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767503"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036089"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6174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23033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49891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767503"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036089"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8479199" y="3234464"/>
            <a:ext cx="1342930" cy="1167464"/>
            <a:chOff x="7832021" y="2966914"/>
            <a:chExt cx="1342930" cy="1167464"/>
          </a:xfrm>
        </p:grpSpPr>
        <p:sp>
          <p:nvSpPr>
            <p:cNvPr id="68" name="Rectangle 67"/>
            <p:cNvSpPr/>
            <p:nvPr/>
          </p:nvSpPr>
          <p:spPr>
            <a:xfrm>
              <a:off x="7832021"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100607"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36919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37779"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90636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832021"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100607"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8369193"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637779"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90636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832021"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8100607"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8369193"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637779"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90636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783202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810060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369193"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637779"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890636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0" name="Rectangle 89"/>
              <p:cNvSpPr/>
              <p:nvPr/>
            </p:nvSpPr>
            <p:spPr>
              <a:xfrm>
                <a:off x="2449539" y="4493005"/>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90" name="Rectangle 89"/>
              <p:cNvSpPr>
                <a:spLocks noRot="1" noChangeAspect="1" noMove="1" noResize="1" noEditPoints="1" noAdjustHandles="1" noChangeArrowheads="1" noChangeShapeType="1" noTextEdit="1"/>
              </p:cNvSpPr>
              <p:nvPr/>
            </p:nvSpPr>
            <p:spPr>
              <a:xfrm>
                <a:off x="2449539" y="4493005"/>
                <a:ext cx="862031" cy="57124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4304606" y="4546339"/>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1" name="Rectangle 90"/>
              <p:cNvSpPr>
                <a:spLocks noRot="1" noChangeAspect="1" noMove="1" noResize="1" noEditPoints="1" noAdjustHandles="1" noChangeArrowheads="1" noChangeShapeType="1" noTextEdit="1"/>
              </p:cNvSpPr>
              <p:nvPr/>
            </p:nvSpPr>
            <p:spPr>
              <a:xfrm>
                <a:off x="4304606" y="4546339"/>
                <a:ext cx="862031" cy="5712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6262477" y="4493005"/>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2" name="Rectangle 91"/>
              <p:cNvSpPr>
                <a:spLocks noRot="1" noChangeAspect="1" noMove="1" noResize="1" noEditPoints="1" noAdjustHandles="1" noChangeArrowheads="1" noChangeShapeType="1" noTextEdit="1"/>
              </p:cNvSpPr>
              <p:nvPr/>
            </p:nvSpPr>
            <p:spPr>
              <a:xfrm>
                <a:off x="6262477" y="4493005"/>
                <a:ext cx="862031" cy="57124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8655142" y="4473563"/>
                <a:ext cx="959493"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3" name="Rectangle 92"/>
              <p:cNvSpPr>
                <a:spLocks noRot="1" noChangeAspect="1" noMove="1" noResize="1" noEditPoints="1" noAdjustHandles="1" noChangeArrowheads="1" noChangeShapeType="1" noTextEdit="1"/>
              </p:cNvSpPr>
              <p:nvPr/>
            </p:nvSpPr>
            <p:spPr>
              <a:xfrm>
                <a:off x="8655142" y="4473563"/>
                <a:ext cx="959493" cy="57124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7615031" y="3593040"/>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4" name="Rectangle 93"/>
              <p:cNvSpPr>
                <a:spLocks noRot="1" noChangeAspect="1" noMove="1" noResize="1" noEditPoints="1" noAdjustHandles="1" noChangeArrowheads="1" noChangeShapeType="1" noTextEdit="1"/>
              </p:cNvSpPr>
              <p:nvPr/>
            </p:nvSpPr>
            <p:spPr>
              <a:xfrm>
                <a:off x="7615031" y="3593040"/>
                <a:ext cx="574196"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7566266" y="4541032"/>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5" name="Rectangle 94"/>
              <p:cNvSpPr>
                <a:spLocks noRot="1" noChangeAspect="1" noMove="1" noResize="1" noEditPoints="1" noAdjustHandles="1" noChangeArrowheads="1" noChangeShapeType="1" noTextEdit="1"/>
              </p:cNvSpPr>
              <p:nvPr/>
            </p:nvSpPr>
            <p:spPr>
              <a:xfrm>
                <a:off x="7566266" y="4541032"/>
                <a:ext cx="574196" cy="523220"/>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571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0" grpId="0"/>
      <p:bldP spid="91" grpId="0"/>
      <p:bldP spid="92" grpId="0"/>
      <p:bldP spid="93" grpId="0"/>
      <p:bldP spid="94" grpId="0"/>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In supervised learning (the only case we will discuss) each instance </a:t>
                </a:r>
                <a14:m>
                  <m:oMath xmlns:m="http://schemas.openxmlformats.org/officeDocument/2006/math">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smtClean="0"/>
                  <a:t> in the data set will have a corresponding label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smtClean="0"/>
                  <a:t> associated to it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CA">
                    <a:noFill/>
                  </a:rPr>
                  <a:t> </a:t>
                </a:r>
              </a:p>
            </p:txBody>
          </p:sp>
        </mc:Fallback>
      </mc:AlternateContent>
      <p:grpSp>
        <p:nvGrpSpPr>
          <p:cNvPr id="4" name="Group 3"/>
          <p:cNvGrpSpPr/>
          <p:nvPr/>
        </p:nvGrpSpPr>
        <p:grpSpPr>
          <a:xfrm>
            <a:off x="2162558" y="3525394"/>
            <a:ext cx="1342930" cy="1167464"/>
            <a:chOff x="2042814" y="4657506"/>
            <a:chExt cx="1342930" cy="1167464"/>
          </a:xfrm>
        </p:grpSpPr>
        <p:sp>
          <p:nvSpPr>
            <p:cNvPr id="5" name="Rectangle 4"/>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11400"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48572" y="5241238"/>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092293" y="3511202"/>
            <a:ext cx="1342930" cy="1167464"/>
            <a:chOff x="2042814" y="4657506"/>
            <a:chExt cx="1342930" cy="1167464"/>
          </a:xfrm>
        </p:grpSpPr>
        <p:sp>
          <p:nvSpPr>
            <p:cNvPr id="26" name="Rectangle 25"/>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311400" y="4949372"/>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48572" y="5241238"/>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022028" y="3511202"/>
            <a:ext cx="1342930" cy="1167464"/>
            <a:chOff x="5961745" y="2966914"/>
            <a:chExt cx="1342930" cy="1167464"/>
          </a:xfrm>
        </p:grpSpPr>
        <p:sp>
          <p:nvSpPr>
            <p:cNvPr id="47" name="Rectangle 46"/>
            <p:cNvSpPr/>
            <p:nvPr/>
          </p:nvSpPr>
          <p:spPr>
            <a:xfrm>
              <a:off x="596174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230331"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498917"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6750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36089"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96174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230331"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498917"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67503"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036089"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96174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230331"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498917"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767503"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036089"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6174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23033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49891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767503"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036089"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8479199" y="3495721"/>
            <a:ext cx="1342930" cy="1167464"/>
            <a:chOff x="7832021" y="2966914"/>
            <a:chExt cx="1342930" cy="1167464"/>
          </a:xfrm>
        </p:grpSpPr>
        <p:sp>
          <p:nvSpPr>
            <p:cNvPr id="68" name="Rectangle 67"/>
            <p:cNvSpPr/>
            <p:nvPr/>
          </p:nvSpPr>
          <p:spPr>
            <a:xfrm>
              <a:off x="7832021"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100607"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36919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37779"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90636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832021"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100607"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8369193"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637779"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90636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832021"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8100607"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8369193"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637779"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90636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783202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810060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369193"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637779"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890636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8" name="Rectangle 87"/>
              <p:cNvSpPr/>
              <p:nvPr/>
            </p:nvSpPr>
            <p:spPr>
              <a:xfrm>
                <a:off x="2449539" y="4754262"/>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88" name="Rectangle 87"/>
              <p:cNvSpPr>
                <a:spLocks noRot="1" noChangeAspect="1" noMove="1" noResize="1" noEditPoints="1" noAdjustHandles="1" noChangeArrowheads="1" noChangeShapeType="1" noTextEdit="1"/>
              </p:cNvSpPr>
              <p:nvPr/>
            </p:nvSpPr>
            <p:spPr>
              <a:xfrm>
                <a:off x="2449539" y="4754262"/>
                <a:ext cx="862031" cy="57124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4304606" y="4807596"/>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89" name="Rectangle 88"/>
              <p:cNvSpPr>
                <a:spLocks noRot="1" noChangeAspect="1" noMove="1" noResize="1" noEditPoints="1" noAdjustHandles="1" noChangeArrowheads="1" noChangeShapeType="1" noTextEdit="1"/>
              </p:cNvSpPr>
              <p:nvPr/>
            </p:nvSpPr>
            <p:spPr>
              <a:xfrm>
                <a:off x="4304606" y="4807596"/>
                <a:ext cx="862031" cy="5712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6262477" y="4754262"/>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0" name="Rectangle 89"/>
              <p:cNvSpPr>
                <a:spLocks noRot="1" noChangeAspect="1" noMove="1" noResize="1" noEditPoints="1" noAdjustHandles="1" noChangeArrowheads="1" noChangeShapeType="1" noTextEdit="1"/>
              </p:cNvSpPr>
              <p:nvPr/>
            </p:nvSpPr>
            <p:spPr>
              <a:xfrm>
                <a:off x="6262477" y="4754262"/>
                <a:ext cx="862031" cy="57124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8655142" y="4734820"/>
                <a:ext cx="959493"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1" name="Rectangle 90"/>
              <p:cNvSpPr>
                <a:spLocks noRot="1" noChangeAspect="1" noMove="1" noResize="1" noEditPoints="1" noAdjustHandles="1" noChangeArrowheads="1" noChangeShapeType="1" noTextEdit="1"/>
              </p:cNvSpPr>
              <p:nvPr/>
            </p:nvSpPr>
            <p:spPr>
              <a:xfrm>
                <a:off x="8655142" y="4734820"/>
                <a:ext cx="959493" cy="57124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7615031" y="3854297"/>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2" name="Rectangle 91"/>
              <p:cNvSpPr>
                <a:spLocks noRot="1" noChangeAspect="1" noMove="1" noResize="1" noEditPoints="1" noAdjustHandles="1" noChangeArrowheads="1" noChangeShapeType="1" noTextEdit="1"/>
              </p:cNvSpPr>
              <p:nvPr/>
            </p:nvSpPr>
            <p:spPr>
              <a:xfrm>
                <a:off x="7615031" y="3854297"/>
                <a:ext cx="574196"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7566266" y="4802289"/>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3" name="Rectangle 92"/>
              <p:cNvSpPr>
                <a:spLocks noRot="1" noChangeAspect="1" noMove="1" noResize="1" noEditPoints="1" noAdjustHandles="1" noChangeArrowheads="1" noChangeShapeType="1" noTextEdit="1"/>
              </p:cNvSpPr>
              <p:nvPr/>
            </p:nvSpPr>
            <p:spPr>
              <a:xfrm>
                <a:off x="7566266" y="4802289"/>
                <a:ext cx="574196" cy="52322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2376448" y="5423032"/>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94" name="Rectangle 93"/>
              <p:cNvSpPr>
                <a:spLocks noRot="1" noChangeAspect="1" noMove="1" noResize="1" noEditPoints="1" noAdjustHandles="1" noChangeArrowheads="1" noChangeShapeType="1" noTextEdit="1"/>
              </p:cNvSpPr>
              <p:nvPr/>
            </p:nvSpPr>
            <p:spPr>
              <a:xfrm>
                <a:off x="2376448" y="5423032"/>
                <a:ext cx="869533" cy="54111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4231515" y="5476366"/>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5" name="Rectangle 94"/>
              <p:cNvSpPr>
                <a:spLocks noRot="1" noChangeAspect="1" noMove="1" noResize="1" noEditPoints="1" noAdjustHandles="1" noChangeArrowheads="1" noChangeShapeType="1" noTextEdit="1"/>
              </p:cNvSpPr>
              <p:nvPr/>
            </p:nvSpPr>
            <p:spPr>
              <a:xfrm>
                <a:off x="4231515" y="5476366"/>
                <a:ext cx="869533" cy="5411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6189386" y="5423032"/>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6" name="Rectangle 95"/>
              <p:cNvSpPr>
                <a:spLocks noRot="1" noChangeAspect="1" noMove="1" noResize="1" noEditPoints="1" noAdjustHandles="1" noChangeArrowheads="1" noChangeShapeType="1" noTextEdit="1"/>
              </p:cNvSpPr>
              <p:nvPr/>
            </p:nvSpPr>
            <p:spPr>
              <a:xfrm>
                <a:off x="6189386" y="5423032"/>
                <a:ext cx="869533" cy="541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8582051" y="5403590"/>
                <a:ext cx="966995"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7" name="Rectangle 96"/>
              <p:cNvSpPr>
                <a:spLocks noRot="1" noChangeAspect="1" noMove="1" noResize="1" noEditPoints="1" noAdjustHandles="1" noChangeArrowheads="1" noChangeShapeType="1" noTextEdit="1"/>
              </p:cNvSpPr>
              <p:nvPr/>
            </p:nvSpPr>
            <p:spPr>
              <a:xfrm>
                <a:off x="8582051" y="5403590"/>
                <a:ext cx="966995" cy="54111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p:cNvSpPr/>
              <p:nvPr/>
            </p:nvSpPr>
            <p:spPr>
              <a:xfrm>
                <a:off x="7493175" y="5471059"/>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8" name="Rectangle 97"/>
              <p:cNvSpPr>
                <a:spLocks noRot="1" noChangeAspect="1" noMove="1" noResize="1" noEditPoints="1" noAdjustHandles="1" noChangeArrowheads="1" noChangeShapeType="1" noTextEdit="1"/>
              </p:cNvSpPr>
              <p:nvPr/>
            </p:nvSpPr>
            <p:spPr>
              <a:xfrm>
                <a:off x="7493175" y="5471059"/>
                <a:ext cx="574196" cy="523220"/>
              </a:xfrm>
              <a:prstGeom prst="rect">
                <a:avLst/>
              </a:prstGeom>
              <a:blipFill rotWithShape="0">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5267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Fitting the linear model to a data set aims to find a set of feature weights </a:t>
                </a:r>
                <a14:m>
                  <m:oMath xmlns:m="http://schemas.openxmlformats.org/officeDocument/2006/math">
                    <m:bar>
                      <m:barPr>
                        <m:ctrlPr>
                          <a:rPr lang="en-US" i="1">
                            <a:latin typeface="Cambria Math" panose="02040503050406030204" pitchFamily="18" charset="0"/>
                          </a:rPr>
                        </m:ctrlPr>
                      </m:bar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smtClean="0"/>
                  <a:t> that will minimize the error between the model prediction and the available data</a:t>
                </a:r>
              </a:p>
              <a:p>
                <a:r>
                  <a:rPr lang="en-US" dirty="0" smtClean="0"/>
                  <a:t>A common measure for the error used in machine learning is the mean square error MSE:</a:t>
                </a:r>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MSE</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smtClean="0">
                                              <a:latin typeface="Cambria Math" panose="02040503050406030204" pitchFamily="18" charset="0"/>
                                              <a:ea typeface="Cambria Math" panose="02040503050406030204" pitchFamily="18" charset="0"/>
                                            </a:rPr>
                                            <m:t>𝜃</m:t>
                                          </m:r>
                                        </m:e>
                                      </m:ba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sup>
                                  </m:sSup>
                                </m:e>
                              </m:d>
                            </m:e>
                            <m:sup>
                              <m:r>
                                <a:rPr lang="en-US" b="0" i="1" smtClean="0">
                                  <a:latin typeface="Cambria Math" panose="02040503050406030204" pitchFamily="18" charset="0"/>
                                </a:rPr>
                                <m:t>2</m:t>
                              </m:r>
                            </m:sup>
                          </m:sSup>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202271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machine learning the operation in which one </a:t>
                </a:r>
                <a:r>
                  <a:rPr lang="en-US" dirty="0"/>
                  <a:t>aims to find a set of feature weights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a:t> that will minimize the error between the model prediction and the available </a:t>
                </a:r>
                <a:r>
                  <a:rPr lang="en-US" dirty="0" smtClean="0"/>
                  <a:t>data is called </a:t>
                </a:r>
                <a:r>
                  <a:rPr lang="en-US" i="1" dirty="0" smtClean="0"/>
                  <a:t>training</a:t>
                </a:r>
                <a:endParaRPr lang="en-US" i="1" dirty="0"/>
              </a:p>
              <a:p>
                <a:r>
                  <a:rPr lang="en-US" dirty="0" smtClean="0"/>
                  <a:t>The </a:t>
                </a:r>
                <a:r>
                  <a:rPr lang="en-US" dirty="0"/>
                  <a:t>function one aims to minimize to adjust the feature weights is called the </a:t>
                </a:r>
                <a:r>
                  <a:rPr lang="en-US" i="1" dirty="0"/>
                  <a:t>cost function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a:stretch>
              </a:blipFill>
            </p:spPr>
            <p:txBody>
              <a:bodyPr/>
              <a:lstStyle/>
              <a:p>
                <a:r>
                  <a:rPr lang="en-US">
                    <a:noFill/>
                  </a:rPr>
                  <a:t> </a:t>
                </a:r>
              </a:p>
            </p:txBody>
          </p:sp>
        </mc:Fallback>
      </mc:AlternateContent>
    </p:spTree>
    <p:extLst>
      <p:ext uri="{BB962C8B-B14F-4D97-AF65-F5344CB8AC3E}">
        <p14:creationId xmlns:p14="http://schemas.microsoft.com/office/powerpoint/2010/main" val="66171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2340</Words>
  <Application>Microsoft Office PowerPoint</Application>
  <PresentationFormat>Widescreen</PresentationFormat>
  <Paragraphs>582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 Math</vt:lpstr>
      <vt:lpstr>1_Office Theme</vt:lpstr>
      <vt:lpstr>Lecture 2</vt:lpstr>
      <vt:lpstr>Introduction</vt:lpstr>
      <vt:lpstr>Machine learning terminology</vt:lpstr>
      <vt:lpstr>Machine learning terminology</vt:lpstr>
      <vt:lpstr>Vector notation</vt:lpstr>
      <vt:lpstr>Data set</vt:lpstr>
      <vt:lpstr>Data set</vt:lpstr>
      <vt:lpstr>Linear regression</vt:lpstr>
      <vt:lpstr>Some terminology</vt:lpstr>
      <vt:lpstr>Normal equations</vt:lpstr>
      <vt:lpstr>Normal equations</vt:lpstr>
      <vt:lpstr>Structure of the coefficient matrix</vt:lpstr>
      <vt:lpstr>Example</vt:lpstr>
      <vt:lpstr>Example</vt:lpstr>
      <vt:lpstr>Example</vt:lpstr>
      <vt:lpstr>Example</vt:lpstr>
      <vt:lpstr>Example – using Octave</vt:lpstr>
      <vt:lpstr>Example</vt:lpstr>
      <vt:lpstr>Example</vt:lpstr>
      <vt:lpstr>Example</vt:lpstr>
      <vt:lpstr>Example</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Rolf Wuthrich</dc:creator>
  <cp:lastModifiedBy>Rolf Wuthrich</cp:lastModifiedBy>
  <cp:revision>225</cp:revision>
  <dcterms:created xsi:type="dcterms:W3CDTF">2020-02-05T15:39:39Z</dcterms:created>
  <dcterms:modified xsi:type="dcterms:W3CDTF">2020-04-25T00:19:09Z</dcterms:modified>
</cp:coreProperties>
</file>