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charts/chart5.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a:srgbClr val="A6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8501" autoAdjust="0"/>
  </p:normalViewPr>
  <p:slideViewPr>
    <p:cSldViewPr snapToGrid="0">
      <p:cViewPr varScale="1">
        <p:scale>
          <a:sx n="31" d="100"/>
          <a:sy n="31" d="100"/>
        </p:scale>
        <p:origin x="1848" y="4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80">
              <a:noFill/>
            </a:ln>
          </c:spPr>
          <c:marker>
            <c:symbol val="circle"/>
            <c:size val="6"/>
            <c:spPr>
              <a:solidFill>
                <a:srgbClr val="FFFFFF"/>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trendline>
            <c:spPr>
              <a:ln w="19080">
                <a:solidFill>
                  <a:srgbClr val="ED7D31"/>
                </a:solidFill>
                <a:round/>
              </a:ln>
            </c:spPr>
            <c:trendlineType val="power"/>
            <c:dispRSqr val="0"/>
            <c:dispEq val="0"/>
          </c:trendline>
          <c:xVal>
            <c:numRef>
              <c:f>normal!$A$1:$A$60</c:f>
              <c:numCache>
                <c:formatCode>General</c:formatCode>
                <c:ptCount val="60"/>
                <c:pt idx="0">
                  <c:v>0</c:v>
                </c:pt>
                <c:pt idx="1">
                  <c:v>8.3333333333333329E-2</c:v>
                </c:pt>
                <c:pt idx="2">
                  <c:v>0.16666666666666666</c:v>
                </c:pt>
                <c:pt idx="3">
                  <c:v>0.25</c:v>
                </c:pt>
                <c:pt idx="4">
                  <c:v>0.33333333333333331</c:v>
                </c:pt>
                <c:pt idx="5">
                  <c:v>0.41666666666666663</c:v>
                </c:pt>
                <c:pt idx="6">
                  <c:v>0.49999999999999994</c:v>
                </c:pt>
                <c:pt idx="7">
                  <c:v>0.58333333333333326</c:v>
                </c:pt>
                <c:pt idx="8">
                  <c:v>0.66666666666666663</c:v>
                </c:pt>
                <c:pt idx="9">
                  <c:v>0.75</c:v>
                </c:pt>
                <c:pt idx="10">
                  <c:v>0.83333333333333337</c:v>
                </c:pt>
                <c:pt idx="11">
                  <c:v>0.91666666666666674</c:v>
                </c:pt>
                <c:pt idx="12">
                  <c:v>1</c:v>
                </c:pt>
                <c:pt idx="13">
                  <c:v>1.0833333333333333</c:v>
                </c:pt>
                <c:pt idx="14">
                  <c:v>1.1666666666666665</c:v>
                </c:pt>
                <c:pt idx="15">
                  <c:v>1.2499999999999998</c:v>
                </c:pt>
                <c:pt idx="16">
                  <c:v>1.333333333333333</c:v>
                </c:pt>
                <c:pt idx="17">
                  <c:v>1.4166666666666663</c:v>
                </c:pt>
                <c:pt idx="18">
                  <c:v>1.4999999999999996</c:v>
                </c:pt>
                <c:pt idx="19">
                  <c:v>1.5833333333333328</c:v>
                </c:pt>
                <c:pt idx="20">
                  <c:v>1.6666666666666661</c:v>
                </c:pt>
                <c:pt idx="21">
                  <c:v>1.7499999999999993</c:v>
                </c:pt>
                <c:pt idx="22">
                  <c:v>1.8333333333333326</c:v>
                </c:pt>
                <c:pt idx="23">
                  <c:v>1.9166666666666659</c:v>
                </c:pt>
                <c:pt idx="24">
                  <c:v>1.9999999999999991</c:v>
                </c:pt>
                <c:pt idx="25">
                  <c:v>2.0833333333333326</c:v>
                </c:pt>
                <c:pt idx="26">
                  <c:v>2.1666666666666661</c:v>
                </c:pt>
                <c:pt idx="27">
                  <c:v>2.2499999999999996</c:v>
                </c:pt>
                <c:pt idx="28">
                  <c:v>2.333333333333333</c:v>
                </c:pt>
                <c:pt idx="29">
                  <c:v>2.4166666666666665</c:v>
                </c:pt>
                <c:pt idx="30">
                  <c:v>2.5</c:v>
                </c:pt>
                <c:pt idx="31">
                  <c:v>2.5833333333333335</c:v>
                </c:pt>
                <c:pt idx="32">
                  <c:v>2.666666666666667</c:v>
                </c:pt>
                <c:pt idx="33">
                  <c:v>2.7500000000000004</c:v>
                </c:pt>
                <c:pt idx="34">
                  <c:v>2.8333333333333339</c:v>
                </c:pt>
                <c:pt idx="35">
                  <c:v>2.9166666666666674</c:v>
                </c:pt>
                <c:pt idx="36">
                  <c:v>3.0000000000000009</c:v>
                </c:pt>
                <c:pt idx="37">
                  <c:v>3.0833333333333344</c:v>
                </c:pt>
                <c:pt idx="38">
                  <c:v>3.1666666666666679</c:v>
                </c:pt>
                <c:pt idx="39">
                  <c:v>3.2500000000000013</c:v>
                </c:pt>
                <c:pt idx="40">
                  <c:v>3.3333333333333348</c:v>
                </c:pt>
                <c:pt idx="41">
                  <c:v>3.4166666666666683</c:v>
                </c:pt>
                <c:pt idx="42">
                  <c:v>3.5000000000000018</c:v>
                </c:pt>
                <c:pt idx="43">
                  <c:v>3.5833333333333353</c:v>
                </c:pt>
                <c:pt idx="44">
                  <c:v>3.6666666666666687</c:v>
                </c:pt>
                <c:pt idx="45">
                  <c:v>3.7500000000000022</c:v>
                </c:pt>
                <c:pt idx="46">
                  <c:v>3.8333333333333357</c:v>
                </c:pt>
                <c:pt idx="47">
                  <c:v>3.9166666666666692</c:v>
                </c:pt>
                <c:pt idx="48">
                  <c:v>4.0000000000000027</c:v>
                </c:pt>
                <c:pt idx="49">
                  <c:v>4.0833333333333357</c:v>
                </c:pt>
                <c:pt idx="50">
                  <c:v>4.1666666666666687</c:v>
                </c:pt>
                <c:pt idx="51">
                  <c:v>4.2500000000000018</c:v>
                </c:pt>
                <c:pt idx="52">
                  <c:v>4.3333333333333348</c:v>
                </c:pt>
                <c:pt idx="53">
                  <c:v>4.4166666666666679</c:v>
                </c:pt>
                <c:pt idx="54">
                  <c:v>4.5000000000000009</c:v>
                </c:pt>
                <c:pt idx="55">
                  <c:v>4.5833333333333339</c:v>
                </c:pt>
                <c:pt idx="56">
                  <c:v>4.666666666666667</c:v>
                </c:pt>
                <c:pt idx="57">
                  <c:v>4.75</c:v>
                </c:pt>
                <c:pt idx="58">
                  <c:v>4.833333333333333</c:v>
                </c:pt>
                <c:pt idx="59">
                  <c:v>4.9166666666666661</c:v>
                </c:pt>
              </c:numCache>
            </c:numRef>
          </c:xVal>
          <c:yVal>
            <c:numRef>
              <c:f>normal!$B$1:$B$60</c:f>
              <c:numCache>
                <c:formatCode>General</c:formatCode>
                <c:ptCount val="60"/>
                <c:pt idx="0">
                  <c:v>207</c:v>
                </c:pt>
                <c:pt idx="1">
                  <c:v>207</c:v>
                </c:pt>
                <c:pt idx="2">
                  <c:v>253</c:v>
                </c:pt>
                <c:pt idx="3">
                  <c:v>296</c:v>
                </c:pt>
                <c:pt idx="4">
                  <c:v>274</c:v>
                </c:pt>
                <c:pt idx="5">
                  <c:v>209</c:v>
                </c:pt>
                <c:pt idx="6">
                  <c:v>163</c:v>
                </c:pt>
                <c:pt idx="7">
                  <c:v>181</c:v>
                </c:pt>
                <c:pt idx="8">
                  <c:v>212</c:v>
                </c:pt>
                <c:pt idx="9">
                  <c:v>260</c:v>
                </c:pt>
                <c:pt idx="10">
                  <c:v>260</c:v>
                </c:pt>
                <c:pt idx="11">
                  <c:v>204</c:v>
                </c:pt>
                <c:pt idx="12">
                  <c:v>254</c:v>
                </c:pt>
                <c:pt idx="13">
                  <c:v>256</c:v>
                </c:pt>
                <c:pt idx="14">
                  <c:v>266</c:v>
                </c:pt>
                <c:pt idx="15">
                  <c:v>244</c:v>
                </c:pt>
                <c:pt idx="16">
                  <c:v>258</c:v>
                </c:pt>
                <c:pt idx="17">
                  <c:v>168</c:v>
                </c:pt>
                <c:pt idx="18">
                  <c:v>162</c:v>
                </c:pt>
                <c:pt idx="19">
                  <c:v>175</c:v>
                </c:pt>
                <c:pt idx="20">
                  <c:v>198</c:v>
                </c:pt>
                <c:pt idx="21">
                  <c:v>296</c:v>
                </c:pt>
                <c:pt idx="22">
                  <c:v>225</c:v>
                </c:pt>
                <c:pt idx="23">
                  <c:v>270</c:v>
                </c:pt>
                <c:pt idx="24">
                  <c:v>350</c:v>
                </c:pt>
                <c:pt idx="25">
                  <c:v>212</c:v>
                </c:pt>
                <c:pt idx="26">
                  <c:v>295</c:v>
                </c:pt>
                <c:pt idx="27">
                  <c:v>239</c:v>
                </c:pt>
                <c:pt idx="28">
                  <c:v>290</c:v>
                </c:pt>
                <c:pt idx="29">
                  <c:v>192</c:v>
                </c:pt>
                <c:pt idx="30">
                  <c:v>168</c:v>
                </c:pt>
                <c:pt idx="31">
                  <c:v>170</c:v>
                </c:pt>
                <c:pt idx="32">
                  <c:v>249</c:v>
                </c:pt>
                <c:pt idx="33">
                  <c:v>261</c:v>
                </c:pt>
                <c:pt idx="34">
                  <c:v>260</c:v>
                </c:pt>
                <c:pt idx="35">
                  <c:v>226</c:v>
                </c:pt>
                <c:pt idx="36">
                  <c:v>248</c:v>
                </c:pt>
                <c:pt idx="37">
                  <c:v>216</c:v>
                </c:pt>
                <c:pt idx="38">
                  <c:v>271</c:v>
                </c:pt>
                <c:pt idx="39">
                  <c:v>296</c:v>
                </c:pt>
                <c:pt idx="40">
                  <c:v>248</c:v>
                </c:pt>
                <c:pt idx="41">
                  <c:v>152</c:v>
                </c:pt>
                <c:pt idx="42">
                  <c:v>160</c:v>
                </c:pt>
                <c:pt idx="43">
                  <c:v>171</c:v>
                </c:pt>
                <c:pt idx="44">
                  <c:v>171</c:v>
                </c:pt>
                <c:pt idx="45">
                  <c:v>264</c:v>
                </c:pt>
                <c:pt idx="46">
                  <c:v>211</c:v>
                </c:pt>
                <c:pt idx="47">
                  <c:v>294</c:v>
                </c:pt>
                <c:pt idx="48">
                  <c:v>346</c:v>
                </c:pt>
                <c:pt idx="49">
                  <c:v>253</c:v>
                </c:pt>
                <c:pt idx="50">
                  <c:v>267</c:v>
                </c:pt>
                <c:pt idx="51">
                  <c:v>254</c:v>
                </c:pt>
                <c:pt idx="52">
                  <c:v>257</c:v>
                </c:pt>
                <c:pt idx="53">
                  <c:v>153</c:v>
                </c:pt>
                <c:pt idx="54">
                  <c:v>172</c:v>
                </c:pt>
                <c:pt idx="55">
                  <c:v>159</c:v>
                </c:pt>
                <c:pt idx="56">
                  <c:v>211</c:v>
                </c:pt>
                <c:pt idx="57">
                  <c:v>189</c:v>
                </c:pt>
                <c:pt idx="58">
                  <c:v>239</c:v>
                </c:pt>
                <c:pt idx="59">
                  <c:v>182</c:v>
                </c:pt>
              </c:numCache>
            </c:numRef>
          </c:yVal>
          <c:smooth val="0"/>
          <c:extLst>
            <c:ext xmlns:c16="http://schemas.microsoft.com/office/drawing/2014/chart" uri="{C3380CC4-5D6E-409C-BE32-E72D297353CC}">
              <c16:uniqueId val="{00000000-5232-4CE1-9B12-ACEB7C675E65}"/>
            </c:ext>
          </c:extLst>
        </c:ser>
        <c:ser>
          <c:idx val="1"/>
          <c:order val="1"/>
          <c:spPr>
            <a:ln w="19050">
              <a:solidFill>
                <a:schemeClr val="accent1"/>
              </a:solidFill>
            </a:ln>
          </c:spPr>
          <c:marker>
            <c:symbol val="none"/>
          </c:marker>
          <c:xVal>
            <c:numRef>
              <c:f>normal!$A$1:$A$60</c:f>
              <c:numCache>
                <c:formatCode>General</c:formatCode>
                <c:ptCount val="60"/>
                <c:pt idx="0">
                  <c:v>0</c:v>
                </c:pt>
                <c:pt idx="1">
                  <c:v>8.3333333333333329E-2</c:v>
                </c:pt>
                <c:pt idx="2">
                  <c:v>0.16666666666666666</c:v>
                </c:pt>
                <c:pt idx="3">
                  <c:v>0.25</c:v>
                </c:pt>
                <c:pt idx="4">
                  <c:v>0.33333333333333331</c:v>
                </c:pt>
                <c:pt idx="5">
                  <c:v>0.41666666666666663</c:v>
                </c:pt>
                <c:pt idx="6">
                  <c:v>0.49999999999999994</c:v>
                </c:pt>
                <c:pt idx="7">
                  <c:v>0.58333333333333326</c:v>
                </c:pt>
                <c:pt idx="8">
                  <c:v>0.66666666666666663</c:v>
                </c:pt>
                <c:pt idx="9">
                  <c:v>0.75</c:v>
                </c:pt>
                <c:pt idx="10">
                  <c:v>0.83333333333333337</c:v>
                </c:pt>
                <c:pt idx="11">
                  <c:v>0.91666666666666674</c:v>
                </c:pt>
                <c:pt idx="12">
                  <c:v>1</c:v>
                </c:pt>
                <c:pt idx="13">
                  <c:v>1.0833333333333333</c:v>
                </c:pt>
                <c:pt idx="14">
                  <c:v>1.1666666666666665</c:v>
                </c:pt>
                <c:pt idx="15">
                  <c:v>1.2499999999999998</c:v>
                </c:pt>
                <c:pt idx="16">
                  <c:v>1.333333333333333</c:v>
                </c:pt>
                <c:pt idx="17">
                  <c:v>1.4166666666666663</c:v>
                </c:pt>
                <c:pt idx="18">
                  <c:v>1.4999999999999996</c:v>
                </c:pt>
                <c:pt idx="19">
                  <c:v>1.5833333333333328</c:v>
                </c:pt>
                <c:pt idx="20">
                  <c:v>1.6666666666666661</c:v>
                </c:pt>
                <c:pt idx="21">
                  <c:v>1.7499999999999993</c:v>
                </c:pt>
                <c:pt idx="22">
                  <c:v>1.8333333333333326</c:v>
                </c:pt>
                <c:pt idx="23">
                  <c:v>1.9166666666666659</c:v>
                </c:pt>
                <c:pt idx="24">
                  <c:v>1.9999999999999991</c:v>
                </c:pt>
                <c:pt idx="25">
                  <c:v>2.0833333333333326</c:v>
                </c:pt>
                <c:pt idx="26">
                  <c:v>2.1666666666666661</c:v>
                </c:pt>
                <c:pt idx="27">
                  <c:v>2.2499999999999996</c:v>
                </c:pt>
                <c:pt idx="28">
                  <c:v>2.333333333333333</c:v>
                </c:pt>
                <c:pt idx="29">
                  <c:v>2.4166666666666665</c:v>
                </c:pt>
                <c:pt idx="30">
                  <c:v>2.5</c:v>
                </c:pt>
                <c:pt idx="31">
                  <c:v>2.5833333333333335</c:v>
                </c:pt>
                <c:pt idx="32">
                  <c:v>2.666666666666667</c:v>
                </c:pt>
                <c:pt idx="33">
                  <c:v>2.7500000000000004</c:v>
                </c:pt>
                <c:pt idx="34">
                  <c:v>2.8333333333333339</c:v>
                </c:pt>
                <c:pt idx="35">
                  <c:v>2.9166666666666674</c:v>
                </c:pt>
                <c:pt idx="36">
                  <c:v>3.0000000000000009</c:v>
                </c:pt>
                <c:pt idx="37">
                  <c:v>3.0833333333333344</c:v>
                </c:pt>
                <c:pt idx="38">
                  <c:v>3.1666666666666679</c:v>
                </c:pt>
                <c:pt idx="39">
                  <c:v>3.2500000000000013</c:v>
                </c:pt>
                <c:pt idx="40">
                  <c:v>3.3333333333333348</c:v>
                </c:pt>
                <c:pt idx="41">
                  <c:v>3.4166666666666683</c:v>
                </c:pt>
                <c:pt idx="42">
                  <c:v>3.5000000000000018</c:v>
                </c:pt>
                <c:pt idx="43">
                  <c:v>3.5833333333333353</c:v>
                </c:pt>
                <c:pt idx="44">
                  <c:v>3.6666666666666687</c:v>
                </c:pt>
                <c:pt idx="45">
                  <c:v>3.7500000000000022</c:v>
                </c:pt>
                <c:pt idx="46">
                  <c:v>3.8333333333333357</c:v>
                </c:pt>
                <c:pt idx="47">
                  <c:v>3.9166666666666692</c:v>
                </c:pt>
                <c:pt idx="48">
                  <c:v>4.0000000000000027</c:v>
                </c:pt>
                <c:pt idx="49">
                  <c:v>4.0833333333333357</c:v>
                </c:pt>
                <c:pt idx="50">
                  <c:v>4.1666666666666687</c:v>
                </c:pt>
                <c:pt idx="51">
                  <c:v>4.2500000000000018</c:v>
                </c:pt>
                <c:pt idx="52">
                  <c:v>4.3333333333333348</c:v>
                </c:pt>
                <c:pt idx="53">
                  <c:v>4.4166666666666679</c:v>
                </c:pt>
                <c:pt idx="54">
                  <c:v>4.5000000000000009</c:v>
                </c:pt>
                <c:pt idx="55">
                  <c:v>4.5833333333333339</c:v>
                </c:pt>
                <c:pt idx="56">
                  <c:v>4.666666666666667</c:v>
                </c:pt>
                <c:pt idx="57">
                  <c:v>4.75</c:v>
                </c:pt>
                <c:pt idx="58">
                  <c:v>4.833333333333333</c:v>
                </c:pt>
                <c:pt idx="59">
                  <c:v>4.9166666666666661</c:v>
                </c:pt>
              </c:numCache>
            </c:numRef>
          </c:xVal>
          <c:yVal>
            <c:numRef>
              <c:f>normal!$D$1:$D$60</c:f>
              <c:numCache>
                <c:formatCode>General</c:formatCode>
                <c:ptCount val="60"/>
                <c:pt idx="0">
                  <c:v>242.53</c:v>
                </c:pt>
                <c:pt idx="1">
                  <c:v>257.88</c:v>
                </c:pt>
                <c:pt idx="2">
                  <c:v>275.51</c:v>
                </c:pt>
                <c:pt idx="3">
                  <c:v>271.14</c:v>
                </c:pt>
                <c:pt idx="4">
                  <c:v>236.16</c:v>
                </c:pt>
                <c:pt idx="5">
                  <c:v>189.73</c:v>
                </c:pt>
                <c:pt idx="6">
                  <c:v>163.83000000000001</c:v>
                </c:pt>
                <c:pt idx="7">
                  <c:v>175.2</c:v>
                </c:pt>
                <c:pt idx="8">
                  <c:v>211.01</c:v>
                </c:pt>
                <c:pt idx="9">
                  <c:v>242.1</c:v>
                </c:pt>
                <c:pt idx="10">
                  <c:v>250.36</c:v>
                </c:pt>
                <c:pt idx="11">
                  <c:v>243.36</c:v>
                </c:pt>
                <c:pt idx="12">
                  <c:v>242.53</c:v>
                </c:pt>
                <c:pt idx="13">
                  <c:v>257.88</c:v>
                </c:pt>
                <c:pt idx="14">
                  <c:v>275.51</c:v>
                </c:pt>
                <c:pt idx="15">
                  <c:v>271.14</c:v>
                </c:pt>
                <c:pt idx="16">
                  <c:v>236.16</c:v>
                </c:pt>
                <c:pt idx="17">
                  <c:v>189.73</c:v>
                </c:pt>
                <c:pt idx="18">
                  <c:v>163.83000000000001</c:v>
                </c:pt>
                <c:pt idx="19">
                  <c:v>175.2</c:v>
                </c:pt>
                <c:pt idx="20">
                  <c:v>211.01</c:v>
                </c:pt>
                <c:pt idx="21">
                  <c:v>242.1</c:v>
                </c:pt>
                <c:pt idx="22">
                  <c:v>250.36</c:v>
                </c:pt>
                <c:pt idx="23">
                  <c:v>243.36</c:v>
                </c:pt>
                <c:pt idx="24">
                  <c:v>242.53</c:v>
                </c:pt>
                <c:pt idx="25">
                  <c:v>257.88</c:v>
                </c:pt>
                <c:pt idx="26">
                  <c:v>275.51</c:v>
                </c:pt>
                <c:pt idx="27">
                  <c:v>271.14</c:v>
                </c:pt>
                <c:pt idx="28">
                  <c:v>236.16</c:v>
                </c:pt>
                <c:pt idx="29">
                  <c:v>189.73</c:v>
                </c:pt>
                <c:pt idx="30">
                  <c:v>163.83000000000001</c:v>
                </c:pt>
                <c:pt idx="31">
                  <c:v>175.2</c:v>
                </c:pt>
                <c:pt idx="32">
                  <c:v>211.01</c:v>
                </c:pt>
                <c:pt idx="33">
                  <c:v>242.1</c:v>
                </c:pt>
                <c:pt idx="34">
                  <c:v>250.36</c:v>
                </c:pt>
                <c:pt idx="35">
                  <c:v>243.36</c:v>
                </c:pt>
                <c:pt idx="36">
                  <c:v>242.53</c:v>
                </c:pt>
                <c:pt idx="37">
                  <c:v>257.88</c:v>
                </c:pt>
                <c:pt idx="38">
                  <c:v>275.51</c:v>
                </c:pt>
                <c:pt idx="39">
                  <c:v>271.14</c:v>
                </c:pt>
                <c:pt idx="40">
                  <c:v>236.16</c:v>
                </c:pt>
                <c:pt idx="41">
                  <c:v>189.73</c:v>
                </c:pt>
                <c:pt idx="42">
                  <c:v>163.83000000000001</c:v>
                </c:pt>
                <c:pt idx="43">
                  <c:v>175.2</c:v>
                </c:pt>
                <c:pt idx="44">
                  <c:v>211.01</c:v>
                </c:pt>
                <c:pt idx="45">
                  <c:v>242.1</c:v>
                </c:pt>
                <c:pt idx="46">
                  <c:v>250.36</c:v>
                </c:pt>
                <c:pt idx="47">
                  <c:v>243.36</c:v>
                </c:pt>
                <c:pt idx="48">
                  <c:v>242.53</c:v>
                </c:pt>
                <c:pt idx="49">
                  <c:v>257.88</c:v>
                </c:pt>
                <c:pt idx="50">
                  <c:v>275.51</c:v>
                </c:pt>
                <c:pt idx="51">
                  <c:v>271.14</c:v>
                </c:pt>
                <c:pt idx="52">
                  <c:v>236.16</c:v>
                </c:pt>
                <c:pt idx="53">
                  <c:v>189.73</c:v>
                </c:pt>
                <c:pt idx="54">
                  <c:v>163.83000000000001</c:v>
                </c:pt>
                <c:pt idx="55">
                  <c:v>175.2</c:v>
                </c:pt>
                <c:pt idx="56">
                  <c:v>211.01</c:v>
                </c:pt>
                <c:pt idx="57">
                  <c:v>242.1</c:v>
                </c:pt>
                <c:pt idx="58">
                  <c:v>250.36</c:v>
                </c:pt>
                <c:pt idx="59">
                  <c:v>243.36</c:v>
                </c:pt>
              </c:numCache>
            </c:numRef>
          </c:yVal>
          <c:smooth val="1"/>
          <c:extLst>
            <c:ext xmlns:c16="http://schemas.microsoft.com/office/drawing/2014/chart" uri="{C3380CC4-5D6E-409C-BE32-E72D297353CC}">
              <c16:uniqueId val="{00000001-5232-4CE1-9B12-ACEB7C675E65}"/>
            </c:ext>
          </c:extLst>
        </c:ser>
        <c:dLbls>
          <c:showLegendKey val="0"/>
          <c:showVal val="0"/>
          <c:showCatName val="0"/>
          <c:showSerName val="0"/>
          <c:showPercent val="0"/>
          <c:showBubbleSize val="0"/>
        </c:dLbls>
        <c:axId val="368700224"/>
        <c:axId val="368700616"/>
      </c:scatterChart>
      <c:valAx>
        <c:axId val="368700224"/>
        <c:scaling>
          <c:orientation val="minMax"/>
          <c:max val="5"/>
          <c:min val="0"/>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68700616"/>
        <c:crosses val="autoZero"/>
        <c:crossBetween val="midCat"/>
      </c:valAx>
      <c:valAx>
        <c:axId val="368700616"/>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68700224"/>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2"/>
          <c:spPr>
            <a:ln>
              <a:noFill/>
            </a:ln>
          </c:spPr>
          <c:marker>
            <c:symbol val="circle"/>
            <c:size val="8"/>
            <c:spPr>
              <a:solidFill>
                <a:schemeClr val="bg1"/>
              </a:solidFill>
              <a:ln>
                <a:solidFill>
                  <a:srgbClr val="48A6AD"/>
                </a:solidFill>
              </a:ln>
            </c:spPr>
          </c:marker>
          <c:xVal>
            <c:numRef>
              <c:f>EP!$A$2:$A$21</c:f>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f>EP!$D$2:$D$21</c:f>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0-DF54-4D65-8688-6ADC116FFB47}"/>
            </c:ext>
          </c:extLst>
        </c:ser>
        <c:dLbls>
          <c:showLegendKey val="0"/>
          <c:showVal val="0"/>
          <c:showCatName val="0"/>
          <c:showSerName val="0"/>
          <c:showPercent val="0"/>
          <c:showBubbleSize val="0"/>
        </c:dLbls>
        <c:axId val="306849856"/>
        <c:axId val="306849072"/>
        <c:extLst>
          <c:ext xmlns:c15="http://schemas.microsoft.com/office/drawing/2012/chart" uri="{02D57815-91ED-43cb-92C2-25804820EDAC}">
            <c15:filteredScatterSeries>
              <c15:ser>
                <c:idx val="0"/>
                <c:order val="0"/>
                <c:spPr>
                  <a:ln w="19080">
                    <a:noFill/>
                  </a:ln>
                </c:spPr>
                <c:marker>
                  <c:symbol val="circle"/>
                  <c:size val="6"/>
                  <c:spPr>
                    <a:solidFill>
                      <a:srgbClr val="FFFFFF"/>
                    </a:solidFill>
                  </c:spPr>
                </c:marker>
                <c:dLbls>
                  <c:spPr>
                    <a:noFill/>
                    <a:ln>
                      <a:noFill/>
                    </a:ln>
                    <a:effectLst/>
                  </c:spPr>
                  <c:dLblPos val="r"/>
                  <c:showLegendKey val="0"/>
                  <c:showVal val="0"/>
                  <c:showCatName val="0"/>
                  <c:showSerName val="0"/>
                  <c:showPercent val="0"/>
                  <c:showBubbleSize val="1"/>
                  <c:showLeaderLines val="0"/>
                  <c:extLst>
                    <c:ext uri="{CE6537A1-D6FC-4f65-9D91-7224C49458BB}">
                      <c15:showLeaderLines val="0"/>
                    </c:ext>
                  </c:extLst>
                </c:dLbls>
                <c:trendline>
                  <c:spPr>
                    <a:ln w="19080">
                      <a:solidFill>
                        <a:srgbClr val="ED7D31"/>
                      </a:solidFill>
                      <a:round/>
                    </a:ln>
                  </c:spPr>
                  <c:trendlineType val="power"/>
                  <c:dispRSqr val="0"/>
                  <c:dispEq val="0"/>
                </c:trendline>
                <c:xVal>
                  <c:numRef>
                    <c:extLst>
                      <c:ext uri="{02D57815-91ED-43cb-92C2-25804820EDAC}">
                        <c15:formulaRef>
                          <c15:sqref>Windmill!$A$1:$A$60</c15:sqref>
                        </c15:formulaRef>
                      </c:ext>
                    </c:extLst>
                    <c:numCache>
                      <c:formatCode>General</c:formatCode>
                      <c:ptCount val="60"/>
                      <c:pt idx="0">
                        <c:v>0</c:v>
                      </c:pt>
                      <c:pt idx="1">
                        <c:v>8.3333333333333329E-2</c:v>
                      </c:pt>
                      <c:pt idx="2">
                        <c:v>0.16666666666666666</c:v>
                      </c:pt>
                      <c:pt idx="3">
                        <c:v>0.25</c:v>
                      </c:pt>
                      <c:pt idx="4">
                        <c:v>0.33333333333333331</c:v>
                      </c:pt>
                      <c:pt idx="5">
                        <c:v>0.41666666666666663</c:v>
                      </c:pt>
                      <c:pt idx="6">
                        <c:v>0.49999999999999994</c:v>
                      </c:pt>
                      <c:pt idx="7">
                        <c:v>0.58333333333333326</c:v>
                      </c:pt>
                      <c:pt idx="8">
                        <c:v>0.66666666666666663</c:v>
                      </c:pt>
                      <c:pt idx="9">
                        <c:v>0.75</c:v>
                      </c:pt>
                      <c:pt idx="10">
                        <c:v>0.83333333333333337</c:v>
                      </c:pt>
                      <c:pt idx="11">
                        <c:v>0.91666666666666674</c:v>
                      </c:pt>
                      <c:pt idx="12">
                        <c:v>1</c:v>
                      </c:pt>
                      <c:pt idx="13">
                        <c:v>1.0833333333333333</c:v>
                      </c:pt>
                      <c:pt idx="14">
                        <c:v>1.1666666666666665</c:v>
                      </c:pt>
                      <c:pt idx="15">
                        <c:v>1.2499999999999998</c:v>
                      </c:pt>
                      <c:pt idx="16">
                        <c:v>1.333333333333333</c:v>
                      </c:pt>
                      <c:pt idx="17">
                        <c:v>1.4166666666666663</c:v>
                      </c:pt>
                      <c:pt idx="18">
                        <c:v>1.4999999999999996</c:v>
                      </c:pt>
                      <c:pt idx="19">
                        <c:v>1.5833333333333328</c:v>
                      </c:pt>
                      <c:pt idx="20">
                        <c:v>1.6666666666666661</c:v>
                      </c:pt>
                      <c:pt idx="21">
                        <c:v>1.7499999999999993</c:v>
                      </c:pt>
                      <c:pt idx="22">
                        <c:v>1.8333333333333326</c:v>
                      </c:pt>
                      <c:pt idx="23">
                        <c:v>1.9166666666666659</c:v>
                      </c:pt>
                      <c:pt idx="24">
                        <c:v>1.9999999999999991</c:v>
                      </c:pt>
                      <c:pt idx="25">
                        <c:v>2.0833333333333326</c:v>
                      </c:pt>
                      <c:pt idx="26">
                        <c:v>2.1666666666666661</c:v>
                      </c:pt>
                      <c:pt idx="27">
                        <c:v>2.2499999999999996</c:v>
                      </c:pt>
                      <c:pt idx="28">
                        <c:v>2.333333333333333</c:v>
                      </c:pt>
                      <c:pt idx="29">
                        <c:v>2.4166666666666665</c:v>
                      </c:pt>
                      <c:pt idx="30">
                        <c:v>2.5</c:v>
                      </c:pt>
                      <c:pt idx="31">
                        <c:v>2.5833333333333335</c:v>
                      </c:pt>
                      <c:pt idx="32">
                        <c:v>2.666666666666667</c:v>
                      </c:pt>
                      <c:pt idx="33">
                        <c:v>2.7500000000000004</c:v>
                      </c:pt>
                      <c:pt idx="34">
                        <c:v>2.8333333333333339</c:v>
                      </c:pt>
                      <c:pt idx="35">
                        <c:v>2.9166666666666674</c:v>
                      </c:pt>
                      <c:pt idx="36">
                        <c:v>3.0000000000000009</c:v>
                      </c:pt>
                      <c:pt idx="37">
                        <c:v>3.0833333333333344</c:v>
                      </c:pt>
                      <c:pt idx="38">
                        <c:v>3.1666666666666679</c:v>
                      </c:pt>
                      <c:pt idx="39">
                        <c:v>3.2500000000000013</c:v>
                      </c:pt>
                      <c:pt idx="40">
                        <c:v>3.3333333333333348</c:v>
                      </c:pt>
                      <c:pt idx="41">
                        <c:v>3.4166666666666683</c:v>
                      </c:pt>
                      <c:pt idx="42">
                        <c:v>3.5000000000000018</c:v>
                      </c:pt>
                      <c:pt idx="43">
                        <c:v>3.5833333333333353</c:v>
                      </c:pt>
                      <c:pt idx="44">
                        <c:v>3.6666666666666687</c:v>
                      </c:pt>
                      <c:pt idx="45">
                        <c:v>3.7500000000000022</c:v>
                      </c:pt>
                      <c:pt idx="46">
                        <c:v>3.8333333333333357</c:v>
                      </c:pt>
                      <c:pt idx="47">
                        <c:v>3.9166666666666692</c:v>
                      </c:pt>
                      <c:pt idx="48">
                        <c:v>4.0000000000000027</c:v>
                      </c:pt>
                      <c:pt idx="49">
                        <c:v>4.0833333333333357</c:v>
                      </c:pt>
                      <c:pt idx="50">
                        <c:v>4.1666666666666687</c:v>
                      </c:pt>
                      <c:pt idx="51">
                        <c:v>4.2500000000000018</c:v>
                      </c:pt>
                      <c:pt idx="52">
                        <c:v>4.3333333333333348</c:v>
                      </c:pt>
                      <c:pt idx="53">
                        <c:v>4.4166666666666679</c:v>
                      </c:pt>
                      <c:pt idx="54">
                        <c:v>4.5000000000000009</c:v>
                      </c:pt>
                      <c:pt idx="55">
                        <c:v>4.5833333333333339</c:v>
                      </c:pt>
                      <c:pt idx="56">
                        <c:v>4.666666666666667</c:v>
                      </c:pt>
                      <c:pt idx="57">
                        <c:v>4.75</c:v>
                      </c:pt>
                      <c:pt idx="58">
                        <c:v>4.833333333333333</c:v>
                      </c:pt>
                      <c:pt idx="59">
                        <c:v>4.9166666666666661</c:v>
                      </c:pt>
                    </c:numCache>
                  </c:numRef>
                </c:xVal>
                <c:yVal>
                  <c:numRef>
                    <c:extLst>
                      <c:ext uri="{02D57815-91ED-43cb-92C2-25804820EDAC}">
                        <c15:formulaRef>
                          <c15:sqref>Windmill!$B$1:$B$60</c15:sqref>
                        </c15:formulaRef>
                      </c:ext>
                    </c:extLst>
                    <c:numCache>
                      <c:formatCode>General</c:formatCode>
                      <c:ptCount val="60"/>
                      <c:pt idx="0">
                        <c:v>207</c:v>
                      </c:pt>
                      <c:pt idx="1">
                        <c:v>207</c:v>
                      </c:pt>
                      <c:pt idx="2">
                        <c:v>253</c:v>
                      </c:pt>
                      <c:pt idx="3">
                        <c:v>296</c:v>
                      </c:pt>
                      <c:pt idx="4">
                        <c:v>274</c:v>
                      </c:pt>
                      <c:pt idx="5">
                        <c:v>209</c:v>
                      </c:pt>
                      <c:pt idx="6">
                        <c:v>163</c:v>
                      </c:pt>
                      <c:pt idx="7">
                        <c:v>181</c:v>
                      </c:pt>
                      <c:pt idx="8">
                        <c:v>212</c:v>
                      </c:pt>
                      <c:pt idx="9">
                        <c:v>260</c:v>
                      </c:pt>
                      <c:pt idx="10">
                        <c:v>260</c:v>
                      </c:pt>
                      <c:pt idx="11">
                        <c:v>204</c:v>
                      </c:pt>
                      <c:pt idx="12">
                        <c:v>254</c:v>
                      </c:pt>
                      <c:pt idx="13">
                        <c:v>256</c:v>
                      </c:pt>
                      <c:pt idx="14">
                        <c:v>266</c:v>
                      </c:pt>
                      <c:pt idx="15">
                        <c:v>244</c:v>
                      </c:pt>
                      <c:pt idx="16">
                        <c:v>258</c:v>
                      </c:pt>
                      <c:pt idx="17">
                        <c:v>168</c:v>
                      </c:pt>
                      <c:pt idx="18">
                        <c:v>162</c:v>
                      </c:pt>
                      <c:pt idx="19">
                        <c:v>175</c:v>
                      </c:pt>
                      <c:pt idx="20">
                        <c:v>198</c:v>
                      </c:pt>
                      <c:pt idx="21">
                        <c:v>296</c:v>
                      </c:pt>
                      <c:pt idx="22">
                        <c:v>225</c:v>
                      </c:pt>
                      <c:pt idx="23">
                        <c:v>270</c:v>
                      </c:pt>
                      <c:pt idx="24">
                        <c:v>350</c:v>
                      </c:pt>
                      <c:pt idx="25">
                        <c:v>212</c:v>
                      </c:pt>
                      <c:pt idx="26">
                        <c:v>295</c:v>
                      </c:pt>
                      <c:pt idx="27">
                        <c:v>239</c:v>
                      </c:pt>
                      <c:pt idx="28">
                        <c:v>290</c:v>
                      </c:pt>
                      <c:pt idx="29">
                        <c:v>192</c:v>
                      </c:pt>
                      <c:pt idx="30">
                        <c:v>168</c:v>
                      </c:pt>
                      <c:pt idx="31">
                        <c:v>170</c:v>
                      </c:pt>
                      <c:pt idx="32">
                        <c:v>249</c:v>
                      </c:pt>
                      <c:pt idx="33">
                        <c:v>261</c:v>
                      </c:pt>
                      <c:pt idx="34">
                        <c:v>260</c:v>
                      </c:pt>
                      <c:pt idx="35">
                        <c:v>226</c:v>
                      </c:pt>
                      <c:pt idx="36">
                        <c:v>248</c:v>
                      </c:pt>
                      <c:pt idx="37">
                        <c:v>216</c:v>
                      </c:pt>
                      <c:pt idx="38">
                        <c:v>271</c:v>
                      </c:pt>
                      <c:pt idx="39">
                        <c:v>296</c:v>
                      </c:pt>
                      <c:pt idx="40">
                        <c:v>248</c:v>
                      </c:pt>
                      <c:pt idx="41">
                        <c:v>152</c:v>
                      </c:pt>
                      <c:pt idx="42">
                        <c:v>160</c:v>
                      </c:pt>
                      <c:pt idx="43">
                        <c:v>171</c:v>
                      </c:pt>
                      <c:pt idx="44">
                        <c:v>171</c:v>
                      </c:pt>
                      <c:pt idx="45">
                        <c:v>264</c:v>
                      </c:pt>
                      <c:pt idx="46">
                        <c:v>211</c:v>
                      </c:pt>
                      <c:pt idx="47">
                        <c:v>294</c:v>
                      </c:pt>
                      <c:pt idx="48">
                        <c:v>346</c:v>
                      </c:pt>
                      <c:pt idx="49">
                        <c:v>253</c:v>
                      </c:pt>
                      <c:pt idx="50">
                        <c:v>267</c:v>
                      </c:pt>
                      <c:pt idx="51">
                        <c:v>254</c:v>
                      </c:pt>
                      <c:pt idx="52">
                        <c:v>257</c:v>
                      </c:pt>
                      <c:pt idx="53">
                        <c:v>153</c:v>
                      </c:pt>
                      <c:pt idx="54">
                        <c:v>172</c:v>
                      </c:pt>
                      <c:pt idx="55">
                        <c:v>159</c:v>
                      </c:pt>
                      <c:pt idx="56">
                        <c:v>211</c:v>
                      </c:pt>
                      <c:pt idx="57">
                        <c:v>189</c:v>
                      </c:pt>
                      <c:pt idx="58">
                        <c:v>239</c:v>
                      </c:pt>
                      <c:pt idx="59">
                        <c:v>182</c:v>
                      </c:pt>
                    </c:numCache>
                  </c:numRef>
                </c:yVal>
                <c:smooth val="0"/>
                <c:extLst>
                  <c:ext xmlns:c16="http://schemas.microsoft.com/office/drawing/2014/chart" uri="{C3380CC4-5D6E-409C-BE32-E72D297353CC}">
                    <c16:uniqueId val="{00000001-DF54-4D65-8688-6ADC116FFB47}"/>
                  </c:ext>
                </c:extLst>
              </c15:ser>
            </c15:filteredScatterSeries>
            <c15:filteredScatterSeries>
              <c15:ser>
                <c:idx val="1"/>
                <c:order val="1"/>
                <c:spPr>
                  <a:ln w="19050">
                    <a:solidFill>
                      <a:schemeClr val="accent1"/>
                    </a:solidFill>
                  </a:ln>
                </c:spPr>
                <c:marker>
                  <c:symbol val="none"/>
                </c:marker>
                <c:xVal>
                  <c:numRef>
                    <c:extLst xmlns:c15="http://schemas.microsoft.com/office/drawing/2012/chart">
                      <c:ext xmlns:c15="http://schemas.microsoft.com/office/drawing/2012/chart" uri="{02D57815-91ED-43cb-92C2-25804820EDAC}">
                        <c15:formulaRef>
                          <c15:sqref>Windmill!$A$1:$A$60</c15:sqref>
                        </c15:formulaRef>
                      </c:ext>
                    </c:extLst>
                    <c:numCache>
                      <c:formatCode>General</c:formatCode>
                      <c:ptCount val="60"/>
                      <c:pt idx="0">
                        <c:v>0</c:v>
                      </c:pt>
                      <c:pt idx="1">
                        <c:v>8.3333333333333329E-2</c:v>
                      </c:pt>
                      <c:pt idx="2">
                        <c:v>0.16666666666666666</c:v>
                      </c:pt>
                      <c:pt idx="3">
                        <c:v>0.25</c:v>
                      </c:pt>
                      <c:pt idx="4">
                        <c:v>0.33333333333333331</c:v>
                      </c:pt>
                      <c:pt idx="5">
                        <c:v>0.41666666666666663</c:v>
                      </c:pt>
                      <c:pt idx="6">
                        <c:v>0.49999999999999994</c:v>
                      </c:pt>
                      <c:pt idx="7">
                        <c:v>0.58333333333333326</c:v>
                      </c:pt>
                      <c:pt idx="8">
                        <c:v>0.66666666666666663</c:v>
                      </c:pt>
                      <c:pt idx="9">
                        <c:v>0.75</c:v>
                      </c:pt>
                      <c:pt idx="10">
                        <c:v>0.83333333333333337</c:v>
                      </c:pt>
                      <c:pt idx="11">
                        <c:v>0.91666666666666674</c:v>
                      </c:pt>
                      <c:pt idx="12">
                        <c:v>1</c:v>
                      </c:pt>
                      <c:pt idx="13">
                        <c:v>1.0833333333333333</c:v>
                      </c:pt>
                      <c:pt idx="14">
                        <c:v>1.1666666666666665</c:v>
                      </c:pt>
                      <c:pt idx="15">
                        <c:v>1.2499999999999998</c:v>
                      </c:pt>
                      <c:pt idx="16">
                        <c:v>1.333333333333333</c:v>
                      </c:pt>
                      <c:pt idx="17">
                        <c:v>1.4166666666666663</c:v>
                      </c:pt>
                      <c:pt idx="18">
                        <c:v>1.4999999999999996</c:v>
                      </c:pt>
                      <c:pt idx="19">
                        <c:v>1.5833333333333328</c:v>
                      </c:pt>
                      <c:pt idx="20">
                        <c:v>1.6666666666666661</c:v>
                      </c:pt>
                      <c:pt idx="21">
                        <c:v>1.7499999999999993</c:v>
                      </c:pt>
                      <c:pt idx="22">
                        <c:v>1.8333333333333326</c:v>
                      </c:pt>
                      <c:pt idx="23">
                        <c:v>1.9166666666666659</c:v>
                      </c:pt>
                      <c:pt idx="24">
                        <c:v>1.9999999999999991</c:v>
                      </c:pt>
                      <c:pt idx="25">
                        <c:v>2.0833333333333326</c:v>
                      </c:pt>
                      <c:pt idx="26">
                        <c:v>2.1666666666666661</c:v>
                      </c:pt>
                      <c:pt idx="27">
                        <c:v>2.2499999999999996</c:v>
                      </c:pt>
                      <c:pt idx="28">
                        <c:v>2.333333333333333</c:v>
                      </c:pt>
                      <c:pt idx="29">
                        <c:v>2.4166666666666665</c:v>
                      </c:pt>
                      <c:pt idx="30">
                        <c:v>2.5</c:v>
                      </c:pt>
                      <c:pt idx="31">
                        <c:v>2.5833333333333335</c:v>
                      </c:pt>
                      <c:pt idx="32">
                        <c:v>2.666666666666667</c:v>
                      </c:pt>
                      <c:pt idx="33">
                        <c:v>2.7500000000000004</c:v>
                      </c:pt>
                      <c:pt idx="34">
                        <c:v>2.8333333333333339</c:v>
                      </c:pt>
                      <c:pt idx="35">
                        <c:v>2.9166666666666674</c:v>
                      </c:pt>
                      <c:pt idx="36">
                        <c:v>3.0000000000000009</c:v>
                      </c:pt>
                      <c:pt idx="37">
                        <c:v>3.0833333333333344</c:v>
                      </c:pt>
                      <c:pt idx="38">
                        <c:v>3.1666666666666679</c:v>
                      </c:pt>
                      <c:pt idx="39">
                        <c:v>3.2500000000000013</c:v>
                      </c:pt>
                      <c:pt idx="40">
                        <c:v>3.3333333333333348</c:v>
                      </c:pt>
                      <c:pt idx="41">
                        <c:v>3.4166666666666683</c:v>
                      </c:pt>
                      <c:pt idx="42">
                        <c:v>3.5000000000000018</c:v>
                      </c:pt>
                      <c:pt idx="43">
                        <c:v>3.5833333333333353</c:v>
                      </c:pt>
                      <c:pt idx="44">
                        <c:v>3.6666666666666687</c:v>
                      </c:pt>
                      <c:pt idx="45">
                        <c:v>3.7500000000000022</c:v>
                      </c:pt>
                      <c:pt idx="46">
                        <c:v>3.8333333333333357</c:v>
                      </c:pt>
                      <c:pt idx="47">
                        <c:v>3.9166666666666692</c:v>
                      </c:pt>
                      <c:pt idx="48">
                        <c:v>4.0000000000000027</c:v>
                      </c:pt>
                      <c:pt idx="49">
                        <c:v>4.0833333333333357</c:v>
                      </c:pt>
                      <c:pt idx="50">
                        <c:v>4.1666666666666687</c:v>
                      </c:pt>
                      <c:pt idx="51">
                        <c:v>4.2500000000000018</c:v>
                      </c:pt>
                      <c:pt idx="52">
                        <c:v>4.3333333333333348</c:v>
                      </c:pt>
                      <c:pt idx="53">
                        <c:v>4.4166666666666679</c:v>
                      </c:pt>
                      <c:pt idx="54">
                        <c:v>4.5000000000000009</c:v>
                      </c:pt>
                      <c:pt idx="55">
                        <c:v>4.5833333333333339</c:v>
                      </c:pt>
                      <c:pt idx="56">
                        <c:v>4.666666666666667</c:v>
                      </c:pt>
                      <c:pt idx="57">
                        <c:v>4.75</c:v>
                      </c:pt>
                      <c:pt idx="58">
                        <c:v>4.833333333333333</c:v>
                      </c:pt>
                      <c:pt idx="59">
                        <c:v>4.9166666666666661</c:v>
                      </c:pt>
                    </c:numCache>
                  </c:numRef>
                </c:xVal>
                <c:yVal>
                  <c:numRef>
                    <c:extLst xmlns:c15="http://schemas.microsoft.com/office/drawing/2012/chart">
                      <c:ext xmlns:c15="http://schemas.microsoft.com/office/drawing/2012/chart" uri="{02D57815-91ED-43cb-92C2-25804820EDAC}">
                        <c15:formulaRef>
                          <c15:sqref>Windmill!$D$1:$D$60</c15:sqref>
                        </c15:formulaRef>
                      </c:ext>
                    </c:extLst>
                    <c:numCache>
                      <c:formatCode>General</c:formatCode>
                      <c:ptCount val="60"/>
                      <c:pt idx="0">
                        <c:v>242.53</c:v>
                      </c:pt>
                      <c:pt idx="1">
                        <c:v>257.88</c:v>
                      </c:pt>
                      <c:pt idx="2">
                        <c:v>275.51</c:v>
                      </c:pt>
                      <c:pt idx="3">
                        <c:v>271.14</c:v>
                      </c:pt>
                      <c:pt idx="4">
                        <c:v>236.16</c:v>
                      </c:pt>
                      <c:pt idx="5">
                        <c:v>189.73</c:v>
                      </c:pt>
                      <c:pt idx="6">
                        <c:v>163.83000000000001</c:v>
                      </c:pt>
                      <c:pt idx="7">
                        <c:v>175.2</c:v>
                      </c:pt>
                      <c:pt idx="8">
                        <c:v>211.01</c:v>
                      </c:pt>
                      <c:pt idx="9">
                        <c:v>242.1</c:v>
                      </c:pt>
                      <c:pt idx="10">
                        <c:v>250.36</c:v>
                      </c:pt>
                      <c:pt idx="11">
                        <c:v>243.36</c:v>
                      </c:pt>
                      <c:pt idx="12">
                        <c:v>242.53</c:v>
                      </c:pt>
                      <c:pt idx="13">
                        <c:v>257.88</c:v>
                      </c:pt>
                      <c:pt idx="14">
                        <c:v>275.51</c:v>
                      </c:pt>
                      <c:pt idx="15">
                        <c:v>271.14</c:v>
                      </c:pt>
                      <c:pt idx="16">
                        <c:v>236.16</c:v>
                      </c:pt>
                      <c:pt idx="17">
                        <c:v>189.73</c:v>
                      </c:pt>
                      <c:pt idx="18">
                        <c:v>163.83000000000001</c:v>
                      </c:pt>
                      <c:pt idx="19">
                        <c:v>175.2</c:v>
                      </c:pt>
                      <c:pt idx="20">
                        <c:v>211.01</c:v>
                      </c:pt>
                      <c:pt idx="21">
                        <c:v>242.1</c:v>
                      </c:pt>
                      <c:pt idx="22">
                        <c:v>250.36</c:v>
                      </c:pt>
                      <c:pt idx="23">
                        <c:v>243.36</c:v>
                      </c:pt>
                      <c:pt idx="24">
                        <c:v>242.53</c:v>
                      </c:pt>
                      <c:pt idx="25">
                        <c:v>257.88</c:v>
                      </c:pt>
                      <c:pt idx="26">
                        <c:v>275.51</c:v>
                      </c:pt>
                      <c:pt idx="27">
                        <c:v>271.14</c:v>
                      </c:pt>
                      <c:pt idx="28">
                        <c:v>236.16</c:v>
                      </c:pt>
                      <c:pt idx="29">
                        <c:v>189.73</c:v>
                      </c:pt>
                      <c:pt idx="30">
                        <c:v>163.83000000000001</c:v>
                      </c:pt>
                      <c:pt idx="31">
                        <c:v>175.2</c:v>
                      </c:pt>
                      <c:pt idx="32">
                        <c:v>211.01</c:v>
                      </c:pt>
                      <c:pt idx="33">
                        <c:v>242.1</c:v>
                      </c:pt>
                      <c:pt idx="34">
                        <c:v>250.36</c:v>
                      </c:pt>
                      <c:pt idx="35">
                        <c:v>243.36</c:v>
                      </c:pt>
                      <c:pt idx="36">
                        <c:v>242.53</c:v>
                      </c:pt>
                      <c:pt idx="37">
                        <c:v>257.88</c:v>
                      </c:pt>
                      <c:pt idx="38">
                        <c:v>275.51</c:v>
                      </c:pt>
                      <c:pt idx="39">
                        <c:v>271.14</c:v>
                      </c:pt>
                      <c:pt idx="40">
                        <c:v>236.16</c:v>
                      </c:pt>
                      <c:pt idx="41">
                        <c:v>189.73</c:v>
                      </c:pt>
                      <c:pt idx="42">
                        <c:v>163.83000000000001</c:v>
                      </c:pt>
                      <c:pt idx="43">
                        <c:v>175.2</c:v>
                      </c:pt>
                      <c:pt idx="44">
                        <c:v>211.01</c:v>
                      </c:pt>
                      <c:pt idx="45">
                        <c:v>242.1</c:v>
                      </c:pt>
                      <c:pt idx="46">
                        <c:v>250.36</c:v>
                      </c:pt>
                      <c:pt idx="47">
                        <c:v>243.36</c:v>
                      </c:pt>
                      <c:pt idx="48">
                        <c:v>242.53</c:v>
                      </c:pt>
                      <c:pt idx="49">
                        <c:v>257.88</c:v>
                      </c:pt>
                      <c:pt idx="50">
                        <c:v>275.51</c:v>
                      </c:pt>
                      <c:pt idx="51">
                        <c:v>271.14</c:v>
                      </c:pt>
                      <c:pt idx="52">
                        <c:v>236.16</c:v>
                      </c:pt>
                      <c:pt idx="53">
                        <c:v>189.73</c:v>
                      </c:pt>
                      <c:pt idx="54">
                        <c:v>163.83000000000001</c:v>
                      </c:pt>
                      <c:pt idx="55">
                        <c:v>175.2</c:v>
                      </c:pt>
                      <c:pt idx="56">
                        <c:v>211.01</c:v>
                      </c:pt>
                      <c:pt idx="57">
                        <c:v>242.1</c:v>
                      </c:pt>
                      <c:pt idx="58">
                        <c:v>250.36</c:v>
                      </c:pt>
                      <c:pt idx="59">
                        <c:v>243.36</c:v>
                      </c:pt>
                    </c:numCache>
                  </c:numRef>
                </c:yVal>
                <c:smooth val="1"/>
                <c:extLst xmlns:c15="http://schemas.microsoft.com/office/drawing/2012/chart">
                  <c:ext xmlns:c16="http://schemas.microsoft.com/office/drawing/2014/chart" uri="{C3380CC4-5D6E-409C-BE32-E72D297353CC}">
                    <c16:uniqueId val="{00000002-DF54-4D65-8688-6ADC116FFB47}"/>
                  </c:ext>
                </c:extLst>
              </c15:ser>
            </c15:filteredScatterSeries>
          </c:ext>
        </c:extLst>
      </c:scatterChart>
      <c:valAx>
        <c:axId val="306849856"/>
        <c:scaling>
          <c:orientation val="minMax"/>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9072"/>
        <c:crosses val="autoZero"/>
        <c:crossBetween val="midCat"/>
      </c:valAx>
      <c:valAx>
        <c:axId val="306849072"/>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9856"/>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spPr>
            <a:ln>
              <a:noFill/>
            </a:ln>
          </c:spPr>
          <c:marker>
            <c:symbol val="circle"/>
            <c:size val="8"/>
            <c:spPr>
              <a:solidFill>
                <a:schemeClr val="bg1"/>
              </a:solidFill>
              <a:ln>
                <a:solidFill>
                  <a:srgbClr val="48A6AD"/>
                </a:solidFill>
              </a:ln>
            </c:spPr>
          </c:marker>
          <c:xVal>
            <c:numRef>
              <c:f>EP!$A$2:$A$21</c:f>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f>EP!$D$2:$D$21</c:f>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0-29BE-47BA-8480-4ED4E60CEE72}"/>
            </c:ext>
          </c:extLst>
        </c:ser>
        <c:ser>
          <c:idx val="0"/>
          <c:order val="1"/>
          <c:spPr>
            <a:ln w="19050">
              <a:solidFill>
                <a:srgbClr val="0070C0"/>
              </a:solidFill>
            </a:ln>
          </c:spPr>
          <c:marker>
            <c:symbol val="none"/>
          </c:marker>
          <c:xVal>
            <c:numRef>
              <c:f>EP!$A$2:$A$21</c:f>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f>EP!$F$2:$F$21</c:f>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c:ext xmlns:c16="http://schemas.microsoft.com/office/drawing/2014/chart" uri="{C3380CC4-5D6E-409C-BE32-E72D297353CC}">
              <c16:uniqueId val="{00000001-29BE-47BA-8480-4ED4E60CEE72}"/>
            </c:ext>
          </c:extLst>
        </c:ser>
        <c:dLbls>
          <c:showLegendKey val="0"/>
          <c:showVal val="0"/>
          <c:showCatName val="0"/>
          <c:showSerName val="0"/>
          <c:showPercent val="0"/>
          <c:showBubbleSize val="0"/>
        </c:dLbls>
        <c:axId val="306848288"/>
        <c:axId val="306847896"/>
      </c:scatterChart>
      <c:valAx>
        <c:axId val="306848288"/>
        <c:scaling>
          <c:orientation val="minMax"/>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7896"/>
        <c:crosses val="autoZero"/>
        <c:crossBetween val="midCat"/>
      </c:valAx>
      <c:valAx>
        <c:axId val="306847896"/>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8288"/>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2"/>
          <c:spPr>
            <a:ln>
              <a:noFill/>
            </a:ln>
          </c:spPr>
          <c:marker>
            <c:symbol val="circle"/>
            <c:size val="6"/>
            <c:spPr>
              <a:solidFill>
                <a:schemeClr val="bg1"/>
              </a:solidFill>
              <a:ln w="15875">
                <a:solidFill>
                  <a:schemeClr val="accent1"/>
                </a:solidFill>
              </a:ln>
            </c:spPr>
          </c:marker>
          <c:trendline>
            <c:spPr>
              <a:ln w="15875">
                <a:solidFill>
                  <a:srgbClr val="0070C0"/>
                </a:solidFill>
              </a:ln>
            </c:spPr>
            <c:trendlineType val="linear"/>
            <c:forward val="3"/>
            <c:dispRSqr val="0"/>
            <c:dispEq val="0"/>
          </c:trendline>
          <c:xVal>
            <c:numRef>
              <c:f>cerals!$B$2:$B$78</c:f>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xVal>
          <c:yVal>
            <c:numRef>
              <c:f>cerals!$A$2:$A$78</c:f>
              <c:numCache>
                <c:formatCode>General</c:formatCode>
                <c:ptCount val="77"/>
                <c:pt idx="0">
                  <c:v>68.402973000000003</c:v>
                </c:pt>
                <c:pt idx="1">
                  <c:v>33.983679000000002</c:v>
                </c:pt>
                <c:pt idx="2">
                  <c:v>59.425505000000001</c:v>
                </c:pt>
                <c:pt idx="3">
                  <c:v>93.704911999999993</c:v>
                </c:pt>
                <c:pt idx="4">
                  <c:v>34.384842999999996</c:v>
                </c:pt>
                <c:pt idx="5">
                  <c:v>29.509540999999999</c:v>
                </c:pt>
                <c:pt idx="6">
                  <c:v>33.174093999999997</c:v>
                </c:pt>
                <c:pt idx="7">
                  <c:v>37.038561999999999</c:v>
                </c:pt>
                <c:pt idx="8">
                  <c:v>49.120252999999998</c:v>
                </c:pt>
                <c:pt idx="9">
                  <c:v>53.313813000000003</c:v>
                </c:pt>
                <c:pt idx="10">
                  <c:v>18.042850999999999</c:v>
                </c:pt>
                <c:pt idx="11">
                  <c:v>50.764999000000003</c:v>
                </c:pt>
                <c:pt idx="12">
                  <c:v>19.823573</c:v>
                </c:pt>
                <c:pt idx="13">
                  <c:v>40.400207999999999</c:v>
                </c:pt>
                <c:pt idx="14">
                  <c:v>22.736446000000001</c:v>
                </c:pt>
                <c:pt idx="15">
                  <c:v>41.445019000000002</c:v>
                </c:pt>
                <c:pt idx="16">
                  <c:v>45.863323999999999</c:v>
                </c:pt>
                <c:pt idx="17">
                  <c:v>35.782791000000003</c:v>
                </c:pt>
                <c:pt idx="18">
                  <c:v>22.396512999999999</c:v>
                </c:pt>
                <c:pt idx="19">
                  <c:v>40.448771999999998</c:v>
                </c:pt>
                <c:pt idx="20">
                  <c:v>64.533816000000002</c:v>
                </c:pt>
                <c:pt idx="21">
                  <c:v>46.895643999999997</c:v>
                </c:pt>
                <c:pt idx="22">
                  <c:v>36.176195999999997</c:v>
                </c:pt>
                <c:pt idx="23">
                  <c:v>44.330855999999997</c:v>
                </c:pt>
                <c:pt idx="24">
                  <c:v>32.207582000000002</c:v>
                </c:pt>
                <c:pt idx="25">
                  <c:v>31.435973000000001</c:v>
                </c:pt>
                <c:pt idx="26">
                  <c:v>58.345140999999998</c:v>
                </c:pt>
                <c:pt idx="27">
                  <c:v>40.917046999999997</c:v>
                </c:pt>
                <c:pt idx="28">
                  <c:v>41.015492000000002</c:v>
                </c:pt>
                <c:pt idx="29">
                  <c:v>28.025765</c:v>
                </c:pt>
                <c:pt idx="30">
                  <c:v>35.252443999999997</c:v>
                </c:pt>
                <c:pt idx="31">
                  <c:v>23.804043</c:v>
                </c:pt>
                <c:pt idx="32">
                  <c:v>52.076897000000002</c:v>
                </c:pt>
                <c:pt idx="33">
                  <c:v>53.371006999999999</c:v>
                </c:pt>
                <c:pt idx="34">
                  <c:v>45.811715999999997</c:v>
                </c:pt>
                <c:pt idx="35">
                  <c:v>21.871292</c:v>
                </c:pt>
                <c:pt idx="36">
                  <c:v>31.072216999999998</c:v>
                </c:pt>
                <c:pt idx="37">
                  <c:v>28.742414</c:v>
                </c:pt>
                <c:pt idx="38">
                  <c:v>36.523682999999998</c:v>
                </c:pt>
                <c:pt idx="39">
                  <c:v>36.471511999999997</c:v>
                </c:pt>
                <c:pt idx="40">
                  <c:v>39.241114000000003</c:v>
                </c:pt>
                <c:pt idx="41">
                  <c:v>45.328074000000001</c:v>
                </c:pt>
                <c:pt idx="42">
                  <c:v>26.734514999999998</c:v>
                </c:pt>
                <c:pt idx="43">
                  <c:v>54.850917000000003</c:v>
                </c:pt>
                <c:pt idx="44">
                  <c:v>37.136862999999998</c:v>
                </c:pt>
                <c:pt idx="45">
                  <c:v>34.139764999999997</c:v>
                </c:pt>
                <c:pt idx="46">
                  <c:v>30.313351000000001</c:v>
                </c:pt>
                <c:pt idx="47">
                  <c:v>40.105964999999998</c:v>
                </c:pt>
                <c:pt idx="48">
                  <c:v>29.924285000000001</c:v>
                </c:pt>
                <c:pt idx="49">
                  <c:v>40.692320000000002</c:v>
                </c:pt>
                <c:pt idx="50">
                  <c:v>59.642837</c:v>
                </c:pt>
                <c:pt idx="51">
                  <c:v>30.450842999999999</c:v>
                </c:pt>
                <c:pt idx="52">
                  <c:v>37.840594000000003</c:v>
                </c:pt>
                <c:pt idx="53">
                  <c:v>41.503540000000001</c:v>
                </c:pt>
                <c:pt idx="54">
                  <c:v>60.756112000000002</c:v>
                </c:pt>
                <c:pt idx="55">
                  <c:v>63.005645000000001</c:v>
                </c:pt>
                <c:pt idx="56">
                  <c:v>49.511873999999999</c:v>
                </c:pt>
                <c:pt idx="57">
                  <c:v>50.828392000000001</c:v>
                </c:pt>
                <c:pt idx="58">
                  <c:v>39.259197</c:v>
                </c:pt>
                <c:pt idx="59">
                  <c:v>39.703400000000002</c:v>
                </c:pt>
                <c:pt idx="60">
                  <c:v>55.333142000000002</c:v>
                </c:pt>
                <c:pt idx="61">
                  <c:v>41.998933000000001</c:v>
                </c:pt>
                <c:pt idx="62">
                  <c:v>40.560158999999999</c:v>
                </c:pt>
                <c:pt idx="63">
                  <c:v>68.235884999999996</c:v>
                </c:pt>
                <c:pt idx="64">
                  <c:v>74.472949</c:v>
                </c:pt>
                <c:pt idx="65">
                  <c:v>72.801787000000004</c:v>
                </c:pt>
                <c:pt idx="66">
                  <c:v>31.230053999999999</c:v>
                </c:pt>
                <c:pt idx="67">
                  <c:v>53.131323999999999</c:v>
                </c:pt>
                <c:pt idx="68">
                  <c:v>59.363993000000001</c:v>
                </c:pt>
                <c:pt idx="69">
                  <c:v>38.839745999999998</c:v>
                </c:pt>
                <c:pt idx="70">
                  <c:v>28.592784999999999</c:v>
                </c:pt>
                <c:pt idx="71">
                  <c:v>46.658844000000002</c:v>
                </c:pt>
                <c:pt idx="72">
                  <c:v>39.106174000000003</c:v>
                </c:pt>
                <c:pt idx="73">
                  <c:v>27.753301</c:v>
                </c:pt>
                <c:pt idx="74">
                  <c:v>49.787444999999998</c:v>
                </c:pt>
                <c:pt idx="75">
                  <c:v>51.592193000000002</c:v>
                </c:pt>
                <c:pt idx="76">
                  <c:v>36.187559</c:v>
                </c:pt>
              </c:numCache>
            </c:numRef>
          </c:yVal>
          <c:smooth val="0"/>
          <c:extLst>
            <c:ext xmlns:c16="http://schemas.microsoft.com/office/drawing/2014/chart" uri="{C3380CC4-5D6E-409C-BE32-E72D297353CC}">
              <c16:uniqueId val="{00000000-539A-4418-A2E4-B7BEDD02EAD9}"/>
            </c:ext>
          </c:extLst>
        </c:ser>
        <c:dLbls>
          <c:showLegendKey val="0"/>
          <c:showVal val="0"/>
          <c:showCatName val="0"/>
          <c:showSerName val="0"/>
          <c:showPercent val="0"/>
          <c:showBubbleSize val="0"/>
        </c:dLbls>
        <c:axId val="306847112"/>
        <c:axId val="306844760"/>
        <c:extLst>
          <c:ext xmlns:c15="http://schemas.microsoft.com/office/drawing/2012/chart" uri="{02D57815-91ED-43cb-92C2-25804820EDAC}">
            <c15:filteredScatterSeries>
              <c15:ser>
                <c:idx val="2"/>
                <c:order val="0"/>
                <c:spPr>
                  <a:ln>
                    <a:noFill/>
                  </a:ln>
                </c:spPr>
                <c:marker>
                  <c:symbol val="circle"/>
                  <c:size val="8"/>
                  <c:spPr>
                    <a:solidFill>
                      <a:schemeClr val="bg1"/>
                    </a:solidFill>
                    <a:ln>
                      <a:solidFill>
                        <a:srgbClr val="48A6AD"/>
                      </a:solidFill>
                    </a:ln>
                  </c:spPr>
                </c:marker>
                <c:xVal>
                  <c:numRef>
                    <c:extLst>
                      <c:ex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c:ext uri="{02D57815-91ED-43cb-92C2-25804820EDAC}">
                        <c15:formulaRef>
                          <c15:sqref>EP!$D$2:$D$21</c15:sqref>
                        </c15:formulaRef>
                      </c:ext>
                    </c:extLst>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1-539A-4418-A2E4-B7BEDD02EAD9}"/>
                  </c:ext>
                </c:extLst>
              </c15:ser>
            </c15:filteredScatterSeries>
            <c15:filteredScatterSeries>
              <c15:ser>
                <c:idx val="0"/>
                <c:order val="1"/>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EP!$F$2:$F$21</c15:sqref>
                        </c15:formulaRef>
                      </c:ext>
                    </c:extLst>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xmlns:c15="http://schemas.microsoft.com/office/drawing/2012/chart">
                  <c:ext xmlns:c16="http://schemas.microsoft.com/office/drawing/2014/chart" uri="{C3380CC4-5D6E-409C-BE32-E72D297353CC}">
                    <c16:uniqueId val="{00000002-539A-4418-A2E4-B7BEDD02EAD9}"/>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[2]Sheet1!$J$1</c15:sqref>
                        </c15:formulaRef>
                      </c:ext>
                    </c:extLst>
                    <c:strCache>
                      <c:ptCount val="1"/>
                      <c:pt idx="0">
                        <c:v>sugars</c:v>
                      </c:pt>
                    </c:strCache>
                  </c:strRef>
                </c:tx>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[2]Sheet1!$J$2:$J$78</c15:sqref>
                        </c15:formulaRef>
                      </c:ext>
                    </c:extLst>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yVal>
                <c:smooth val="0"/>
                <c:extLst xmlns:c15="http://schemas.microsoft.com/office/drawing/2012/chart">
                  <c:ext xmlns:c16="http://schemas.microsoft.com/office/drawing/2014/chart" uri="{C3380CC4-5D6E-409C-BE32-E72D297353CC}">
                    <c16:uniqueId val="{00000003-539A-4418-A2E4-B7BEDD02EAD9}"/>
                  </c:ext>
                </c:extLst>
              </c15:ser>
            </c15:filteredScatterSeries>
          </c:ext>
        </c:extLst>
      </c:scatterChart>
      <c:valAx>
        <c:axId val="306847112"/>
        <c:scaling>
          <c:orientation val="minMax"/>
          <c:min val="0"/>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4760"/>
        <c:crosses val="autoZero"/>
        <c:crossBetween val="midCat"/>
      </c:valAx>
      <c:valAx>
        <c:axId val="306844760"/>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7112"/>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2"/>
          <c:spPr>
            <a:ln>
              <a:noFill/>
            </a:ln>
          </c:spPr>
          <c:marker>
            <c:symbol val="circle"/>
            <c:size val="6"/>
            <c:spPr>
              <a:solidFill>
                <a:schemeClr val="bg1"/>
              </a:solidFill>
              <a:ln w="15875">
                <a:solidFill>
                  <a:schemeClr val="accent1"/>
                </a:solidFill>
              </a:ln>
            </c:spPr>
          </c:marker>
          <c:xVal>
            <c:numRef>
              <c:f>cerals!$E$2:$E$78</c:f>
              <c:numCache>
                <c:formatCode>General</c:formatCode>
                <c:ptCount val="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numCache>
            </c:numRef>
          </c:xVal>
          <c:yVal>
            <c:numRef>
              <c:f>cerals!$F$2:$F$78</c:f>
              <c:numCache>
                <c:formatCode>General</c:formatCode>
                <c:ptCount val="77"/>
                <c:pt idx="0">
                  <c:v>-23.523520000000001</c:v>
                </c:pt>
                <c:pt idx="1">
                  <c:v>6.0941299999999998</c:v>
                </c:pt>
                <c:pt idx="2">
                  <c:v>-12.145239999999999</c:v>
                </c:pt>
                <c:pt idx="3">
                  <c:v>-34.420540000000003</c:v>
                </c:pt>
                <c:pt idx="4">
                  <c:v>5.6929699999999999</c:v>
                </c:pt>
                <c:pt idx="5">
                  <c:v>5.7666300000000001</c:v>
                </c:pt>
                <c:pt idx="6">
                  <c:v>-7.5012100000000004</c:v>
                </c:pt>
                <c:pt idx="7">
                  <c:v>3.03925</c:v>
                </c:pt>
                <c:pt idx="8">
                  <c:v>-4.2408000000000001</c:v>
                </c:pt>
                <c:pt idx="9">
                  <c:v>-6.03355</c:v>
                </c:pt>
                <c:pt idx="10">
                  <c:v>12.43168</c:v>
                </c:pt>
                <c:pt idx="11">
                  <c:v>6.1185499999999999</c:v>
                </c:pt>
                <c:pt idx="12">
                  <c:v>17.85342</c:v>
                </c:pt>
                <c:pt idx="13">
                  <c:v>2.0784199999999999</c:v>
                </c:pt>
                <c:pt idx="14">
                  <c:v>5.3372599999999997</c:v>
                </c:pt>
                <c:pt idx="15">
                  <c:v>10.636889999999999</c:v>
                </c:pt>
                <c:pt idx="16">
                  <c:v>8.6194000000000006</c:v>
                </c:pt>
                <c:pt idx="17">
                  <c:v>-5.3082599999999998</c:v>
                </c:pt>
                <c:pt idx="18">
                  <c:v>5.6772</c:v>
                </c:pt>
                <c:pt idx="19">
                  <c:v>2.0298600000000002</c:v>
                </c:pt>
                <c:pt idx="20">
                  <c:v>-5.2494500000000004</c:v>
                </c:pt>
                <c:pt idx="21">
                  <c:v>5.1862599999999999</c:v>
                </c:pt>
                <c:pt idx="22">
                  <c:v>-0.90003</c:v>
                </c:pt>
                <c:pt idx="23">
                  <c:v>2.9494099999999999</c:v>
                </c:pt>
                <c:pt idx="24">
                  <c:v>-4.1338699999999999</c:v>
                </c:pt>
                <c:pt idx="25">
                  <c:v>1.4393800000000001</c:v>
                </c:pt>
                <c:pt idx="26">
                  <c:v>-15.86651</c:v>
                </c:pt>
                <c:pt idx="27">
                  <c:v>-5.6408800000000001</c:v>
                </c:pt>
                <c:pt idx="28">
                  <c:v>-10.54096</c:v>
                </c:pt>
                <c:pt idx="29">
                  <c:v>2.44876</c:v>
                </c:pt>
                <c:pt idx="30">
                  <c:v>-11.98038</c:v>
                </c:pt>
                <c:pt idx="31">
                  <c:v>13.872949999999999</c:v>
                </c:pt>
                <c:pt idx="32">
                  <c:v>-4.7966300000000004</c:v>
                </c:pt>
                <c:pt idx="33">
                  <c:v>-1.2890999999999999</c:v>
                </c:pt>
                <c:pt idx="34">
                  <c:v>3.86937</c:v>
                </c:pt>
                <c:pt idx="35">
                  <c:v>11.004060000000001</c:v>
                </c:pt>
                <c:pt idx="36">
                  <c:v>4.2039499999999999</c:v>
                </c:pt>
                <c:pt idx="37">
                  <c:v>4.13293</c:v>
                </c:pt>
                <c:pt idx="38">
                  <c:v>8.3557699999999997</c:v>
                </c:pt>
                <c:pt idx="39">
                  <c:v>1.2054800000000001</c:v>
                </c:pt>
                <c:pt idx="40">
                  <c:v>12.84079</c:v>
                </c:pt>
                <c:pt idx="41">
                  <c:v>-0.44862999999999997</c:v>
                </c:pt>
                <c:pt idx="42">
                  <c:v>3.7400099999999998</c:v>
                </c:pt>
                <c:pt idx="43">
                  <c:v>-2.7690100000000002</c:v>
                </c:pt>
                <c:pt idx="44">
                  <c:v>-4.2615100000000004</c:v>
                </c:pt>
                <c:pt idx="45">
                  <c:v>-1.2644200000000001</c:v>
                </c:pt>
                <c:pt idx="46">
                  <c:v>-2.2396400000000001</c:v>
                </c:pt>
                <c:pt idx="47">
                  <c:v>4.7734800000000002</c:v>
                </c:pt>
                <c:pt idx="48">
                  <c:v>7.7526999999999999</c:v>
                </c:pt>
                <c:pt idx="49">
                  <c:v>1.7863100000000001</c:v>
                </c:pt>
                <c:pt idx="50">
                  <c:v>-5.1601100000000004</c:v>
                </c:pt>
                <c:pt idx="51">
                  <c:v>4.8253300000000001</c:v>
                </c:pt>
                <c:pt idx="52">
                  <c:v>-12.16771</c:v>
                </c:pt>
                <c:pt idx="53">
                  <c:v>10.57837</c:v>
                </c:pt>
                <c:pt idx="54">
                  <c:v>-1.47174</c:v>
                </c:pt>
                <c:pt idx="55">
                  <c:v>-3.7212800000000001</c:v>
                </c:pt>
                <c:pt idx="56">
                  <c:v>-4.6324300000000003</c:v>
                </c:pt>
                <c:pt idx="57">
                  <c:v>10.8568</c:v>
                </c:pt>
                <c:pt idx="58">
                  <c:v>-8.7846700000000002</c:v>
                </c:pt>
                <c:pt idx="59">
                  <c:v>0.37441000000000002</c:v>
                </c:pt>
                <c:pt idx="60">
                  <c:v>-10.45369</c:v>
                </c:pt>
                <c:pt idx="61">
                  <c:v>12.483790000000001</c:v>
                </c:pt>
                <c:pt idx="62">
                  <c:v>11.521750000000001</c:v>
                </c:pt>
                <c:pt idx="63">
                  <c:v>-8.9515200000000004</c:v>
                </c:pt>
                <c:pt idx="64">
                  <c:v>-15.18858</c:v>
                </c:pt>
                <c:pt idx="65">
                  <c:v>-13.51742</c:v>
                </c:pt>
                <c:pt idx="66">
                  <c:v>-7.9579899999999997</c:v>
                </c:pt>
                <c:pt idx="67">
                  <c:v>-1.04942</c:v>
                </c:pt>
                <c:pt idx="68">
                  <c:v>-12.083729999999999</c:v>
                </c:pt>
                <c:pt idx="69">
                  <c:v>13.24216</c:v>
                </c:pt>
                <c:pt idx="70">
                  <c:v>-2.9199000000000002</c:v>
                </c:pt>
                <c:pt idx="71">
                  <c:v>5.4230600000000004</c:v>
                </c:pt>
                <c:pt idx="72">
                  <c:v>12.97573</c:v>
                </c:pt>
                <c:pt idx="73">
                  <c:v>2.7212299999999998</c:v>
                </c:pt>
                <c:pt idx="74">
                  <c:v>2.2944599999999999</c:v>
                </c:pt>
                <c:pt idx="75">
                  <c:v>0.48970999999999998</c:v>
                </c:pt>
                <c:pt idx="76">
                  <c:v>3.89025</c:v>
                </c:pt>
              </c:numCache>
            </c:numRef>
          </c:yVal>
          <c:smooth val="0"/>
          <c:extLst>
            <c:ext xmlns:c16="http://schemas.microsoft.com/office/drawing/2014/chart" uri="{C3380CC4-5D6E-409C-BE32-E72D297353CC}">
              <c16:uniqueId val="{00000000-C892-4224-B17F-087286A49CB3}"/>
            </c:ext>
          </c:extLst>
        </c:ser>
        <c:dLbls>
          <c:showLegendKey val="0"/>
          <c:showVal val="0"/>
          <c:showCatName val="0"/>
          <c:showSerName val="0"/>
          <c:showPercent val="0"/>
          <c:showBubbleSize val="0"/>
        </c:dLbls>
        <c:axId val="306843976"/>
        <c:axId val="304716816"/>
        <c:extLst>
          <c:ext xmlns:c15="http://schemas.microsoft.com/office/drawing/2012/chart" uri="{02D57815-91ED-43cb-92C2-25804820EDAC}">
            <c15:filteredScatterSeries>
              <c15:ser>
                <c:idx val="2"/>
                <c:order val="0"/>
                <c:spPr>
                  <a:ln>
                    <a:noFill/>
                  </a:ln>
                </c:spPr>
                <c:marker>
                  <c:symbol val="circle"/>
                  <c:size val="8"/>
                  <c:spPr>
                    <a:solidFill>
                      <a:schemeClr val="bg1"/>
                    </a:solidFill>
                    <a:ln>
                      <a:solidFill>
                        <a:srgbClr val="48A6AD"/>
                      </a:solidFill>
                    </a:ln>
                  </c:spPr>
                </c:marker>
                <c:xVal>
                  <c:numRef>
                    <c:extLst>
                      <c:ex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c:ext uri="{02D57815-91ED-43cb-92C2-25804820EDAC}">
                        <c15:formulaRef>
                          <c15:sqref>EP!$D$2:$D$21</c15:sqref>
                        </c15:formulaRef>
                      </c:ext>
                    </c:extLst>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1-C892-4224-B17F-087286A49CB3}"/>
                  </c:ext>
                </c:extLst>
              </c15:ser>
            </c15:filteredScatterSeries>
            <c15:filteredScatterSeries>
              <c15:ser>
                <c:idx val="0"/>
                <c:order val="1"/>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EP!$F$2:$F$21</c15:sqref>
                        </c15:formulaRef>
                      </c:ext>
                    </c:extLst>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xmlns:c15="http://schemas.microsoft.com/office/drawing/2012/chart">
                  <c:ext xmlns:c16="http://schemas.microsoft.com/office/drawing/2014/chart" uri="{C3380CC4-5D6E-409C-BE32-E72D297353CC}">
                    <c16:uniqueId val="{00000002-C892-4224-B17F-087286A49CB3}"/>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[1]Sheet1!$J$1</c15:sqref>
                        </c15:formulaRef>
                      </c:ext>
                    </c:extLst>
                    <c:strCache>
                      <c:ptCount val="1"/>
                      <c:pt idx="0">
                        <c:v>sugars</c:v>
                      </c:pt>
                    </c:strCache>
                  </c:strRef>
                </c:tx>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[1]Sheet1!$J$2:$J$78</c15:sqref>
                        </c15:formulaRef>
                      </c:ext>
                    </c:extLst>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yVal>
                <c:smooth val="0"/>
                <c:extLst xmlns:c15="http://schemas.microsoft.com/office/drawing/2012/chart">
                  <c:ext xmlns:c16="http://schemas.microsoft.com/office/drawing/2014/chart" uri="{C3380CC4-5D6E-409C-BE32-E72D297353CC}">
                    <c16:uniqueId val="{00000003-C892-4224-B17F-087286A49CB3}"/>
                  </c:ext>
                </c:extLst>
              </c15:ser>
            </c15:filteredScatterSeries>
          </c:ext>
        </c:extLst>
      </c:scatterChart>
      <c:valAx>
        <c:axId val="306843976"/>
        <c:scaling>
          <c:orientation val="minMax"/>
          <c:max val="80"/>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4716816"/>
        <c:crosses val="autoZero"/>
        <c:crossBetween val="midCat"/>
      </c:valAx>
      <c:valAx>
        <c:axId val="304716816"/>
        <c:scaling>
          <c:orientation val="minMax"/>
          <c:max val="40"/>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06843976"/>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2"/>
          <c:spPr>
            <a:ln>
              <a:noFill/>
            </a:ln>
          </c:spPr>
          <c:marker>
            <c:symbol val="circle"/>
            <c:size val="6"/>
            <c:spPr>
              <a:solidFill>
                <a:schemeClr val="bg1"/>
              </a:solidFill>
              <a:ln w="15875">
                <a:solidFill>
                  <a:schemeClr val="accent1"/>
                </a:solidFill>
              </a:ln>
            </c:spPr>
          </c:marker>
          <c:xVal>
            <c:numRef>
              <c:f>cerals!$E$2:$E$78</c:f>
              <c:numCache>
                <c:formatCode>General</c:formatCode>
                <c:ptCount val="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numCache>
            </c:numRef>
          </c:xVal>
          <c:yVal>
            <c:numRef>
              <c:f>cerals!$G$2:$G$78</c:f>
              <c:numCache>
                <c:formatCode>General</c:formatCode>
                <c:ptCount val="77"/>
                <c:pt idx="0">
                  <c:v>-0.726684</c:v>
                </c:pt>
                <c:pt idx="1">
                  <c:v>-7.7587479999999998</c:v>
                </c:pt>
                <c:pt idx="2">
                  <c:v>7.2644700000000002</c:v>
                </c:pt>
                <c:pt idx="3">
                  <c:v>1.0370220000000001</c:v>
                </c:pt>
                <c:pt idx="4">
                  <c:v>-0.669794</c:v>
                </c:pt>
                <c:pt idx="5">
                  <c:v>1.752631</c:v>
                </c:pt>
                <c:pt idx="6">
                  <c:v>-4.2828809999999997</c:v>
                </c:pt>
                <c:pt idx="7">
                  <c:v>-0.37317499999999998</c:v>
                </c:pt>
                <c:pt idx="8">
                  <c:v>0.85400900000000002</c:v>
                </c:pt>
                <c:pt idx="9">
                  <c:v>5.0549629999999999</c:v>
                </c:pt>
                <c:pt idx="10">
                  <c:v>4.865767</c:v>
                </c:pt>
                <c:pt idx="11">
                  <c:v>-0.35144799999999998</c:v>
                </c:pt>
                <c:pt idx="12">
                  <c:v>5.496963</c:v>
                </c:pt>
                <c:pt idx="13">
                  <c:v>-1.770797</c:v>
                </c:pt>
                <c:pt idx="14">
                  <c:v>1.6883010000000001</c:v>
                </c:pt>
                <c:pt idx="15">
                  <c:v>6.1001139999999996</c:v>
                </c:pt>
                <c:pt idx="16">
                  <c:v>6.5961699999999999</c:v>
                </c:pt>
                <c:pt idx="17">
                  <c:v>-2.9635310000000001</c:v>
                </c:pt>
                <c:pt idx="18">
                  <c:v>2.0282339999999999</c:v>
                </c:pt>
                <c:pt idx="19">
                  <c:v>0.60116199999999997</c:v>
                </c:pt>
                <c:pt idx="20">
                  <c:v>-8.1462749999999993</c:v>
                </c:pt>
                <c:pt idx="21">
                  <c:v>3.5998269999999999</c:v>
                </c:pt>
                <c:pt idx="22">
                  <c:v>4.1297E-2</c:v>
                </c:pt>
                <c:pt idx="23">
                  <c:v>2.2365680000000001</c:v>
                </c:pt>
                <c:pt idx="24">
                  <c:v>-4.832497</c:v>
                </c:pt>
                <c:pt idx="25">
                  <c:v>3.3473109999999999</c:v>
                </c:pt>
                <c:pt idx="26">
                  <c:v>-9.8050879999999996</c:v>
                </c:pt>
                <c:pt idx="27">
                  <c:v>0.67130699999999999</c:v>
                </c:pt>
                <c:pt idx="28">
                  <c:v>3.6051199999999999</c:v>
                </c:pt>
                <c:pt idx="29">
                  <c:v>-1.636995</c:v>
                </c:pt>
                <c:pt idx="30">
                  <c:v>-11.275592</c:v>
                </c:pt>
                <c:pt idx="31">
                  <c:v>8.4767969999999995</c:v>
                </c:pt>
                <c:pt idx="32">
                  <c:v>-3.0889489999999999</c:v>
                </c:pt>
                <c:pt idx="33">
                  <c:v>3.0251399999999999</c:v>
                </c:pt>
                <c:pt idx="34">
                  <c:v>-1.820049</c:v>
                </c:pt>
                <c:pt idx="35">
                  <c:v>5.9516869999999997</c:v>
                </c:pt>
                <c:pt idx="36">
                  <c:v>3.6701069999999998</c:v>
                </c:pt>
                <c:pt idx="37">
                  <c:v>3.0905320000000001</c:v>
                </c:pt>
                <c:pt idx="38">
                  <c:v>4.5995650000000001</c:v>
                </c:pt>
                <c:pt idx="39">
                  <c:v>1.7100040000000001</c:v>
                </c:pt>
                <c:pt idx="40">
                  <c:v>4.8238669999999999</c:v>
                </c:pt>
                <c:pt idx="41">
                  <c:v>-4.7346399999999997</c:v>
                </c:pt>
                <c:pt idx="42">
                  <c:v>-0.34574500000000002</c:v>
                </c:pt>
                <c:pt idx="43">
                  <c:v>-10.785936</c:v>
                </c:pt>
                <c:pt idx="44">
                  <c:v>-6.8933600000000004</c:v>
                </c:pt>
                <c:pt idx="45">
                  <c:v>-3.8962620000000001</c:v>
                </c:pt>
                <c:pt idx="46">
                  <c:v>-0.51774299999999995</c:v>
                </c:pt>
                <c:pt idx="47">
                  <c:v>3.9676209999999998</c:v>
                </c:pt>
                <c:pt idx="48">
                  <c:v>2.3565550000000002</c:v>
                </c:pt>
                <c:pt idx="49">
                  <c:v>0.88742900000000002</c:v>
                </c:pt>
                <c:pt idx="50">
                  <c:v>-1.282667</c:v>
                </c:pt>
                <c:pt idx="51">
                  <c:v>0.81132899999999997</c:v>
                </c:pt>
                <c:pt idx="52">
                  <c:v>2.3221569999999998</c:v>
                </c:pt>
                <c:pt idx="53">
                  <c:v>8.9919309999999992</c:v>
                </c:pt>
                <c:pt idx="54">
                  <c:v>-7.3189089999999997</c:v>
                </c:pt>
                <c:pt idx="55">
                  <c:v>-6.6181039999999998</c:v>
                </c:pt>
                <c:pt idx="56">
                  <c:v>-5.438288</c:v>
                </c:pt>
                <c:pt idx="57">
                  <c:v>5.5784419999999999</c:v>
                </c:pt>
                <c:pt idx="58">
                  <c:v>1.8812629999999999</c:v>
                </c:pt>
                <c:pt idx="59">
                  <c:v>-1.5628439999999999</c:v>
                </c:pt>
                <c:pt idx="60">
                  <c:v>-7.7794030000000003</c:v>
                </c:pt>
                <c:pt idx="61">
                  <c:v>7.5102229999999999</c:v>
                </c:pt>
                <c:pt idx="62">
                  <c:v>6.9849740000000002</c:v>
                </c:pt>
                <c:pt idx="63">
                  <c:v>-5.9476680000000002</c:v>
                </c:pt>
                <c:pt idx="64">
                  <c:v>-9.234394</c:v>
                </c:pt>
                <c:pt idx="65">
                  <c:v>-10.51357</c:v>
                </c:pt>
                <c:pt idx="66">
                  <c:v>-7.7830159999999999</c:v>
                </c:pt>
                <c:pt idx="67">
                  <c:v>-2.635853</c:v>
                </c:pt>
                <c:pt idx="68">
                  <c:v>-6.8958930000000001</c:v>
                </c:pt>
                <c:pt idx="69">
                  <c:v>5.2252349999999996</c:v>
                </c:pt>
                <c:pt idx="70">
                  <c:v>5.6692900000000002</c:v>
                </c:pt>
                <c:pt idx="71">
                  <c:v>6.2571500000000002</c:v>
                </c:pt>
                <c:pt idx="72">
                  <c:v>4.9588070000000002</c:v>
                </c:pt>
                <c:pt idx="73">
                  <c:v>-1.3645309999999999</c:v>
                </c:pt>
                <c:pt idx="74">
                  <c:v>3.128549</c:v>
                </c:pt>
                <c:pt idx="75">
                  <c:v>1.323801</c:v>
                </c:pt>
                <c:pt idx="76">
                  <c:v>1.0076430000000001</c:v>
                </c:pt>
              </c:numCache>
            </c:numRef>
          </c:yVal>
          <c:smooth val="0"/>
          <c:extLst>
            <c:ext xmlns:c16="http://schemas.microsoft.com/office/drawing/2014/chart" uri="{C3380CC4-5D6E-409C-BE32-E72D297353CC}">
              <c16:uniqueId val="{00000000-28E0-4CAF-B888-D24E61248A4A}"/>
            </c:ext>
          </c:extLst>
        </c:ser>
        <c:dLbls>
          <c:showLegendKey val="0"/>
          <c:showVal val="0"/>
          <c:showCatName val="0"/>
          <c:showSerName val="0"/>
          <c:showPercent val="0"/>
          <c:showBubbleSize val="0"/>
        </c:dLbls>
        <c:axId val="368697480"/>
        <c:axId val="368699832"/>
        <c:extLst>
          <c:ext xmlns:c15="http://schemas.microsoft.com/office/drawing/2012/chart" uri="{02D57815-91ED-43cb-92C2-25804820EDAC}">
            <c15:filteredScatterSeries>
              <c15:ser>
                <c:idx val="2"/>
                <c:order val="0"/>
                <c:spPr>
                  <a:ln>
                    <a:noFill/>
                  </a:ln>
                </c:spPr>
                <c:marker>
                  <c:symbol val="circle"/>
                  <c:size val="8"/>
                  <c:spPr>
                    <a:solidFill>
                      <a:schemeClr val="bg1"/>
                    </a:solidFill>
                    <a:ln>
                      <a:solidFill>
                        <a:srgbClr val="48A6AD"/>
                      </a:solidFill>
                    </a:ln>
                  </c:spPr>
                </c:marker>
                <c:xVal>
                  <c:numRef>
                    <c:extLst>
                      <c:ex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c:ext uri="{02D57815-91ED-43cb-92C2-25804820EDAC}">
                        <c15:formulaRef>
                          <c15:sqref>EP!$D$2:$D$21</c15:sqref>
                        </c15:formulaRef>
                      </c:ext>
                    </c:extLst>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1-28E0-4CAF-B888-D24E61248A4A}"/>
                  </c:ext>
                </c:extLst>
              </c15:ser>
            </c15:filteredScatterSeries>
            <c15:filteredScatterSeries>
              <c15:ser>
                <c:idx val="0"/>
                <c:order val="1"/>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EP!$F$2:$F$21</c15:sqref>
                        </c15:formulaRef>
                      </c:ext>
                    </c:extLst>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xmlns:c15="http://schemas.microsoft.com/office/drawing/2012/chart">
                  <c:ext xmlns:c16="http://schemas.microsoft.com/office/drawing/2014/chart" uri="{C3380CC4-5D6E-409C-BE32-E72D297353CC}">
                    <c16:uniqueId val="{00000002-28E0-4CAF-B888-D24E61248A4A}"/>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[1]Sheet1!$J$1</c15:sqref>
                        </c15:formulaRef>
                      </c:ext>
                    </c:extLst>
                    <c:strCache>
                      <c:ptCount val="1"/>
                      <c:pt idx="0">
                        <c:v>sugars</c:v>
                      </c:pt>
                    </c:strCache>
                  </c:strRef>
                </c:tx>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[1]Sheet1!$J$2:$J$78</c15:sqref>
                        </c15:formulaRef>
                      </c:ext>
                    </c:extLst>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yVal>
                <c:smooth val="0"/>
                <c:extLst xmlns:c15="http://schemas.microsoft.com/office/drawing/2012/chart">
                  <c:ext xmlns:c16="http://schemas.microsoft.com/office/drawing/2014/chart" uri="{C3380CC4-5D6E-409C-BE32-E72D297353CC}">
                    <c16:uniqueId val="{00000003-28E0-4CAF-B888-D24E61248A4A}"/>
                  </c:ext>
                </c:extLst>
              </c15:ser>
            </c15:filteredScatterSeries>
          </c:ext>
        </c:extLst>
      </c:scatterChart>
      <c:valAx>
        <c:axId val="368697480"/>
        <c:scaling>
          <c:orientation val="minMax"/>
          <c:max val="80"/>
          <c:min val="0"/>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68699832"/>
        <c:crosses val="autoZero"/>
        <c:crossBetween val="midCat"/>
      </c:valAx>
      <c:valAx>
        <c:axId val="368699832"/>
        <c:scaling>
          <c:orientation val="minMax"/>
          <c:max val="40"/>
          <c:min val="-40"/>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68697480"/>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a:t>
                </a:r>
                <a:r>
                  <a:rPr lang="en-US" baseline="0" dirty="0" smtClean="0"/>
                  <a:t> will use a </a:t>
                </a:r>
                <a:r>
                  <a:rPr lang="en-US" dirty="0" smtClean="0"/>
                  <a:t>second order polynomial model to fit the data set</a:t>
                </a:r>
              </a:p>
              <a:p>
                <a:endParaRPr lang="en-US" dirty="0" smtClean="0"/>
              </a:p>
              <a:p>
                <a:r>
                  <a:rPr lang="en-US" dirty="0" smtClean="0"/>
                  <a:t>For this we define two features x1 and x2</a:t>
                </a:r>
              </a:p>
              <a:p>
                <a:endParaRPr lang="en-US" dirty="0" smtClean="0"/>
              </a:p>
              <a:p>
                <a:r>
                  <a:rPr lang="en-US" dirty="0" smtClean="0"/>
                  <a:t>X1 is the specific gravity SG of the polishing bath and x2 is the specific gravity squared</a:t>
                </a:r>
              </a:p>
              <a:p>
                <a:endParaRPr lang="en-US" dirty="0" smtClean="0"/>
              </a:p>
              <a:p>
                <a:r>
                  <a:rPr lang="en-US" dirty="0" smtClean="0"/>
                  <a:t>The model writes then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rPr>
                          <m:t>𝑥</m:t>
                        </m:r>
                      </m:e>
                      <m:sub>
                        <m:r>
                          <a:rPr lang="en-US" sz="1200" b="0" i="1" smtClean="0">
                            <a:latin typeface="Cambria Math" panose="02040503050406030204" pitchFamily="18" charset="0"/>
                          </a:rPr>
                          <m:t>2</m:t>
                        </m:r>
                      </m:sub>
                    </m:sSub>
                  </m:oMath>
                </a14:m>
                <a:r>
                  <a:rPr lang="en-US" dirty="0" smtClean="0"/>
                  <a:t> and we need to find the three features weights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oMath>
                </a14:m>
                <a:r>
                  <a:rPr lang="en-US" dirty="0" smtClean="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oMath>
                </a14:m>
                <a:r>
                  <a:rPr lang="en-US" dirty="0" smtClean="0"/>
                  <a:t> and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endParaRPr lang="en-US" dirty="0" smtClean="0"/>
              </a:p>
              <a:p>
                <a:endParaRPr lang="en-US" dirty="0" smtClean="0"/>
              </a:p>
              <a:p>
                <a:r>
                  <a:rPr lang="en-US" dirty="0" smtClean="0"/>
                  <a:t>Solving the normal equations leads to the optimal</a:t>
                </a:r>
                <a:r>
                  <a:rPr lang="en-US" baseline="0" dirty="0" smtClean="0"/>
                  <a:t> feature weights and the plot shows the fitted model to the data set</a:t>
                </a:r>
              </a:p>
              <a:p>
                <a:endParaRPr lang="en-US" baseline="0" dirty="0" smtClean="0"/>
              </a:p>
              <a:p>
                <a:r>
                  <a:rPr lang="en-US" baseline="0" dirty="0" smtClean="0"/>
                  <a:t>A good fit is observed</a:t>
                </a:r>
                <a:endParaRPr lang="en-US" dirty="0"/>
              </a:p>
            </p:txBody>
          </p:sp>
        </mc:Choice>
        <mc:Fallback xmlns="">
          <p:sp>
            <p:nvSpPr>
              <p:cNvPr id="3" name="Notes Placeholder 2"/>
              <p:cNvSpPr>
                <a:spLocks noGrp="1"/>
              </p:cNvSpPr>
              <p:nvPr>
                <p:ph type="body" idx="1"/>
              </p:nvPr>
            </p:nvSpPr>
            <p:spPr/>
            <p:txBody>
              <a:bodyPr/>
              <a:lstStyle/>
              <a:p>
                <a:r>
                  <a:rPr lang="en-US" dirty="0" smtClean="0"/>
                  <a:t>We</a:t>
                </a:r>
                <a:r>
                  <a:rPr lang="en-US" baseline="0" dirty="0" smtClean="0"/>
                  <a:t> will use a </a:t>
                </a:r>
                <a:r>
                  <a:rPr lang="en-US" dirty="0" smtClean="0"/>
                  <a:t>second order polynomial model to fit the data set</a:t>
                </a:r>
              </a:p>
              <a:p>
                <a:endParaRPr lang="en-US" dirty="0" smtClean="0"/>
              </a:p>
              <a:p>
                <a:r>
                  <a:rPr lang="en-US" dirty="0" smtClean="0"/>
                  <a:t>For this we define two features x1 and x2</a:t>
                </a:r>
              </a:p>
              <a:p>
                <a:endParaRPr lang="en-US" dirty="0" smtClean="0"/>
              </a:p>
              <a:p>
                <a:r>
                  <a:rPr lang="en-US" dirty="0" smtClean="0"/>
                  <a:t>X1 is the specific gravity SG of the polishing bath and x2 is the specific gravity squared</a:t>
                </a:r>
              </a:p>
              <a:p>
                <a:endParaRPr lang="en-US" dirty="0" smtClean="0"/>
              </a:p>
              <a:p>
                <a:r>
                  <a:rPr lang="en-US" dirty="0" smtClean="0"/>
                  <a:t>The model writes then </a:t>
                </a:r>
                <a:r>
                  <a:rPr lang="en-US" sz="1200" i="0" smtClean="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1 𝑥</a:t>
                </a:r>
                <a:r>
                  <a:rPr lang="fr-FR" sz="1200" i="0">
                    <a:latin typeface="Cambria Math" panose="02040503050406030204" pitchFamily="18" charset="0"/>
                  </a:rPr>
                  <a:t>〗_</a:t>
                </a:r>
                <a:r>
                  <a:rPr lang="en-US" sz="1200" i="0">
                    <a:latin typeface="Cambria Math" panose="02040503050406030204" pitchFamily="18" charset="0"/>
                  </a:rPr>
                  <a:t>1+</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smtClean="0">
                    <a:latin typeface="Cambria Math" panose="02040503050406030204" pitchFamily="18" charset="0"/>
                    <a:ea typeface="Cambria Math" panose="02040503050406030204" pitchFamily="18" charset="0"/>
                  </a:rPr>
                  <a:t>2</a:t>
                </a:r>
                <a:r>
                  <a:rPr lang="en-US" sz="1200" b="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𝑥</a:t>
                </a:r>
                <a:r>
                  <a:rPr lang="fr-FR" sz="1200" i="0">
                    <a:latin typeface="Cambria Math" panose="02040503050406030204" pitchFamily="18" charset="0"/>
                  </a:rPr>
                  <a:t>〗_</a:t>
                </a:r>
                <a:r>
                  <a:rPr lang="en-US" sz="1200" b="0" i="0" smtClean="0">
                    <a:latin typeface="Cambria Math" panose="02040503050406030204" pitchFamily="18" charset="0"/>
                  </a:rPr>
                  <a:t>2</a:t>
                </a:r>
                <a:r>
                  <a:rPr lang="en-US" dirty="0" smtClean="0"/>
                  <a:t> and we need to find the three features weights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rPr>
                  <a:t>0</a:t>
                </a:r>
                <a:r>
                  <a:rPr lang="en-US" dirty="0" smtClean="0"/>
                  <a:t>,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1</a:t>
                </a:r>
                <a:r>
                  <a:rPr lang="en-US" dirty="0" smtClean="0"/>
                  <a:t> and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2</a:t>
                </a:r>
                <a:endParaRPr lang="en-US" dirty="0" smtClean="0"/>
              </a:p>
              <a:p>
                <a:endParaRPr lang="en-US" dirty="0" smtClean="0"/>
              </a:p>
              <a:p>
                <a:r>
                  <a:rPr lang="en-US" dirty="0" smtClean="0"/>
                  <a:t>Solving the normal equations leads to the optimal</a:t>
                </a:r>
                <a:r>
                  <a:rPr lang="en-US" baseline="0" dirty="0" smtClean="0"/>
                  <a:t> feature weights and the plot shows the fitted model to the data set</a:t>
                </a:r>
              </a:p>
              <a:p>
                <a:endParaRPr lang="en-US" baseline="0" dirty="0" smtClean="0"/>
              </a:p>
              <a:p>
                <a:r>
                  <a:rPr lang="en-US" baseline="0" dirty="0" smtClean="0"/>
                  <a:t>A good fit is observed</a:t>
                </a:r>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10</a:t>
            </a:fld>
            <a:endParaRPr lang="en-US"/>
          </a:p>
        </p:txBody>
      </p:sp>
    </p:spTree>
    <p:extLst>
      <p:ext uri="{BB962C8B-B14F-4D97-AF65-F5344CB8AC3E}">
        <p14:creationId xmlns:p14="http://schemas.microsoft.com/office/powerpoint/2010/main" val="397283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quickly</a:t>
            </a:r>
            <a:r>
              <a:rPr lang="en-US" baseline="0" dirty="0" smtClean="0"/>
              <a:t> explain how you train this model with octave.</a:t>
            </a:r>
          </a:p>
          <a:p>
            <a:r>
              <a:rPr lang="en-US" baseline="0" dirty="0" smtClean="0"/>
              <a:t>It follows the same strategy that we start to get used to it</a:t>
            </a:r>
          </a:p>
          <a:p>
            <a:endParaRPr lang="en-US" baseline="0" dirty="0" smtClean="0"/>
          </a:p>
          <a:p>
            <a:r>
              <a:rPr lang="en-US" baseline="0" dirty="0" smtClean="0"/>
              <a:t>We assume that you have defined two vectors</a:t>
            </a:r>
          </a:p>
          <a:p>
            <a:r>
              <a:rPr lang="en-US" baseline="0" dirty="0" smtClean="0"/>
              <a:t>The column vector SG contains the value of the specific gravity of the polishing baths and y contains the surface roughness of the standard work-pieces polished under standard polishing parameters</a:t>
            </a:r>
          </a:p>
          <a:p>
            <a:endParaRPr lang="en-US" baseline="0" dirty="0" smtClean="0"/>
          </a:p>
          <a:p>
            <a:r>
              <a:rPr lang="en-US" baseline="0" dirty="0" smtClean="0"/>
              <a:t>With this two vectors we start by defining the vectors xo as a column vector made of ones,</a:t>
            </a:r>
          </a:p>
          <a:p>
            <a:r>
              <a:rPr lang="en-US" baseline="0" dirty="0" smtClean="0"/>
              <a:t>The vector x1, the first feature, the column vector equal to the specific gravity </a:t>
            </a:r>
          </a:p>
          <a:p>
            <a:r>
              <a:rPr lang="en-US" baseline="0" dirty="0" smtClean="0"/>
              <a:t>and x2, the second feature, the column vector made of the square of the specific gravity</a:t>
            </a:r>
          </a:p>
          <a:p>
            <a:endParaRPr lang="en-US" baseline="0" dirty="0" smtClean="0"/>
          </a:p>
          <a:p>
            <a:r>
              <a:rPr lang="en-US" baseline="0" dirty="0" smtClean="0"/>
              <a:t>The coefficient matrix A of the inconsistent equations is then built column by column</a:t>
            </a:r>
          </a:p>
          <a:p>
            <a:endParaRPr lang="en-US" baseline="0" dirty="0" smtClean="0"/>
          </a:p>
          <a:p>
            <a:r>
              <a:rPr lang="en-US" baseline="0" dirty="0" smtClean="0"/>
              <a:t>Solving, by PA=LU decomposition, the normal equations gives us the trained feature weights</a:t>
            </a:r>
          </a:p>
          <a:p>
            <a:endParaRPr lang="en-US" baseline="0" dirty="0" smtClean="0"/>
          </a:p>
          <a:p>
            <a:r>
              <a:rPr lang="en-US" baseline="0" dirty="0" smtClean="0"/>
              <a:t>We can computed the predicted labels by multiplying A by the trained feature weights and plot them together with the data set to inspect visually the quality of the fit</a:t>
            </a:r>
          </a:p>
          <a:p>
            <a:r>
              <a:rPr lang="en-US" baseline="0" dirty="0" smtClean="0"/>
              <a:t> </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11</a:t>
            </a:fld>
            <a:endParaRPr lang="en-US"/>
          </a:p>
        </p:txBody>
      </p:sp>
    </p:spTree>
    <p:extLst>
      <p:ext uri="{BB962C8B-B14F-4D97-AF65-F5344CB8AC3E}">
        <p14:creationId xmlns:p14="http://schemas.microsoft.com/office/powerpoint/2010/main" val="311926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third example we discuss</a:t>
            </a:r>
            <a:r>
              <a:rPr lang="en-US" baseline="0" dirty="0" smtClean="0"/>
              <a:t> how we can analyze consumer ratings of cereals </a:t>
            </a:r>
          </a:p>
          <a:p>
            <a:endParaRPr lang="en-US" baseline="0" dirty="0" smtClean="0"/>
          </a:p>
          <a:p>
            <a:r>
              <a:rPr lang="en-US" baseline="0" dirty="0" smtClean="0"/>
              <a:t>For this we use a data set containing 77 entries. Each entry contains several fields </a:t>
            </a:r>
            <a:r>
              <a:rPr lang="en-US" baseline="0" smtClean="0"/>
              <a:t>with properties </a:t>
            </a:r>
            <a:r>
              <a:rPr lang="en-US" baseline="0" dirty="0" smtClean="0"/>
              <a:t>of the rated cereals and the rating itself</a:t>
            </a:r>
          </a:p>
          <a:p>
            <a:endParaRPr lang="en-US" baseline="0" dirty="0" smtClean="0"/>
          </a:p>
          <a:p>
            <a:pPr rtl="0"/>
            <a:r>
              <a:rPr lang="en-US" baseline="0" dirty="0" smtClean="0"/>
              <a:t>Can we learn form this data set how consumers rate cereals? </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12</a:t>
            </a:fld>
            <a:endParaRPr lang="en-US"/>
          </a:p>
        </p:txBody>
      </p:sp>
    </p:spTree>
    <p:extLst>
      <p:ext uri="{BB962C8B-B14F-4D97-AF65-F5344CB8AC3E}">
        <p14:creationId xmlns:p14="http://schemas.microsoft.com/office/powerpoint/2010/main" val="166962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Intuitively we can expect that the sugar content</a:t>
            </a:r>
            <a:r>
              <a:rPr lang="en-US" baseline="0" dirty="0" smtClean="0"/>
              <a:t> of cereals will affect the consumer rating</a:t>
            </a:r>
          </a:p>
          <a:p>
            <a:endParaRPr lang="en-US" baseline="0" dirty="0" smtClean="0"/>
          </a:p>
          <a:p>
            <a:r>
              <a:rPr lang="en-US" baseline="0" dirty="0" smtClean="0"/>
              <a:t>For this we use a model with the single feature x1 which is the sugar content of the rated cereals</a:t>
            </a:r>
          </a:p>
          <a:p>
            <a:r>
              <a:rPr lang="en-US" baseline="0" dirty="0" smtClean="0"/>
              <a:t>The output y is the consumer rating on a scale of 100</a:t>
            </a:r>
          </a:p>
          <a:p>
            <a:endParaRPr lang="en-US" baseline="0" dirty="0" smtClean="0"/>
          </a:p>
          <a:p>
            <a:r>
              <a:rPr lang="en-US" baseline="0" dirty="0" smtClean="0"/>
              <a:t>Solving the normal equations lead to the feature weights minimizing the root mean square error</a:t>
            </a:r>
          </a:p>
          <a:p>
            <a:endParaRPr lang="en-US" baseline="0" dirty="0" smtClean="0"/>
          </a:p>
          <a:p>
            <a:r>
              <a:rPr lang="en-US" baseline="0" dirty="0" smtClean="0"/>
              <a:t>Observing the plot displaying the 77 instances and the fitted model show that the over trend seems to be reproduced but the variations are relatively large</a:t>
            </a:r>
          </a:p>
          <a:p>
            <a:endParaRPr lang="en-US" baseline="0" dirty="0" smtClean="0"/>
          </a:p>
          <a:p>
            <a:r>
              <a:rPr lang="en-US" dirty="0" smtClean="0"/>
              <a:t>According this data set,</a:t>
            </a:r>
            <a:r>
              <a:rPr lang="en-US" baseline="0" dirty="0" smtClean="0"/>
              <a:t> generally consumers prefer cereals with lower </a:t>
            </a:r>
            <a:r>
              <a:rPr lang="en-US" baseline="0" dirty="0" err="1" smtClean="0"/>
              <a:t>suggar</a:t>
            </a:r>
            <a:r>
              <a:rPr lang="en-US" baseline="0" dirty="0" smtClean="0"/>
              <a:t> content</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13</a:t>
            </a:fld>
            <a:endParaRPr lang="en-US"/>
          </a:p>
        </p:txBody>
      </p:sp>
    </p:spTree>
    <p:extLst>
      <p:ext uri="{BB962C8B-B14F-4D97-AF65-F5344CB8AC3E}">
        <p14:creationId xmlns:p14="http://schemas.microsoft.com/office/powerpoint/2010/main" val="95418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have a more quantitative description of the validity</a:t>
            </a:r>
            <a:r>
              <a:rPr lang="en-US" baseline="0" dirty="0" smtClean="0"/>
              <a:t> of the fit we consider the residuals</a:t>
            </a:r>
          </a:p>
          <a:p>
            <a:endParaRPr lang="en-US" dirty="0" smtClean="0"/>
          </a:p>
          <a:p>
            <a:r>
              <a:rPr lang="en-US" dirty="0" smtClean="0"/>
              <a:t>The</a:t>
            </a:r>
            <a:r>
              <a:rPr lang="en-US" baseline="0" dirty="0" smtClean="0"/>
              <a:t> residual plot gives a good idea on how the model is able to describe the data set.</a:t>
            </a:r>
          </a:p>
          <a:p>
            <a:r>
              <a:rPr lang="en-US" baseline="0" dirty="0" smtClean="0"/>
              <a:t>One can observe that in average the residuals show an error, in absolute value, of around 10, which means that the model predicts the consumer rating with an average error of around 10.</a:t>
            </a:r>
          </a:p>
          <a:p>
            <a:r>
              <a:rPr lang="en-US" baseline="0" dirty="0" smtClean="0"/>
              <a:t>The consumer rating being on a scale of 100, this means an average error around 10%</a:t>
            </a:r>
          </a:p>
          <a:p>
            <a:endParaRPr lang="en-US" baseline="0" dirty="0" smtClean="0"/>
          </a:p>
          <a:p>
            <a:r>
              <a:rPr lang="en-US" baseline="0" dirty="0" smtClean="0"/>
              <a:t>An objective measure of this error is, as we know, the root mean square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Calculating the root mean square error of our data set and model gives a value of about 9, confirming our observation from the residual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5DBF335C-4646-458E-9A0B-64BA6FB582C9}" type="slidenum">
              <a:rPr lang="en-US" smtClean="0"/>
              <a:t>14</a:t>
            </a:fld>
            <a:endParaRPr lang="en-US"/>
          </a:p>
        </p:txBody>
      </p:sp>
    </p:spTree>
    <p:extLst>
      <p:ext uri="{BB962C8B-B14F-4D97-AF65-F5344CB8AC3E}">
        <p14:creationId xmlns:p14="http://schemas.microsoft.com/office/powerpoint/2010/main" val="3668744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aseline="0" dirty="0" smtClean="0"/>
              <a:t>root mean square of 9 on a scale of 100 is quite large.</a:t>
            </a:r>
          </a:p>
          <a:p>
            <a:endParaRPr lang="en-US" baseline="0" dirty="0" smtClean="0"/>
          </a:p>
          <a:p>
            <a:r>
              <a:rPr lang="en-US" baseline="0" dirty="0" smtClean="0"/>
              <a:t>Let us try a model including more than one feature</a:t>
            </a:r>
          </a:p>
          <a:p>
            <a:endParaRPr lang="en-US" baseline="0" dirty="0" smtClean="0"/>
          </a:p>
          <a:p>
            <a:r>
              <a:rPr lang="en-US" baseline="0" dirty="0" smtClean="0"/>
              <a:t>This time we include three features: the sugar content, the fat content and the fiber content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Solving the normal equations lead to the feature weights minimizing the root mean square error</a:t>
            </a:r>
          </a:p>
          <a:p>
            <a:endParaRPr lang="en-US" dirty="0" smtClean="0"/>
          </a:p>
          <a:p>
            <a:r>
              <a:rPr lang="en-US" dirty="0" smtClean="0"/>
              <a:t>As out model has now 3 features,</a:t>
            </a:r>
            <a:r>
              <a:rPr lang="en-US" baseline="0" dirty="0" smtClean="0"/>
              <a:t> we can no longer plot the data set together with the fitted model as it would require a plot in four dimensions</a:t>
            </a:r>
          </a:p>
          <a:p>
            <a:endParaRPr lang="en-US" baseline="0" dirty="0" smtClean="0"/>
          </a:p>
          <a:p>
            <a:r>
              <a:rPr lang="en-US" dirty="0" smtClean="0"/>
              <a:t>This is very typical</a:t>
            </a:r>
            <a:r>
              <a:rPr lang="en-US" baseline="0" dirty="0" smtClean="0"/>
              <a:t> for machine learning which deals with situations involving a large amount of features.</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15</a:t>
            </a:fld>
            <a:endParaRPr lang="en-US"/>
          </a:p>
        </p:txBody>
      </p:sp>
    </p:spTree>
    <p:extLst>
      <p:ext uri="{BB962C8B-B14F-4D97-AF65-F5344CB8AC3E}">
        <p14:creationId xmlns:p14="http://schemas.microsoft.com/office/powerpoint/2010/main" val="4292970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being able to plot the data set together with the fitted model  leaves us with only the residual plot as a tool to judge if our model describes well or not the data set</a:t>
            </a:r>
          </a:p>
          <a:p>
            <a:endParaRPr lang="en-US" baseline="0" dirty="0" smtClean="0"/>
          </a:p>
          <a:p>
            <a:r>
              <a:rPr lang="en-US" baseline="0" dirty="0" smtClean="0"/>
              <a:t>Observing the residual plot and comparing it with the model having only one feature, tells us right away that the three feature model is better. The residuals are smaller and are in average with an absolute error around 5</a:t>
            </a:r>
          </a:p>
          <a:p>
            <a:endParaRPr lang="en-US" baseline="0" dirty="0" smtClean="0"/>
          </a:p>
          <a:p>
            <a:r>
              <a:rPr lang="en-US" baseline="0" dirty="0" smtClean="0"/>
              <a:t>Computing the root mean square error confirms this observation </a:t>
            </a:r>
          </a:p>
          <a:p>
            <a:r>
              <a:rPr lang="en-US" baseline="0" dirty="0" smtClean="0"/>
              <a:t>We find a value of 5.1, almost half of the value we got in the case of the one feature model</a:t>
            </a:r>
          </a:p>
          <a:p>
            <a:endParaRPr lang="en-US" baseline="0" dirty="0" smtClean="0"/>
          </a:p>
          <a:p>
            <a:r>
              <a:rPr lang="en-US" baseline="0" dirty="0" smtClean="0"/>
              <a:t>This shows that sugar, fat and the fiber content are important factor affecting the consumer rating of cereals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16</a:t>
            </a:fld>
            <a:endParaRPr lang="en-US"/>
          </a:p>
        </p:txBody>
      </p:sp>
    </p:spTree>
    <p:extLst>
      <p:ext uri="{BB962C8B-B14F-4D97-AF65-F5344CB8AC3E}">
        <p14:creationId xmlns:p14="http://schemas.microsoft.com/office/powerpoint/2010/main" val="227644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 us summarize the key findings</a:t>
            </a:r>
          </a:p>
          <a:p>
            <a:endParaRPr lang="en-US" dirty="0" smtClean="0"/>
          </a:p>
          <a:p>
            <a:r>
              <a:rPr lang="en-US" dirty="0" smtClean="0"/>
              <a:t>We studied some examples where linear models involving serval features can be used to describe data sets</a:t>
            </a:r>
          </a:p>
          <a:p>
            <a:endParaRPr lang="en-US" smtClean="0"/>
          </a:p>
          <a:p>
            <a:r>
              <a:rPr lang="en-US" smtClean="0"/>
              <a:t>Comparing </a:t>
            </a:r>
            <a:r>
              <a:rPr lang="en-US" dirty="0" smtClean="0"/>
              <a:t>these examples allows us to get a better intuitive understanding about what are features</a:t>
            </a:r>
          </a:p>
          <a:p>
            <a:endParaRPr lang="en-US" dirty="0" smtClean="0"/>
          </a:p>
          <a:p>
            <a:r>
              <a:rPr lang="en-US" dirty="0" smtClean="0"/>
              <a:t>Features can represent </a:t>
            </a:r>
          </a:p>
          <a:p>
            <a:pPr marL="171450" lvl="0" indent="-171450">
              <a:buFont typeface="Arial" panose="020B0604020202020204" pitchFamily="34" charset="0"/>
              <a:buChar char="•"/>
            </a:pPr>
            <a:r>
              <a:rPr lang="en-US" dirty="0" smtClean="0"/>
              <a:t>physical properties (e.g. sugar, fat or fiber content of cereals)</a:t>
            </a:r>
          </a:p>
          <a:p>
            <a:pPr marL="171450" lvl="0" indent="-171450">
              <a:buFont typeface="Arial" panose="020B0604020202020204" pitchFamily="34" charset="0"/>
              <a:buChar char="•"/>
            </a:pPr>
            <a:r>
              <a:rPr lang="en-US" dirty="0" smtClean="0"/>
              <a:t>patterns in a data set (e.g. seasonal variations of power generation)</a:t>
            </a:r>
          </a:p>
          <a:p>
            <a:pPr marL="171450" lvl="0" indent="-171450">
              <a:buFont typeface="Arial" panose="020B0604020202020204" pitchFamily="34" charset="0"/>
              <a:buChar char="•"/>
            </a:pPr>
            <a:r>
              <a:rPr lang="en-US" dirty="0" smtClean="0"/>
              <a:t>mathematical quantities needed to describe a data set (e.g. the first and second power of the specific gravity of an </a:t>
            </a:r>
            <a:r>
              <a:rPr lang="en-US" dirty="0" err="1" smtClean="0"/>
              <a:t>electropolihing</a:t>
            </a:r>
            <a:r>
              <a:rPr lang="en-US" dirty="0" smtClean="0"/>
              <a:t> solution </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17</a:t>
            </a:fld>
            <a:endParaRPr lang="en-US"/>
          </a:p>
        </p:txBody>
      </p:sp>
    </p:spTree>
    <p:extLst>
      <p:ext uri="{BB962C8B-B14F-4D97-AF65-F5344CB8AC3E}">
        <p14:creationId xmlns:p14="http://schemas.microsoft.com/office/powerpoint/2010/main" val="34299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we present some examples to illustrate how linear regression is used in machine learning</a:t>
            </a:r>
          </a:p>
          <a:p>
            <a:endParaRPr lang="en-US" dirty="0" smtClean="0"/>
          </a:p>
          <a:p>
            <a:r>
              <a:rPr lang="en-US" dirty="0" smtClean="0"/>
              <a:t>Note that machine learning handles usually large data sets</a:t>
            </a:r>
          </a:p>
          <a:p>
            <a:endParaRPr lang="en-US" dirty="0" smtClean="0"/>
          </a:p>
          <a:p>
            <a:r>
              <a:rPr lang="en-US" dirty="0" smtClean="0"/>
              <a:t>Keep in mind that the examples we present here are oversimplified and serve only for illustration purposes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226588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for data: http://www.minnkota.com</a:t>
            </a:r>
          </a:p>
          <a:p>
            <a:endParaRPr lang="en-US" dirty="0" smtClean="0"/>
          </a:p>
          <a:p>
            <a:r>
              <a:rPr lang="en-US" dirty="0" smtClean="0"/>
              <a:t>The first example deals</a:t>
            </a:r>
            <a:r>
              <a:rPr lang="en-US" baseline="0" dirty="0" smtClean="0"/>
              <a:t> with the annual power generation of a windmill</a:t>
            </a:r>
          </a:p>
          <a:p>
            <a:endParaRPr lang="en-US" baseline="0" dirty="0" smtClean="0"/>
          </a:p>
          <a:p>
            <a:r>
              <a:rPr lang="en-US" baseline="0" dirty="0" smtClean="0"/>
              <a:t>The table lists, monthly since January 2005, the average power generation, in MW, of a windmill in </a:t>
            </a:r>
            <a:r>
              <a:rPr lang="en-CA" dirty="0" smtClean="0"/>
              <a:t>eastern North Dakota</a:t>
            </a:r>
            <a:r>
              <a:rPr lang="en-CA" baseline="0" dirty="0" smtClean="0"/>
              <a:t> in the USA</a:t>
            </a:r>
          </a:p>
          <a:p>
            <a:endParaRPr lang="en-US" baseline="0" dirty="0" smtClean="0"/>
          </a:p>
          <a:p>
            <a:r>
              <a:rPr lang="en-US" baseline="0" dirty="0" smtClean="0"/>
              <a:t>The dataset we use contains a total of 60 entries</a:t>
            </a:r>
            <a:endParaRPr lang="en-US" dirty="0" smtClean="0"/>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129473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a:t>
                </a:r>
                <a:r>
                  <a:rPr lang="en-US" baseline="0" dirty="0" smtClean="0"/>
                  <a:t> us first try out a very simple model containing a single feature x1, which is the time t, in fraction of years, since January 2005</a:t>
                </a:r>
              </a:p>
              <a:p>
                <a:endParaRPr lang="en-US" baseline="0" dirty="0" smtClean="0"/>
              </a:p>
              <a:p>
                <a:r>
                  <a:rPr lang="en-US" baseline="0" dirty="0" smtClean="0"/>
                  <a:t>The model writes then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r>
                          <a:rPr lang="en-US" sz="1200" i="1">
                            <a:latin typeface="Cambria Math" panose="02040503050406030204" pitchFamily="18" charset="0"/>
                          </a:rPr>
                          <m:t>𝑥</m:t>
                        </m:r>
                      </m:e>
                      <m:sub>
                        <m:r>
                          <a:rPr lang="en-US" sz="1200" i="1">
                            <a:latin typeface="Cambria Math" panose="02040503050406030204" pitchFamily="18" charset="0"/>
                          </a:rPr>
                          <m:t>1</m:t>
                        </m:r>
                      </m:sub>
                    </m:sSub>
                  </m:oMath>
                </a14:m>
                <a:endParaRPr lang="en-US" dirty="0" smtClean="0"/>
              </a:p>
              <a:p>
                <a:endParaRPr lang="en-US" dirty="0" smtClean="0"/>
              </a:p>
              <a:p>
                <a:r>
                  <a:rPr lang="en-US" dirty="0" smtClean="0"/>
                  <a:t>If you use the normal equations to train this model you will find the optimal feature weights </a:t>
                </a:r>
                <a14:m>
                  <m:oMath xmlns:m="http://schemas.openxmlformats.org/officeDocument/2006/math">
                    <m:bar>
                      <m:barPr>
                        <m:ctrlPr>
                          <a:rPr lang="en-US" sz="1100" i="1" smtClean="0">
                            <a:latin typeface="Cambria Math" panose="02040503050406030204" pitchFamily="18" charset="0"/>
                          </a:rPr>
                        </m:ctrlPr>
                      </m:bar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e>
                    </m:bar>
                  </m:oMath>
                </a14:m>
                <a:r>
                  <a:rPr lang="en-US" dirty="0" smtClean="0"/>
                  <a:t> that gives you a</a:t>
                </a:r>
                <a:r>
                  <a:rPr lang="en-US" baseline="0" dirty="0" smtClean="0"/>
                  <a:t> minimal error in representing the data set</a:t>
                </a:r>
              </a:p>
              <a:p>
                <a:endParaRPr lang="en-US" baseline="0" dirty="0" smtClean="0"/>
              </a:p>
              <a:p>
                <a:r>
                  <a:rPr lang="en-US" dirty="0" smtClean="0"/>
                  <a:t>As obvious form</a:t>
                </a:r>
                <a:r>
                  <a:rPr lang="en-US" baseline="0" dirty="0" smtClean="0"/>
                  <a:t> the plot, the model isn't that great</a:t>
                </a:r>
              </a:p>
              <a:p>
                <a:r>
                  <a:rPr lang="en-US" baseline="0" dirty="0" smtClean="0"/>
                  <a:t>This is not surprising as the data set doesn’t look very linear to being with</a:t>
                </a:r>
              </a:p>
              <a:p>
                <a:endParaRPr lang="en-US" dirty="0"/>
              </a:p>
            </p:txBody>
          </p:sp>
        </mc:Choice>
        <mc:Fallback xmlns="">
          <p:sp>
            <p:nvSpPr>
              <p:cNvPr id="3" name="Notes Placeholder 2"/>
              <p:cNvSpPr>
                <a:spLocks noGrp="1"/>
              </p:cNvSpPr>
              <p:nvPr>
                <p:ph type="body" idx="1"/>
              </p:nvPr>
            </p:nvSpPr>
            <p:spPr/>
            <p:txBody>
              <a:bodyPr/>
              <a:lstStyle/>
              <a:p>
                <a:r>
                  <a:rPr lang="en-US" dirty="0" smtClean="0"/>
                  <a:t>Let</a:t>
                </a:r>
                <a:r>
                  <a:rPr lang="en-US" baseline="0" dirty="0" smtClean="0"/>
                  <a:t> us first try out a very simple model containing a single feature x1, which is the time t, in fraction of years, since January 2005</a:t>
                </a:r>
              </a:p>
              <a:p>
                <a:endParaRPr lang="en-US" baseline="0" dirty="0" smtClean="0"/>
              </a:p>
              <a:p>
                <a:r>
                  <a:rPr lang="en-US" baseline="0" dirty="0" smtClean="0"/>
                  <a:t>The model writes then </a:t>
                </a:r>
                <a:r>
                  <a:rPr lang="en-US" sz="1200" i="0" smtClean="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1 𝑥</a:t>
                </a:r>
                <a:r>
                  <a:rPr lang="fr-FR" sz="1200" i="0">
                    <a:latin typeface="Cambria Math" panose="02040503050406030204" pitchFamily="18" charset="0"/>
                  </a:rPr>
                  <a:t>〗_</a:t>
                </a:r>
                <a:r>
                  <a:rPr lang="en-US" sz="1200" i="0">
                    <a:latin typeface="Cambria Math" panose="02040503050406030204" pitchFamily="18" charset="0"/>
                  </a:rPr>
                  <a:t>1</a:t>
                </a:r>
                <a:endParaRPr lang="en-US" dirty="0" smtClean="0"/>
              </a:p>
              <a:p>
                <a:endParaRPr lang="en-US" dirty="0" smtClean="0"/>
              </a:p>
              <a:p>
                <a:r>
                  <a:rPr lang="en-US" dirty="0" smtClean="0"/>
                  <a:t>If you use the normal equations to train this model you will find the optimal feature weights </a:t>
                </a:r>
                <a:r>
                  <a:rPr lang="en-US" sz="1100" i="0" smtClean="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 ̂ </a:t>
                </a:r>
                <a:r>
                  <a:rPr lang="en-US" sz="1100" i="0" smtClean="0">
                    <a:latin typeface="Cambria Math" panose="02040503050406030204" pitchFamily="18" charset="0"/>
                    <a:ea typeface="Cambria Math" panose="02040503050406030204" pitchFamily="18" charset="0"/>
                  </a:rPr>
                  <a:t>)</a:t>
                </a:r>
                <a:r>
                  <a:rPr lang="en-US" dirty="0" smtClean="0"/>
                  <a:t> that gives you a</a:t>
                </a:r>
                <a:r>
                  <a:rPr lang="en-US" baseline="0" dirty="0" smtClean="0"/>
                  <a:t> minimal error in representing the data set</a:t>
                </a:r>
              </a:p>
              <a:p>
                <a:endParaRPr lang="en-US" baseline="0" dirty="0" smtClean="0"/>
              </a:p>
              <a:p>
                <a:r>
                  <a:rPr lang="en-US" dirty="0" smtClean="0"/>
                  <a:t>As obvious form</a:t>
                </a:r>
                <a:r>
                  <a:rPr lang="en-US" baseline="0" dirty="0" smtClean="0"/>
                  <a:t> the plot, the model isn't that great</a:t>
                </a:r>
              </a:p>
              <a:p>
                <a:r>
                  <a:rPr lang="en-US" baseline="0" dirty="0" smtClean="0"/>
                  <a:t>This is not surprising as the data set doesn’t look very linear to being with</a:t>
                </a:r>
              </a:p>
              <a:p>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308450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quickly explain once more how you can train</a:t>
            </a:r>
            <a:r>
              <a:rPr lang="en-US" baseline="0" dirty="0" smtClean="0"/>
              <a:t> your model using octave</a:t>
            </a:r>
          </a:p>
          <a:p>
            <a:endParaRPr lang="en-US" baseline="0" dirty="0" smtClean="0"/>
          </a:p>
          <a:p>
            <a:r>
              <a:rPr lang="en-US" baseline="0" dirty="0" smtClean="0"/>
              <a:t>First you will have to the enter the data set</a:t>
            </a:r>
          </a:p>
          <a:p>
            <a:r>
              <a:rPr lang="en-US" baseline="0" dirty="0" smtClean="0"/>
              <a:t>Let us assume you created two column vectors t and y</a:t>
            </a:r>
          </a:p>
          <a:p>
            <a:r>
              <a:rPr lang="en-US" baseline="0" dirty="0" smtClean="0"/>
              <a:t>The vector t contains the time, in fraction of years, since January 2005</a:t>
            </a:r>
          </a:p>
          <a:p>
            <a:r>
              <a:rPr lang="en-US" baseline="0" dirty="0" smtClean="0"/>
              <a:t>The vector y contains the corresponding average power generation in MW</a:t>
            </a:r>
          </a:p>
          <a:p>
            <a:endParaRPr lang="en-US" baseline="0" dirty="0" smtClean="0"/>
          </a:p>
          <a:p>
            <a:r>
              <a:rPr lang="en-US" baseline="0" dirty="0" smtClean="0"/>
              <a:t>Having these two vector available we define now our feature vector x1</a:t>
            </a:r>
          </a:p>
          <a:p>
            <a:r>
              <a:rPr lang="en-US" baseline="0" dirty="0" smtClean="0"/>
              <a:t>From this vector we create the usual way our coefficient matrix A</a:t>
            </a:r>
          </a:p>
          <a:p>
            <a:r>
              <a:rPr lang="en-US" dirty="0" smtClean="0"/>
              <a:t>The first column is made out of ones, the second column is the feature</a:t>
            </a:r>
            <a:r>
              <a:rPr lang="en-US" baseline="0" dirty="0" smtClean="0"/>
              <a:t> vector x1</a:t>
            </a:r>
          </a:p>
          <a:p>
            <a:endParaRPr lang="en-US" baseline="0" dirty="0" smtClean="0"/>
          </a:p>
          <a:p>
            <a:r>
              <a:rPr lang="en-US" baseline="0" dirty="0" smtClean="0"/>
              <a:t>Solving the normal equations using PA=LU decomposition gives us our optimal feature weights</a:t>
            </a:r>
          </a:p>
          <a:p>
            <a:endParaRPr lang="en-US" baseline="0" dirty="0" smtClean="0"/>
          </a:p>
          <a:p>
            <a:r>
              <a:rPr lang="en-US" baseline="0" dirty="0" smtClean="0"/>
              <a:t>To create a plot of our model we can first compute the labels y according the model of our data set</a:t>
            </a:r>
          </a:p>
          <a:p>
            <a:endParaRPr lang="en-US" baseline="0" dirty="0" smtClean="0"/>
          </a:p>
          <a:p>
            <a:r>
              <a:rPr lang="en-US" dirty="0" smtClean="0"/>
              <a:t>Having stored</a:t>
            </a:r>
            <a:r>
              <a:rPr lang="en-US" baseline="0" dirty="0" smtClean="0"/>
              <a:t> </a:t>
            </a:r>
            <a:r>
              <a:rPr lang="en-US" baseline="0" dirty="0" err="1" smtClean="0"/>
              <a:t>thse</a:t>
            </a:r>
            <a:r>
              <a:rPr lang="en-US" baseline="0" dirty="0" smtClean="0"/>
              <a:t> labels in the vector </a:t>
            </a:r>
            <a:r>
              <a:rPr lang="en-US" baseline="0" dirty="0" err="1" smtClean="0"/>
              <a:t>yfit</a:t>
            </a:r>
            <a:r>
              <a:rPr lang="en-US" baseline="0" dirty="0" smtClean="0"/>
              <a:t> we can then plot them together with the data points</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28359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As we realized, the simple</a:t>
                </a:r>
                <a:r>
                  <a:rPr lang="en-US" baseline="0" dirty="0" smtClean="0"/>
                  <a:t> model with one feature isn’t that great</a:t>
                </a:r>
              </a:p>
              <a:p>
                <a:endParaRPr lang="en-US" baseline="0" dirty="0" smtClean="0"/>
              </a:p>
              <a:p>
                <a:r>
                  <a:rPr lang="en-US" baseline="0" dirty="0" smtClean="0"/>
                  <a:t>Let us try a more realistic model involving three features x1, x2 and x3</a:t>
                </a:r>
              </a:p>
              <a:p>
                <a:endParaRPr lang="en-US" baseline="0" dirty="0" smtClean="0"/>
              </a:p>
              <a:p>
                <a:r>
                  <a:rPr lang="en-US" baseline="0" dirty="0" smtClean="0"/>
                  <a:t>The first feature x1 is defined as </a:t>
                </a:r>
                <a14:m>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r>
                          <a:rPr lang="en-US" sz="1200" b="0" i="1" smtClean="0">
                            <a:latin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𝑡</m:t>
                        </m:r>
                      </m:e>
                    </m:func>
                  </m:oMath>
                </a14:m>
                <a:endParaRPr lang="en-US" dirty="0" smtClean="0"/>
              </a:p>
              <a:p>
                <a:r>
                  <a:rPr lang="en-US" dirty="0" smtClean="0"/>
                  <a:t>And the second feature as </a:t>
                </a:r>
                <a14:m>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sin</m:t>
                        </m:r>
                      </m:fName>
                      <m:e>
                        <m:r>
                          <a:rPr lang="en-US" sz="1200" b="0" i="1" smtClean="0">
                            <a:latin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𝑡</m:t>
                        </m:r>
                      </m:e>
                    </m:func>
                  </m:oMath>
                </a14:m>
                <a:endParaRPr lang="en-US" dirty="0" smtClean="0"/>
              </a:p>
              <a:p>
                <a:endParaRPr lang="en-US" dirty="0" smtClean="0"/>
              </a:p>
              <a:p>
                <a:r>
                  <a:rPr lang="en-US" dirty="0" smtClean="0"/>
                  <a:t>As t is measure in fraction of years, these</a:t>
                </a:r>
                <a:r>
                  <a:rPr lang="en-US" baseline="0" dirty="0" smtClean="0"/>
                  <a:t> two</a:t>
                </a:r>
                <a:r>
                  <a:rPr lang="en-US" dirty="0" smtClean="0"/>
                  <a:t> features will measure half annual</a:t>
                </a:r>
                <a:r>
                  <a:rPr lang="en-US" baseline="0" dirty="0" smtClean="0"/>
                  <a:t> fluctuations</a:t>
                </a:r>
              </a:p>
              <a:p>
                <a:r>
                  <a:rPr lang="en-US" baseline="0" dirty="0" smtClean="0"/>
                  <a:t>This makes sense as probably winter and spring may require similar power generation as summer and fall</a:t>
                </a:r>
              </a:p>
              <a:p>
                <a:endParaRPr lang="en-US" dirty="0" smtClean="0"/>
              </a:p>
              <a:p>
                <a:r>
                  <a:rPr lang="en-US" dirty="0" smtClean="0"/>
                  <a:t>But you may expect that the power generation should not only depend on an half annual cycles, but on seasons too. For example winter and summer</a:t>
                </a:r>
                <a:r>
                  <a:rPr lang="en-US" baseline="0" dirty="0" smtClean="0"/>
                  <a:t> will not ask for the same power generation</a:t>
                </a:r>
              </a:p>
              <a:p>
                <a:endParaRPr lang="en-US" dirty="0" smtClean="0"/>
              </a:p>
              <a:p>
                <a:r>
                  <a:rPr lang="en-US" dirty="0" smtClean="0"/>
                  <a:t>This is why we define</a:t>
                </a:r>
                <a:r>
                  <a:rPr lang="en-US" baseline="0" dirty="0" smtClean="0"/>
                  <a:t> the third feature as </a:t>
                </a:r>
                <a14:m>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r>
                          <a:rPr lang="en-US" sz="1200" b="0" i="1" smtClean="0">
                            <a:latin typeface="Cambria Math" panose="02040503050406030204" pitchFamily="18" charset="0"/>
                          </a:rPr>
                          <m:t>4</m:t>
                        </m:r>
                        <m:r>
                          <a:rPr lang="en-US" sz="1200" b="0" i="1" smtClean="0">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𝑡</m:t>
                        </m:r>
                      </m:e>
                    </m:func>
                  </m:oMath>
                </a14:m>
                <a:r>
                  <a:rPr lang="en-US" dirty="0" smtClean="0"/>
                  <a:t> to capture more fine variations</a:t>
                </a:r>
              </a:p>
              <a:p>
                <a:endParaRPr lang="en-US" dirty="0" smtClean="0"/>
              </a:p>
              <a:p>
                <a:r>
                  <a:rPr lang="en-US" dirty="0" smtClean="0"/>
                  <a:t>Training this model gives a much better description of the data set as obvious</a:t>
                </a:r>
                <a:r>
                  <a:rPr lang="en-US" baseline="0" dirty="0" smtClean="0"/>
                  <a:t> from the plot</a:t>
                </a:r>
              </a:p>
              <a:p>
                <a:r>
                  <a:rPr lang="en-US" baseline="0" dirty="0" smtClean="0"/>
                  <a:t>One can very well see how at start of the year and end (in winter) power generation is high, as the demand is high too. In spring the power generation decreases and in summer the power generation is the lowest. In fall power generation increases again before becoming maximal in winter</a:t>
                </a:r>
                <a:endParaRPr lang="en-US" dirty="0" smtClean="0"/>
              </a:p>
              <a:p>
                <a:endParaRPr lang="en-US" dirty="0" smtClean="0"/>
              </a:p>
              <a:p>
                <a:r>
                  <a:rPr lang="en-US" dirty="0" smtClean="0"/>
                  <a:t>This example illustrates well why in machine learning people talk about features</a:t>
                </a:r>
              </a:p>
              <a:p>
                <a:endParaRPr lang="en-US" dirty="0" smtClean="0"/>
              </a:p>
              <a:p>
                <a:r>
                  <a:rPr lang="en-US" dirty="0" smtClean="0"/>
                  <a:t>In fact in our example the features x1 and x2 capture the variations due to cold and warm seasons</a:t>
                </a:r>
              </a:p>
              <a:p>
                <a:r>
                  <a:rPr lang="en-US" dirty="0" smtClean="0"/>
                  <a:t>Whereas the third feature captures variations du</a:t>
                </a:r>
                <a:r>
                  <a:rPr lang="en-US" baseline="0" dirty="0" smtClean="0"/>
                  <a:t> to all four seasons</a:t>
                </a:r>
                <a:endParaRPr lang="en-US" dirty="0"/>
              </a:p>
            </p:txBody>
          </p:sp>
        </mc:Choice>
        <mc:Fallback xmlns="">
          <p:sp>
            <p:nvSpPr>
              <p:cNvPr id="3" name="Notes Placeholder 2"/>
              <p:cNvSpPr>
                <a:spLocks noGrp="1"/>
              </p:cNvSpPr>
              <p:nvPr>
                <p:ph type="body" idx="1"/>
              </p:nvPr>
            </p:nvSpPr>
            <p:spPr/>
            <p:txBody>
              <a:bodyPr/>
              <a:lstStyle/>
              <a:p>
                <a:r>
                  <a:rPr lang="en-US" dirty="0" smtClean="0"/>
                  <a:t>As we realized, the simple</a:t>
                </a:r>
                <a:r>
                  <a:rPr lang="en-US" baseline="0" dirty="0" smtClean="0"/>
                  <a:t> model with one feature isn’t that great</a:t>
                </a:r>
              </a:p>
              <a:p>
                <a:endParaRPr lang="en-US" baseline="0" dirty="0" smtClean="0"/>
              </a:p>
              <a:p>
                <a:r>
                  <a:rPr lang="en-US" baseline="0" dirty="0" smtClean="0"/>
                  <a:t>Let us try a more realistic model involving three features x1, x2 and x3</a:t>
                </a:r>
              </a:p>
              <a:p>
                <a:endParaRPr lang="en-US" baseline="0" dirty="0" smtClean="0"/>
              </a:p>
              <a:p>
                <a:r>
                  <a:rPr lang="en-US" baseline="0" dirty="0" smtClean="0"/>
                  <a:t>The first feature x1 is defined as </a:t>
                </a:r>
                <a:r>
                  <a:rPr lang="en-US" sz="1200" b="0" i="0" smtClean="0">
                    <a:latin typeface="Cambria Math" panose="02040503050406030204" pitchFamily="18" charset="0"/>
                  </a:rPr>
                  <a:t>cos⁡2</a:t>
                </a:r>
                <a:r>
                  <a:rPr lang="en-US" sz="1200" b="0" i="0" smtClean="0">
                    <a:latin typeface="Cambria Math" panose="02040503050406030204" pitchFamily="18" charset="0"/>
                    <a:ea typeface="Cambria Math" panose="02040503050406030204" pitchFamily="18" charset="0"/>
                  </a:rPr>
                  <a:t>𝜋𝑡</a:t>
                </a:r>
                <a:endParaRPr lang="en-US" dirty="0" smtClean="0"/>
              </a:p>
              <a:p>
                <a:r>
                  <a:rPr lang="en-US" dirty="0" smtClean="0"/>
                  <a:t>And the second feature as </a:t>
                </a:r>
                <a:r>
                  <a:rPr lang="en-US" sz="1200" b="0" i="0" smtClean="0">
                    <a:latin typeface="Cambria Math" panose="02040503050406030204" pitchFamily="18" charset="0"/>
                  </a:rPr>
                  <a:t>sin</a:t>
                </a:r>
                <a:r>
                  <a:rPr lang="en-US" sz="1200" b="0" i="0" smtClean="0">
                    <a:latin typeface="Cambria Math" panose="02040503050406030204" pitchFamily="18" charset="0"/>
                  </a:rPr>
                  <a:t>⁡</a:t>
                </a:r>
                <a:r>
                  <a:rPr lang="en-US" sz="1200" b="0" i="0" smtClean="0">
                    <a:latin typeface="Cambria Math" panose="02040503050406030204" pitchFamily="18" charset="0"/>
                  </a:rPr>
                  <a:t>2</a:t>
                </a:r>
                <a:r>
                  <a:rPr lang="en-US" sz="1200" b="0" i="0" smtClean="0">
                    <a:latin typeface="Cambria Math" panose="02040503050406030204" pitchFamily="18" charset="0"/>
                    <a:ea typeface="Cambria Math" panose="02040503050406030204" pitchFamily="18" charset="0"/>
                  </a:rPr>
                  <a:t>𝜋𝑡</a:t>
                </a:r>
                <a:endParaRPr lang="en-US" dirty="0" smtClean="0"/>
              </a:p>
              <a:p>
                <a:endParaRPr lang="en-US" dirty="0" smtClean="0"/>
              </a:p>
              <a:p>
                <a:r>
                  <a:rPr lang="en-US" dirty="0" smtClean="0"/>
                  <a:t>As t is measure in fraction of years, these</a:t>
                </a:r>
                <a:r>
                  <a:rPr lang="en-US" baseline="0" dirty="0" smtClean="0"/>
                  <a:t> two</a:t>
                </a:r>
                <a:r>
                  <a:rPr lang="en-US" dirty="0" smtClean="0"/>
                  <a:t> features will measure half annual</a:t>
                </a:r>
                <a:r>
                  <a:rPr lang="en-US" baseline="0" dirty="0" smtClean="0"/>
                  <a:t> fluctuations</a:t>
                </a:r>
              </a:p>
              <a:p>
                <a:r>
                  <a:rPr lang="en-US" baseline="0" dirty="0" smtClean="0"/>
                  <a:t>This makes sense as probably winter and spring may require similar power generation as summer and fall</a:t>
                </a:r>
              </a:p>
              <a:p>
                <a:endParaRPr lang="en-US" dirty="0" smtClean="0"/>
              </a:p>
              <a:p>
                <a:r>
                  <a:rPr lang="en-US" dirty="0" smtClean="0"/>
                  <a:t>But you may expect that the power generation should not only depend on an half annual cycles, but on seasons too. For example winter and summer</a:t>
                </a:r>
                <a:r>
                  <a:rPr lang="en-US" baseline="0" dirty="0" smtClean="0"/>
                  <a:t> will not ask for the same power generation</a:t>
                </a:r>
              </a:p>
              <a:p>
                <a:endParaRPr lang="en-US" dirty="0" smtClean="0"/>
              </a:p>
              <a:p>
                <a:r>
                  <a:rPr lang="en-US" dirty="0" smtClean="0"/>
                  <a:t>This is why we define</a:t>
                </a:r>
                <a:r>
                  <a:rPr lang="en-US" baseline="0" dirty="0" smtClean="0"/>
                  <a:t> the third feature as </a:t>
                </a:r>
                <a:r>
                  <a:rPr lang="en-US" sz="1200" b="0" i="0" smtClean="0">
                    <a:latin typeface="Cambria Math" panose="02040503050406030204" pitchFamily="18" charset="0"/>
                  </a:rPr>
                  <a:t>cos</a:t>
                </a:r>
                <a:r>
                  <a:rPr lang="en-US" sz="1200" b="0" i="0" smtClean="0">
                    <a:latin typeface="Cambria Math" panose="02040503050406030204" pitchFamily="18" charset="0"/>
                  </a:rPr>
                  <a:t>⁡</a:t>
                </a:r>
                <a:r>
                  <a:rPr lang="en-US" sz="1200" b="0" i="0" smtClean="0">
                    <a:latin typeface="Cambria Math" panose="02040503050406030204" pitchFamily="18" charset="0"/>
                  </a:rPr>
                  <a:t>4</a:t>
                </a:r>
                <a:r>
                  <a:rPr lang="en-US" sz="1200" b="0" i="0" smtClean="0">
                    <a:latin typeface="Cambria Math" panose="02040503050406030204" pitchFamily="18" charset="0"/>
                    <a:ea typeface="Cambria Math" panose="02040503050406030204" pitchFamily="18" charset="0"/>
                  </a:rPr>
                  <a:t>𝜋𝑡</a:t>
                </a:r>
                <a:r>
                  <a:rPr lang="en-US" dirty="0" smtClean="0"/>
                  <a:t> to capture more fine variations</a:t>
                </a:r>
              </a:p>
              <a:p>
                <a:endParaRPr lang="en-US" dirty="0" smtClean="0"/>
              </a:p>
              <a:p>
                <a:r>
                  <a:rPr lang="en-US" dirty="0" smtClean="0"/>
                  <a:t>Training this model gives a much better description of the data set as obvious</a:t>
                </a:r>
                <a:r>
                  <a:rPr lang="en-US" baseline="0" dirty="0" smtClean="0"/>
                  <a:t> from the plot</a:t>
                </a:r>
              </a:p>
              <a:p>
                <a:r>
                  <a:rPr lang="en-US" baseline="0" dirty="0" smtClean="0"/>
                  <a:t>One can very well see how at start of the year and end (in winter) power generation is high, as the demand is high too. In spring the power generation decreases and in summer the power generation is the lowest. In fall power generation increases again before becoming maximal in winter</a:t>
                </a:r>
                <a:endParaRPr lang="en-US" dirty="0" smtClean="0"/>
              </a:p>
              <a:p>
                <a:endParaRPr lang="en-US" dirty="0" smtClean="0"/>
              </a:p>
              <a:p>
                <a:r>
                  <a:rPr lang="en-US" dirty="0" smtClean="0"/>
                  <a:t>This example illustrates well why in machine learning people talk about features</a:t>
                </a:r>
              </a:p>
              <a:p>
                <a:endParaRPr lang="en-US" dirty="0" smtClean="0"/>
              </a:p>
              <a:p>
                <a:r>
                  <a:rPr lang="en-US" dirty="0" smtClean="0"/>
                  <a:t>In fact in our example the features x1 and x2 capture the variations due to cold and warm seasons</a:t>
                </a:r>
              </a:p>
              <a:p>
                <a:r>
                  <a:rPr lang="en-US" dirty="0" smtClean="0"/>
                  <a:t>Whereas the third feature captures variations du</a:t>
                </a:r>
                <a:r>
                  <a:rPr lang="en-US" baseline="0" dirty="0" smtClean="0"/>
                  <a:t> to all four seasons</a:t>
                </a:r>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366348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quickly show how you solve this problem</a:t>
            </a:r>
            <a:r>
              <a:rPr lang="en-US" baseline="0" dirty="0" smtClean="0"/>
              <a:t> in octave</a:t>
            </a:r>
          </a:p>
          <a:p>
            <a:endParaRPr lang="en-US" dirty="0" smtClean="0"/>
          </a:p>
          <a:p>
            <a:r>
              <a:rPr lang="en-US" baseline="0" dirty="0" smtClean="0"/>
              <a:t>Let us assume you created two column vectors t and y</a:t>
            </a:r>
          </a:p>
          <a:p>
            <a:r>
              <a:rPr lang="en-US" baseline="0" dirty="0" smtClean="0"/>
              <a:t>The vector t contains the time, in fraction of years, since January 2005</a:t>
            </a:r>
          </a:p>
          <a:p>
            <a:r>
              <a:rPr lang="en-US" baseline="0" dirty="0" smtClean="0"/>
              <a:t>The vector y contains the corresponding average power generation in MW</a:t>
            </a:r>
          </a:p>
          <a:p>
            <a:endParaRPr lang="en-US" dirty="0" smtClean="0"/>
          </a:p>
          <a:p>
            <a:r>
              <a:rPr lang="en-US" dirty="0" smtClean="0"/>
              <a:t>We create than four vectors</a:t>
            </a:r>
          </a:p>
          <a:p>
            <a:r>
              <a:rPr lang="en-US" dirty="0" smtClean="0"/>
              <a:t>xo is made out of ones only</a:t>
            </a:r>
          </a:p>
          <a:p>
            <a:r>
              <a:rPr lang="en-US" dirty="0" smtClean="0"/>
              <a:t>x1 to x3 are the three feature vectors</a:t>
            </a:r>
          </a:p>
          <a:p>
            <a:endParaRPr lang="en-US" dirty="0" smtClean="0"/>
          </a:p>
          <a:p>
            <a:r>
              <a:rPr lang="en-US" dirty="0" smtClean="0"/>
              <a:t>The coefficient</a:t>
            </a:r>
            <a:r>
              <a:rPr lang="en-US" baseline="0" dirty="0" smtClean="0"/>
              <a:t> matrix A is straightforward to build using our four vectors x0, x1, x2 and x3</a:t>
            </a:r>
          </a:p>
          <a:p>
            <a:r>
              <a:rPr lang="en-US" baseline="0" dirty="0" smtClean="0"/>
              <a:t>Solving the normal equations gives us our optimal feature weights</a:t>
            </a:r>
          </a:p>
          <a:p>
            <a:endParaRPr lang="en-US" baseline="0" dirty="0" smtClean="0"/>
          </a:p>
          <a:p>
            <a:r>
              <a:rPr lang="en-US" baseline="0" dirty="0" smtClean="0"/>
              <a:t>The same way as in the simple model with one feature, we can compute the labels predicted by our trained model corresponding to the various data points and plot them together with the data points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280832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second example we will apply</a:t>
            </a:r>
            <a:r>
              <a:rPr lang="en-US" baseline="0" dirty="0" smtClean="0"/>
              <a:t> machine learning to a manufacturing process</a:t>
            </a:r>
          </a:p>
          <a:p>
            <a:endParaRPr lang="en-US" baseline="0" dirty="0" smtClean="0"/>
          </a:p>
          <a:p>
            <a:r>
              <a:rPr lang="en-US" baseline="0" dirty="0" smtClean="0"/>
              <a:t>We consider electro polishing of stainless steel.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Electropolishing</a:t>
            </a:r>
            <a:r>
              <a:rPr lang="en-US" dirty="0" smtClean="0"/>
              <a:t> is an electrochemical process in which the surface roughness of a </a:t>
            </a:r>
            <a:r>
              <a:rPr lang="en-US" dirty="0" err="1" smtClean="0"/>
              <a:t>a</a:t>
            </a:r>
            <a:r>
              <a:rPr lang="en-US" dirty="0" smtClean="0"/>
              <a:t> </a:t>
            </a:r>
            <a:r>
              <a:rPr lang="en-US" dirty="0" err="1" smtClean="0"/>
              <a:t>workpiece</a:t>
            </a:r>
            <a:r>
              <a:rPr lang="en-US" dirty="0" smtClean="0"/>
              <a:t> can be reduced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process </a:t>
            </a:r>
            <a:r>
              <a:rPr lang="en-US" dirty="0" smtClean="0"/>
              <a:t>takes place in an electrochemical bath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Depending</a:t>
            </a:r>
            <a:r>
              <a:rPr lang="en-US" baseline="0" dirty="0" smtClean="0"/>
              <a:t> the industry, an </a:t>
            </a:r>
            <a:r>
              <a:rPr lang="en-US" baseline="0" dirty="0" err="1" smtClean="0"/>
              <a:t>electropolishing</a:t>
            </a:r>
            <a:r>
              <a:rPr lang="en-US" baseline="0" dirty="0" smtClean="0"/>
              <a:t> bath can be very large, the size of a swimming pool for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problem is that the more and more polishing happens in a same bath, the physical and chemical properties of it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consequence is that polishing quality changes too and the polishing parameters need constantly to be adjusted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figure on the slide shows samples taken from a polishing bath. The most left, the transparent sample, is a fresh</a:t>
            </a:r>
            <a:r>
              <a:rPr lang="en-US" baseline="0" dirty="0" smtClean="0"/>
              <a:t> bath. The most right sample, the dark green one, is a sample taken from a polishing bath where significant amount of polishing took place. The color change, from transparent, passing by yellow until dark green, is due to the accumulation of metal ions during the polishing process. Mainly the nickel ion is responsible for the green color change</a:t>
            </a:r>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265783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a:t>
            </a:r>
            <a:r>
              <a:rPr lang="en-US" baseline="0" dirty="0" smtClean="0"/>
              <a:t> and fast way to observe the increase of metal ions in the polishing bath is through its specific gravity</a:t>
            </a:r>
          </a:p>
          <a:p>
            <a:endParaRPr lang="en-US" baseline="0" dirty="0" smtClean="0"/>
          </a:p>
          <a:p>
            <a:r>
              <a:rPr lang="en-US" baseline="0" dirty="0" smtClean="0"/>
              <a:t>The more ions are present in the polishing solution, the more the specific gravity is increasing</a:t>
            </a:r>
          </a:p>
          <a:p>
            <a:endParaRPr lang="en-US" baseline="0" dirty="0" smtClean="0"/>
          </a:p>
          <a:p>
            <a:r>
              <a:rPr lang="en-US" dirty="0" smtClean="0"/>
              <a:t>The dataset</a:t>
            </a:r>
            <a:r>
              <a:rPr lang="en-US" baseline="0" dirty="0" smtClean="0"/>
              <a:t> we deal with in this example contains values of measured specific gravity of polishing bath at various ages and the surface roughness obtained on polishing a standard </a:t>
            </a:r>
            <a:r>
              <a:rPr lang="en-US" baseline="0" dirty="0" err="1" smtClean="0"/>
              <a:t>workpiece</a:t>
            </a:r>
            <a:r>
              <a:rPr lang="en-US" baseline="0" dirty="0" smtClean="0"/>
              <a:t> under standard polishing </a:t>
            </a:r>
          </a:p>
          <a:p>
            <a:r>
              <a:rPr lang="en-US" baseline="0" dirty="0" smtClean="0"/>
              <a:t>Parameters</a:t>
            </a:r>
          </a:p>
          <a:p>
            <a:endParaRPr lang="en-US" baseline="0" dirty="0" smtClean="0"/>
          </a:p>
          <a:p>
            <a:r>
              <a:rPr lang="en-US" baseline="0" dirty="0" smtClean="0"/>
              <a:t>The image shows some these standard </a:t>
            </a:r>
            <a:r>
              <a:rPr lang="en-US" baseline="0" dirty="0" err="1" smtClean="0"/>
              <a:t>workpieces</a:t>
            </a:r>
            <a:r>
              <a:rPr lang="en-US" baseline="0" dirty="0" smtClean="0"/>
              <a:t> and one can observe how polishing degrades from the left to the right. The left sample, the very bright one, was polished in a fresh bath and the most right, the matt sample, was polished in the oldest bath</a:t>
            </a:r>
          </a:p>
          <a:p>
            <a:endParaRPr lang="en-US" baseline="0" dirty="0" smtClean="0"/>
          </a:p>
          <a:p>
            <a:r>
              <a:rPr lang="en-US" baseline="0" dirty="0" smtClean="0"/>
              <a:t>The database contains 20 instances and the displayed graph shows the dependence of the surface roughness with the specific gravity of the polishing bath</a:t>
            </a:r>
          </a:p>
          <a:p>
            <a:endParaRPr lang="en-US" baseline="0" dirty="0" smtClean="0"/>
          </a:p>
          <a:p>
            <a:r>
              <a:rPr lang="en-US" baseline="0" dirty="0" smtClean="0"/>
              <a:t>A none-linear relation is observed</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48720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4/22/2020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0.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0.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3</a:t>
            </a:r>
            <a:endParaRPr lang="en-US" dirty="0"/>
          </a:p>
        </p:txBody>
      </p:sp>
      <p:sp>
        <p:nvSpPr>
          <p:cNvPr id="3" name="Subtitle 2"/>
          <p:cNvSpPr>
            <a:spLocks noGrp="1"/>
          </p:cNvSpPr>
          <p:nvPr>
            <p:ph type="subTitle" idx="1"/>
          </p:nvPr>
        </p:nvSpPr>
        <p:spPr/>
        <p:txBody>
          <a:bodyPr/>
          <a:lstStyle/>
          <a:p>
            <a:r>
              <a:rPr lang="en-US" dirty="0" smtClean="0"/>
              <a:t>Linear Regression as Machine Learning Algorithm</a:t>
            </a:r>
            <a:br>
              <a:rPr lang="en-US" dirty="0" smtClean="0"/>
            </a:br>
            <a:r>
              <a:rPr lang="en-US" dirty="0" smtClean="0"/>
              <a:t>Examples</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electropolishing</a:t>
            </a:r>
          </a:p>
        </p:txBody>
      </p:sp>
      <p:sp>
        <p:nvSpPr>
          <p:cNvPr id="3" name="Content Placeholder 2"/>
          <p:cNvSpPr>
            <a:spLocks noGrp="1"/>
          </p:cNvSpPr>
          <p:nvPr>
            <p:ph idx="1"/>
          </p:nvPr>
        </p:nvSpPr>
        <p:spPr/>
        <p:txBody>
          <a:bodyPr/>
          <a:lstStyle/>
          <a:p>
            <a:r>
              <a:rPr lang="en-US" dirty="0" smtClean="0"/>
              <a:t>Using a second order polynomial model with two features</a:t>
            </a:r>
            <a:endParaRPr lang="en-US" dirty="0"/>
          </a:p>
        </p:txBody>
      </p:sp>
      <mc:AlternateContent xmlns:mc="http://schemas.openxmlformats.org/markup-compatibility/2006" xmlns:a14="http://schemas.microsoft.com/office/drawing/2010/main">
        <mc:Choice Requires="a14">
          <p:sp>
            <p:nvSpPr>
              <p:cNvPr id="10" name="Rectangle 9"/>
              <p:cNvSpPr/>
              <p:nvPr/>
            </p:nvSpPr>
            <p:spPr>
              <a:xfrm>
                <a:off x="1132174" y="2419990"/>
                <a:ext cx="35564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132174" y="2419990"/>
                <a:ext cx="3556423"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139574" y="4663857"/>
                <a:ext cx="2788199"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rPr>
                          </m:ctrlPr>
                        </m:bar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1</m:t>
                                        </m:r>
                                      </m:sub>
                                    </m:sSub>
                                  </m:e>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2</m:t>
                                        </m:r>
                                      </m:sub>
                                    </m:sSub>
                                  </m:e>
                                </m:eqAr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b="0" i="1">
                                  <a:latin typeface="Cambria Math" panose="02040503050406030204" pitchFamily="18" charset="0"/>
                                </a:rPr>
                              </m:ctrlPr>
                            </m:mP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388.5</m:t>
                                    </m:r>
                                  </m:e>
                                  <m:e>
                                    <m:r>
                                      <a:rPr lang="en-US" sz="2400" b="0" i="1" smtClean="0">
                                        <a:latin typeface="Cambria Math" panose="02040503050406030204" pitchFamily="18" charset="0"/>
                                      </a:rPr>
                                      <m:t>494.0</m:t>
                                    </m:r>
                                  </m:e>
                                  <m:e>
                                    <m:r>
                                      <a:rPr lang="en-US" sz="2400" i="1">
                                        <a:latin typeface="Cambria Math" panose="02040503050406030204" pitchFamily="18" charset="0"/>
                                      </a:rPr>
                                      <m:t>157.</m:t>
                                    </m:r>
                                    <m:r>
                                      <a:rPr lang="en-US" sz="2400" b="0" i="1" smtClean="0">
                                        <a:latin typeface="Cambria Math" panose="02040503050406030204" pitchFamily="18" charset="0"/>
                                      </a:rPr>
                                      <m:t>1</m:t>
                                    </m:r>
                                  </m:e>
                                </m:eqArr>
                              </m:e>
                            </m:mr>
                          </m:m>
                        </m:e>
                      </m:d>
                    </m:oMath>
                  </m:oMathPara>
                </a14:m>
                <a:endParaRPr lang="en-US" sz="4800" dirty="0"/>
              </a:p>
            </p:txBody>
          </p:sp>
        </mc:Choice>
        <mc:Fallback xmlns="">
          <p:sp>
            <p:nvSpPr>
              <p:cNvPr id="11" name="Rectangle 10"/>
              <p:cNvSpPr>
                <a:spLocks noRot="1" noChangeAspect="1" noMove="1" noResize="1" noEditPoints="1" noAdjustHandles="1" noChangeArrowheads="1" noChangeShapeType="1" noTextEdit="1"/>
              </p:cNvSpPr>
              <p:nvPr/>
            </p:nvSpPr>
            <p:spPr>
              <a:xfrm>
                <a:off x="1139574" y="4663857"/>
                <a:ext cx="2788199" cy="145296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39574" y="3499849"/>
                <a:ext cx="151233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b="0" i="1" smtClean="0">
                          <a:latin typeface="Cambria Math" panose="02040503050406030204" pitchFamily="18" charset="0"/>
                        </a:rPr>
                        <m:t>=</m:t>
                      </m:r>
                      <m:r>
                        <m:rPr>
                          <m:nor/>
                        </m:rPr>
                        <a:rPr lang="en-US" sz="2800" b="0" i="0" smtClean="0">
                          <a:latin typeface="Cambria Math" panose="02040503050406030204" pitchFamily="18" charset="0"/>
                        </a:rPr>
                        <m:t>SG</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139574" y="3499849"/>
                <a:ext cx="1512337"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39574" y="3975648"/>
                <a:ext cx="16939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m:rPr>
                              <m:nor/>
                            </m:rPr>
                            <a:rPr lang="en-US" sz="2800" b="0" i="0" smtClean="0">
                              <a:latin typeface="Cambria Math" panose="02040503050406030204" pitchFamily="18" charset="0"/>
                            </a:rPr>
                            <m:t>SG</m:t>
                          </m:r>
                        </m:e>
                        <m:sup>
                          <m:r>
                            <a:rPr lang="en-US" sz="2800" b="0" i="1" smtClean="0">
                              <a:latin typeface="Cambria Math" panose="02040503050406030204" pitchFamily="18" charset="0"/>
                            </a:rPr>
                            <m:t>2</m:t>
                          </m:r>
                        </m:sup>
                      </m:sSup>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139574" y="3975648"/>
                <a:ext cx="1693925" cy="523220"/>
              </a:xfrm>
              <a:prstGeom prst="rect">
                <a:avLst/>
              </a:prstGeom>
              <a:blipFill rotWithShape="0">
                <a:blip r:embed="rId6"/>
                <a:stretch>
                  <a:fillRect/>
                </a:stretch>
              </a:blipFill>
            </p:spPr>
            <p:txBody>
              <a:bodyPr/>
              <a:lstStyle/>
              <a:p>
                <a:r>
                  <a:rPr lang="en-US">
                    <a:noFill/>
                  </a:rPr>
                  <a:t> </a:t>
                </a:r>
              </a:p>
            </p:txBody>
          </p:sp>
        </mc:Fallback>
      </mc:AlternateContent>
      <p:sp>
        <p:nvSpPr>
          <p:cNvPr id="15" name="Rectangle 14"/>
          <p:cNvSpPr/>
          <p:nvPr/>
        </p:nvSpPr>
        <p:spPr>
          <a:xfrm>
            <a:off x="7412249" y="5576546"/>
            <a:ext cx="2080441" cy="369332"/>
          </a:xfrm>
          <a:prstGeom prst="rect">
            <a:avLst/>
          </a:prstGeom>
        </p:spPr>
        <p:txBody>
          <a:bodyPr wrap="none">
            <a:spAutoFit/>
          </a:bodyPr>
          <a:lstStyle/>
          <a:p>
            <a:r>
              <a:rPr lang="en-US" dirty="0" smtClean="0">
                <a:solidFill>
                  <a:srgbClr val="48A6AD"/>
                </a:solidFill>
              </a:rPr>
              <a:t>Specific gravity SG []</a:t>
            </a:r>
            <a:endParaRPr lang="en-US" dirty="0">
              <a:solidFill>
                <a:srgbClr val="48A6AD"/>
              </a:solidFill>
            </a:endParaRPr>
          </a:p>
        </p:txBody>
      </p:sp>
      <p:sp>
        <p:nvSpPr>
          <p:cNvPr id="17" name="Rectangle 16"/>
          <p:cNvSpPr/>
          <p:nvPr/>
        </p:nvSpPr>
        <p:spPr>
          <a:xfrm rot="16200000">
            <a:off x="5090088" y="3947042"/>
            <a:ext cx="1996124" cy="369332"/>
          </a:xfrm>
          <a:prstGeom prst="rect">
            <a:avLst/>
          </a:prstGeom>
        </p:spPr>
        <p:txBody>
          <a:bodyPr wrap="none">
            <a:spAutoFit/>
          </a:bodyPr>
          <a:lstStyle/>
          <a:p>
            <a:r>
              <a:rPr lang="en-US" dirty="0" smtClean="0">
                <a:solidFill>
                  <a:srgbClr val="48A6AD"/>
                </a:solidFill>
              </a:rPr>
              <a:t>Roughness Ra [</a:t>
            </a:r>
            <a:r>
              <a:rPr lang="en-US" dirty="0" smtClean="0">
                <a:solidFill>
                  <a:srgbClr val="48A6AD"/>
                </a:solidFill>
                <a:latin typeface="Symbol" panose="05050102010706020507" pitchFamily="18" charset="2"/>
              </a:rPr>
              <a:t>m</a:t>
            </a:r>
            <a:r>
              <a:rPr lang="en-US" dirty="0" smtClean="0">
                <a:solidFill>
                  <a:srgbClr val="48A6AD"/>
                </a:solidFill>
              </a:rPr>
              <a:t>m]</a:t>
            </a:r>
            <a:endParaRPr lang="en-US" dirty="0">
              <a:solidFill>
                <a:srgbClr val="48A6AD"/>
              </a:solidFill>
            </a:endParaRPr>
          </a:p>
        </p:txBody>
      </p:sp>
      <p:graphicFrame>
        <p:nvGraphicFramePr>
          <p:cNvPr id="18" name="Chart 17"/>
          <p:cNvGraphicFramePr>
            <a:graphicFrameLocks/>
          </p:cNvGraphicFramePr>
          <p:nvPr>
            <p:extLst>
              <p:ext uri="{D42A27DB-BD31-4B8C-83A1-F6EECF244321}">
                <p14:modId xmlns:p14="http://schemas.microsoft.com/office/powerpoint/2010/main" val="3677569385"/>
              </p:ext>
            </p:extLst>
          </p:nvPr>
        </p:nvGraphicFramePr>
        <p:xfrm>
          <a:off x="6272816" y="2980617"/>
          <a:ext cx="4331340" cy="274302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3" name="Rectangle 12"/>
              <p:cNvSpPr/>
              <p:nvPr/>
            </p:nvSpPr>
            <p:spPr>
              <a:xfrm>
                <a:off x="1139574" y="3038805"/>
                <a:ext cx="26121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m:rPr>
                          <m:nor/>
                        </m:rPr>
                        <a:rPr lang="en-US" sz="2800" b="0" i="0" smtClean="0">
                          <a:latin typeface="Cambria Math" panose="02040503050406030204" pitchFamily="18" charset="0"/>
                        </a:rPr>
                        <m:t>Roughness</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1139574" y="3038805"/>
                <a:ext cx="2612125" cy="52322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67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2" grpId="0"/>
      <p:bldP spid="15" grpId="0"/>
      <p:bldP spid="17" grpId="0"/>
      <p:bldGraphic spid="18" grpId="0">
        <p:bldAsOne/>
      </p:bldGraphic>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Octave / </a:t>
            </a:r>
            <a:r>
              <a:rPr lang="en-US" dirty="0" err="1" smtClean="0"/>
              <a:t>Matlab</a:t>
            </a:r>
            <a:endParaRPr lang="en-US" dirty="0"/>
          </a:p>
        </p:txBody>
      </p:sp>
      <p:sp>
        <p:nvSpPr>
          <p:cNvPr id="3" name="Content Placeholder 2"/>
          <p:cNvSpPr>
            <a:spLocks noGrp="1"/>
          </p:cNvSpPr>
          <p:nvPr>
            <p:ph idx="1"/>
          </p:nvPr>
        </p:nvSpPr>
        <p:spPr/>
        <p:txBody>
          <a:bodyPr/>
          <a:lstStyle/>
          <a:p>
            <a:pPr marL="0" indent="0">
              <a:buNone/>
            </a:pPr>
            <a:r>
              <a:rPr lang="en-US" dirty="0" smtClean="0"/>
              <a:t>The example assumes you entered the data in two column vectors sg and y in octave</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758982" y="2903020"/>
            <a:ext cx="5181600" cy="349778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dirty="0" smtClean="0">
                <a:solidFill>
                  <a:schemeClr val="tx1"/>
                </a:solidFill>
              </a:rPr>
              <a:t>x0=sg.^0;</a:t>
            </a:r>
            <a:endParaRPr lang="pt-BR" dirty="0">
              <a:solidFill>
                <a:schemeClr val="tx1"/>
              </a:solidFill>
            </a:endParaRPr>
          </a:p>
          <a:p>
            <a:r>
              <a:rPr lang="en-CA" dirty="0" smtClean="0">
                <a:solidFill>
                  <a:schemeClr val="tx1"/>
                </a:solidFill>
              </a:rPr>
              <a:t>octave&gt; </a:t>
            </a:r>
            <a:r>
              <a:rPr lang="pt-BR" dirty="0" smtClean="0">
                <a:solidFill>
                  <a:schemeClr val="tx1"/>
                </a:solidFill>
              </a:rPr>
              <a:t>x1=sg;</a:t>
            </a:r>
          </a:p>
          <a:p>
            <a:r>
              <a:rPr lang="en-CA" dirty="0">
                <a:solidFill>
                  <a:schemeClr val="tx1"/>
                </a:solidFill>
              </a:rPr>
              <a:t>octave&gt; </a:t>
            </a:r>
            <a:r>
              <a:rPr lang="pt-BR" dirty="0" smtClean="0">
                <a:solidFill>
                  <a:schemeClr val="tx1"/>
                </a:solidFill>
              </a:rPr>
              <a:t>x2=sg.^2;</a:t>
            </a:r>
          </a:p>
          <a:p>
            <a:r>
              <a:rPr lang="pt-BR" dirty="0" smtClean="0">
                <a:solidFill>
                  <a:schemeClr val="tx1"/>
                </a:solidFill>
              </a:rPr>
              <a:t>octave&gt; A=[x0 x1 x2];</a:t>
            </a:r>
          </a:p>
          <a:p>
            <a:r>
              <a:rPr lang="pt-BR" dirty="0" smtClean="0">
                <a:solidFill>
                  <a:schemeClr val="tx1"/>
                </a:solidFill>
              </a:rPr>
              <a:t>octave</a:t>
            </a:r>
            <a:r>
              <a:rPr lang="pt-BR" dirty="0">
                <a:solidFill>
                  <a:schemeClr val="tx1"/>
                </a:solidFill>
              </a:rPr>
              <a:t>&gt; </a:t>
            </a:r>
            <a:r>
              <a:rPr lang="pt-BR" dirty="0" smtClean="0">
                <a:solidFill>
                  <a:schemeClr val="tx1"/>
                </a:solidFill>
              </a:rPr>
              <a:t>theta = A’*A\A’*y</a:t>
            </a:r>
            <a:endParaRPr lang="pt-BR" dirty="0">
              <a:solidFill>
                <a:schemeClr val="tx1"/>
              </a:solidFill>
            </a:endParaRPr>
          </a:p>
          <a:p>
            <a:r>
              <a:rPr lang="pt-BR" dirty="0" smtClean="0">
                <a:solidFill>
                  <a:schemeClr val="tx1"/>
                </a:solidFill>
              </a:rPr>
              <a:t>ans </a:t>
            </a:r>
            <a:r>
              <a:rPr lang="pt-BR" dirty="0">
                <a:solidFill>
                  <a:schemeClr val="tx1"/>
                </a:solidFill>
              </a:rPr>
              <a:t>=</a:t>
            </a:r>
          </a:p>
          <a:p>
            <a:endParaRPr lang="pt-BR" dirty="0">
              <a:solidFill>
                <a:schemeClr val="tx1"/>
              </a:solidFill>
            </a:endParaRPr>
          </a:p>
          <a:p>
            <a:r>
              <a:rPr lang="pt-BR" dirty="0">
                <a:solidFill>
                  <a:schemeClr val="tx1"/>
                </a:solidFill>
              </a:rPr>
              <a:t>   </a:t>
            </a:r>
            <a:r>
              <a:rPr lang="pt-BR" dirty="0" smtClean="0">
                <a:solidFill>
                  <a:schemeClr val="tx1"/>
                </a:solidFill>
              </a:rPr>
              <a:t>388.52</a:t>
            </a:r>
            <a:endParaRPr lang="pt-BR" dirty="0">
              <a:solidFill>
                <a:schemeClr val="tx1"/>
              </a:solidFill>
            </a:endParaRPr>
          </a:p>
          <a:p>
            <a:r>
              <a:rPr lang="pt-BR" dirty="0" smtClean="0">
                <a:solidFill>
                  <a:schemeClr val="tx1"/>
                </a:solidFill>
              </a:rPr>
              <a:t>  -494.00</a:t>
            </a:r>
          </a:p>
          <a:p>
            <a:r>
              <a:rPr lang="pt-BR" dirty="0">
                <a:solidFill>
                  <a:schemeClr val="tx1"/>
                </a:solidFill>
              </a:rPr>
              <a:t> </a:t>
            </a:r>
            <a:r>
              <a:rPr lang="pt-BR" dirty="0" smtClean="0">
                <a:solidFill>
                  <a:schemeClr val="tx1"/>
                </a:solidFill>
              </a:rPr>
              <a:t>   157.05</a:t>
            </a:r>
          </a:p>
          <a:p>
            <a:r>
              <a:rPr lang="pt-BR">
                <a:solidFill>
                  <a:schemeClr val="tx1"/>
                </a:solidFill>
              </a:rPr>
              <a:t> </a:t>
            </a:r>
            <a:r>
              <a:rPr lang="pt-BR" smtClean="0">
                <a:solidFill>
                  <a:schemeClr val="tx1"/>
                </a:solidFill>
              </a:rPr>
              <a:t>  </a:t>
            </a:r>
            <a:endParaRPr lang="en-CA" dirty="0" smtClean="0">
              <a:solidFill>
                <a:schemeClr val="tx1"/>
              </a:solidFill>
            </a:endParaRPr>
          </a:p>
        </p:txBody>
      </p:sp>
      <p:sp>
        <p:nvSpPr>
          <p:cNvPr id="5" name="Rectangle 4">
            <a:extLst>
              <a:ext uri="{FF2B5EF4-FFF2-40B4-BE49-F238E27FC236}">
                <a16:creationId xmlns:a16="http://schemas.microsoft.com/office/drawing/2014/main" id="{6AF86D38-5349-4C80-B4FE-258F839B379B}"/>
              </a:ext>
            </a:extLst>
          </p:cNvPr>
          <p:cNvSpPr/>
          <p:nvPr/>
        </p:nvSpPr>
        <p:spPr>
          <a:xfrm>
            <a:off x="6400800" y="2903020"/>
            <a:ext cx="5181600" cy="349778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a:t>
            </a:r>
            <a:r>
              <a:rPr lang="en-CA" dirty="0" smtClean="0">
                <a:solidFill>
                  <a:schemeClr val="tx1"/>
                </a:solidFill>
              </a:rPr>
              <a:t>ctave&gt; </a:t>
            </a:r>
            <a:r>
              <a:rPr lang="pt-BR" dirty="0" smtClean="0">
                <a:solidFill>
                  <a:schemeClr val="tx1"/>
                </a:solidFill>
              </a:rPr>
              <a:t>yfit=A*theta;</a:t>
            </a:r>
            <a:endParaRPr lang="pt-BR" dirty="0">
              <a:solidFill>
                <a:schemeClr val="tx1"/>
              </a:solidFill>
            </a:endParaRPr>
          </a:p>
          <a:p>
            <a:r>
              <a:rPr lang="pt-BR" dirty="0" smtClean="0">
                <a:solidFill>
                  <a:schemeClr val="tx1"/>
                </a:solidFill>
              </a:rPr>
              <a:t>octave&gt; plot(t, yfit, ‘-’, t, y, ‘o’)</a:t>
            </a:r>
            <a:endParaRPr lang="en-CA" dirty="0" smtClean="0">
              <a:solidFill>
                <a:schemeClr val="tx1"/>
              </a:solidFill>
            </a:endParaRPr>
          </a:p>
        </p:txBody>
      </p:sp>
    </p:spTree>
    <p:extLst>
      <p:ext uri="{BB962C8B-B14F-4D97-AF65-F5344CB8AC3E}">
        <p14:creationId xmlns:p14="http://schemas.microsoft.com/office/powerpoint/2010/main" val="264730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a:t>
            </a:r>
            <a:r>
              <a:rPr lang="en-US" dirty="0"/>
              <a:t>of cereals </a:t>
            </a:r>
            <a:r>
              <a:rPr lang="en-US" dirty="0" smtClean="0"/>
              <a:t>by consumers</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Data about cereals (</a:t>
                </a:r>
                <a14:m>
                  <m:oMath xmlns:m="http://schemas.openxmlformats.org/officeDocument/2006/math">
                    <m:r>
                      <a:rPr lang="en-US" b="1" i="1" smtClean="0">
                        <a:latin typeface="Cambria Math" panose="02040503050406030204" pitchFamily="18" charset="0"/>
                      </a:rPr>
                      <m:t>𝒎</m:t>
                    </m:r>
                    <m:r>
                      <a:rPr lang="en-US" i="1">
                        <a:latin typeface="Cambria Math" panose="02040503050406030204" pitchFamily="18" charset="0"/>
                      </a:rPr>
                      <m:t>=</m:t>
                    </m:r>
                    <m:r>
                      <a:rPr lang="en-US" b="1" i="1" smtClean="0">
                        <a:latin typeface="Cambria Math" panose="02040503050406030204" pitchFamily="18" charset="0"/>
                      </a:rPr>
                      <m:t>𝟕𝟕</m:t>
                    </m:r>
                    <m:r>
                      <a:rPr lang="en-US" i="1">
                        <a:latin typeface="Cambria Math" panose="02040503050406030204" pitchFamily="18" charset="0"/>
                      </a:rPr>
                      <m:t> </m:t>
                    </m:r>
                  </m:oMath>
                </a14:m>
                <a:r>
                  <a:rPr lang="en-US" dirty="0" smtClean="0"/>
                  <a:t>)</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rotWithShape="0">
                <a:blip r:embed="rId3"/>
                <a:stretch>
                  <a:fillRect l="-1697" b="-21905"/>
                </a:stretch>
              </a:blipFill>
            </p:spPr>
            <p:txBody>
              <a:bodyPr/>
              <a:lstStyle/>
              <a:p>
                <a:r>
                  <a:rPr lang="en-US">
                    <a:noFill/>
                  </a:rPr>
                  <a:t> </a:t>
                </a:r>
              </a:p>
            </p:txBody>
          </p:sp>
        </mc:Fallback>
      </mc:AlternateContent>
      <p:sp>
        <p:nvSpPr>
          <p:cNvPr id="3" name="Content Placeholder 2"/>
          <p:cNvSpPr>
            <a:spLocks noGrp="1"/>
          </p:cNvSpPr>
          <p:nvPr>
            <p:ph sz="half" idx="2"/>
          </p:nvPr>
        </p:nvSpPr>
        <p:spPr/>
        <p:txBody>
          <a:bodyPr>
            <a:normAutofit/>
          </a:bodyPr>
          <a:lstStyle/>
          <a:p>
            <a:r>
              <a:rPr lang="en-US" dirty="0" smtClean="0"/>
              <a:t>Calories</a:t>
            </a:r>
          </a:p>
          <a:p>
            <a:r>
              <a:rPr lang="en-US" dirty="0" smtClean="0"/>
              <a:t>Fat</a:t>
            </a:r>
          </a:p>
          <a:p>
            <a:r>
              <a:rPr lang="en-US" dirty="0" smtClean="0"/>
              <a:t>Sodium</a:t>
            </a:r>
          </a:p>
          <a:p>
            <a:r>
              <a:rPr lang="en-US" dirty="0" smtClean="0"/>
              <a:t>Fiber</a:t>
            </a:r>
            <a:endParaRPr lang="en-US" dirty="0" smtClean="0"/>
          </a:p>
          <a:p>
            <a:r>
              <a:rPr lang="en-US" dirty="0" smtClean="0"/>
              <a:t>Sugar</a:t>
            </a:r>
            <a:endParaRPr lang="en-US" dirty="0" smtClean="0"/>
          </a:p>
          <a:p>
            <a:r>
              <a:rPr lang="en-US" dirty="0" smtClean="0"/>
              <a:t>Vitamins</a:t>
            </a:r>
          </a:p>
          <a:p>
            <a:r>
              <a:rPr lang="en-US" dirty="0" smtClean="0"/>
              <a:t>Rating</a:t>
            </a:r>
            <a:endParaRPr lang="en-US" dirty="0"/>
          </a:p>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pPr marL="0" indent="0">
              <a:buNone/>
            </a:pPr>
            <a:r>
              <a:rPr lang="en-US" dirty="0"/>
              <a:t>Can we learn consumer rating?</a:t>
            </a:r>
          </a:p>
          <a:p>
            <a:endParaRPr lang="en-US" dirty="0"/>
          </a:p>
        </p:txBody>
      </p:sp>
    </p:spTree>
    <p:extLst>
      <p:ext uri="{BB962C8B-B14F-4D97-AF65-F5344CB8AC3E}">
        <p14:creationId xmlns:p14="http://schemas.microsoft.com/office/powerpoint/2010/main" val="3024562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of cereals by consumers</a:t>
            </a:r>
          </a:p>
        </p:txBody>
      </p:sp>
      <p:sp>
        <p:nvSpPr>
          <p:cNvPr id="3" name="Content Placeholder 2"/>
          <p:cNvSpPr>
            <a:spLocks noGrp="1"/>
          </p:cNvSpPr>
          <p:nvPr>
            <p:ph idx="1"/>
          </p:nvPr>
        </p:nvSpPr>
        <p:spPr/>
        <p:txBody>
          <a:bodyPr/>
          <a:lstStyle/>
          <a:p>
            <a:r>
              <a:rPr lang="en-US" dirty="0" smtClean="0"/>
              <a:t>Intuitively sugar content should affect rating</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1132174" y="2419990"/>
                <a:ext cx="24182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132174" y="2419990"/>
                <a:ext cx="2418291"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80739" y="4378966"/>
                <a:ext cx="2691314"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rPr>
                          </m:ctrlPr>
                        </m:bar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𝜃</m:t>
                              </m:r>
                            </m:e>
                          </m:acc>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1</m:t>
                                        </m:r>
                                      </m:sub>
                                    </m:sSub>
                                  </m:e>
                                </m:eqAr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b="0" i="1">
                                  <a:latin typeface="Cambria Math" panose="02040503050406030204" pitchFamily="18" charset="0"/>
                                </a:rPr>
                              </m:ctrlPr>
                            </m:mP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59.3</m:t>
                                    </m:r>
                                  </m:e>
                                  <m:e>
                                    <m:r>
                                      <a:rPr lang="en-US" sz="2400" b="0" i="1" smtClean="0">
                                        <a:latin typeface="Cambria Math" panose="02040503050406030204" pitchFamily="18" charset="0"/>
                                      </a:rPr>
                                      <m:t>−2.4</m:t>
                                    </m:r>
                                  </m:e>
                                </m:eqArr>
                              </m:e>
                            </m:mr>
                          </m:m>
                        </m:e>
                      </m:d>
                    </m:oMath>
                  </m:oMathPara>
                </a14:m>
                <a:endParaRPr lang="en-US" sz="4800" dirty="0"/>
              </a:p>
            </p:txBody>
          </p:sp>
        </mc:Choice>
        <mc:Fallback xmlns="">
          <p:sp>
            <p:nvSpPr>
              <p:cNvPr id="5" name="Rectangle 4"/>
              <p:cNvSpPr>
                <a:spLocks noRot="1" noChangeAspect="1" noMove="1" noResize="1" noEditPoints="1" noAdjustHandles="1" noChangeArrowheads="1" noChangeShapeType="1" noTextEdit="1"/>
              </p:cNvSpPr>
              <p:nvPr/>
            </p:nvSpPr>
            <p:spPr>
              <a:xfrm>
                <a:off x="1180739" y="4378966"/>
                <a:ext cx="2691314" cy="91422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39574" y="3125773"/>
                <a:ext cx="34665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m:rPr>
                          <m:nor/>
                        </m:rPr>
                        <a:rPr lang="en-US" sz="2800" b="0" i="0" smtClean="0">
                          <a:latin typeface="Cambria Math" panose="02040503050406030204" pitchFamily="18" charset="0"/>
                        </a:rPr>
                        <m:t>consumer</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rating</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139574" y="3125773"/>
                <a:ext cx="3466525"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39574" y="3601572"/>
                <a:ext cx="31813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m:rPr>
                          <m:nor/>
                        </m:rPr>
                        <a:rPr lang="en-US" sz="2800" b="0" i="0" smtClean="0">
                          <a:latin typeface="Cambria Math" panose="02040503050406030204" pitchFamily="18" charset="0"/>
                        </a:rPr>
                        <m:t>sugar</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content</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139574" y="3601572"/>
                <a:ext cx="3181319" cy="523220"/>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9" name="Chart 8"/>
          <p:cNvGraphicFramePr>
            <a:graphicFrameLocks/>
          </p:cNvGraphicFramePr>
          <p:nvPr>
            <p:extLst>
              <p:ext uri="{D42A27DB-BD31-4B8C-83A1-F6EECF244321}">
                <p14:modId xmlns:p14="http://schemas.microsoft.com/office/powerpoint/2010/main" val="309950763"/>
              </p:ext>
            </p:extLst>
          </p:nvPr>
        </p:nvGraphicFramePr>
        <p:xfrm>
          <a:off x="6096000" y="2827035"/>
          <a:ext cx="4331340" cy="274302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9"/>
          <p:cNvSpPr/>
          <p:nvPr/>
        </p:nvSpPr>
        <p:spPr>
          <a:xfrm>
            <a:off x="7278012" y="5444879"/>
            <a:ext cx="1787541" cy="369332"/>
          </a:xfrm>
          <a:prstGeom prst="rect">
            <a:avLst/>
          </a:prstGeom>
        </p:spPr>
        <p:txBody>
          <a:bodyPr wrap="none">
            <a:spAutoFit/>
          </a:bodyPr>
          <a:lstStyle/>
          <a:p>
            <a:r>
              <a:rPr lang="en-US" dirty="0" smtClean="0">
                <a:solidFill>
                  <a:srgbClr val="48A6AD"/>
                </a:solidFill>
              </a:rPr>
              <a:t>Sugar content [g]</a:t>
            </a:r>
            <a:endParaRPr lang="en-US" dirty="0">
              <a:solidFill>
                <a:srgbClr val="48A6AD"/>
              </a:solidFill>
            </a:endParaRPr>
          </a:p>
        </p:txBody>
      </p:sp>
      <p:sp>
        <p:nvSpPr>
          <p:cNvPr id="11" name="Rectangle 10"/>
          <p:cNvSpPr/>
          <p:nvPr/>
        </p:nvSpPr>
        <p:spPr>
          <a:xfrm rot="16200000">
            <a:off x="5564480" y="3815375"/>
            <a:ext cx="778868" cy="369332"/>
          </a:xfrm>
          <a:prstGeom prst="rect">
            <a:avLst/>
          </a:prstGeom>
        </p:spPr>
        <p:txBody>
          <a:bodyPr wrap="none">
            <a:spAutoFit/>
          </a:bodyPr>
          <a:lstStyle/>
          <a:p>
            <a:r>
              <a:rPr lang="en-US" dirty="0" smtClean="0">
                <a:solidFill>
                  <a:srgbClr val="48A6AD"/>
                </a:solidFill>
              </a:rPr>
              <a:t>Rating</a:t>
            </a:r>
            <a:endParaRPr lang="en-US" dirty="0">
              <a:solidFill>
                <a:srgbClr val="48A6AD"/>
              </a:solidFill>
            </a:endParaRPr>
          </a:p>
        </p:txBody>
      </p:sp>
    </p:spTree>
    <p:extLst>
      <p:ext uri="{BB962C8B-B14F-4D97-AF65-F5344CB8AC3E}">
        <p14:creationId xmlns:p14="http://schemas.microsoft.com/office/powerpoint/2010/main" val="3827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Graphic spid="9" grpId="0">
        <p:bldAsOne/>
      </p:bldGraphic>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of cereals by consumers</a:t>
            </a:r>
          </a:p>
        </p:txBody>
      </p:sp>
      <p:sp>
        <p:nvSpPr>
          <p:cNvPr id="3" name="Content Placeholder 2"/>
          <p:cNvSpPr>
            <a:spLocks noGrp="1"/>
          </p:cNvSpPr>
          <p:nvPr>
            <p:ph idx="1"/>
          </p:nvPr>
        </p:nvSpPr>
        <p:spPr/>
        <p:txBody>
          <a:bodyPr/>
          <a:lstStyle/>
          <a:p>
            <a:pPr marL="0" indent="0">
              <a:buNone/>
            </a:pPr>
            <a:r>
              <a:rPr lang="en-US" dirty="0" smtClean="0"/>
              <a:t>Root mean square error</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8815637" y="5059370"/>
                <a:ext cx="1062407" cy="369332"/>
              </a:xfrm>
              <a:prstGeom prst="rect">
                <a:avLst/>
              </a:prstGeom>
            </p:spPr>
            <p:txBody>
              <a:bodyPr wrap="none">
                <a:spAutoFit/>
              </a:bodyPr>
              <a:lstStyle/>
              <a:p>
                <a:r>
                  <a:rPr lang="en-US" dirty="0" smtClean="0">
                    <a:solidFill>
                      <a:srgbClr val="48A6AD"/>
                    </a:solidFill>
                  </a:rPr>
                  <a:t>Sample </a:t>
                </a:r>
                <a14:m>
                  <m:oMath xmlns:m="http://schemas.openxmlformats.org/officeDocument/2006/math">
                    <m:r>
                      <a:rPr lang="en-US" b="0" i="1" smtClean="0">
                        <a:solidFill>
                          <a:srgbClr val="48A6AD"/>
                        </a:solidFill>
                        <a:latin typeface="Cambria Math" panose="02040503050406030204" pitchFamily="18" charset="0"/>
                      </a:rPr>
                      <m:t>𝑖</m:t>
                    </m:r>
                  </m:oMath>
                </a14:m>
                <a:r>
                  <a:rPr lang="en-US" dirty="0" smtClean="0">
                    <a:solidFill>
                      <a:srgbClr val="48A6AD"/>
                    </a:solidFill>
                  </a:rPr>
                  <a:t> </a:t>
                </a:r>
                <a:endParaRPr lang="en-US"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815637" y="5059370"/>
                <a:ext cx="1062407" cy="369332"/>
              </a:xfrm>
              <a:prstGeom prst="rect">
                <a:avLst/>
              </a:prstGeom>
              <a:blipFill rotWithShape="0">
                <a:blip r:embed="rId3"/>
                <a:stretch>
                  <a:fillRect l="-459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rot="16200000">
                <a:off x="6291118" y="3609717"/>
                <a:ext cx="1271823" cy="369332"/>
              </a:xfrm>
              <a:prstGeom prst="rect">
                <a:avLst/>
              </a:prstGeom>
            </p:spPr>
            <p:txBody>
              <a:bodyPr wrap="none">
                <a:spAutoFit/>
              </a:bodyPr>
              <a:lstStyle/>
              <a:p>
                <a:r>
                  <a:rPr lang="en-US" dirty="0" smtClean="0">
                    <a:solidFill>
                      <a:srgbClr val="48A6AD"/>
                    </a:solidFill>
                  </a:rPr>
                  <a:t>Residuals </a:t>
                </a:r>
                <a14:m>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𝑟</m:t>
                        </m:r>
                      </m:e>
                      <m:sub>
                        <m:r>
                          <a:rPr lang="en-US" b="0" i="1" smtClean="0">
                            <a:solidFill>
                              <a:srgbClr val="48A6AD"/>
                            </a:solidFill>
                            <a:latin typeface="Cambria Math" panose="02040503050406030204" pitchFamily="18" charset="0"/>
                          </a:rPr>
                          <m:t>𝑖</m:t>
                        </m:r>
                      </m:sub>
                    </m:sSub>
                  </m:oMath>
                </a14:m>
                <a:endParaRPr lang="en-US"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rot="16200000">
                <a:off x="6291118" y="3609717"/>
                <a:ext cx="1271823" cy="369332"/>
              </a:xfrm>
              <a:prstGeom prst="rect">
                <a:avLst/>
              </a:prstGeom>
              <a:blipFill rotWithShape="0">
                <a:blip r:embed="rId4"/>
                <a:stretch>
                  <a:fillRect l="-8197" r="-24590" b="-3828"/>
                </a:stretch>
              </a:blipFill>
            </p:spPr>
            <p:txBody>
              <a:bodyPr/>
              <a:lstStyle/>
              <a:p>
                <a:r>
                  <a:rPr lang="en-US">
                    <a:noFill/>
                  </a:rPr>
                  <a:t> </a:t>
                </a:r>
              </a:p>
            </p:txBody>
          </p:sp>
        </mc:Fallback>
      </mc:AlternateContent>
      <p:sp>
        <p:nvSpPr>
          <p:cNvPr id="7" name="Rectangle 6"/>
          <p:cNvSpPr/>
          <p:nvPr/>
        </p:nvSpPr>
        <p:spPr>
          <a:xfrm>
            <a:off x="671053" y="2495685"/>
            <a:ext cx="5119094" cy="1050288"/>
          </a:xfrm>
          <a:prstGeom prst="rect">
            <a:avLst/>
          </a:prstGeom>
        </p:spPr>
        <p:txBody>
          <a:bodyPr wrap="none">
            <a:spAutoFit/>
          </a:bodyPr>
          <a:lstStyle/>
          <a:p>
            <a:endParaRPr lang="en-US" sz="1600" dirty="0"/>
          </a:p>
        </p:txBody>
      </p:sp>
      <mc:AlternateContent xmlns:mc="http://schemas.openxmlformats.org/markup-compatibility/2006" xmlns:a14="http://schemas.microsoft.com/office/drawing/2010/main">
        <mc:Choice Requires="a14">
          <p:sp>
            <p:nvSpPr>
              <p:cNvPr id="8" name="Rectangle 7"/>
              <p:cNvSpPr/>
              <p:nvPr/>
            </p:nvSpPr>
            <p:spPr>
              <a:xfrm>
                <a:off x="685304" y="2576108"/>
                <a:ext cx="5958041" cy="1169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RM</m:t>
                      </m:r>
                      <m:r>
                        <m:rPr>
                          <m:nor/>
                        </m:rPr>
                        <a:rPr lang="en-US" smtClean="0">
                          <a:latin typeface="Cambria Math" panose="02040503050406030204" pitchFamily="18" charset="0"/>
                        </a:rPr>
                        <m:t>SE</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b="0" i="1" smtClean="0">
                                      <a:latin typeface="Cambria Math" panose="02040503050406030204" pitchFamily="18" charset="0"/>
                                    </a:rPr>
                                    <m:t>𝑚</m:t>
                                  </m:r>
                                </m:sub>
                                <m:sup>
                                  <m:r>
                                    <a:rPr lang="en-US" i="1">
                                      <a:latin typeface="Cambria Math" panose="02040503050406030204" pitchFamily="18" charset="0"/>
                                    </a:rPr>
                                    <m:t>2</m:t>
                                  </m:r>
                                </m:sup>
                              </m:sSubSup>
                            </m:num>
                            <m:den>
                              <m:r>
                                <a:rPr lang="en-US" b="0" i="1" smtClean="0">
                                  <a:latin typeface="Cambria Math" panose="02040503050406030204" pitchFamily="18" charset="0"/>
                                </a:rPr>
                                <m:t>𝑚</m:t>
                              </m:r>
                            </m:den>
                          </m:f>
                        </m:e>
                      </m:rad>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e>
                                  </m:d>
                                </m:e>
                                <m:sup>
                                  <m:r>
                                    <a:rPr lang="en-US" i="1">
                                      <a:latin typeface="Cambria Math" panose="02040503050406030204" pitchFamily="18" charset="0"/>
                                    </a:rPr>
                                    <m:t>2</m:t>
                                  </m:r>
                                </m:sup>
                              </m:sSup>
                            </m:e>
                          </m:nary>
                        </m:e>
                      </m:ra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85304" y="2576108"/>
                <a:ext cx="5958041" cy="1169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98877" y="4072125"/>
                <a:ext cx="14205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rPr>
                        <m:t>RMSE</m:t>
                      </m:r>
                      <m:r>
                        <a:rPr lang="en-US" i="1">
                          <a:latin typeface="Cambria Math" panose="02040503050406030204" pitchFamily="18" charset="0"/>
                        </a:rPr>
                        <m:t>=</m:t>
                      </m:r>
                      <m:r>
                        <a:rPr lang="en-US" b="0" i="1" smtClean="0">
                          <a:latin typeface="Cambria Math" panose="02040503050406030204" pitchFamily="18" charset="0"/>
                        </a:rPr>
                        <m:t>9.0</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98877" y="4072125"/>
                <a:ext cx="1420582" cy="369332"/>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11" name="Chart 10"/>
          <p:cNvGraphicFramePr>
            <a:graphicFrameLocks/>
          </p:cNvGraphicFramePr>
          <p:nvPr>
            <p:extLst>
              <p:ext uri="{D42A27DB-BD31-4B8C-83A1-F6EECF244321}">
                <p14:modId xmlns:p14="http://schemas.microsoft.com/office/powerpoint/2010/main" val="2522603148"/>
              </p:ext>
            </p:extLst>
          </p:nvPr>
        </p:nvGraphicFramePr>
        <p:xfrm>
          <a:off x="7181171" y="2385416"/>
          <a:ext cx="4331340" cy="274302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45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of cereals by consumers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Improved model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m:t>
                    </m:r>
                  </m:oMath>
                </a14:m>
                <a:r>
                  <a:rPr lang="en-US" dirty="0" smtClean="0"/>
                  <a:t> features)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32174" y="2419990"/>
                <a:ext cx="48220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𝑥</m:t>
                          </m:r>
                        </m:e>
                        <m:sub>
                          <m:r>
                            <a:rPr lang="en-US" sz="2800" b="0" i="1" smtClean="0">
                              <a:latin typeface="Cambria Math" panose="02040503050406030204" pitchFamily="18" charset="0"/>
                            </a:rPr>
                            <m:t>3</m:t>
                          </m:r>
                        </m:sub>
                      </m:sSub>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132174" y="2419990"/>
                <a:ext cx="4822026"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32174" y="4600591"/>
                <a:ext cx="283244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m:rPr>
                          <m:nor/>
                        </m:rPr>
                        <a:rPr lang="en-US" sz="2800">
                          <a:latin typeface="Cambria Math" panose="02040503050406030204" pitchFamily="18" charset="0"/>
                        </a:rPr>
                        <m:t>fat</m:t>
                      </m:r>
                      <m:r>
                        <m:rPr>
                          <m:nor/>
                        </m:rPr>
                        <a:rPr lang="en-US" sz="2800">
                          <a:latin typeface="Cambria Math" panose="02040503050406030204" pitchFamily="18" charset="0"/>
                        </a:rPr>
                        <m:t> </m:t>
                      </m:r>
                      <m:r>
                        <m:rPr>
                          <m:nor/>
                        </m:rPr>
                        <a:rPr lang="en-US" sz="2800">
                          <a:latin typeface="Cambria Math" panose="02040503050406030204" pitchFamily="18" charset="0"/>
                        </a:rPr>
                        <m:t>content</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132174" y="4600591"/>
                <a:ext cx="2832442"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32174" y="5076390"/>
                <a:ext cx="315624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r>
                        <m:rPr>
                          <m:nor/>
                        </m:rPr>
                        <a:rPr lang="en-US" sz="2800" b="0" i="0" smtClean="0">
                          <a:latin typeface="Cambria Math" panose="02040503050406030204" pitchFamily="18" charset="0"/>
                        </a:rPr>
                        <m:t>fiber</m:t>
                      </m:r>
                      <m:r>
                        <m:rPr>
                          <m:nor/>
                        </m:rPr>
                        <a:rPr lang="en-US" sz="2800" b="0" i="0" smtClean="0">
                          <a:latin typeface="Cambria Math" panose="02040503050406030204" pitchFamily="18" charset="0"/>
                        </a:rPr>
                        <m:t> </m:t>
                      </m:r>
                      <m:r>
                        <m:rPr>
                          <m:nor/>
                        </m:rPr>
                        <a:rPr lang="en-US" sz="2800">
                          <a:latin typeface="Cambria Math" panose="02040503050406030204" pitchFamily="18" charset="0"/>
                        </a:rPr>
                        <m:t>content</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132174" y="5076390"/>
                <a:ext cx="3156249"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53563" y="4051158"/>
                <a:ext cx="318132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m:rPr>
                          <m:nor/>
                        </m:rPr>
                        <a:rPr lang="en-US" sz="2800">
                          <a:latin typeface="Cambria Math" panose="02040503050406030204" pitchFamily="18" charset="0"/>
                        </a:rPr>
                        <m:t>sugar</m:t>
                      </m:r>
                      <m:r>
                        <m:rPr>
                          <m:nor/>
                        </m:rPr>
                        <a:rPr lang="en-US" sz="2800" b="0" i="0" smtClean="0">
                          <a:latin typeface="Cambria Math" panose="02040503050406030204" pitchFamily="18" charset="0"/>
                        </a:rPr>
                        <m:t> </m:t>
                      </m:r>
                      <m:r>
                        <m:rPr>
                          <m:nor/>
                        </m:rPr>
                        <a:rPr lang="en-US" sz="2800">
                          <a:latin typeface="Cambria Math" panose="02040503050406030204" pitchFamily="18" charset="0"/>
                        </a:rPr>
                        <m:t>content</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153563" y="4051158"/>
                <a:ext cx="318132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32174" y="3366379"/>
                <a:ext cx="34665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m:rPr>
                          <m:nor/>
                        </m:rPr>
                        <a:rPr lang="en-US" sz="2800" b="0" i="0" smtClean="0">
                          <a:latin typeface="Cambria Math" panose="02040503050406030204" pitchFamily="18" charset="0"/>
                        </a:rPr>
                        <m:t>consumer</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rating</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132174" y="3366379"/>
                <a:ext cx="3466525"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898729" y="3565335"/>
                <a:ext cx="2647456" cy="177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ea typeface="Cambria Math" panose="02040503050406030204" pitchFamily="18" charset="0"/>
                            </a:rPr>
                          </m:ctrlPr>
                        </m:bar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1</m:t>
                                        </m:r>
                                      </m:sub>
                                    </m:sSub>
                                  </m:e>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2</m:t>
                                        </m:r>
                                      </m:sub>
                                    </m:sSub>
                                  </m:e>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3</m:t>
                                        </m:r>
                                      </m:sub>
                                    </m:sSub>
                                  </m:e>
                                </m:eqAr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53.4</m:t>
                                </m:r>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−2.0</m:t>
                                    </m:r>
                                  </m:e>
                                  <m:e>
                                    <m:r>
                                      <a:rPr lang="en-US" sz="2400" b="0" i="1" smtClean="0">
                                        <a:latin typeface="Cambria Math" panose="02040503050406030204" pitchFamily="18" charset="0"/>
                                      </a:rPr>
                                      <m:t>−3.5</m:t>
                                    </m:r>
                                  </m:e>
                                  <m:e>
                                    <m:r>
                                      <a:rPr lang="en-US" sz="2400" b="0" i="1" smtClean="0">
                                        <a:latin typeface="Cambria Math" panose="02040503050406030204" pitchFamily="18" charset="0"/>
                                      </a:rPr>
                                      <m:t>3.0</m:t>
                                    </m:r>
                                  </m:e>
                                </m:eqArr>
                              </m:e>
                            </m:mr>
                          </m:m>
                        </m:e>
                      </m:d>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6898729" y="3565335"/>
                <a:ext cx="2647456" cy="1772665"/>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197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of cereals by consumers</a:t>
            </a:r>
          </a:p>
        </p:txBody>
      </p:sp>
      <p:sp>
        <p:nvSpPr>
          <p:cNvPr id="3" name="Content Placeholder 2"/>
          <p:cNvSpPr>
            <a:spLocks noGrp="1"/>
          </p:cNvSpPr>
          <p:nvPr>
            <p:ph idx="1"/>
          </p:nvPr>
        </p:nvSpPr>
        <p:spPr/>
        <p:txBody>
          <a:bodyPr/>
          <a:lstStyle/>
          <a:p>
            <a:pPr marL="0" indent="0">
              <a:buNone/>
            </a:pPr>
            <a:r>
              <a:rPr lang="en-US" dirty="0" smtClean="0"/>
              <a:t>Root mean square error</a:t>
            </a:r>
            <a:endParaRPr lang="en-US" dirty="0"/>
          </a:p>
        </p:txBody>
      </p:sp>
      <mc:AlternateContent xmlns:mc="http://schemas.openxmlformats.org/markup-compatibility/2006" xmlns:a14="http://schemas.microsoft.com/office/drawing/2010/main">
        <mc:Choice Requires="a14">
          <p:sp>
            <p:nvSpPr>
              <p:cNvPr id="6" name="Rectangle 5"/>
              <p:cNvSpPr/>
              <p:nvPr/>
            </p:nvSpPr>
            <p:spPr>
              <a:xfrm rot="16200000">
                <a:off x="6291118" y="3609717"/>
                <a:ext cx="1271823" cy="369332"/>
              </a:xfrm>
              <a:prstGeom prst="rect">
                <a:avLst/>
              </a:prstGeom>
            </p:spPr>
            <p:txBody>
              <a:bodyPr wrap="none">
                <a:spAutoFit/>
              </a:bodyPr>
              <a:lstStyle/>
              <a:p>
                <a:r>
                  <a:rPr lang="en-US" dirty="0" smtClean="0">
                    <a:solidFill>
                      <a:srgbClr val="48A6AD"/>
                    </a:solidFill>
                  </a:rPr>
                  <a:t>Residuals </a:t>
                </a:r>
                <a14:m>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𝑟</m:t>
                        </m:r>
                      </m:e>
                      <m:sub>
                        <m:r>
                          <a:rPr lang="en-US" b="0" i="1" smtClean="0">
                            <a:solidFill>
                              <a:srgbClr val="48A6AD"/>
                            </a:solidFill>
                            <a:latin typeface="Cambria Math" panose="02040503050406030204" pitchFamily="18" charset="0"/>
                          </a:rPr>
                          <m:t>𝑖</m:t>
                        </m:r>
                      </m:sub>
                    </m:sSub>
                  </m:oMath>
                </a14:m>
                <a:endParaRPr lang="en-US"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rot="16200000">
                <a:off x="6291118" y="3609717"/>
                <a:ext cx="1271823" cy="369332"/>
              </a:xfrm>
              <a:prstGeom prst="rect">
                <a:avLst/>
              </a:prstGeom>
              <a:blipFill rotWithShape="0">
                <a:blip r:embed="rId3"/>
                <a:stretch>
                  <a:fillRect l="-8197" r="-24590" b="-3828"/>
                </a:stretch>
              </a:blipFill>
            </p:spPr>
            <p:txBody>
              <a:bodyPr/>
              <a:lstStyle/>
              <a:p>
                <a:r>
                  <a:rPr lang="en-US">
                    <a:noFill/>
                  </a:rPr>
                  <a:t> </a:t>
                </a:r>
              </a:p>
            </p:txBody>
          </p:sp>
        </mc:Fallback>
      </mc:AlternateContent>
      <p:sp>
        <p:nvSpPr>
          <p:cNvPr id="7" name="Rectangle 6"/>
          <p:cNvSpPr/>
          <p:nvPr/>
        </p:nvSpPr>
        <p:spPr>
          <a:xfrm>
            <a:off x="671053" y="2495685"/>
            <a:ext cx="5119094" cy="1050288"/>
          </a:xfrm>
          <a:prstGeom prst="rect">
            <a:avLst/>
          </a:prstGeom>
        </p:spPr>
        <p:txBody>
          <a:bodyPr wrap="none">
            <a:spAutoFit/>
          </a:bodyPr>
          <a:lstStyle/>
          <a:p>
            <a:endParaRPr lang="en-US" sz="1600" dirty="0"/>
          </a:p>
        </p:txBody>
      </p:sp>
      <mc:AlternateContent xmlns:mc="http://schemas.openxmlformats.org/markup-compatibility/2006" xmlns:a14="http://schemas.microsoft.com/office/drawing/2010/main">
        <mc:Choice Requires="a14">
          <p:sp>
            <p:nvSpPr>
              <p:cNvPr id="8" name="Rectangle 7"/>
              <p:cNvSpPr/>
              <p:nvPr/>
            </p:nvSpPr>
            <p:spPr>
              <a:xfrm>
                <a:off x="685304" y="2576108"/>
                <a:ext cx="5958041" cy="1169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RM</m:t>
                      </m:r>
                      <m:r>
                        <m:rPr>
                          <m:nor/>
                        </m:rPr>
                        <a:rPr lang="en-US" smtClean="0">
                          <a:latin typeface="Cambria Math" panose="02040503050406030204" pitchFamily="18" charset="0"/>
                        </a:rPr>
                        <m:t>SE</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b="0" i="1" smtClean="0">
                                      <a:latin typeface="Cambria Math" panose="02040503050406030204" pitchFamily="18" charset="0"/>
                                    </a:rPr>
                                    <m:t>𝑚</m:t>
                                  </m:r>
                                </m:sub>
                                <m:sup>
                                  <m:r>
                                    <a:rPr lang="en-US" i="1">
                                      <a:latin typeface="Cambria Math" panose="02040503050406030204" pitchFamily="18" charset="0"/>
                                    </a:rPr>
                                    <m:t>2</m:t>
                                  </m:r>
                                </m:sup>
                              </m:sSubSup>
                            </m:num>
                            <m:den>
                              <m:r>
                                <a:rPr lang="en-US" b="0" i="1" smtClean="0">
                                  <a:latin typeface="Cambria Math" panose="02040503050406030204" pitchFamily="18" charset="0"/>
                                </a:rPr>
                                <m:t>𝑚</m:t>
                              </m:r>
                            </m:den>
                          </m:f>
                        </m:e>
                      </m:rad>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𝑥</m:t>
                                              </m:r>
                                            </m:e>
                                          </m:ba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sup>
                                      </m:sSup>
                                    </m:e>
                                  </m:d>
                                </m:e>
                                <m:sup>
                                  <m:r>
                                    <a:rPr lang="en-US" i="1">
                                      <a:latin typeface="Cambria Math" panose="02040503050406030204" pitchFamily="18" charset="0"/>
                                    </a:rPr>
                                    <m:t>2</m:t>
                                  </m:r>
                                </m:sup>
                              </m:sSup>
                            </m:e>
                          </m:nary>
                        </m:e>
                      </m:ra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85304" y="2576108"/>
                <a:ext cx="5958041" cy="11699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98877" y="4072125"/>
                <a:ext cx="1356462" cy="369332"/>
              </a:xfrm>
              <a:prstGeom prst="rect">
                <a:avLst/>
              </a:prstGeom>
            </p:spPr>
            <p:txBody>
              <a:bodyPr wrap="none">
                <a:spAutoFit/>
              </a:bodyPr>
              <a:lstStyle/>
              <a:p>
                <a14:m>
                  <m:oMath xmlns:m="http://schemas.openxmlformats.org/officeDocument/2006/math">
                    <m:r>
                      <m:rPr>
                        <m:nor/>
                      </m:rPr>
                      <a:rPr lang="en-US" smtClean="0">
                        <a:latin typeface="Cambria Math" panose="02040503050406030204" pitchFamily="18" charset="0"/>
                      </a:rPr>
                      <m:t>RMSE</m:t>
                    </m:r>
                    <m:r>
                      <a:rPr lang="en-US" i="1">
                        <a:latin typeface="Cambria Math" panose="02040503050406030204" pitchFamily="18" charset="0"/>
                      </a:rPr>
                      <m:t>=</m:t>
                    </m:r>
                    <m:r>
                      <a:rPr lang="en-US" b="0" i="1" smtClean="0">
                        <a:latin typeface="Cambria Math" panose="02040503050406030204" pitchFamily="18" charset="0"/>
                      </a:rPr>
                      <m:t>5.</m:t>
                    </m:r>
                  </m:oMath>
                </a14:m>
                <a:r>
                  <a:rPr lang="en-US" dirty="0" smtClean="0"/>
                  <a:t>1</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98877" y="4072125"/>
                <a:ext cx="1356462" cy="369332"/>
              </a:xfrm>
              <a:prstGeom prst="rect">
                <a:avLst/>
              </a:prstGeom>
              <a:blipFill rotWithShape="0">
                <a:blip r:embed="rId5"/>
                <a:stretch>
                  <a:fillRect t="-8197" r="-269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885526" y="5128436"/>
                <a:ext cx="1062407" cy="369332"/>
              </a:xfrm>
              <a:prstGeom prst="rect">
                <a:avLst/>
              </a:prstGeom>
            </p:spPr>
            <p:txBody>
              <a:bodyPr wrap="none">
                <a:spAutoFit/>
              </a:bodyPr>
              <a:lstStyle/>
              <a:p>
                <a:r>
                  <a:rPr lang="en-US" dirty="0" smtClean="0">
                    <a:solidFill>
                      <a:srgbClr val="48A6AD"/>
                    </a:solidFill>
                  </a:rPr>
                  <a:t>Sample </a:t>
                </a:r>
                <a14:m>
                  <m:oMath xmlns:m="http://schemas.openxmlformats.org/officeDocument/2006/math">
                    <m:r>
                      <a:rPr lang="en-US" b="0" i="1" smtClean="0">
                        <a:solidFill>
                          <a:srgbClr val="48A6AD"/>
                        </a:solidFill>
                        <a:latin typeface="Cambria Math" panose="02040503050406030204" pitchFamily="18" charset="0"/>
                      </a:rPr>
                      <m:t>𝑖</m:t>
                    </m:r>
                  </m:oMath>
                </a14:m>
                <a:r>
                  <a:rPr lang="en-US" dirty="0" smtClean="0">
                    <a:solidFill>
                      <a:srgbClr val="48A6AD"/>
                    </a:solidFill>
                  </a:rPr>
                  <a:t> </a:t>
                </a:r>
                <a:endParaRPr lang="en-US"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885526" y="5128436"/>
                <a:ext cx="1062407" cy="369332"/>
              </a:xfrm>
              <a:prstGeom prst="rect">
                <a:avLst/>
              </a:prstGeom>
              <a:blipFill rotWithShape="0">
                <a:blip r:embed="rId6"/>
                <a:stretch>
                  <a:fillRect l="-5172" t="-8197" b="-24590"/>
                </a:stretch>
              </a:blipFill>
            </p:spPr>
            <p:txBody>
              <a:bodyPr/>
              <a:lstStyle/>
              <a:p>
                <a:r>
                  <a:rPr lang="en-US">
                    <a:noFill/>
                  </a:rPr>
                  <a:t> </a:t>
                </a:r>
              </a:p>
            </p:txBody>
          </p:sp>
        </mc:Fallback>
      </mc:AlternateContent>
      <p:graphicFrame>
        <p:nvGraphicFramePr>
          <p:cNvPr id="12" name="Chart 11"/>
          <p:cNvGraphicFramePr>
            <a:graphicFrameLocks/>
          </p:cNvGraphicFramePr>
          <p:nvPr>
            <p:extLst>
              <p:ext uri="{D42A27DB-BD31-4B8C-83A1-F6EECF244321}">
                <p14:modId xmlns:p14="http://schemas.microsoft.com/office/powerpoint/2010/main" val="2885461835"/>
              </p:ext>
            </p:extLst>
          </p:nvPr>
        </p:nvGraphicFramePr>
        <p:xfrm>
          <a:off x="7111696" y="2491672"/>
          <a:ext cx="4331340" cy="274302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9288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We studied some examples where linear models involving serval features can be used to describe data sets</a:t>
            </a:r>
          </a:p>
          <a:p>
            <a:r>
              <a:rPr lang="en-US" dirty="0" smtClean="0"/>
              <a:t>Comparing these examples allows us to get a better intuitive understanding about what are features</a:t>
            </a:r>
          </a:p>
          <a:p>
            <a:r>
              <a:rPr lang="en-US" dirty="0" smtClean="0"/>
              <a:t>Features can represent </a:t>
            </a:r>
          </a:p>
          <a:p>
            <a:pPr lvl="1"/>
            <a:r>
              <a:rPr lang="en-US" dirty="0" smtClean="0"/>
              <a:t>physical properties (e.g. sugar, fat or fiber content of cereals)</a:t>
            </a:r>
          </a:p>
          <a:p>
            <a:pPr lvl="1"/>
            <a:r>
              <a:rPr lang="en-US" dirty="0"/>
              <a:t>p</a:t>
            </a:r>
            <a:r>
              <a:rPr lang="en-US" dirty="0" smtClean="0"/>
              <a:t>atterns in a data set (e.g. seasonal variations of power generation)</a:t>
            </a:r>
          </a:p>
          <a:p>
            <a:pPr lvl="1"/>
            <a:r>
              <a:rPr lang="en-US" dirty="0" smtClean="0"/>
              <a:t>mathematical quantities needed to describe a data set (e.g. the first and second power of the specific gravity of an </a:t>
            </a:r>
            <a:r>
              <a:rPr lang="en-US" dirty="0" err="1" smtClean="0"/>
              <a:t>electropolihing</a:t>
            </a:r>
            <a:r>
              <a:rPr lang="en-US" dirty="0" smtClean="0"/>
              <a:t> solution </a:t>
            </a:r>
            <a:endParaRPr lang="en-US" dirty="0"/>
          </a:p>
        </p:txBody>
      </p:sp>
    </p:spTree>
    <p:extLst>
      <p:ext uri="{BB962C8B-B14F-4D97-AF65-F5344CB8AC3E}">
        <p14:creationId xmlns:p14="http://schemas.microsoft.com/office/powerpoint/2010/main" val="3293394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lecture we present some examples to illustrate how linear regression is used in machine learning</a:t>
            </a:r>
          </a:p>
          <a:p>
            <a:r>
              <a:rPr lang="en-US" dirty="0" smtClean="0"/>
              <a:t>Machine learning handles usually large data sets</a:t>
            </a:r>
          </a:p>
          <a:p>
            <a:r>
              <a:rPr lang="en-US" dirty="0" smtClean="0"/>
              <a:t>The examples we present here are oversimplified and serve only for illustration purposes</a:t>
            </a:r>
            <a:endParaRPr lang="en-US" dirty="0"/>
          </a:p>
        </p:txBody>
      </p:sp>
    </p:spTree>
    <p:extLst>
      <p:ext uri="{BB962C8B-B14F-4D97-AF65-F5344CB8AC3E}">
        <p14:creationId xmlns:p14="http://schemas.microsoft.com/office/powerpoint/2010/main" val="24867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Power Generation of a Windmill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678926"/>
              </p:ext>
            </p:extLst>
          </p:nvPr>
        </p:nvGraphicFramePr>
        <p:xfrm>
          <a:off x="826883" y="2537686"/>
          <a:ext cx="4903961" cy="2494280"/>
        </p:xfrm>
        <a:graphic>
          <a:graphicData uri="http://schemas.openxmlformats.org/drawingml/2006/table">
            <a:tbl>
              <a:tblPr firstRow="1" bandRow="1">
                <a:tableStyleId>{5C22544A-7EE6-4342-B048-85BDC9FD1C3A}</a:tableStyleId>
              </a:tblPr>
              <a:tblGrid>
                <a:gridCol w="2599402">
                  <a:extLst>
                    <a:ext uri="{9D8B030D-6E8A-4147-A177-3AD203B41FA5}">
                      <a16:colId xmlns:a16="http://schemas.microsoft.com/office/drawing/2014/main" val="20000"/>
                    </a:ext>
                  </a:extLst>
                </a:gridCol>
                <a:gridCol w="2304559">
                  <a:extLst>
                    <a:ext uri="{9D8B030D-6E8A-4147-A177-3AD203B41FA5}">
                      <a16:colId xmlns:a16="http://schemas.microsoft.com/office/drawing/2014/main" val="20001"/>
                    </a:ext>
                  </a:extLst>
                </a:gridCol>
              </a:tblGrid>
              <a:tr h="0">
                <a:tc>
                  <a:txBody>
                    <a:bodyPr/>
                    <a:lstStyle/>
                    <a:p>
                      <a:r>
                        <a:rPr lang="en-US" dirty="0" smtClean="0"/>
                        <a:t>Years</a:t>
                      </a:r>
                      <a:r>
                        <a:rPr lang="en-US" baseline="0" dirty="0" smtClean="0"/>
                        <a:t> since </a:t>
                      </a:r>
                    </a:p>
                    <a:p>
                      <a:r>
                        <a:rPr lang="en-US" baseline="0" dirty="0" smtClean="0"/>
                        <a:t>Jan 2005</a:t>
                      </a:r>
                      <a:endParaRPr lang="en-US" dirty="0"/>
                    </a:p>
                  </a:txBody>
                  <a:tcPr/>
                </a:tc>
                <a:tc>
                  <a:txBody>
                    <a:bodyPr/>
                    <a:lstStyle/>
                    <a:p>
                      <a:r>
                        <a:rPr lang="en-US" dirty="0" smtClean="0"/>
                        <a:t>Power </a:t>
                      </a:r>
                    </a:p>
                    <a:p>
                      <a:r>
                        <a:rPr lang="en-US" dirty="0" smtClean="0"/>
                        <a:t>Generation [MW]</a:t>
                      </a:r>
                      <a:endParaRPr lang="en-US" dirty="0"/>
                    </a:p>
                  </a:txBody>
                  <a:tcPr/>
                </a:tc>
                <a:extLst>
                  <a:ext uri="{0D108BD9-81ED-4DB2-BD59-A6C34878D82A}">
                    <a16:rowId xmlns:a16="http://schemas.microsoft.com/office/drawing/2014/main" val="10000"/>
                  </a:ext>
                </a:extLst>
              </a:tr>
              <a:tr h="370840">
                <a:tc>
                  <a:txBody>
                    <a:bodyPr/>
                    <a:lstStyle/>
                    <a:p>
                      <a:pPr marL="0" algn="l" defTabSz="914400" rtl="0" eaLnBrk="1" fontAlgn="b" latinLnBrk="0" hangingPunct="1"/>
                      <a:r>
                        <a:rPr lang="en-US" sz="1800" kern="1200" dirty="0">
                          <a:solidFill>
                            <a:schemeClr val="dk1"/>
                          </a:solidFill>
                          <a:latin typeface="+mn-lt"/>
                          <a:ea typeface="+mn-ea"/>
                          <a:cs typeface="+mn-cs"/>
                        </a:rPr>
                        <a:t>0</a:t>
                      </a:r>
                    </a:p>
                  </a:txBody>
                  <a:tcPr marL="9525" marR="9525" marT="9525" marB="0" anchor="b"/>
                </a:tc>
                <a:tc>
                  <a:txBody>
                    <a:bodyPr/>
                    <a:lstStyle/>
                    <a:p>
                      <a:pPr marL="0" algn="l" defTabSz="914400" rtl="0" eaLnBrk="1" fontAlgn="ctr" latinLnBrk="0" hangingPunct="1"/>
                      <a:r>
                        <a:rPr lang="en-US" sz="1800" kern="1200">
                          <a:solidFill>
                            <a:schemeClr val="dk1"/>
                          </a:solidFill>
                          <a:latin typeface="+mn-lt"/>
                          <a:ea typeface="+mn-ea"/>
                          <a:cs typeface="+mn-cs"/>
                        </a:rPr>
                        <a:t>207</a:t>
                      </a:r>
                    </a:p>
                  </a:txBody>
                  <a:tcPr marL="9525" marR="9525" marT="9525" marB="0" anchor="ctr"/>
                </a:tc>
                <a:extLst>
                  <a:ext uri="{0D108BD9-81ED-4DB2-BD59-A6C34878D82A}">
                    <a16:rowId xmlns:a16="http://schemas.microsoft.com/office/drawing/2014/main" val="10001"/>
                  </a:ext>
                </a:extLst>
              </a:tr>
              <a:tr h="370840">
                <a:tc>
                  <a:txBody>
                    <a:bodyPr/>
                    <a:lstStyle/>
                    <a:p>
                      <a:pPr marL="0" algn="l" defTabSz="914400" rtl="0" eaLnBrk="1" fontAlgn="b" latinLnBrk="0" hangingPunct="1"/>
                      <a:r>
                        <a:rPr lang="en-US" sz="1800" kern="1200" dirty="0">
                          <a:solidFill>
                            <a:schemeClr val="dk1"/>
                          </a:solidFill>
                          <a:latin typeface="+mn-lt"/>
                          <a:ea typeface="+mn-ea"/>
                          <a:cs typeface="+mn-cs"/>
                        </a:rPr>
                        <a:t>0.083333</a:t>
                      </a:r>
                    </a:p>
                  </a:txBody>
                  <a:tcPr marL="9525" marR="9525" marT="9525" marB="0" anchor="b"/>
                </a:tc>
                <a:tc>
                  <a:txBody>
                    <a:bodyPr/>
                    <a:lstStyle/>
                    <a:p>
                      <a:pPr marL="0" algn="l" defTabSz="914400" rtl="0" eaLnBrk="1" fontAlgn="ctr" latinLnBrk="0" hangingPunct="1"/>
                      <a:r>
                        <a:rPr lang="en-US" sz="1800" kern="1200" dirty="0">
                          <a:solidFill>
                            <a:schemeClr val="dk1"/>
                          </a:solidFill>
                          <a:latin typeface="+mn-lt"/>
                          <a:ea typeface="+mn-ea"/>
                          <a:cs typeface="+mn-cs"/>
                        </a:rPr>
                        <a:t>207</a:t>
                      </a:r>
                    </a:p>
                  </a:txBody>
                  <a:tcPr marL="9525" marR="9525" marT="9525" marB="0" anchor="ctr"/>
                </a:tc>
                <a:extLst>
                  <a:ext uri="{0D108BD9-81ED-4DB2-BD59-A6C34878D82A}">
                    <a16:rowId xmlns:a16="http://schemas.microsoft.com/office/drawing/2014/main" val="10002"/>
                  </a:ext>
                </a:extLst>
              </a:tr>
              <a:tr h="370840">
                <a:tc>
                  <a:txBody>
                    <a:bodyPr/>
                    <a:lstStyle/>
                    <a:p>
                      <a:pPr marL="0" algn="l" defTabSz="914400" rtl="0" eaLnBrk="1" fontAlgn="b" latinLnBrk="0" hangingPunct="1"/>
                      <a:r>
                        <a:rPr lang="en-US" sz="1800" kern="1200">
                          <a:solidFill>
                            <a:schemeClr val="dk1"/>
                          </a:solidFill>
                          <a:latin typeface="+mn-lt"/>
                          <a:ea typeface="+mn-ea"/>
                          <a:cs typeface="+mn-cs"/>
                        </a:rPr>
                        <a:t>0.166667</a:t>
                      </a:r>
                    </a:p>
                  </a:txBody>
                  <a:tcPr marL="9525" marR="9525" marT="9525" marB="0" anchor="b"/>
                </a:tc>
                <a:tc>
                  <a:txBody>
                    <a:bodyPr/>
                    <a:lstStyle/>
                    <a:p>
                      <a:pPr marL="0" algn="l" defTabSz="914400" rtl="0" eaLnBrk="1" fontAlgn="ctr" latinLnBrk="0" hangingPunct="1"/>
                      <a:r>
                        <a:rPr lang="en-US" sz="1800" kern="1200" dirty="0">
                          <a:solidFill>
                            <a:schemeClr val="dk1"/>
                          </a:solidFill>
                          <a:latin typeface="+mn-lt"/>
                          <a:ea typeface="+mn-ea"/>
                          <a:cs typeface="+mn-cs"/>
                        </a:rPr>
                        <a:t>253</a:t>
                      </a:r>
                    </a:p>
                  </a:txBody>
                  <a:tcPr marL="9525" marR="9525" marT="9525" marB="0" anchor="ctr"/>
                </a:tc>
                <a:extLst>
                  <a:ext uri="{0D108BD9-81ED-4DB2-BD59-A6C34878D82A}">
                    <a16:rowId xmlns:a16="http://schemas.microsoft.com/office/drawing/2014/main" val="10003"/>
                  </a:ext>
                </a:extLst>
              </a:tr>
              <a:tr h="370840">
                <a:tc>
                  <a:txBody>
                    <a:bodyPr/>
                    <a:lstStyle/>
                    <a:p>
                      <a:pPr marL="0" algn="l" defTabSz="914400" rtl="0" eaLnBrk="1" fontAlgn="b" latinLnBrk="0" hangingPunct="1"/>
                      <a:r>
                        <a:rPr lang="en-US" sz="1800" kern="1200">
                          <a:solidFill>
                            <a:schemeClr val="dk1"/>
                          </a:solidFill>
                          <a:latin typeface="+mn-lt"/>
                          <a:ea typeface="+mn-ea"/>
                          <a:cs typeface="+mn-cs"/>
                        </a:rPr>
                        <a:t>0.25</a:t>
                      </a:r>
                    </a:p>
                  </a:txBody>
                  <a:tcPr marL="9525" marR="9525" marT="9525" marB="0" anchor="b"/>
                </a:tc>
                <a:tc>
                  <a:txBody>
                    <a:bodyPr/>
                    <a:lstStyle/>
                    <a:p>
                      <a:pPr marL="0" algn="l" defTabSz="914400" rtl="0" eaLnBrk="1" fontAlgn="ctr" latinLnBrk="0" hangingPunct="1"/>
                      <a:r>
                        <a:rPr lang="en-US" sz="1800" kern="1200" dirty="0">
                          <a:solidFill>
                            <a:schemeClr val="dk1"/>
                          </a:solidFill>
                          <a:latin typeface="+mn-lt"/>
                          <a:ea typeface="+mn-ea"/>
                          <a:cs typeface="+mn-cs"/>
                        </a:rPr>
                        <a:t>296</a:t>
                      </a:r>
                    </a:p>
                  </a:txBody>
                  <a:tcPr marL="9525" marR="9525" marT="9525" marB="0" anchor="ctr"/>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7982970" y="5280886"/>
            <a:ext cx="1723870" cy="369332"/>
          </a:xfrm>
          <a:prstGeom prst="rect">
            <a:avLst/>
          </a:prstGeom>
        </p:spPr>
        <p:txBody>
          <a:bodyPr wrap="none">
            <a:spAutoFit/>
          </a:bodyPr>
          <a:lstStyle/>
          <a:p>
            <a:r>
              <a:rPr lang="en-US" dirty="0">
                <a:solidFill>
                  <a:srgbClr val="48A6AD"/>
                </a:solidFill>
              </a:rPr>
              <a:t>Years since </a:t>
            </a:r>
            <a:r>
              <a:rPr lang="en-US" dirty="0" smtClean="0">
                <a:solidFill>
                  <a:srgbClr val="48A6AD"/>
                </a:solidFill>
              </a:rPr>
              <a:t>2005</a:t>
            </a:r>
            <a:endParaRPr lang="en-US" dirty="0">
              <a:solidFill>
                <a:srgbClr val="48A6AD"/>
              </a:solidFill>
            </a:endParaRPr>
          </a:p>
        </p:txBody>
      </p:sp>
      <p:sp>
        <p:nvSpPr>
          <p:cNvPr id="7" name="Rectangle 6"/>
          <p:cNvSpPr/>
          <p:nvPr/>
        </p:nvSpPr>
        <p:spPr>
          <a:xfrm rot="16200000">
            <a:off x="5119301" y="3594706"/>
            <a:ext cx="2483372" cy="369332"/>
          </a:xfrm>
          <a:prstGeom prst="rect">
            <a:avLst/>
          </a:prstGeom>
        </p:spPr>
        <p:txBody>
          <a:bodyPr wrap="none">
            <a:spAutoFit/>
          </a:bodyPr>
          <a:lstStyle/>
          <a:p>
            <a:r>
              <a:rPr lang="en-US" dirty="0" smtClean="0">
                <a:solidFill>
                  <a:srgbClr val="48A6AD"/>
                </a:solidFill>
              </a:rPr>
              <a:t>Power Generation [MW]</a:t>
            </a:r>
            <a:endParaRPr lang="en-US" dirty="0">
              <a:solidFill>
                <a:srgbClr val="48A6AD"/>
              </a:solidFill>
            </a:endParaRPr>
          </a:p>
        </p:txBody>
      </p:sp>
      <p:pic>
        <p:nvPicPr>
          <p:cNvPr id="9" name="Picture 8"/>
          <p:cNvPicPr>
            <a:picLocks noChangeAspect="1"/>
          </p:cNvPicPr>
          <p:nvPr/>
        </p:nvPicPr>
        <p:blipFill>
          <a:blip r:embed="rId3"/>
          <a:stretch>
            <a:fillRect/>
          </a:stretch>
        </p:blipFill>
        <p:spPr>
          <a:xfrm>
            <a:off x="6491330" y="2615547"/>
            <a:ext cx="4602879" cy="2749534"/>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8142083" y="2344893"/>
                <a:ext cx="1643655"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=60</m:t>
                    </m:r>
                  </m:oMath>
                </a14:m>
                <a:r>
                  <a:rPr lang="en-US" dirty="0" smtClean="0"/>
                  <a:t> entries</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8142083" y="2344893"/>
                <a:ext cx="1643655" cy="369332"/>
              </a:xfrm>
              <a:prstGeom prst="rect">
                <a:avLst/>
              </a:prstGeom>
              <a:blipFill rotWithShape="0">
                <a:blip r:embed="rId4"/>
                <a:stretch>
                  <a:fillRect t="-10000" r="-3346" b="-26667"/>
                </a:stretch>
              </a:blipFill>
            </p:spPr>
            <p:txBody>
              <a:bodyPr/>
              <a:lstStyle/>
              <a:p>
                <a:r>
                  <a:rPr lang="en-US">
                    <a:noFill/>
                  </a:rPr>
                  <a:t> </a:t>
                </a:r>
              </a:p>
            </p:txBody>
          </p:sp>
        </mc:Fallback>
      </mc:AlternateContent>
    </p:spTree>
    <p:extLst>
      <p:ext uri="{BB962C8B-B14F-4D97-AF65-F5344CB8AC3E}">
        <p14:creationId xmlns:p14="http://schemas.microsoft.com/office/powerpoint/2010/main" val="3800723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7235536" y="3671151"/>
            <a:ext cx="3447585" cy="12516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Annual Power Generation of a Windmill</a:t>
            </a:r>
            <a:endParaRPr lang="en-US" dirty="0"/>
          </a:p>
        </p:txBody>
      </p:sp>
      <p:sp>
        <p:nvSpPr>
          <p:cNvPr id="6" name="Rectangle 5"/>
          <p:cNvSpPr/>
          <p:nvPr/>
        </p:nvSpPr>
        <p:spPr>
          <a:xfrm>
            <a:off x="7982970" y="5280886"/>
            <a:ext cx="1723870" cy="369332"/>
          </a:xfrm>
          <a:prstGeom prst="rect">
            <a:avLst/>
          </a:prstGeom>
        </p:spPr>
        <p:txBody>
          <a:bodyPr wrap="none">
            <a:spAutoFit/>
          </a:bodyPr>
          <a:lstStyle/>
          <a:p>
            <a:r>
              <a:rPr lang="en-US" dirty="0">
                <a:solidFill>
                  <a:srgbClr val="48A6AD"/>
                </a:solidFill>
              </a:rPr>
              <a:t>Years since </a:t>
            </a:r>
            <a:r>
              <a:rPr lang="en-US" dirty="0" smtClean="0">
                <a:solidFill>
                  <a:srgbClr val="48A6AD"/>
                </a:solidFill>
              </a:rPr>
              <a:t>2005</a:t>
            </a:r>
            <a:endParaRPr lang="en-US" dirty="0">
              <a:solidFill>
                <a:srgbClr val="48A6AD"/>
              </a:solidFill>
            </a:endParaRPr>
          </a:p>
        </p:txBody>
      </p:sp>
      <p:sp>
        <p:nvSpPr>
          <p:cNvPr id="7" name="Rectangle 6"/>
          <p:cNvSpPr/>
          <p:nvPr/>
        </p:nvSpPr>
        <p:spPr>
          <a:xfrm rot="16200000">
            <a:off x="5119301" y="3594706"/>
            <a:ext cx="2483372" cy="369332"/>
          </a:xfrm>
          <a:prstGeom prst="rect">
            <a:avLst/>
          </a:prstGeom>
        </p:spPr>
        <p:txBody>
          <a:bodyPr wrap="none">
            <a:spAutoFit/>
          </a:bodyPr>
          <a:lstStyle/>
          <a:p>
            <a:r>
              <a:rPr lang="en-US" dirty="0" smtClean="0">
                <a:solidFill>
                  <a:srgbClr val="48A6AD"/>
                </a:solidFill>
              </a:rPr>
              <a:t>Power Generation [MW]</a:t>
            </a:r>
            <a:endParaRPr lang="en-US" dirty="0">
              <a:solidFill>
                <a:srgbClr val="48A6AD"/>
              </a:solidFill>
            </a:endParaRPr>
          </a:p>
        </p:txBody>
      </p:sp>
      <p:pic>
        <p:nvPicPr>
          <p:cNvPr id="9" name="Picture 8"/>
          <p:cNvPicPr>
            <a:picLocks noChangeAspect="1"/>
          </p:cNvPicPr>
          <p:nvPr/>
        </p:nvPicPr>
        <p:blipFill>
          <a:blip r:embed="rId3"/>
          <a:stretch>
            <a:fillRect/>
          </a:stretch>
        </p:blipFill>
        <p:spPr>
          <a:xfrm>
            <a:off x="6491330" y="2615547"/>
            <a:ext cx="4602879" cy="2749534"/>
          </a:xfrm>
          <a:prstGeom prst="rect">
            <a:avLst/>
          </a:prstGeom>
        </p:spPr>
      </p:pic>
      <p:sp>
        <p:nvSpPr>
          <p:cNvPr id="3" name="Content Placeholder 2"/>
          <p:cNvSpPr>
            <a:spLocks noGrp="1"/>
          </p:cNvSpPr>
          <p:nvPr>
            <p:ph idx="1"/>
          </p:nvPr>
        </p:nvSpPr>
        <p:spPr/>
        <p:txBody>
          <a:bodyPr/>
          <a:lstStyle/>
          <a:p>
            <a:r>
              <a:rPr lang="en-US" dirty="0" smtClean="0"/>
              <a:t>Using a linear model with one feature (time since 2005)</a:t>
            </a:r>
            <a:endParaRPr lang="en-US" dirty="0"/>
          </a:p>
        </p:txBody>
      </p:sp>
      <mc:AlternateContent xmlns:mc="http://schemas.openxmlformats.org/markup-compatibility/2006" xmlns:a14="http://schemas.microsoft.com/office/drawing/2010/main">
        <mc:Choice Requires="a14">
          <p:sp>
            <p:nvSpPr>
              <p:cNvPr id="10" name="Rectangle 9"/>
              <p:cNvSpPr/>
              <p:nvPr/>
            </p:nvSpPr>
            <p:spPr>
              <a:xfrm>
                <a:off x="1132174" y="2419990"/>
                <a:ext cx="24182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132174" y="2419990"/>
                <a:ext cx="241829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132174" y="4495131"/>
                <a:ext cx="2770117" cy="784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rPr>
                          </m:ctrlPr>
                        </m:bar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𝜃</m:t>
                              </m:r>
                            </m:e>
                          </m:acc>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e>
                            </m:mr>
                            <m:mr>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237.5</m:t>
                                </m:r>
                              </m:e>
                            </m:mr>
                            <m:mr>
                              <m:e>
                                <m:r>
                                  <a:rPr lang="en-US" sz="2400" b="0" i="1" smtClean="0">
                                    <a:latin typeface="Cambria Math" panose="02040503050406030204" pitchFamily="18" charset="0"/>
                                  </a:rPr>
                                  <m:t>−3.1</m:t>
                                </m:r>
                              </m:e>
                            </m:mr>
                          </m:m>
                        </m:e>
                      </m:d>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1132174" y="4495131"/>
                <a:ext cx="2770117" cy="78489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56069" y="3683285"/>
                <a:ext cx="42937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m:rPr>
                          <m:nor/>
                        </m:rPr>
                        <a:rPr lang="en-US" sz="2800" b="0" i="0" smtClean="0">
                          <a:latin typeface="Cambria Math" panose="02040503050406030204" pitchFamily="18" charset="0"/>
                        </a:rPr>
                        <m:t>Years</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since</m:t>
                      </m:r>
                      <m:r>
                        <m:rPr>
                          <m:nor/>
                        </m:rPr>
                        <a:rPr lang="en-US" sz="2800" b="0" i="0" smtClean="0">
                          <a:latin typeface="Cambria Math" panose="02040503050406030204" pitchFamily="18" charset="0"/>
                        </a:rPr>
                        <m:t> 2005</m:t>
                      </m:r>
                    </m:oMath>
                  </m:oMathPara>
                </a14:m>
                <a:endParaRPr lang="en-US" sz="2800" dirty="0"/>
              </a:p>
            </p:txBody>
          </p:sp>
        </mc:Choice>
        <mc:Fallback xmlns="">
          <p:sp>
            <p:nvSpPr>
              <p:cNvPr id="20" name="Rectangle 19"/>
              <p:cNvSpPr>
                <a:spLocks noRot="1" noChangeAspect="1" noMove="1" noResize="1" noEditPoints="1" noAdjustHandles="1" noChangeArrowheads="1" noChangeShapeType="1" noTextEdit="1"/>
              </p:cNvSpPr>
              <p:nvPr/>
            </p:nvSpPr>
            <p:spPr>
              <a:xfrm>
                <a:off x="1056069" y="3683285"/>
                <a:ext cx="42937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12581" y="3104669"/>
                <a:ext cx="36781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m:rPr>
                          <m:nor/>
                        </m:rPr>
                        <a:rPr lang="en-US" sz="2800" b="0" i="0" smtClean="0">
                          <a:latin typeface="Cambria Math" panose="02040503050406030204" pitchFamily="18" charset="0"/>
                        </a:rPr>
                        <m:t>Power</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generation</m:t>
                      </m:r>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112581" y="3104669"/>
                <a:ext cx="3678123" cy="523220"/>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02030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2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Octave / </a:t>
            </a:r>
            <a:r>
              <a:rPr lang="en-US" dirty="0" err="1" smtClean="0"/>
              <a:t>Matlab</a:t>
            </a:r>
            <a:endParaRPr lang="en-US" dirty="0"/>
          </a:p>
        </p:txBody>
      </p:sp>
      <p:sp>
        <p:nvSpPr>
          <p:cNvPr id="3" name="Content Placeholder 2"/>
          <p:cNvSpPr>
            <a:spLocks noGrp="1"/>
          </p:cNvSpPr>
          <p:nvPr>
            <p:ph idx="1"/>
          </p:nvPr>
        </p:nvSpPr>
        <p:spPr/>
        <p:txBody>
          <a:bodyPr/>
          <a:lstStyle/>
          <a:p>
            <a:pPr marL="0" indent="0">
              <a:buNone/>
            </a:pPr>
            <a:r>
              <a:rPr lang="en-US" dirty="0" smtClean="0"/>
              <a:t>The example assumes you entered the data in two column vectors t and y in octave</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758982" y="2984500"/>
            <a:ext cx="5181600" cy="2387599"/>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smtClean="0">
                <a:solidFill>
                  <a:schemeClr val="tx1"/>
                </a:solidFill>
              </a:rPr>
              <a:t>octave&gt; </a:t>
            </a:r>
            <a:r>
              <a:rPr lang="pt-BR" dirty="0" smtClean="0">
                <a:solidFill>
                  <a:schemeClr val="tx1"/>
                </a:solidFill>
              </a:rPr>
              <a:t>x1=t;</a:t>
            </a:r>
            <a:endParaRPr lang="pt-BR" dirty="0">
              <a:solidFill>
                <a:schemeClr val="tx1"/>
              </a:solidFill>
            </a:endParaRPr>
          </a:p>
          <a:p>
            <a:r>
              <a:rPr lang="pt-BR" dirty="0" smtClean="0">
                <a:solidFill>
                  <a:schemeClr val="tx1"/>
                </a:solidFill>
              </a:rPr>
              <a:t>octave&gt; A=[x1.^0 x1];</a:t>
            </a:r>
          </a:p>
          <a:p>
            <a:r>
              <a:rPr lang="pt-BR" dirty="0" smtClean="0">
                <a:solidFill>
                  <a:schemeClr val="tx1"/>
                </a:solidFill>
              </a:rPr>
              <a:t>octave</a:t>
            </a:r>
            <a:r>
              <a:rPr lang="pt-BR" dirty="0">
                <a:solidFill>
                  <a:schemeClr val="tx1"/>
                </a:solidFill>
              </a:rPr>
              <a:t>&gt; </a:t>
            </a:r>
            <a:r>
              <a:rPr lang="pt-BR" dirty="0" smtClean="0">
                <a:solidFill>
                  <a:schemeClr val="tx1"/>
                </a:solidFill>
              </a:rPr>
              <a:t>theta = A’*A\A’*y</a:t>
            </a:r>
            <a:endParaRPr lang="pt-BR" dirty="0">
              <a:solidFill>
                <a:schemeClr val="tx1"/>
              </a:solidFill>
            </a:endParaRPr>
          </a:p>
          <a:p>
            <a:r>
              <a:rPr lang="pt-BR" dirty="0" smtClean="0">
                <a:solidFill>
                  <a:schemeClr val="tx1"/>
                </a:solidFill>
              </a:rPr>
              <a:t>ans </a:t>
            </a:r>
            <a:r>
              <a:rPr lang="pt-BR" dirty="0">
                <a:solidFill>
                  <a:schemeClr val="tx1"/>
                </a:solidFill>
              </a:rPr>
              <a:t>=</a:t>
            </a:r>
          </a:p>
          <a:p>
            <a:endParaRPr lang="pt-BR" dirty="0">
              <a:solidFill>
                <a:schemeClr val="tx1"/>
              </a:solidFill>
            </a:endParaRPr>
          </a:p>
          <a:p>
            <a:r>
              <a:rPr lang="pt-BR" dirty="0">
                <a:solidFill>
                  <a:schemeClr val="tx1"/>
                </a:solidFill>
              </a:rPr>
              <a:t>   </a:t>
            </a:r>
            <a:r>
              <a:rPr lang="pt-BR" dirty="0" smtClean="0">
                <a:solidFill>
                  <a:schemeClr val="tx1"/>
                </a:solidFill>
              </a:rPr>
              <a:t>237.5459</a:t>
            </a:r>
            <a:endParaRPr lang="pt-BR" dirty="0">
              <a:solidFill>
                <a:schemeClr val="tx1"/>
              </a:solidFill>
            </a:endParaRPr>
          </a:p>
          <a:p>
            <a:r>
              <a:rPr lang="pt-BR" dirty="0">
                <a:solidFill>
                  <a:schemeClr val="tx1"/>
                </a:solidFill>
              </a:rPr>
              <a:t>   </a:t>
            </a:r>
            <a:r>
              <a:rPr lang="pt-BR" dirty="0" smtClean="0">
                <a:solidFill>
                  <a:schemeClr val="tx1"/>
                </a:solidFill>
              </a:rPr>
              <a:t>   -3.1102</a:t>
            </a:r>
            <a:endParaRPr lang="en-CA" dirty="0" smtClean="0">
              <a:solidFill>
                <a:schemeClr val="tx1"/>
              </a:solidFill>
            </a:endParaRPr>
          </a:p>
        </p:txBody>
      </p:sp>
      <p:sp>
        <p:nvSpPr>
          <p:cNvPr id="5" name="Rectangle 4">
            <a:extLst>
              <a:ext uri="{FF2B5EF4-FFF2-40B4-BE49-F238E27FC236}">
                <a16:creationId xmlns:a16="http://schemas.microsoft.com/office/drawing/2014/main" id="{6AF86D38-5349-4C80-B4FE-258F839B379B}"/>
              </a:ext>
            </a:extLst>
          </p:cNvPr>
          <p:cNvSpPr/>
          <p:nvPr/>
        </p:nvSpPr>
        <p:spPr>
          <a:xfrm>
            <a:off x="6400800" y="2984501"/>
            <a:ext cx="5181600" cy="2387598"/>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a:t>
            </a:r>
            <a:r>
              <a:rPr lang="en-CA" dirty="0" smtClean="0">
                <a:solidFill>
                  <a:schemeClr val="tx1"/>
                </a:solidFill>
              </a:rPr>
              <a:t>ctave&gt; </a:t>
            </a:r>
            <a:r>
              <a:rPr lang="pt-BR" smtClean="0">
                <a:solidFill>
                  <a:schemeClr val="tx1"/>
                </a:solidFill>
              </a:rPr>
              <a:t>yfit=A*theta</a:t>
            </a:r>
            <a:r>
              <a:rPr lang="pt-BR" dirty="0" smtClean="0">
                <a:solidFill>
                  <a:schemeClr val="tx1"/>
                </a:solidFill>
              </a:rPr>
              <a:t>;</a:t>
            </a:r>
            <a:endParaRPr lang="pt-BR" dirty="0">
              <a:solidFill>
                <a:schemeClr val="tx1"/>
              </a:solidFill>
            </a:endParaRPr>
          </a:p>
          <a:p>
            <a:r>
              <a:rPr lang="pt-BR" dirty="0" smtClean="0">
                <a:solidFill>
                  <a:schemeClr val="tx1"/>
                </a:solidFill>
              </a:rPr>
              <a:t>octave&gt; plot(t, yfit, ‘-’, t, y, ‘o’)</a:t>
            </a:r>
            <a:endParaRPr lang="en-CA" dirty="0" smtClean="0">
              <a:solidFill>
                <a:schemeClr val="tx1"/>
              </a:solidFill>
            </a:endParaRPr>
          </a:p>
        </p:txBody>
      </p:sp>
    </p:spTree>
    <p:extLst>
      <p:ext uri="{BB962C8B-B14F-4D97-AF65-F5344CB8AC3E}">
        <p14:creationId xmlns:p14="http://schemas.microsoft.com/office/powerpoint/2010/main" val="362933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Power Generation of a Windmill</a:t>
            </a:r>
            <a:endParaRPr lang="en-US" dirty="0"/>
          </a:p>
        </p:txBody>
      </p:sp>
      <p:sp>
        <p:nvSpPr>
          <p:cNvPr id="6" name="Rectangle 5"/>
          <p:cNvSpPr/>
          <p:nvPr/>
        </p:nvSpPr>
        <p:spPr>
          <a:xfrm>
            <a:off x="8259052" y="5542496"/>
            <a:ext cx="1723870" cy="369332"/>
          </a:xfrm>
          <a:prstGeom prst="rect">
            <a:avLst/>
          </a:prstGeom>
        </p:spPr>
        <p:txBody>
          <a:bodyPr wrap="none">
            <a:spAutoFit/>
          </a:bodyPr>
          <a:lstStyle/>
          <a:p>
            <a:r>
              <a:rPr lang="en-US" dirty="0">
                <a:solidFill>
                  <a:srgbClr val="48A6AD"/>
                </a:solidFill>
              </a:rPr>
              <a:t>Years since </a:t>
            </a:r>
            <a:r>
              <a:rPr lang="en-US" dirty="0" smtClean="0">
                <a:solidFill>
                  <a:srgbClr val="48A6AD"/>
                </a:solidFill>
              </a:rPr>
              <a:t>2005</a:t>
            </a:r>
            <a:endParaRPr lang="en-US" dirty="0">
              <a:solidFill>
                <a:srgbClr val="48A6AD"/>
              </a:solidFill>
            </a:endParaRPr>
          </a:p>
        </p:txBody>
      </p:sp>
      <p:sp>
        <p:nvSpPr>
          <p:cNvPr id="7" name="Rectangle 6"/>
          <p:cNvSpPr/>
          <p:nvPr/>
        </p:nvSpPr>
        <p:spPr>
          <a:xfrm rot="16200000">
            <a:off x="5395383" y="3856316"/>
            <a:ext cx="2483372" cy="369332"/>
          </a:xfrm>
          <a:prstGeom prst="rect">
            <a:avLst/>
          </a:prstGeom>
        </p:spPr>
        <p:txBody>
          <a:bodyPr wrap="none">
            <a:spAutoFit/>
          </a:bodyPr>
          <a:lstStyle/>
          <a:p>
            <a:r>
              <a:rPr lang="en-US" dirty="0" smtClean="0">
                <a:solidFill>
                  <a:srgbClr val="48A6AD"/>
                </a:solidFill>
              </a:rPr>
              <a:t>Power Generation [MW]</a:t>
            </a:r>
            <a:endParaRPr lang="en-US" dirty="0">
              <a:solidFill>
                <a:srgbClr val="48A6AD"/>
              </a:solidFill>
            </a:endParaRPr>
          </a:p>
        </p:txBody>
      </p:sp>
      <p:sp>
        <p:nvSpPr>
          <p:cNvPr id="3" name="Content Placeholder 2"/>
          <p:cNvSpPr>
            <a:spLocks noGrp="1"/>
          </p:cNvSpPr>
          <p:nvPr>
            <p:ph idx="1"/>
          </p:nvPr>
        </p:nvSpPr>
        <p:spPr/>
        <p:txBody>
          <a:bodyPr/>
          <a:lstStyle/>
          <a:p>
            <a:pPr marL="0" indent="0">
              <a:buNone/>
            </a:pPr>
            <a:r>
              <a:rPr lang="en-US" dirty="0" smtClean="0"/>
              <a:t>Using a periodic model with three features</a:t>
            </a:r>
            <a:endParaRPr lang="en-US" dirty="0"/>
          </a:p>
        </p:txBody>
      </p:sp>
      <mc:AlternateContent xmlns:mc="http://schemas.openxmlformats.org/markup-compatibility/2006" xmlns:a14="http://schemas.microsoft.com/office/drawing/2010/main">
        <mc:Choice Requires="a14">
          <p:sp>
            <p:nvSpPr>
              <p:cNvPr id="10" name="Rectangle 9"/>
              <p:cNvSpPr/>
              <p:nvPr/>
            </p:nvSpPr>
            <p:spPr>
              <a:xfrm>
                <a:off x="1132174" y="2419990"/>
                <a:ext cx="48220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𝑥</m:t>
                          </m:r>
                        </m:e>
                        <m:sub>
                          <m:r>
                            <a:rPr lang="en-US" sz="2800" b="0" i="1" smtClean="0">
                              <a:latin typeface="Cambria Math" panose="02040503050406030204" pitchFamily="18" charset="0"/>
                            </a:rPr>
                            <m:t>3</m:t>
                          </m:r>
                        </m:sub>
                      </m:sSub>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132174" y="2419990"/>
                <a:ext cx="482202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59606" y="4846804"/>
                <a:ext cx="2817374" cy="177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ea typeface="Cambria Math" panose="02040503050406030204" pitchFamily="18" charset="0"/>
                            </a:rPr>
                          </m:ctrlPr>
                        </m:bar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1</m:t>
                                        </m:r>
                                      </m:sub>
                                    </m:sSub>
                                  </m:e>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2</m:t>
                                        </m:r>
                                      </m:sub>
                                    </m:sSub>
                                  </m:e>
                                  <m:e>
                                    <m:sSub>
                                      <m:sSubPr>
                                        <m:ctrlPr>
                                          <a:rPr lang="fr-FR"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𝜃</m:t>
                                            </m:r>
                                          </m:e>
                                        </m:acc>
                                      </m:e>
                                      <m:sub>
                                        <m:r>
                                          <a:rPr lang="en-US" sz="2400" b="0" i="1" smtClean="0">
                                            <a:latin typeface="Cambria Math" panose="02040503050406030204" pitchFamily="18" charset="0"/>
                                          </a:rPr>
                                          <m:t>3</m:t>
                                        </m:r>
                                      </m:sub>
                                    </m:sSub>
                                  </m:e>
                                </m:eqAr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229.9</m:t>
                                </m:r>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39.3</m:t>
                                    </m:r>
                                  </m:e>
                                  <m:e>
                                    <m:r>
                                      <a:rPr lang="en-US" sz="2400" b="0" i="1" smtClean="0">
                                        <a:latin typeface="Cambria Math" panose="02040503050406030204" pitchFamily="18" charset="0"/>
                                      </a:rPr>
                                      <m:t>14.5</m:t>
                                    </m:r>
                                  </m:e>
                                  <m:e>
                                    <m:r>
                                      <a:rPr lang="en-US" sz="2400" b="0" i="1" smtClean="0">
                                        <a:latin typeface="Cambria Math" panose="02040503050406030204" pitchFamily="18" charset="0"/>
                                      </a:rPr>
                                      <m:t>−26.7</m:t>
                                    </m:r>
                                  </m:e>
                                </m:eqArr>
                              </m:e>
                            </m:mr>
                          </m:m>
                        </m:e>
                      </m:d>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1059606" y="4846804"/>
                <a:ext cx="2817374" cy="1772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39574" y="3125773"/>
                <a:ext cx="22047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𝑡</m:t>
                          </m:r>
                        </m:e>
                      </m:func>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139574" y="3125773"/>
                <a:ext cx="2204771"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39574" y="3601572"/>
                <a:ext cx="216334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𝑡</m:t>
                          </m:r>
                        </m:e>
                      </m:func>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139574" y="3601572"/>
                <a:ext cx="2163349"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132174" y="4139285"/>
                <a:ext cx="221304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𝑡</m:t>
                          </m:r>
                        </m:e>
                      </m:func>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1132174" y="4139285"/>
                <a:ext cx="2213042" cy="523220"/>
              </a:xfrm>
              <a:prstGeom prst="rect">
                <a:avLst/>
              </a:prstGeom>
              <a:blipFill rotWithShape="0">
                <a:blip r:embed="rId7"/>
                <a:stretch>
                  <a:fillRect/>
                </a:stretch>
              </a:blipFill>
            </p:spPr>
            <p:txBody>
              <a:bodyPr/>
              <a:lstStyle/>
              <a:p>
                <a:r>
                  <a:rPr lang="en-US">
                    <a:noFill/>
                  </a:rPr>
                  <a:t> </a:t>
                </a:r>
              </a:p>
            </p:txBody>
          </p:sp>
        </mc:Fallback>
      </mc:AlternateContent>
      <p:graphicFrame>
        <p:nvGraphicFramePr>
          <p:cNvPr id="16" name="Chart 15"/>
          <p:cNvGraphicFramePr>
            <a:graphicFrameLocks/>
          </p:cNvGraphicFramePr>
          <p:nvPr>
            <p:extLst>
              <p:ext uri="{D42A27DB-BD31-4B8C-83A1-F6EECF244321}">
                <p14:modId xmlns:p14="http://schemas.microsoft.com/office/powerpoint/2010/main" val="147242755"/>
              </p:ext>
            </p:extLst>
          </p:nvPr>
        </p:nvGraphicFramePr>
        <p:xfrm>
          <a:off x="6752856" y="2943210"/>
          <a:ext cx="4331340" cy="274302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1631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4" grpId="0"/>
      <p:bldP spid="12" grpId="0"/>
      <p:bldP spid="14" grpId="0"/>
      <p:bldGraphic spid="1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Octave / </a:t>
            </a:r>
            <a:r>
              <a:rPr lang="en-US" dirty="0" err="1" smtClean="0"/>
              <a:t>Matlab</a:t>
            </a:r>
            <a:endParaRPr lang="en-US" dirty="0"/>
          </a:p>
        </p:txBody>
      </p:sp>
      <p:sp>
        <p:nvSpPr>
          <p:cNvPr id="3" name="Content Placeholder 2"/>
          <p:cNvSpPr>
            <a:spLocks noGrp="1"/>
          </p:cNvSpPr>
          <p:nvPr>
            <p:ph idx="1"/>
          </p:nvPr>
        </p:nvSpPr>
        <p:spPr/>
        <p:txBody>
          <a:bodyPr/>
          <a:lstStyle/>
          <a:p>
            <a:pPr marL="0" indent="0">
              <a:buNone/>
            </a:pPr>
            <a:r>
              <a:rPr lang="en-US" dirty="0" smtClean="0"/>
              <a:t>The example assumes you entered the data in two column vectors t and y in octave</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758982" y="2903020"/>
            <a:ext cx="5181600" cy="349778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octave&gt; </a:t>
            </a:r>
            <a:r>
              <a:rPr lang="pt-BR" dirty="0" smtClean="0">
                <a:solidFill>
                  <a:schemeClr val="tx1"/>
                </a:solidFill>
              </a:rPr>
              <a:t>x0=t.^0;</a:t>
            </a:r>
            <a:endParaRPr lang="pt-BR" dirty="0">
              <a:solidFill>
                <a:schemeClr val="tx1"/>
              </a:solidFill>
            </a:endParaRPr>
          </a:p>
          <a:p>
            <a:r>
              <a:rPr lang="en-CA" dirty="0" smtClean="0">
                <a:solidFill>
                  <a:schemeClr val="tx1"/>
                </a:solidFill>
              </a:rPr>
              <a:t>octave&gt; </a:t>
            </a:r>
            <a:r>
              <a:rPr lang="pt-BR" dirty="0" smtClean="0">
                <a:solidFill>
                  <a:schemeClr val="tx1"/>
                </a:solidFill>
              </a:rPr>
              <a:t>x1=cos(2*pi*t);</a:t>
            </a:r>
          </a:p>
          <a:p>
            <a:r>
              <a:rPr lang="en-CA" dirty="0">
                <a:solidFill>
                  <a:schemeClr val="tx1"/>
                </a:solidFill>
              </a:rPr>
              <a:t>octave&gt; </a:t>
            </a:r>
            <a:r>
              <a:rPr lang="pt-BR" dirty="0" smtClean="0">
                <a:solidFill>
                  <a:schemeClr val="tx1"/>
                </a:solidFill>
              </a:rPr>
              <a:t>x2=sin(2*pi*t);</a:t>
            </a:r>
          </a:p>
          <a:p>
            <a:r>
              <a:rPr lang="en-CA" dirty="0">
                <a:solidFill>
                  <a:schemeClr val="tx1"/>
                </a:solidFill>
              </a:rPr>
              <a:t>octave&gt; </a:t>
            </a:r>
            <a:r>
              <a:rPr lang="pt-BR" dirty="0" smtClean="0">
                <a:solidFill>
                  <a:schemeClr val="tx1"/>
                </a:solidFill>
              </a:rPr>
              <a:t>x3=cos(4*pi*t</a:t>
            </a:r>
            <a:r>
              <a:rPr lang="pt-BR" dirty="0">
                <a:solidFill>
                  <a:schemeClr val="tx1"/>
                </a:solidFill>
              </a:rPr>
              <a:t>);</a:t>
            </a:r>
          </a:p>
          <a:p>
            <a:r>
              <a:rPr lang="pt-BR" dirty="0" smtClean="0">
                <a:solidFill>
                  <a:schemeClr val="tx1"/>
                </a:solidFill>
              </a:rPr>
              <a:t>octave&gt; A=[x0 x1 x2 x3];</a:t>
            </a:r>
          </a:p>
          <a:p>
            <a:r>
              <a:rPr lang="pt-BR" dirty="0" smtClean="0">
                <a:solidFill>
                  <a:schemeClr val="tx1"/>
                </a:solidFill>
              </a:rPr>
              <a:t>octave</a:t>
            </a:r>
            <a:r>
              <a:rPr lang="pt-BR" dirty="0">
                <a:solidFill>
                  <a:schemeClr val="tx1"/>
                </a:solidFill>
              </a:rPr>
              <a:t>&gt; </a:t>
            </a:r>
            <a:r>
              <a:rPr lang="pt-BR" dirty="0" smtClean="0">
                <a:solidFill>
                  <a:schemeClr val="tx1"/>
                </a:solidFill>
              </a:rPr>
              <a:t>theta = A’*A\A’*y</a:t>
            </a:r>
            <a:endParaRPr lang="pt-BR" dirty="0">
              <a:solidFill>
                <a:schemeClr val="tx1"/>
              </a:solidFill>
            </a:endParaRPr>
          </a:p>
          <a:p>
            <a:r>
              <a:rPr lang="pt-BR" dirty="0" smtClean="0">
                <a:solidFill>
                  <a:schemeClr val="tx1"/>
                </a:solidFill>
              </a:rPr>
              <a:t>ans </a:t>
            </a:r>
            <a:r>
              <a:rPr lang="pt-BR" dirty="0">
                <a:solidFill>
                  <a:schemeClr val="tx1"/>
                </a:solidFill>
              </a:rPr>
              <a:t>=</a:t>
            </a:r>
          </a:p>
          <a:p>
            <a:endParaRPr lang="pt-BR" dirty="0">
              <a:solidFill>
                <a:schemeClr val="tx1"/>
              </a:solidFill>
            </a:endParaRPr>
          </a:p>
          <a:p>
            <a:r>
              <a:rPr lang="pt-BR" dirty="0">
                <a:solidFill>
                  <a:schemeClr val="tx1"/>
                </a:solidFill>
              </a:rPr>
              <a:t>   </a:t>
            </a:r>
            <a:r>
              <a:rPr lang="pt-BR" dirty="0" smtClean="0">
                <a:solidFill>
                  <a:schemeClr val="tx1"/>
                </a:solidFill>
              </a:rPr>
              <a:t>229.900</a:t>
            </a:r>
            <a:endParaRPr lang="pt-BR" dirty="0">
              <a:solidFill>
                <a:schemeClr val="tx1"/>
              </a:solidFill>
            </a:endParaRPr>
          </a:p>
          <a:p>
            <a:r>
              <a:rPr lang="pt-BR" dirty="0" smtClean="0">
                <a:solidFill>
                  <a:schemeClr val="tx1"/>
                </a:solidFill>
              </a:rPr>
              <a:t>     39.348</a:t>
            </a:r>
          </a:p>
          <a:p>
            <a:r>
              <a:rPr lang="pt-BR" dirty="0">
                <a:solidFill>
                  <a:schemeClr val="tx1"/>
                </a:solidFill>
              </a:rPr>
              <a:t> </a:t>
            </a:r>
            <a:r>
              <a:rPr lang="pt-BR" dirty="0" smtClean="0">
                <a:solidFill>
                  <a:schemeClr val="tx1"/>
                </a:solidFill>
              </a:rPr>
              <a:t>    14.522</a:t>
            </a:r>
          </a:p>
          <a:p>
            <a:r>
              <a:rPr lang="pt-BR" dirty="0">
                <a:solidFill>
                  <a:schemeClr val="tx1"/>
                </a:solidFill>
              </a:rPr>
              <a:t> </a:t>
            </a:r>
            <a:r>
              <a:rPr lang="pt-BR" dirty="0" smtClean="0">
                <a:solidFill>
                  <a:schemeClr val="tx1"/>
                </a:solidFill>
              </a:rPr>
              <a:t>  -26.717</a:t>
            </a:r>
            <a:endParaRPr lang="en-CA" dirty="0" smtClean="0">
              <a:solidFill>
                <a:schemeClr val="tx1"/>
              </a:solidFill>
            </a:endParaRPr>
          </a:p>
        </p:txBody>
      </p:sp>
      <p:sp>
        <p:nvSpPr>
          <p:cNvPr id="5" name="Rectangle 4">
            <a:extLst>
              <a:ext uri="{FF2B5EF4-FFF2-40B4-BE49-F238E27FC236}">
                <a16:creationId xmlns:a16="http://schemas.microsoft.com/office/drawing/2014/main" id="{6AF86D38-5349-4C80-B4FE-258F839B379B}"/>
              </a:ext>
            </a:extLst>
          </p:cNvPr>
          <p:cNvSpPr/>
          <p:nvPr/>
        </p:nvSpPr>
        <p:spPr>
          <a:xfrm>
            <a:off x="6400800" y="2903020"/>
            <a:ext cx="5181600" cy="349778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o</a:t>
            </a:r>
            <a:r>
              <a:rPr lang="en-CA" dirty="0" smtClean="0">
                <a:solidFill>
                  <a:schemeClr val="tx1"/>
                </a:solidFill>
              </a:rPr>
              <a:t>ctave&gt; </a:t>
            </a:r>
            <a:r>
              <a:rPr lang="pt-BR" dirty="0" smtClean="0">
                <a:solidFill>
                  <a:schemeClr val="tx1"/>
                </a:solidFill>
              </a:rPr>
              <a:t>yfit=A*theta;</a:t>
            </a:r>
            <a:endParaRPr lang="pt-BR" dirty="0">
              <a:solidFill>
                <a:schemeClr val="tx1"/>
              </a:solidFill>
            </a:endParaRPr>
          </a:p>
          <a:p>
            <a:r>
              <a:rPr lang="pt-BR" dirty="0" smtClean="0">
                <a:solidFill>
                  <a:schemeClr val="tx1"/>
                </a:solidFill>
              </a:rPr>
              <a:t>octave&gt; plot(t, yfit, ‘-’, t, y, ‘o’)</a:t>
            </a:r>
            <a:endParaRPr lang="en-CA" dirty="0" smtClean="0">
              <a:solidFill>
                <a:schemeClr val="tx1"/>
              </a:solidFill>
            </a:endParaRPr>
          </a:p>
        </p:txBody>
      </p:sp>
    </p:spTree>
    <p:extLst>
      <p:ext uri="{BB962C8B-B14F-4D97-AF65-F5344CB8AC3E}">
        <p14:creationId xmlns:p14="http://schemas.microsoft.com/office/powerpoint/2010/main" val="132184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electropolishing</a:t>
            </a:r>
            <a:endParaRPr lang="en-US" dirty="0"/>
          </a:p>
        </p:txBody>
      </p:sp>
      <p:sp>
        <p:nvSpPr>
          <p:cNvPr id="3" name="Content Placeholder 2"/>
          <p:cNvSpPr>
            <a:spLocks noGrp="1"/>
          </p:cNvSpPr>
          <p:nvPr>
            <p:ph idx="1"/>
          </p:nvPr>
        </p:nvSpPr>
        <p:spPr/>
        <p:txBody>
          <a:bodyPr/>
          <a:lstStyle/>
          <a:p>
            <a:r>
              <a:rPr lang="en-US" dirty="0" smtClean="0"/>
              <a:t>Electropolishing is an electrochemical process in which a workpiece surface roughness can be reduced</a:t>
            </a:r>
          </a:p>
          <a:p>
            <a:r>
              <a:rPr lang="en-US" dirty="0" smtClean="0"/>
              <a:t>It takes place in an electrochemical bath</a:t>
            </a:r>
          </a:p>
          <a:p>
            <a:r>
              <a:rPr lang="en-US" dirty="0" smtClean="0"/>
              <a:t>As more and more polishing happens in a same bath, the physical and chemical properties of it changes</a:t>
            </a:r>
            <a:endParaRPr 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236" y="4475437"/>
            <a:ext cx="9327529" cy="196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36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electropolishing</a:t>
            </a:r>
          </a:p>
        </p:txBody>
      </p:sp>
      <p:sp>
        <p:nvSpPr>
          <p:cNvPr id="3" name="Content Placeholder 2"/>
          <p:cNvSpPr>
            <a:spLocks noGrp="1"/>
          </p:cNvSpPr>
          <p:nvPr>
            <p:ph sz="half" idx="1"/>
          </p:nvPr>
        </p:nvSpPr>
        <p:spPr/>
        <p:txBody>
          <a:bodyPr/>
          <a:lstStyle/>
          <a:p>
            <a:pPr marL="0" indent="0">
              <a:buNone/>
            </a:pPr>
            <a:r>
              <a:rPr lang="en-US" dirty="0" smtClean="0"/>
              <a:t>For different </a:t>
            </a:r>
            <a:r>
              <a:rPr lang="en-US" smtClean="0"/>
              <a:t>bath compositions </a:t>
            </a:r>
            <a:r>
              <a:rPr lang="en-US" dirty="0" smtClean="0"/>
              <a:t>different surface roughness result </a:t>
            </a:r>
            <a:endParaRPr lang="en-US" dirty="0"/>
          </a:p>
          <a:p>
            <a:pPr marL="0" indent="0">
              <a:buNone/>
            </a:pP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026" y="1680817"/>
            <a:ext cx="4303917" cy="17322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3"/>
          <p:cNvGraphicFramePr>
            <a:graphicFrameLocks/>
          </p:cNvGraphicFramePr>
          <p:nvPr>
            <p:extLst>
              <p:ext uri="{D42A27DB-BD31-4B8C-83A1-F6EECF244321}">
                <p14:modId xmlns:p14="http://schemas.microsoft.com/office/powerpoint/2010/main" val="2338008348"/>
              </p:ext>
            </p:extLst>
          </p:nvPr>
        </p:nvGraphicFramePr>
        <p:xfrm>
          <a:off x="940554" y="2908878"/>
          <a:ext cx="4337617" cy="2494280"/>
        </p:xfrm>
        <a:graphic>
          <a:graphicData uri="http://schemas.openxmlformats.org/drawingml/2006/table">
            <a:tbl>
              <a:tblPr firstRow="1" bandRow="1">
                <a:tableStyleId>{5C22544A-7EE6-4342-B048-85BDC9FD1C3A}</a:tableStyleId>
              </a:tblPr>
              <a:tblGrid>
                <a:gridCol w="2299205">
                  <a:extLst>
                    <a:ext uri="{9D8B030D-6E8A-4147-A177-3AD203B41FA5}">
                      <a16:colId xmlns:a16="http://schemas.microsoft.com/office/drawing/2014/main" val="20000"/>
                    </a:ext>
                  </a:extLst>
                </a:gridCol>
                <a:gridCol w="2038412">
                  <a:extLst>
                    <a:ext uri="{9D8B030D-6E8A-4147-A177-3AD203B41FA5}">
                      <a16:colId xmlns:a16="http://schemas.microsoft.com/office/drawing/2014/main" val="20001"/>
                    </a:ext>
                  </a:extLst>
                </a:gridCol>
              </a:tblGrid>
              <a:tr h="0">
                <a:tc>
                  <a:txBody>
                    <a:bodyPr/>
                    <a:lstStyle/>
                    <a:p>
                      <a:r>
                        <a:rPr lang="en-US" dirty="0" smtClean="0"/>
                        <a:t>Specific gravity SG of polishing bath []</a:t>
                      </a:r>
                      <a:endParaRPr lang="en-US" dirty="0"/>
                    </a:p>
                  </a:txBody>
                  <a:tcPr/>
                </a:tc>
                <a:tc>
                  <a:txBody>
                    <a:bodyPr/>
                    <a:lstStyle/>
                    <a:p>
                      <a:r>
                        <a:rPr lang="en-US" dirty="0" smtClean="0"/>
                        <a:t>Surface roughness Ra [</a:t>
                      </a:r>
                      <a:r>
                        <a:rPr lang="en-US" dirty="0" smtClean="0">
                          <a:latin typeface="Symbol" panose="05050102010706020507" pitchFamily="18" charset="2"/>
                        </a:rPr>
                        <a:t>m</a:t>
                      </a:r>
                      <a:r>
                        <a:rPr lang="en-US" dirty="0" smtClean="0"/>
                        <a:t>m]</a:t>
                      </a:r>
                      <a:endParaRPr lang="en-US" dirty="0"/>
                    </a:p>
                  </a:txBody>
                  <a:tcPr/>
                </a:tc>
                <a:extLst>
                  <a:ext uri="{0D108BD9-81ED-4DB2-BD59-A6C34878D82A}">
                    <a16:rowId xmlns:a16="http://schemas.microsoft.com/office/drawing/2014/main" val="10000"/>
                  </a:ext>
                </a:extLst>
              </a:tr>
              <a:tr h="370840">
                <a:tc>
                  <a:txBody>
                    <a:bodyPr/>
                    <a:lstStyle/>
                    <a:p>
                      <a:pPr marL="0" algn="l" defTabSz="914400" rtl="0" eaLnBrk="1" fontAlgn="b" latinLnBrk="0" hangingPunct="1"/>
                      <a:r>
                        <a:rPr lang="en-US" sz="1800" kern="1200" dirty="0" smtClean="0">
                          <a:solidFill>
                            <a:schemeClr val="dk1"/>
                          </a:solidFill>
                          <a:latin typeface="+mn-lt"/>
                          <a:ea typeface="+mn-ea"/>
                          <a:cs typeface="+mn-cs"/>
                        </a:rPr>
                        <a:t>1.5754066</a:t>
                      </a:r>
                      <a:endParaRPr lang="en-US" sz="1800" kern="1200" dirty="0">
                        <a:solidFill>
                          <a:schemeClr val="dk1"/>
                        </a:solidFill>
                        <a:latin typeface="+mn-lt"/>
                        <a:ea typeface="+mn-ea"/>
                        <a:cs typeface="+mn-cs"/>
                      </a:endParaRPr>
                    </a:p>
                  </a:txBody>
                  <a:tcPr marL="0" marR="0" marT="0" marB="0" anchor="b"/>
                </a:tc>
                <a:tc>
                  <a:txBody>
                    <a:bodyPr/>
                    <a:lstStyle/>
                    <a:p>
                      <a:pPr marL="0" algn="r" defTabSz="914400" rtl="0" eaLnBrk="1" fontAlgn="b" latinLnBrk="0" hangingPunct="1"/>
                      <a:r>
                        <a:rPr lang="en-US" sz="1800" kern="1200" dirty="0">
                          <a:solidFill>
                            <a:schemeClr val="dk1"/>
                          </a:solidFill>
                          <a:latin typeface="+mn-lt"/>
                          <a:ea typeface="+mn-ea"/>
                          <a:cs typeface="+mn-cs"/>
                        </a:rPr>
                        <a:t>0.055</a:t>
                      </a:r>
                    </a:p>
                  </a:txBody>
                  <a:tcPr marL="0" marR="0" marT="0" marB="0" anchor="b"/>
                </a:tc>
                <a:extLst>
                  <a:ext uri="{0D108BD9-81ED-4DB2-BD59-A6C34878D82A}">
                    <a16:rowId xmlns:a16="http://schemas.microsoft.com/office/drawing/2014/main" val="10001"/>
                  </a:ext>
                </a:extLst>
              </a:tr>
              <a:tr h="370840">
                <a:tc>
                  <a:txBody>
                    <a:bodyPr/>
                    <a:lstStyle/>
                    <a:p>
                      <a:pPr marL="0" algn="l" defTabSz="914400" rtl="0" eaLnBrk="1" fontAlgn="b" latinLnBrk="0" hangingPunct="1"/>
                      <a:r>
                        <a:rPr lang="en-US" sz="1800" kern="1200" dirty="0" smtClean="0">
                          <a:solidFill>
                            <a:schemeClr val="dk1"/>
                          </a:solidFill>
                          <a:latin typeface="+mn-lt"/>
                          <a:ea typeface="+mn-ea"/>
                          <a:cs typeface="+mn-cs"/>
                        </a:rPr>
                        <a:t>1.5798733</a:t>
                      </a:r>
                      <a:endParaRPr lang="en-US" sz="1800" kern="1200" dirty="0">
                        <a:solidFill>
                          <a:schemeClr val="dk1"/>
                        </a:solidFill>
                        <a:latin typeface="+mn-lt"/>
                        <a:ea typeface="+mn-ea"/>
                        <a:cs typeface="+mn-cs"/>
                      </a:endParaRPr>
                    </a:p>
                  </a:txBody>
                  <a:tcPr marL="0" marR="0" marT="0" marB="0" anchor="b"/>
                </a:tc>
                <a:tc>
                  <a:txBody>
                    <a:bodyPr/>
                    <a:lstStyle/>
                    <a:p>
                      <a:pPr marL="0" algn="r" defTabSz="914400" rtl="0" eaLnBrk="1" fontAlgn="b" latinLnBrk="0" hangingPunct="1"/>
                      <a:r>
                        <a:rPr lang="en-US" sz="1800" kern="1200" dirty="0">
                          <a:solidFill>
                            <a:schemeClr val="dk1"/>
                          </a:solidFill>
                          <a:latin typeface="+mn-lt"/>
                          <a:ea typeface="+mn-ea"/>
                          <a:cs typeface="+mn-cs"/>
                        </a:rPr>
                        <a:t>0.082</a:t>
                      </a:r>
                    </a:p>
                  </a:txBody>
                  <a:tcPr marL="0" marR="0" marT="0" marB="0" anchor="b"/>
                </a:tc>
                <a:extLst>
                  <a:ext uri="{0D108BD9-81ED-4DB2-BD59-A6C34878D82A}">
                    <a16:rowId xmlns:a16="http://schemas.microsoft.com/office/drawing/2014/main" val="10002"/>
                  </a:ext>
                </a:extLst>
              </a:tr>
              <a:tr h="370840">
                <a:tc>
                  <a:txBody>
                    <a:bodyPr/>
                    <a:lstStyle/>
                    <a:p>
                      <a:pPr marL="0" algn="l" defTabSz="914400" rtl="0" eaLnBrk="1" fontAlgn="b" latinLnBrk="0" hangingPunct="1"/>
                      <a:r>
                        <a:rPr lang="en-US" sz="1800" kern="1200" dirty="0" smtClean="0">
                          <a:solidFill>
                            <a:schemeClr val="dk1"/>
                          </a:solidFill>
                          <a:latin typeface="+mn-lt"/>
                          <a:ea typeface="+mn-ea"/>
                          <a:cs typeface="+mn-cs"/>
                        </a:rPr>
                        <a:t>1.5829733</a:t>
                      </a:r>
                      <a:endParaRPr lang="en-US" sz="1800" kern="1200" dirty="0">
                        <a:solidFill>
                          <a:schemeClr val="dk1"/>
                        </a:solidFill>
                        <a:latin typeface="+mn-lt"/>
                        <a:ea typeface="+mn-ea"/>
                        <a:cs typeface="+mn-cs"/>
                      </a:endParaRPr>
                    </a:p>
                  </a:txBody>
                  <a:tcPr marL="0" marR="0" marT="0" marB="0" anchor="b"/>
                </a:tc>
                <a:tc>
                  <a:txBody>
                    <a:bodyPr/>
                    <a:lstStyle/>
                    <a:p>
                      <a:pPr marL="0" algn="r" defTabSz="914400" rtl="0" eaLnBrk="1" fontAlgn="b" latinLnBrk="0" hangingPunct="1"/>
                      <a:r>
                        <a:rPr lang="en-US" sz="1800" kern="1200" dirty="0">
                          <a:solidFill>
                            <a:schemeClr val="dk1"/>
                          </a:solidFill>
                          <a:latin typeface="+mn-lt"/>
                          <a:ea typeface="+mn-ea"/>
                          <a:cs typeface="+mn-cs"/>
                        </a:rPr>
                        <a:t>0.091</a:t>
                      </a:r>
                    </a:p>
                  </a:txBody>
                  <a:tcPr marL="0" marR="0" marT="0" marB="0" anchor="b"/>
                </a:tc>
                <a:extLst>
                  <a:ext uri="{0D108BD9-81ED-4DB2-BD59-A6C34878D82A}">
                    <a16:rowId xmlns:a16="http://schemas.microsoft.com/office/drawing/2014/main" val="10003"/>
                  </a:ext>
                </a:extLst>
              </a:tr>
              <a:tr h="370840">
                <a:tc>
                  <a:txBody>
                    <a:bodyPr/>
                    <a:lstStyle/>
                    <a:p>
                      <a:pPr marL="0" algn="l" defTabSz="914400" rtl="0" eaLnBrk="1" fontAlgn="b" latinLnBrk="0" hangingPunct="1"/>
                      <a:r>
                        <a:rPr lang="en-US" sz="1800" kern="1200" dirty="0" smtClean="0">
                          <a:solidFill>
                            <a:schemeClr val="dk1"/>
                          </a:solidFill>
                          <a:latin typeface="+mn-lt"/>
                          <a:ea typeface="+mn-ea"/>
                          <a:cs typeface="+mn-cs"/>
                        </a:rPr>
                        <a:t>1.5874866</a:t>
                      </a:r>
                      <a:endParaRPr lang="en-US" sz="1800" kern="1200" dirty="0">
                        <a:solidFill>
                          <a:schemeClr val="dk1"/>
                        </a:solidFill>
                        <a:latin typeface="+mn-lt"/>
                        <a:ea typeface="+mn-ea"/>
                        <a:cs typeface="+mn-cs"/>
                      </a:endParaRPr>
                    </a:p>
                  </a:txBody>
                  <a:tcPr marL="0" marR="0" marT="0" marB="0" anchor="b"/>
                </a:tc>
                <a:tc>
                  <a:txBody>
                    <a:bodyPr/>
                    <a:lstStyle/>
                    <a:p>
                      <a:pPr marL="0" algn="r" defTabSz="914400" rtl="0" eaLnBrk="1" fontAlgn="b" latinLnBrk="0" hangingPunct="1"/>
                      <a:r>
                        <a:rPr lang="en-US" sz="1800" kern="1200" dirty="0">
                          <a:solidFill>
                            <a:schemeClr val="dk1"/>
                          </a:solidFill>
                          <a:latin typeface="+mn-lt"/>
                          <a:ea typeface="+mn-ea"/>
                          <a:cs typeface="+mn-cs"/>
                        </a:rPr>
                        <a:t>0.106</a:t>
                      </a:r>
                    </a:p>
                  </a:txBody>
                  <a:tcPr marL="0" marR="0" marT="0" marB="0" anchor="b"/>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5"/>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488416786"/>
              </p:ext>
            </p:extLst>
          </p:nvPr>
        </p:nvGraphicFramePr>
        <p:xfrm>
          <a:off x="6724330" y="3672746"/>
          <a:ext cx="4331340" cy="274302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7863763" y="6306082"/>
            <a:ext cx="2080441" cy="369332"/>
          </a:xfrm>
          <a:prstGeom prst="rect">
            <a:avLst/>
          </a:prstGeom>
        </p:spPr>
        <p:txBody>
          <a:bodyPr wrap="none">
            <a:spAutoFit/>
          </a:bodyPr>
          <a:lstStyle/>
          <a:p>
            <a:r>
              <a:rPr lang="en-US" dirty="0" smtClean="0">
                <a:solidFill>
                  <a:srgbClr val="48A6AD"/>
                </a:solidFill>
              </a:rPr>
              <a:t>Specific gravity SG []</a:t>
            </a:r>
            <a:endParaRPr lang="en-US" dirty="0">
              <a:solidFill>
                <a:srgbClr val="48A6AD"/>
              </a:solidFill>
            </a:endParaRPr>
          </a:p>
        </p:txBody>
      </p:sp>
      <p:sp>
        <p:nvSpPr>
          <p:cNvPr id="9" name="Rectangle 8"/>
          <p:cNvSpPr/>
          <p:nvPr/>
        </p:nvSpPr>
        <p:spPr>
          <a:xfrm rot="16200000">
            <a:off x="5541602" y="4676578"/>
            <a:ext cx="1996124" cy="369332"/>
          </a:xfrm>
          <a:prstGeom prst="rect">
            <a:avLst/>
          </a:prstGeom>
        </p:spPr>
        <p:txBody>
          <a:bodyPr wrap="none">
            <a:spAutoFit/>
          </a:bodyPr>
          <a:lstStyle/>
          <a:p>
            <a:r>
              <a:rPr lang="en-US" dirty="0" smtClean="0">
                <a:solidFill>
                  <a:srgbClr val="48A6AD"/>
                </a:solidFill>
              </a:rPr>
              <a:t>Roughness Ra [</a:t>
            </a:r>
            <a:r>
              <a:rPr lang="en-US" dirty="0" smtClean="0">
                <a:solidFill>
                  <a:srgbClr val="48A6AD"/>
                </a:solidFill>
                <a:latin typeface="Symbol" panose="05050102010706020507" pitchFamily="18" charset="2"/>
              </a:rPr>
              <a:t>m</a:t>
            </a:r>
            <a:r>
              <a:rPr lang="en-US" dirty="0" smtClean="0">
                <a:solidFill>
                  <a:srgbClr val="48A6AD"/>
                </a:solidFill>
              </a:rPr>
              <a:t>m]</a:t>
            </a:r>
            <a:endParaRPr lang="en-US" dirty="0">
              <a:solidFill>
                <a:srgbClr val="48A6AD"/>
              </a:solidFill>
            </a:endParaRPr>
          </a:p>
        </p:txBody>
      </p:sp>
      <mc:AlternateContent xmlns:mc="http://schemas.openxmlformats.org/markup-compatibility/2006" xmlns:a14="http://schemas.microsoft.com/office/drawing/2010/main">
        <mc:Choice Requires="a14">
          <p:sp>
            <p:nvSpPr>
              <p:cNvPr id="10" name="Rectangle 9"/>
              <p:cNvSpPr/>
              <p:nvPr/>
            </p:nvSpPr>
            <p:spPr>
              <a:xfrm>
                <a:off x="7571715" y="3971352"/>
                <a:ext cx="1643655"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=20</m:t>
                    </m:r>
                  </m:oMath>
                </a14:m>
                <a:r>
                  <a:rPr lang="en-US" dirty="0" smtClean="0"/>
                  <a:t> entries</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571715" y="3971352"/>
                <a:ext cx="1643655" cy="369332"/>
              </a:xfrm>
              <a:prstGeom prst="rect">
                <a:avLst/>
              </a:prstGeom>
              <a:blipFill rotWithShape="0">
                <a:blip r:embed="rId5"/>
                <a:stretch>
                  <a:fillRect t="-8197" r="-3333" b="-24590"/>
                </a:stretch>
              </a:blipFill>
            </p:spPr>
            <p:txBody>
              <a:bodyPr/>
              <a:lstStyle/>
              <a:p>
                <a:r>
                  <a:rPr lang="en-US">
                    <a:noFill/>
                  </a:rPr>
                  <a:t> </a:t>
                </a:r>
              </a:p>
            </p:txBody>
          </p:sp>
        </mc:Fallback>
      </mc:AlternateContent>
    </p:spTree>
    <p:extLst>
      <p:ext uri="{BB962C8B-B14F-4D97-AF65-F5344CB8AC3E}">
        <p14:creationId xmlns:p14="http://schemas.microsoft.com/office/powerpoint/2010/main" val="902307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2342</Words>
  <Application>Microsoft Office PowerPoint</Application>
  <PresentationFormat>Widescreen</PresentationFormat>
  <Paragraphs>353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Symbol</vt:lpstr>
      <vt:lpstr>1_Office Theme</vt:lpstr>
      <vt:lpstr>Lecture 3</vt:lpstr>
      <vt:lpstr>Introduction</vt:lpstr>
      <vt:lpstr>Annual Power Generation of a Windmill</vt:lpstr>
      <vt:lpstr>Annual Power Generation of a Windmill</vt:lpstr>
      <vt:lpstr>Using Octave / Matlab</vt:lpstr>
      <vt:lpstr>Annual Power Generation of a Windmill</vt:lpstr>
      <vt:lpstr>Using Octave / Matlab</vt:lpstr>
      <vt:lpstr>Quality of electropolishing</vt:lpstr>
      <vt:lpstr>Quality of electropolishing</vt:lpstr>
      <vt:lpstr>Quality of electropolishing</vt:lpstr>
      <vt:lpstr>Using Octave / Matlab</vt:lpstr>
      <vt:lpstr>Rating of cereals by consumers</vt:lpstr>
      <vt:lpstr>Rating of cereals by consumers</vt:lpstr>
      <vt:lpstr>Rating of cereals by consumers</vt:lpstr>
      <vt:lpstr>Rating of cereals by consumers</vt:lpstr>
      <vt:lpstr>Rating of cereals by consumers</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200</cp:revision>
  <dcterms:created xsi:type="dcterms:W3CDTF">2020-02-05T15:39:39Z</dcterms:created>
  <dcterms:modified xsi:type="dcterms:W3CDTF">2020-04-22T20:31:19Z</dcterms:modified>
</cp:coreProperties>
</file>