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882" autoAdjust="0"/>
  </p:normalViewPr>
  <p:slideViewPr>
    <p:cSldViewPr snapToGrid="0">
      <p:cViewPr varScale="1">
        <p:scale>
          <a:sx n="49" d="100"/>
          <a:sy n="49" d="100"/>
        </p:scale>
        <p:origin x="1155" y="37"/>
      </p:cViewPr>
      <p:guideLst/>
    </p:cSldViewPr>
  </p:slideViewPr>
  <p:notesTextViewPr>
    <p:cViewPr>
      <p:scale>
        <a:sx n="150" d="100"/>
        <a:sy n="150" d="100"/>
      </p:scale>
      <p:origin x="0" y="-11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large data set, gradient descent is very time consuming.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for large data set this way of operating the algorithm is not practical at all and would result in very</a:t>
            </a:r>
            <a:r>
              <a:rPr lang="en-US" baseline="0" dirty="0" smtClean="0"/>
              <a:t> large computational times</a:t>
            </a:r>
          </a:p>
          <a:p>
            <a:endParaRPr lang="en-US" dirty="0" smtClean="0"/>
          </a:p>
          <a:p>
            <a:r>
              <a:rPr lang="en-US" dirty="0" smtClean="0"/>
              <a:t>This is because in each learning step, the gradient of the cost function needs to be computed over the complete data set</a:t>
            </a:r>
          </a:p>
          <a:p>
            <a:endParaRPr lang="en-US" dirty="0" smtClean="0"/>
          </a:p>
          <a:p>
            <a:r>
              <a:rPr lang="en-US" dirty="0" smtClean="0"/>
              <a:t>That is why this way of operating the gradient</a:t>
            </a:r>
            <a:r>
              <a:rPr lang="en-US" baseline="0" dirty="0" smtClean="0"/>
              <a:t> descent algorithm is called batch gradient descent.</a:t>
            </a:r>
            <a:endParaRPr lang="en-US"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alternate way is the stochastic gradient descent algorithm</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algorithm does not evaluate the gradient of the cost function over the full data set, but over randomly selected sub-sets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10</a:t>
            </a:fld>
            <a:endParaRPr lang="en-US"/>
          </a:p>
        </p:txBody>
      </p:sp>
    </p:spTree>
    <p:extLst>
      <p:ext uri="{BB962C8B-B14F-4D97-AF65-F5344CB8AC3E}">
        <p14:creationId xmlns:p14="http://schemas.microsoft.com/office/powerpoint/2010/main" val="1621916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Stochastic gradient</a:t>
            </a:r>
            <a:r>
              <a:rPr lang="en-US" baseline="0" dirty="0" smtClean="0"/>
              <a:t> descent is among one among the popular algorithms used in machine learning to minimize cost functions</a:t>
            </a:r>
          </a:p>
          <a:p>
            <a:endParaRPr lang="en-US" baseline="0" dirty="0" smtClean="0"/>
          </a:p>
          <a:p>
            <a:r>
              <a:rPr lang="en-US" baseline="0" dirty="0" smtClean="0"/>
              <a:t>It presents several advantages  such as</a:t>
            </a:r>
          </a:p>
          <a:p>
            <a:pPr>
              <a:buFont typeface="Calibri" panose="020F0502020204030204" pitchFamily="34" charset="0"/>
              <a:buNone/>
            </a:pPr>
            <a:endParaRPr lang="en-US" dirty="0" smtClean="0"/>
          </a:p>
          <a:p>
            <a:pPr>
              <a:buFont typeface="Calibri" panose="020F0502020204030204" pitchFamily="34" charset="0"/>
              <a:buNone/>
            </a:pPr>
            <a:r>
              <a:rPr lang="en-US" dirty="0" smtClean="0"/>
              <a:t>To be faster than batch gradient descent</a:t>
            </a:r>
          </a:p>
          <a:p>
            <a:pPr>
              <a:buFont typeface="Calibri" panose="020F0502020204030204" pitchFamily="34" charset="0"/>
              <a:buChar char="+"/>
            </a:pPr>
            <a:endParaRPr lang="en-US" dirty="0" smtClean="0"/>
          </a:p>
          <a:p>
            <a:pPr>
              <a:buFont typeface="Calibri" panose="020F0502020204030204" pitchFamily="34" charset="0"/>
              <a:buNone/>
            </a:pPr>
            <a:r>
              <a:rPr lang="en-US" dirty="0" smtClean="0"/>
              <a:t>And it can potentially avoid local minima as it tends to jump randomly downwards</a:t>
            </a:r>
            <a:r>
              <a:rPr lang="en-US" baseline="0" dirty="0" smtClean="0"/>
              <a:t> the minimum and consequently can jump out of a local minima valley</a:t>
            </a:r>
          </a:p>
          <a:p>
            <a:pPr>
              <a:buFont typeface="Calibri" panose="020F0502020204030204" pitchFamily="34" charset="0"/>
              <a:buNone/>
            </a:pPr>
            <a:endParaRPr lang="en-US" baseline="0" dirty="0" smtClean="0"/>
          </a:p>
          <a:p>
            <a:pPr>
              <a:buFont typeface="Calibri" panose="020F0502020204030204" pitchFamily="34" charset="0"/>
              <a:buNone/>
            </a:pPr>
            <a:r>
              <a:rPr lang="en-US" dirty="0" smtClean="0"/>
              <a:t>The major drawback is however that it can</a:t>
            </a:r>
            <a:r>
              <a:rPr lang="en-US" baseline="0" dirty="0" smtClean="0"/>
              <a:t> not really find the minima but only get close to it</a:t>
            </a:r>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11</a:t>
            </a:fld>
            <a:endParaRPr lang="en-US"/>
          </a:p>
        </p:txBody>
      </p:sp>
    </p:spTree>
    <p:extLst>
      <p:ext uri="{BB962C8B-B14F-4D97-AF65-F5344CB8AC3E}">
        <p14:creationId xmlns:p14="http://schemas.microsoft.com/office/powerpoint/2010/main" val="383380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address the problem that the stochastic gradient descent can only get close to a minimum, one uses the trick of learning schedules</a:t>
            </a:r>
          </a:p>
          <a:p>
            <a:endParaRPr lang="en-US" dirty="0" smtClean="0"/>
          </a:p>
          <a:p>
            <a:r>
              <a:rPr lang="en-US" dirty="0" smtClean="0"/>
              <a:t>The idea is to adjust the learning rates as the algorithm</a:t>
            </a:r>
            <a:r>
              <a:rPr lang="en-US" baseline="0" dirty="0" smtClean="0"/>
              <a:t> will progress. The closer we come to the minima, the smaller the learning rate needs to be made.</a:t>
            </a:r>
          </a:p>
          <a:p>
            <a:endParaRPr lang="en-US" baseline="0" dirty="0" smtClean="0"/>
          </a:p>
          <a:p>
            <a:r>
              <a:rPr lang="en-US" baseline="0" dirty="0" smtClean="0"/>
              <a:t>The rule to adjust the learning rate is called the learning schedule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learning schedule is designed to reduce the learning rate as the iterations increase</a:t>
            </a:r>
          </a:p>
          <a:p>
            <a:endParaRPr lang="en-US" baseline="0" dirty="0" smtClean="0"/>
          </a:p>
          <a:p>
            <a:r>
              <a:rPr lang="en-US" baseline="0" dirty="0" smtClean="0"/>
              <a:t>In machine learning, a learning schedule which decreases the learning rate over the number of iterations, is said to produce simulated annealing</a:t>
            </a:r>
          </a:p>
          <a:p>
            <a:endParaRPr lang="en-US" baseline="0" dirty="0" smtClean="0"/>
          </a:p>
          <a:p>
            <a:r>
              <a:rPr lang="en-US" baseline="0" dirty="0" smtClean="0"/>
              <a:t>This terminology is inspired by material science where annealing is used to harden steel for example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12</a:t>
            </a:fld>
            <a:endParaRPr lang="en-US"/>
          </a:p>
        </p:txBody>
      </p:sp>
    </p:spTree>
    <p:extLst>
      <p:ext uri="{BB962C8B-B14F-4D97-AF65-F5344CB8AC3E}">
        <p14:creationId xmlns:p14="http://schemas.microsoft.com/office/powerpoint/2010/main" val="37110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The technic of the normal equations can only be applied to particular cost functions</a:t>
            </a:r>
          </a:p>
          <a:p>
            <a:endParaRPr lang="en-US" dirty="0" smtClean="0"/>
          </a:p>
          <a:p>
            <a:r>
              <a:rPr lang="en-US" dirty="0" smtClean="0"/>
              <a:t>For general cost functions alternate algorithms are needed</a:t>
            </a:r>
          </a:p>
          <a:p>
            <a:endParaRPr lang="en-US" dirty="0" smtClean="0"/>
          </a:p>
          <a:p>
            <a:r>
              <a:rPr lang="en-US" dirty="0" smtClean="0"/>
              <a:t>A popular family of such algorithms are the gradient descent algorithms</a:t>
            </a:r>
          </a:p>
          <a:p>
            <a:endParaRPr lang="en-US" dirty="0" smtClean="0"/>
          </a:p>
          <a:p>
            <a:r>
              <a:rPr lang="en-US" dirty="0" smtClean="0"/>
              <a:t>The find the minima of a cost function the gradient descent follows the descended slope of the cost function towards the minima</a:t>
            </a:r>
          </a:p>
          <a:p>
            <a:endParaRPr lang="en-US" dirty="0" smtClean="0"/>
          </a:p>
          <a:p>
            <a:r>
              <a:rPr lang="en-US" dirty="0" smtClean="0"/>
              <a:t>Scaling is usually needed to operate this family of algorithms</a:t>
            </a:r>
          </a:p>
          <a:p>
            <a:endParaRPr lang="en-US" dirty="0" smtClean="0"/>
          </a:p>
          <a:p>
            <a:r>
              <a:rPr lang="en-US" smtClean="0"/>
              <a:t>A </a:t>
            </a:r>
            <a:r>
              <a:rPr lang="en-US" dirty="0" smtClean="0"/>
              <a:t>fast version is the stochastic gradient descent where random sub-sets of the data set are used to operate the algorithm</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13</a:t>
            </a:fld>
            <a:endParaRPr lang="en-US"/>
          </a:p>
        </p:txBody>
      </p:sp>
    </p:spTree>
    <p:extLst>
      <p:ext uri="{BB962C8B-B14F-4D97-AF65-F5344CB8AC3E}">
        <p14:creationId xmlns:p14="http://schemas.microsoft.com/office/powerpoint/2010/main" val="30101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lectures we discussed how machine learning uses linear regression</a:t>
            </a:r>
          </a:p>
          <a:p>
            <a:r>
              <a:rPr lang="en-US" dirty="0" smtClean="0"/>
              <a:t>In linear</a:t>
            </a:r>
            <a:r>
              <a:rPr lang="en-US" baseline="0" dirty="0" smtClean="0"/>
              <a:t> regression the cost function had a particular shape, a quadratic function, which represents in fact the norm of the backward error of the set of none consistent equations resulting from applying the model to the data set. Finding the minimal backward error can be achieved by solving the normal equations.</a:t>
            </a:r>
            <a:endParaRPr lang="en-US" dirty="0" smtClean="0"/>
          </a:p>
          <a:p>
            <a:endParaRPr lang="en-US" dirty="0" smtClean="0"/>
          </a:p>
          <a:p>
            <a:r>
              <a:rPr lang="en-US" dirty="0" smtClean="0"/>
              <a:t>In many cases however the cost function to be minimized is of</a:t>
            </a:r>
            <a:r>
              <a:rPr lang="en-US" baseline="0" dirty="0" smtClean="0"/>
              <a:t> different nature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algorithms, than solving the normal equations, are needed to minimize such general cost functions </a:t>
            </a:r>
          </a:p>
          <a:p>
            <a:endParaRPr lang="en-US" dirty="0" smtClean="0"/>
          </a:p>
          <a:p>
            <a:r>
              <a:rPr lang="en-US" dirty="0" smtClean="0"/>
              <a:t>In this lecture we discuss qualitatively the family of gradient descent methods which are popular in machine learning to minimize</a:t>
            </a:r>
            <a:r>
              <a:rPr lang="en-US" baseline="0" dirty="0" smtClean="0"/>
              <a:t> general cost functions</a:t>
            </a:r>
            <a:endParaRPr lang="en-US" dirty="0" smtClean="0"/>
          </a:p>
          <a:p>
            <a:endParaRPr lang="en-US" dirty="0" smtClean="0"/>
          </a:p>
          <a:p>
            <a:r>
              <a:rPr lang="en-US" dirty="0" smtClean="0"/>
              <a:t>We don’t expect you after this lecture to be able to run such</a:t>
            </a:r>
            <a:r>
              <a:rPr lang="en-US" baseline="0" dirty="0" smtClean="0"/>
              <a:t> algorithms, but we would like that you have general idea about them as they are very popular algorithms and many machine learning libraries will implement them</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225192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Let us recall the basic idea of curve fitting</a:t>
                </a:r>
              </a:p>
              <a:p>
                <a:endParaRPr lang="en-US" dirty="0" smtClean="0"/>
              </a:p>
              <a:p>
                <a:r>
                  <a:rPr lang="en-US" dirty="0" smtClean="0"/>
                  <a:t>First we chose</a:t>
                </a:r>
                <a:r>
                  <a:rPr lang="en-US" baseline="0" dirty="0" smtClean="0"/>
                  <a:t> a model we would like to use to describe our data set</a:t>
                </a:r>
              </a:p>
              <a:p>
                <a:endParaRPr lang="en-US" baseline="0" dirty="0" smtClean="0"/>
              </a:p>
              <a:p>
                <a:r>
                  <a:rPr lang="en-US" baseline="0" dirty="0" smtClean="0"/>
                  <a:t>Second we choose a measure of the error which is relevant for our problem. This measure is called the cost function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Third we </a:t>
                </a:r>
                <a:r>
                  <a:rPr lang="en-US" dirty="0" smtClean="0"/>
                  <a:t>Find the model parameters </a:t>
                </a:r>
                <a14:m>
                  <m:oMath xmlns:m="http://schemas.openxmlformats.org/officeDocument/2006/math">
                    <m:bar>
                      <m:barPr>
                        <m:ctrlPr>
                          <a:rPr lang="en-US" i="1">
                            <a:latin typeface="Cambria Math" panose="02040503050406030204" pitchFamily="18" charset="0"/>
                          </a:rPr>
                        </m:ctrlPr>
                      </m:bar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which will minimize </a:t>
                </a:r>
                <a:r>
                  <a:rPr lang="en-US" dirty="0" smtClean="0"/>
                  <a:t>this </a:t>
                </a:r>
                <a:r>
                  <a:rPr lang="en-US" dirty="0" smtClean="0"/>
                  <a:t>cost function</a:t>
                </a:r>
              </a:p>
              <a:p>
                <a:endParaRPr lang="en-US" dirty="0" smtClean="0"/>
              </a:p>
              <a:p>
                <a:r>
                  <a:rPr lang="en-US" dirty="0" smtClean="0"/>
                  <a:t>Finding</a:t>
                </a:r>
                <a:r>
                  <a:rPr lang="en-US" baseline="0" dirty="0" smtClean="0"/>
                  <a:t> the minimum </a:t>
                </a:r>
                <a:r>
                  <a:rPr lang="en-US" dirty="0" smtClean="0"/>
                  <a:t>of a cost function can</a:t>
                </a:r>
                <a:r>
                  <a:rPr lang="en-US" baseline="0" dirty="0" smtClean="0"/>
                  <a:t> become a very challenging problem.</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lecture we will discuss qualitatively the family of gradient descent algorithms used to minimize cost functions</a:t>
                </a:r>
              </a:p>
              <a:p>
                <a:endParaRPr lang="en-US" dirty="0" smtClean="0"/>
              </a:p>
              <a:p>
                <a:endParaRPr lang="en-CA" dirty="0"/>
              </a:p>
            </p:txBody>
          </p:sp>
        </mc:Choice>
        <mc:Fallback>
          <p:sp>
            <p:nvSpPr>
              <p:cNvPr id="3" name="Notes Placeholder 2"/>
              <p:cNvSpPr>
                <a:spLocks noGrp="1"/>
              </p:cNvSpPr>
              <p:nvPr>
                <p:ph type="body" idx="1"/>
              </p:nvPr>
            </p:nvSpPr>
            <p:spPr/>
            <p:txBody>
              <a:bodyPr/>
              <a:lstStyle/>
              <a:p>
                <a:r>
                  <a:rPr lang="en-US" dirty="0" smtClean="0"/>
                  <a:t>Let us recall the basic idea of curve fitting</a:t>
                </a:r>
              </a:p>
              <a:p>
                <a:endParaRPr lang="en-US" dirty="0" smtClean="0"/>
              </a:p>
              <a:p>
                <a:r>
                  <a:rPr lang="en-US" dirty="0" smtClean="0"/>
                  <a:t>First we chose</a:t>
                </a:r>
                <a:r>
                  <a:rPr lang="en-US" baseline="0" dirty="0" smtClean="0"/>
                  <a:t> a model we would like to use to describe our data set</a:t>
                </a:r>
              </a:p>
              <a:p>
                <a:endParaRPr lang="en-US" baseline="0" dirty="0" smtClean="0"/>
              </a:p>
              <a:p>
                <a:r>
                  <a:rPr lang="en-US" baseline="0" dirty="0" smtClean="0"/>
                  <a:t>Second we choose a measure of the error which is relevant for our problem. This measure is called the cost function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Third we </a:t>
                </a:r>
                <a:r>
                  <a:rPr lang="en-US" dirty="0" smtClean="0"/>
                  <a:t>Find the model parameters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i="0" smtClean="0">
                    <a:latin typeface="Cambria Math" panose="02040503050406030204" pitchFamily="18" charset="0"/>
                    <a:ea typeface="Cambria Math" panose="02040503050406030204" pitchFamily="18" charset="0"/>
                  </a:rPr>
                  <a:t> ̂</a:t>
                </a:r>
                <a:r>
                  <a:rPr lang="en-US" i="0">
                    <a:latin typeface="Cambria Math" panose="02040503050406030204" pitchFamily="18" charset="0"/>
                    <a:ea typeface="Cambria Math" panose="02040503050406030204" pitchFamily="18" charset="0"/>
                  </a:rPr>
                  <a:t> )</a:t>
                </a:r>
                <a:r>
                  <a:rPr lang="en-US" dirty="0" smtClean="0"/>
                  <a:t> which will minimize </a:t>
                </a:r>
                <a:r>
                  <a:rPr lang="en-US" dirty="0" smtClean="0"/>
                  <a:t>this </a:t>
                </a:r>
                <a:r>
                  <a:rPr lang="en-US" dirty="0" smtClean="0"/>
                  <a:t>cost function</a:t>
                </a:r>
              </a:p>
              <a:p>
                <a:endParaRPr lang="en-US" dirty="0" smtClean="0"/>
              </a:p>
              <a:p>
                <a:r>
                  <a:rPr lang="en-US" dirty="0" smtClean="0"/>
                  <a:t>Finding</a:t>
                </a:r>
                <a:r>
                  <a:rPr lang="en-US" baseline="0" dirty="0" smtClean="0"/>
                  <a:t> the minimum </a:t>
                </a:r>
                <a:r>
                  <a:rPr lang="en-US" dirty="0" smtClean="0"/>
                  <a:t>of a cost function can</a:t>
                </a:r>
                <a:r>
                  <a:rPr lang="en-US" baseline="0" dirty="0" smtClean="0"/>
                  <a:t> become a very challenging problem.</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lecture we will discuss qualitatively the family of gradient descent algorithms used to minimize cost functions</a:t>
                </a:r>
              </a:p>
              <a:p>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229325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basic idea</a:t>
                </a:r>
                <a:r>
                  <a:rPr lang="en-US" baseline="0" dirty="0" smtClean="0"/>
                  <a:t> of the gradient descent algorithm is very simple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a cost function c depending on a single </a:t>
                </a:r>
                <a:r>
                  <a:rPr lang="en-US" dirty="0" smtClean="0"/>
                  <a:t>variable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p>
              <a:p>
                <a:endParaRPr lang="en-US" dirty="0" smtClean="0"/>
              </a:p>
              <a:p>
                <a:r>
                  <a:rPr lang="en-US" dirty="0" smtClean="0"/>
                  <a:t>The goal is to find the minimum of this function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we start with an initial guess </a:t>
                </a:r>
                <a14:m>
                  <m:oMath xmlns:m="http://schemas.openxmlformats.org/officeDocument/2006/math">
                    <m:sSub>
                      <m:sSubPr>
                        <m:ctrlPr>
                          <a:rPr lang="en-US" sz="1200" b="0" i="1" smtClean="0">
                            <a:solidFill>
                              <a:srgbClr val="48A6AD"/>
                            </a:solidFill>
                            <a:latin typeface="Cambria Math" panose="02040503050406030204" pitchFamily="18" charset="0"/>
                          </a:rPr>
                        </m:ctrlPr>
                      </m:sSubPr>
                      <m:e>
                        <m:r>
                          <a:rPr lang="en-US" sz="1200" b="0" i="1" smtClean="0">
                            <a:solidFill>
                              <a:srgbClr val="48A6AD"/>
                            </a:solidFill>
                            <a:latin typeface="Cambria Math" panose="02040503050406030204" pitchFamily="18" charset="0"/>
                            <a:ea typeface="Cambria Math" panose="02040503050406030204" pitchFamily="18" charset="0"/>
                          </a:rPr>
                          <m:t>𝜃</m:t>
                        </m:r>
                      </m:e>
                      <m:sub>
                        <m:r>
                          <a:rPr lang="en-US" sz="1200" b="0" i="1" smtClean="0">
                            <a:solidFill>
                              <a:srgbClr val="48A6AD"/>
                            </a:solidFill>
                            <a:latin typeface="Cambria Math" panose="02040503050406030204" pitchFamily="18" charset="0"/>
                          </a:rPr>
                          <m:t>0</m:t>
                        </m:r>
                      </m:sub>
                    </m:sSub>
                  </m:oMath>
                </a14:m>
                <a:endParaRPr lang="en-US" sz="1200" dirty="0">
                  <a:solidFill>
                    <a:srgbClr val="48A6AD"/>
                  </a:solidFill>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Pay</a:t>
                </a:r>
                <a:r>
                  <a:rPr lang="en-US" baseline="0" dirty="0" smtClean="0"/>
                  <a:t> attention to not mix up </a:t>
                </a:r>
                <a14:m>
                  <m:oMath xmlns:m="http://schemas.openxmlformats.org/officeDocument/2006/math">
                    <m:sSub>
                      <m:sSubPr>
                        <m:ctrlPr>
                          <a:rPr lang="en-US" sz="1200" b="0" i="1" smtClean="0">
                            <a:solidFill>
                              <a:srgbClr val="48A6AD"/>
                            </a:solidFill>
                            <a:latin typeface="Cambria Math" panose="02040503050406030204" pitchFamily="18" charset="0"/>
                          </a:rPr>
                        </m:ctrlPr>
                      </m:sSubPr>
                      <m:e>
                        <m:r>
                          <a:rPr lang="en-US" sz="1200" b="0" i="1" smtClean="0">
                            <a:solidFill>
                              <a:srgbClr val="48A6AD"/>
                            </a:solidFill>
                            <a:latin typeface="Cambria Math" panose="02040503050406030204" pitchFamily="18" charset="0"/>
                            <a:ea typeface="Cambria Math" panose="02040503050406030204" pitchFamily="18" charset="0"/>
                          </a:rPr>
                          <m:t>𝜃</m:t>
                        </m:r>
                      </m:e>
                      <m:sub>
                        <m:r>
                          <a:rPr lang="en-US" sz="1200" b="0" i="1" smtClean="0">
                            <a:solidFill>
                              <a:srgbClr val="48A6AD"/>
                            </a:solidFill>
                            <a:latin typeface="Cambria Math" panose="02040503050406030204" pitchFamily="18" charset="0"/>
                          </a:rPr>
                          <m:t>0</m:t>
                        </m:r>
                      </m:sub>
                    </m:sSub>
                  </m:oMath>
                </a14:m>
                <a:r>
                  <a:rPr lang="en-US" sz="1200" dirty="0" smtClean="0">
                    <a:solidFill>
                      <a:srgbClr val="48A6AD"/>
                    </a:solidFill>
                  </a:rPr>
                  <a:t> with the bias term of linear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a:t>
                </a:r>
                <a:r>
                  <a:rPr lang="en-US" sz="1200" baseline="0" dirty="0" smtClean="0">
                    <a:solidFill>
                      <a:srgbClr val="48A6AD"/>
                    </a:solidFill>
                  </a:rPr>
                  <a:t> algorithm then produces an improved guess </a:t>
                </a:r>
                <a14:m>
                  <m:oMath xmlns:m="http://schemas.openxmlformats.org/officeDocument/2006/math">
                    <m:sSub>
                      <m:sSubPr>
                        <m:ctrlPr>
                          <a:rPr lang="en-US" sz="1200" b="0" i="1" smtClean="0">
                            <a:solidFill>
                              <a:srgbClr val="48A6AD"/>
                            </a:solidFill>
                            <a:latin typeface="Cambria Math" panose="02040503050406030204" pitchFamily="18" charset="0"/>
                          </a:rPr>
                        </m:ctrlPr>
                      </m:sSubPr>
                      <m:e>
                        <m:r>
                          <a:rPr lang="en-US" sz="1200" b="0" i="1" smtClean="0">
                            <a:solidFill>
                              <a:srgbClr val="48A6AD"/>
                            </a:solidFill>
                            <a:latin typeface="Cambria Math" panose="02040503050406030204" pitchFamily="18" charset="0"/>
                            <a:ea typeface="Cambria Math" panose="02040503050406030204" pitchFamily="18" charset="0"/>
                          </a:rPr>
                          <m:t>𝜃</m:t>
                        </m:r>
                      </m:e>
                      <m:sub>
                        <m:r>
                          <a:rPr lang="en-US" sz="1200" b="0" i="1" smtClean="0">
                            <a:solidFill>
                              <a:srgbClr val="48A6AD"/>
                            </a:solidFill>
                            <a:latin typeface="Cambria Math" panose="02040503050406030204" pitchFamily="18" charset="0"/>
                            <a:ea typeface="Cambria Math" panose="02040503050406030204" pitchFamily="18" charset="0"/>
                          </a:rPr>
                          <m:t>1</m:t>
                        </m:r>
                      </m:sub>
                    </m:sSub>
                  </m:oMath>
                </a14:m>
                <a:r>
                  <a:rPr lang="en-US" sz="1200" dirty="0" smtClean="0">
                    <a:solidFill>
                      <a:srgbClr val="48A6AD"/>
                    </a:solidFill>
                  </a:rPr>
                  <a:t>. It does this by following the descended slope of the cost function. The same way you would do if you are hiking in the mountains and want to reach to bottom of a valley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 </a:t>
                </a:r>
                <a:endParaRPr lang="en-US" sz="1200" dirty="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a:t>
                </a:r>
                <a:r>
                  <a:rPr lang="en-US" sz="1200" baseline="0" dirty="0" smtClean="0">
                    <a:solidFill>
                      <a:srgbClr val="48A6AD"/>
                    </a:solidFill>
                  </a:rPr>
                  <a:t> algorithm</a:t>
                </a:r>
                <a:r>
                  <a:rPr lang="en-US" sz="1200" dirty="0" smtClean="0">
                    <a:solidFill>
                      <a:srgbClr val="48A6AD"/>
                    </a:solidFill>
                  </a:rPr>
                  <a:t> proceeds further the same way until approaching the minimum </a:t>
                </a:r>
                <a14:m>
                  <m:oMath xmlns:m="http://schemas.openxmlformats.org/officeDocument/2006/math">
                    <m:acc>
                      <m:accPr>
                        <m:chr m:val="̂"/>
                        <m:ctrlPr>
                          <a:rPr lang="en-US" sz="1200" b="0" i="1" smtClean="0">
                            <a:solidFill>
                              <a:srgbClr val="48A6AD"/>
                            </a:solidFill>
                            <a:latin typeface="Cambria Math" panose="02040503050406030204" pitchFamily="18" charset="0"/>
                            <a:ea typeface="Cambria Math" panose="02040503050406030204" pitchFamily="18" charset="0"/>
                          </a:rPr>
                        </m:ctrlPr>
                      </m:accPr>
                      <m:e>
                        <m:r>
                          <a:rPr lang="en-US" sz="1200" b="0" i="1" smtClean="0">
                            <a:solidFill>
                              <a:srgbClr val="48A6AD"/>
                            </a:solidFill>
                            <a:latin typeface="Cambria Math" panose="02040503050406030204" pitchFamily="18" charset="0"/>
                            <a:ea typeface="Cambria Math" panose="02040503050406030204" pitchFamily="18" charset="0"/>
                          </a:rPr>
                          <m:t>𝜃</m:t>
                        </m:r>
                      </m:e>
                    </m:acc>
                  </m:oMath>
                </a14:m>
                <a:r>
                  <a:rPr lang="en-US" sz="1200" dirty="0" smtClean="0">
                    <a:solidFill>
                      <a:srgbClr val="48A6AD"/>
                    </a:solidFill>
                  </a:rPr>
                  <a:t> of the cost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Written in equations the iteration scheme is very simple: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𝑖</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𝜂</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𝑑𝑐</m:t>
                          </m:r>
                          <m:d>
                            <m:dPr>
                              <m:ctrlPr>
                                <a:rPr lang="en-US" sz="1200" b="0" i="1" smtClean="0">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𝜃</m:t>
                              </m:r>
                            </m:e>
                          </m:d>
                        </m:num>
                        <m:den>
                          <m:r>
                            <a:rPr lang="en-US" sz="1200" b="0" i="1" smtClean="0">
                              <a:latin typeface="Cambria Math" panose="02040503050406030204" pitchFamily="18" charset="0"/>
                              <a:ea typeface="Cambria Math" panose="02040503050406030204" pitchFamily="18" charset="0"/>
                            </a:rPr>
                            <m:t>𝑑</m:t>
                          </m:r>
                          <m:r>
                            <a:rPr lang="en-US" sz="1200" i="1">
                              <a:latin typeface="Cambria Math" panose="02040503050406030204" pitchFamily="18" charset="0"/>
                              <a:ea typeface="Cambria Math" panose="02040503050406030204" pitchFamily="18" charset="0"/>
                            </a:rPr>
                            <m:t>𝜃</m:t>
                          </m:r>
                        </m:den>
                      </m:f>
                    </m:oMath>
                  </m:oMathPara>
                </a14:m>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𝜂</m:t>
                    </m:r>
                  </m:oMath>
                </a14:m>
                <a:r>
                  <a:rPr lang="en-US" sz="1200" dirty="0" smtClean="0">
                    <a:solidFill>
                      <a:srgbClr val="48A6AD"/>
                    </a:solidFill>
                  </a:rPr>
                  <a:t> is called the learning rate and can be freely chosen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We will discuss shortly how the choice of this parameter affects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Note the negative</a:t>
                </a:r>
                <a:r>
                  <a:rPr lang="en-US" sz="1200" baseline="0" dirty="0" smtClean="0">
                    <a:solidFill>
                      <a:srgbClr val="48A6AD"/>
                    </a:solidFill>
                  </a:rPr>
                  <a:t> sign which is needed to make sure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+1</m:t>
                        </m:r>
                      </m:sub>
                    </m:sSub>
                  </m:oMath>
                </a14:m>
                <a:r>
                  <a:rPr lang="en-US" sz="1200" dirty="0" smtClean="0">
                    <a:solidFill>
                      <a:srgbClr val="48A6AD"/>
                    </a:solidFill>
                  </a:rPr>
                  <a:t> is indeed a</a:t>
                </a:r>
                <a:r>
                  <a:rPr lang="en-US" sz="1200" baseline="0" dirty="0" smtClean="0">
                    <a:solidFill>
                      <a:srgbClr val="48A6AD"/>
                    </a:solidFill>
                  </a:rPr>
                  <a:t> point following the descendent slope of the cost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48A6AD"/>
                    </a:solidFill>
                  </a:rPr>
                  <a:t>In machine learning, a step of this algorithm is called a learning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8A6AD"/>
                  </a:solidFill>
                </a:endParaRPr>
              </a:p>
            </p:txBody>
          </p:sp>
        </mc:Choice>
        <mc:Fallback>
          <p:sp>
            <p:nvSpPr>
              <p:cNvPr id="3" name="Notes Placeholder 2"/>
              <p:cNvSpPr>
                <a:spLocks noGrp="1"/>
              </p:cNvSpPr>
              <p:nvPr>
                <p:ph type="body" idx="1"/>
              </p:nvPr>
            </p:nvSpPr>
            <p:spPr/>
            <p:txBody>
              <a:bodyPr/>
              <a:lstStyle/>
              <a:p>
                <a:r>
                  <a:rPr lang="en-US" dirty="0" smtClean="0"/>
                  <a:t>The basic idea</a:t>
                </a:r>
                <a:r>
                  <a:rPr lang="en-US" baseline="0" dirty="0" smtClean="0"/>
                  <a:t> of the gradient descent algorithm is very simple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a cost function c depending on a single </a:t>
                </a:r>
                <a:r>
                  <a:rPr lang="en-US" dirty="0" smtClean="0"/>
                  <a:t>variable </a:t>
                </a:r>
                <a:r>
                  <a:rPr lang="en-US" i="0">
                    <a:latin typeface="Cambria Math" panose="02040503050406030204" pitchFamily="18" charset="0"/>
                    <a:ea typeface="Cambria Math" panose="02040503050406030204" pitchFamily="18" charset="0"/>
                  </a:rPr>
                  <a:t>𝜃</a:t>
                </a:r>
                <a:endParaRPr lang="en-US" dirty="0"/>
              </a:p>
              <a:p>
                <a:endParaRPr lang="en-US" dirty="0" smtClean="0"/>
              </a:p>
              <a:p>
                <a:r>
                  <a:rPr lang="en-US" dirty="0" smtClean="0"/>
                  <a:t>The goal is to find the minimum of this function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we start with an initial guess </a:t>
                </a:r>
                <a:r>
                  <a:rPr lang="en-US" sz="1200" b="0" i="0" smtClean="0">
                    <a:solidFill>
                      <a:srgbClr val="48A6AD"/>
                    </a:solidFill>
                    <a:latin typeface="Cambria Math" panose="02040503050406030204" pitchFamily="18" charset="0"/>
                    <a:ea typeface="Cambria Math" panose="02040503050406030204" pitchFamily="18" charset="0"/>
                  </a:rPr>
                  <a:t>𝜃</a:t>
                </a:r>
                <a:r>
                  <a:rPr lang="en-US" sz="1200" b="0" i="0" smtClean="0">
                    <a:solidFill>
                      <a:srgbClr val="48A6AD"/>
                    </a:solidFill>
                    <a:latin typeface="Cambria Math" panose="02040503050406030204" pitchFamily="18" charset="0"/>
                    <a:ea typeface="Cambria Math" panose="02040503050406030204" pitchFamily="18" charset="0"/>
                  </a:rPr>
                  <a:t>_</a:t>
                </a:r>
                <a:r>
                  <a:rPr lang="en-US" sz="1200" b="0" i="0" smtClean="0">
                    <a:solidFill>
                      <a:srgbClr val="48A6AD"/>
                    </a:solidFill>
                    <a:latin typeface="Cambria Math" panose="02040503050406030204" pitchFamily="18" charset="0"/>
                  </a:rPr>
                  <a:t>0</a:t>
                </a:r>
                <a:endParaRPr lang="en-US" sz="1200" dirty="0">
                  <a:solidFill>
                    <a:srgbClr val="48A6AD"/>
                  </a:solidFill>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Pay</a:t>
                </a:r>
                <a:r>
                  <a:rPr lang="en-US" baseline="0" dirty="0" smtClean="0"/>
                  <a:t> attention to not mix up </a:t>
                </a:r>
                <a:r>
                  <a:rPr lang="en-US" sz="1200" b="0" i="0" smtClean="0">
                    <a:solidFill>
                      <a:srgbClr val="48A6AD"/>
                    </a:solidFill>
                    <a:latin typeface="Cambria Math" panose="02040503050406030204" pitchFamily="18" charset="0"/>
                    <a:ea typeface="Cambria Math" panose="02040503050406030204" pitchFamily="18" charset="0"/>
                  </a:rPr>
                  <a:t>𝜃</a:t>
                </a:r>
                <a:r>
                  <a:rPr lang="en-US" sz="1200" b="0" i="0" smtClean="0">
                    <a:solidFill>
                      <a:srgbClr val="48A6AD"/>
                    </a:solidFill>
                    <a:latin typeface="Cambria Math" panose="02040503050406030204" pitchFamily="18" charset="0"/>
                    <a:ea typeface="Cambria Math" panose="02040503050406030204" pitchFamily="18" charset="0"/>
                  </a:rPr>
                  <a:t>_</a:t>
                </a:r>
                <a:r>
                  <a:rPr lang="en-US" sz="1200" b="0" i="0" smtClean="0">
                    <a:solidFill>
                      <a:srgbClr val="48A6AD"/>
                    </a:solidFill>
                    <a:latin typeface="Cambria Math" panose="02040503050406030204" pitchFamily="18" charset="0"/>
                  </a:rPr>
                  <a:t>0</a:t>
                </a:r>
                <a:r>
                  <a:rPr lang="en-US" sz="1200" dirty="0" smtClean="0">
                    <a:solidFill>
                      <a:srgbClr val="48A6AD"/>
                    </a:solidFill>
                  </a:rPr>
                  <a:t> with the bias term of linear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a:t>
                </a:r>
                <a:r>
                  <a:rPr lang="en-US" sz="1200" baseline="0" dirty="0" smtClean="0">
                    <a:solidFill>
                      <a:srgbClr val="48A6AD"/>
                    </a:solidFill>
                  </a:rPr>
                  <a:t> algorithm then produces an improved guess </a:t>
                </a:r>
                <a:r>
                  <a:rPr lang="en-US" sz="1200" b="0" i="0" smtClean="0">
                    <a:solidFill>
                      <a:srgbClr val="48A6AD"/>
                    </a:solidFill>
                    <a:latin typeface="Cambria Math" panose="02040503050406030204" pitchFamily="18" charset="0"/>
                    <a:ea typeface="Cambria Math" panose="02040503050406030204" pitchFamily="18" charset="0"/>
                  </a:rPr>
                  <a:t>𝜃</a:t>
                </a:r>
                <a:r>
                  <a:rPr lang="en-US" sz="1200" b="0" i="0" smtClean="0">
                    <a:solidFill>
                      <a:srgbClr val="48A6AD"/>
                    </a:solidFill>
                    <a:latin typeface="Cambria Math" panose="02040503050406030204" pitchFamily="18" charset="0"/>
                    <a:ea typeface="Cambria Math" panose="02040503050406030204" pitchFamily="18" charset="0"/>
                  </a:rPr>
                  <a:t>_1</a:t>
                </a:r>
                <a:r>
                  <a:rPr lang="en-US" sz="1200" dirty="0" smtClean="0">
                    <a:solidFill>
                      <a:srgbClr val="48A6AD"/>
                    </a:solidFill>
                  </a:rPr>
                  <a:t>. It does this by following the descended slope of the cost function. The same way you would do if you are hiking in the mountains and want to reach to bottom of a valley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 </a:t>
                </a:r>
                <a:endParaRPr lang="en-US" sz="1200" dirty="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a:t>
                </a:r>
                <a:r>
                  <a:rPr lang="en-US" sz="1200" baseline="0" dirty="0" smtClean="0">
                    <a:solidFill>
                      <a:srgbClr val="48A6AD"/>
                    </a:solidFill>
                  </a:rPr>
                  <a:t> algorithm</a:t>
                </a:r>
                <a:r>
                  <a:rPr lang="en-US" sz="1200" dirty="0" smtClean="0">
                    <a:solidFill>
                      <a:srgbClr val="48A6AD"/>
                    </a:solidFill>
                  </a:rPr>
                  <a:t> proceeds further the same way until approaching the minimum </a:t>
                </a:r>
                <a:r>
                  <a:rPr lang="en-US" sz="1200" b="0" i="0" smtClean="0">
                    <a:solidFill>
                      <a:srgbClr val="48A6AD"/>
                    </a:solidFill>
                    <a:latin typeface="Cambria Math" panose="02040503050406030204" pitchFamily="18" charset="0"/>
                    <a:ea typeface="Cambria Math" panose="02040503050406030204" pitchFamily="18" charset="0"/>
                  </a:rPr>
                  <a:t>𝜃</a:t>
                </a:r>
                <a:r>
                  <a:rPr lang="en-US" sz="1200" b="0" i="0" smtClean="0">
                    <a:solidFill>
                      <a:srgbClr val="48A6AD"/>
                    </a:solidFill>
                    <a:latin typeface="Cambria Math" panose="02040503050406030204" pitchFamily="18" charset="0"/>
                    <a:ea typeface="Cambria Math" panose="02040503050406030204" pitchFamily="18" charset="0"/>
                  </a:rPr>
                  <a:t> ̂</a:t>
                </a:r>
                <a:r>
                  <a:rPr lang="en-US" sz="1200" dirty="0" smtClean="0">
                    <a:solidFill>
                      <a:srgbClr val="48A6AD"/>
                    </a:solidFill>
                  </a:rPr>
                  <a:t> of the cost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Written in equations the iteration scheme is very simple: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𝑖+1</a:t>
                </a:r>
                <a:r>
                  <a:rPr lang="en-US" sz="1200" b="0" i="0" smtClean="0">
                    <a:latin typeface="Cambria Math" panose="02040503050406030204" pitchFamily="18" charset="0"/>
                    <a:ea typeface="Cambria Math" panose="02040503050406030204" pitchFamily="18" charset="0"/>
                  </a:rPr>
                  <a:t>)</a:t>
                </a:r>
                <a:r>
                  <a:rPr lang="en-US" sz="1200" b="0" i="0" smtClean="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𝜃_𝑖</a:t>
                </a:r>
                <a:r>
                  <a:rPr lang="en-US" sz="1200" b="0" i="0" smtClean="0">
                    <a:latin typeface="Cambria Math" panose="02040503050406030204" pitchFamily="18" charset="0"/>
                    <a:ea typeface="Cambria Math" panose="02040503050406030204" pitchFamily="18" charset="0"/>
                  </a:rPr>
                  <a:t>−𝜂 𝑑𝑐(</a:t>
                </a:r>
                <a:r>
                  <a:rPr lang="en-US" sz="1200" i="0">
                    <a:latin typeface="Cambria Math" panose="02040503050406030204" pitchFamily="18" charset="0"/>
                    <a:ea typeface="Cambria Math" panose="02040503050406030204" pitchFamily="18" charset="0"/>
                  </a:rPr>
                  <a:t>𝜃)</a:t>
                </a:r>
                <a:r>
                  <a:rPr lang="en-US" sz="1200" b="0" i="0" smtClean="0">
                    <a:latin typeface="Cambria Math" panose="02040503050406030204" pitchFamily="18" charset="0"/>
                    <a:ea typeface="Cambria Math" panose="02040503050406030204" pitchFamily="18" charset="0"/>
                  </a:rPr>
                  <a:t>/𝑑</a:t>
                </a:r>
                <a:r>
                  <a:rPr lang="en-US" sz="1200" i="0">
                    <a:latin typeface="Cambria Math" panose="02040503050406030204" pitchFamily="18" charset="0"/>
                    <a:ea typeface="Cambria Math" panose="02040503050406030204" pitchFamily="18" charset="0"/>
                  </a:rPr>
                  <a:t>𝜃</a:t>
                </a: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The parameter </a:t>
                </a:r>
                <a:r>
                  <a:rPr lang="en-US" sz="1200" i="0" smtClean="0">
                    <a:latin typeface="Cambria Math" panose="02040503050406030204" pitchFamily="18" charset="0"/>
                    <a:ea typeface="Cambria Math" panose="02040503050406030204" pitchFamily="18" charset="0"/>
                  </a:rPr>
                  <a:t>𝜂</a:t>
                </a:r>
                <a:r>
                  <a:rPr lang="en-US" sz="1200" dirty="0" smtClean="0">
                    <a:solidFill>
                      <a:srgbClr val="48A6AD"/>
                    </a:solidFill>
                  </a:rPr>
                  <a:t> is called the learning rate and can be freely chosen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We will discuss shortly how the choice of this parameter affects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48A6AD"/>
                    </a:solidFill>
                  </a:rPr>
                  <a:t>Note the negative</a:t>
                </a:r>
                <a:r>
                  <a:rPr lang="en-US" sz="1200" baseline="0" dirty="0" smtClean="0">
                    <a:solidFill>
                      <a:srgbClr val="48A6AD"/>
                    </a:solidFill>
                  </a:rPr>
                  <a:t> sign which is needed to make sure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𝑖+1</a:t>
                </a:r>
                <a:r>
                  <a:rPr lang="en-US" sz="1200" b="0" i="0" smtClean="0">
                    <a:latin typeface="Cambria Math" panose="02040503050406030204" pitchFamily="18" charset="0"/>
                    <a:ea typeface="Cambria Math" panose="02040503050406030204" pitchFamily="18" charset="0"/>
                  </a:rPr>
                  <a:t>)</a:t>
                </a:r>
                <a:r>
                  <a:rPr lang="en-US" sz="1200" dirty="0" smtClean="0">
                    <a:solidFill>
                      <a:srgbClr val="48A6AD"/>
                    </a:solidFill>
                  </a:rPr>
                  <a:t> is indeed a</a:t>
                </a:r>
                <a:r>
                  <a:rPr lang="en-US" sz="1200" baseline="0" dirty="0" smtClean="0">
                    <a:solidFill>
                      <a:srgbClr val="48A6AD"/>
                    </a:solidFill>
                  </a:rPr>
                  <a:t> point following the descendent slope of the cost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48A6AD"/>
                    </a:solidFill>
                  </a:rPr>
                  <a:t>In machine learning, a step of this algorithm is called a learning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48A6AD"/>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8A6AD"/>
                  </a:solidFill>
                </a:endParaRPr>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134512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Let us discuss qualitatively how</a:t>
                </a:r>
                <a:r>
                  <a:rPr lang="en-US" baseline="0" dirty="0" smtClean="0"/>
                  <a:t> the choice of the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𝜂</m:t>
                    </m:r>
                  </m:oMath>
                </a14:m>
                <a:r>
                  <a:rPr lang="en-CA" dirty="0" smtClean="0"/>
                  <a:t> affects the algorithm</a:t>
                </a:r>
              </a:p>
              <a:p>
                <a:endParaRPr lang="en-US" dirty="0" smtClean="0"/>
              </a:p>
              <a:p>
                <a:r>
                  <a:rPr lang="en-US" dirty="0" smtClean="0"/>
                  <a:t>A quick note on machine learning terminology</a:t>
                </a:r>
              </a:p>
              <a:p>
                <a:r>
                  <a:rPr lang="en-US" dirty="0" smtClean="0"/>
                  <a:t>In machine learning parameters you have to chose,</a:t>
                </a:r>
                <a:r>
                  <a:rPr lang="en-US" baseline="0" dirty="0" smtClean="0"/>
                  <a:t> an usually fine tune, in operating an algorithm are called hyper-parameters</a:t>
                </a:r>
              </a:p>
              <a:p>
                <a:endParaRPr lang="en-US" baseline="0" dirty="0" smtClean="0"/>
              </a:p>
              <a:p>
                <a:r>
                  <a:rPr lang="en-US" baseline="0" dirty="0" smtClean="0"/>
                  <a:t>So how the choice of the </a:t>
                </a:r>
                <a:r>
                  <a:rPr lang="en-US" baseline="0" dirty="0" smtClean="0"/>
                  <a:t>hyper-parameter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𝜂</m:t>
                    </m:r>
                  </m:oMath>
                </a14:m>
                <a:r>
                  <a:rPr lang="en-CA" dirty="0" smtClean="0"/>
                  <a:t> affects the gradient descent algorithm?</a:t>
                </a:r>
              </a:p>
              <a:p>
                <a:endParaRPr lang="en-US" dirty="0" smtClean="0"/>
              </a:p>
              <a:p>
                <a:r>
                  <a:rPr lang="en-US" dirty="0" smtClean="0"/>
                  <a:t>Let us first consider a case where </a:t>
                </a:r>
                <a14:m>
                  <m:oMath xmlns:m="http://schemas.openxmlformats.org/officeDocument/2006/math">
                    <m:r>
                      <a:rPr lang="en-US" sz="1200" i="1" smtClean="0">
                        <a:latin typeface="Cambria Math" panose="02040503050406030204" pitchFamily="18" charset="0"/>
                        <a:ea typeface="Cambria Math" panose="02040503050406030204" pitchFamily="18" charset="0"/>
                      </a:rPr>
                      <m:t>𝜂</m:t>
                    </m:r>
                  </m:oMath>
                </a14:m>
                <a:r>
                  <a:rPr lang="en-CA" dirty="0" smtClean="0"/>
                  <a:t> is chosen too small</a:t>
                </a:r>
              </a:p>
              <a:p>
                <a:endParaRPr lang="en-US" dirty="0" smtClean="0"/>
              </a:p>
              <a:p>
                <a:r>
                  <a:rPr lang="en-US" dirty="0" smtClean="0"/>
                  <a:t>In this case, the algorithm will progress very slowly as each learning</a:t>
                </a:r>
                <a:r>
                  <a:rPr lang="en-US" baseline="0" dirty="0" smtClean="0"/>
                  <a:t> step will only improve very slightly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𝑖</m:t>
                        </m:r>
                      </m:sub>
                    </m:sSub>
                  </m:oMath>
                </a14:m>
                <a:endParaRPr lang="en-CA"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 if we choose </a:t>
                </a:r>
                <a14:m>
                  <m:oMath xmlns:m="http://schemas.openxmlformats.org/officeDocument/2006/math">
                    <m:r>
                      <a:rPr lang="en-US" sz="1200" i="1" smtClean="0">
                        <a:latin typeface="Cambria Math" panose="02040503050406030204" pitchFamily="18" charset="0"/>
                        <a:ea typeface="Cambria Math" panose="02040503050406030204" pitchFamily="18" charset="0"/>
                      </a:rPr>
                      <m:t>𝜂</m:t>
                    </m:r>
                  </m:oMath>
                </a14:m>
                <a:r>
                  <a:rPr lang="en-CA" dirty="0" smtClean="0"/>
                  <a:t> is chosen too </a:t>
                </a:r>
                <a:r>
                  <a:rPr lang="en-CA" dirty="0" smtClean="0"/>
                  <a:t>large, the algorithm may start to jump around the minimum and will become difficult to locate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discuss in this term how you choose optimal learning rates.</a:t>
                </a:r>
                <a:r>
                  <a:rPr lang="en-US" baseline="0" dirty="0" smtClean="0"/>
                  <a:t> Just be aware that too small or too large learning rates are not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mc:Choice>
        <mc:Fallback>
          <p:sp>
            <p:nvSpPr>
              <p:cNvPr id="3" name="Notes Placeholder 2"/>
              <p:cNvSpPr>
                <a:spLocks noGrp="1"/>
              </p:cNvSpPr>
              <p:nvPr>
                <p:ph type="body" idx="1"/>
              </p:nvPr>
            </p:nvSpPr>
            <p:spPr/>
            <p:txBody>
              <a:bodyPr/>
              <a:lstStyle/>
              <a:p>
                <a:r>
                  <a:rPr lang="en-US" dirty="0" smtClean="0"/>
                  <a:t>Let us discuss qualitatively how</a:t>
                </a:r>
                <a:r>
                  <a:rPr lang="en-US" baseline="0" dirty="0" smtClean="0"/>
                  <a:t> the choice of the parameter </a:t>
                </a:r>
                <a:r>
                  <a:rPr lang="en-US" sz="1200" i="0" smtClean="0">
                    <a:latin typeface="Cambria Math" panose="02040503050406030204" pitchFamily="18" charset="0"/>
                    <a:ea typeface="Cambria Math" panose="02040503050406030204" pitchFamily="18" charset="0"/>
                  </a:rPr>
                  <a:t>𝜂</a:t>
                </a:r>
                <a:r>
                  <a:rPr lang="en-CA" dirty="0" smtClean="0"/>
                  <a:t> affects the algorithm</a:t>
                </a:r>
              </a:p>
              <a:p>
                <a:endParaRPr lang="en-US" dirty="0" smtClean="0"/>
              </a:p>
              <a:p>
                <a:r>
                  <a:rPr lang="en-US" dirty="0" smtClean="0"/>
                  <a:t>A quick note on machine learning terminology</a:t>
                </a:r>
              </a:p>
              <a:p>
                <a:r>
                  <a:rPr lang="en-US" dirty="0" smtClean="0"/>
                  <a:t>In machine learning parameters you have to chose,</a:t>
                </a:r>
                <a:r>
                  <a:rPr lang="en-US" baseline="0" dirty="0" smtClean="0"/>
                  <a:t> an usually fine tune, in operating an algorithm are called hyper-parameters</a:t>
                </a:r>
              </a:p>
              <a:p>
                <a:endParaRPr lang="en-US" baseline="0" dirty="0" smtClean="0"/>
              </a:p>
              <a:p>
                <a:r>
                  <a:rPr lang="en-US" baseline="0" dirty="0" smtClean="0"/>
                  <a:t>So how the choice of the </a:t>
                </a:r>
                <a:r>
                  <a:rPr lang="en-US" baseline="0" dirty="0" smtClean="0"/>
                  <a:t>hyper-parameter </a:t>
                </a:r>
                <a:r>
                  <a:rPr lang="en-US" sz="1200" i="0" smtClean="0">
                    <a:latin typeface="Cambria Math" panose="02040503050406030204" pitchFamily="18" charset="0"/>
                    <a:ea typeface="Cambria Math" panose="02040503050406030204" pitchFamily="18" charset="0"/>
                  </a:rPr>
                  <a:t>𝜂</a:t>
                </a:r>
                <a:r>
                  <a:rPr lang="en-CA" dirty="0" smtClean="0"/>
                  <a:t> affects the gradient descent algorithm?</a:t>
                </a:r>
              </a:p>
              <a:p>
                <a:endParaRPr lang="en-US" dirty="0" smtClean="0"/>
              </a:p>
              <a:p>
                <a:r>
                  <a:rPr lang="en-US" dirty="0" smtClean="0"/>
                  <a:t>Let us first consider a case where </a:t>
                </a:r>
                <a:r>
                  <a:rPr lang="en-US" sz="1200" i="0" smtClean="0">
                    <a:latin typeface="Cambria Math" panose="02040503050406030204" pitchFamily="18" charset="0"/>
                    <a:ea typeface="Cambria Math" panose="02040503050406030204" pitchFamily="18" charset="0"/>
                  </a:rPr>
                  <a:t>𝜂</a:t>
                </a:r>
                <a:r>
                  <a:rPr lang="en-CA" dirty="0" smtClean="0"/>
                  <a:t> is chosen too small</a:t>
                </a:r>
              </a:p>
              <a:p>
                <a:endParaRPr lang="en-US" dirty="0" smtClean="0"/>
              </a:p>
              <a:p>
                <a:r>
                  <a:rPr lang="en-US" dirty="0" smtClean="0"/>
                  <a:t>In this case, the algorithm will progress very slowly as each learning</a:t>
                </a:r>
                <a:r>
                  <a:rPr lang="en-US" baseline="0" dirty="0" smtClean="0"/>
                  <a:t> step will only improve very slightly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ea typeface="Cambria Math" panose="02040503050406030204" pitchFamily="18" charset="0"/>
                  </a:rPr>
                  <a:t>𝑖</a:t>
                </a:r>
                <a:endParaRPr lang="en-CA"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 if we choose </a:t>
                </a:r>
                <a:r>
                  <a:rPr lang="en-US" sz="1200" i="0" smtClean="0">
                    <a:latin typeface="Cambria Math" panose="02040503050406030204" pitchFamily="18" charset="0"/>
                    <a:ea typeface="Cambria Math" panose="02040503050406030204" pitchFamily="18" charset="0"/>
                  </a:rPr>
                  <a:t>𝜂</a:t>
                </a:r>
                <a:r>
                  <a:rPr lang="en-CA" dirty="0" smtClean="0"/>
                  <a:t> is chosen too </a:t>
                </a:r>
                <a:r>
                  <a:rPr lang="en-CA" dirty="0" smtClean="0"/>
                  <a:t>large, the algorithm may start to jump around the minimum and will become difficult to locate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discuss in this term how you choose optimal learning rates.</a:t>
                </a:r>
                <a:r>
                  <a:rPr lang="en-US" baseline="0" dirty="0" smtClean="0"/>
                  <a:t> Just be aware that too small or too large learning rates are not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151034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as well several pitfalls in the gradient descent algorithm</a:t>
            </a:r>
          </a:p>
          <a:p>
            <a:endParaRPr lang="en-US" dirty="0" smtClean="0"/>
          </a:p>
          <a:p>
            <a:r>
              <a:rPr lang="en-US" dirty="0" smtClean="0"/>
              <a:t>First</a:t>
            </a:r>
            <a:r>
              <a:rPr lang="en-US" baseline="0" dirty="0" smtClean="0"/>
              <a:t> of call, the algorithm will typically get stuck inside a local minima and not be able to find the global minima if the initial choice isn’t a good one</a:t>
            </a:r>
          </a:p>
          <a:p>
            <a:endParaRPr lang="en-US" baseline="0" dirty="0" smtClean="0"/>
          </a:p>
          <a:p>
            <a:r>
              <a:rPr lang="en-US" baseline="0" dirty="0" smtClean="0"/>
              <a:t>Plateaus in the cost function can become problematic too as in these situations the algorithm will progress very slowly or in extreme case even misinterpret the plateau as a minima</a:t>
            </a:r>
          </a:p>
          <a:p>
            <a:endParaRPr lang="en-US" baseline="0" dirty="0" smtClean="0"/>
          </a:p>
          <a:p>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239957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in the case of a cost function with a single variable,</a:t>
            </a:r>
            <a:r>
              <a:rPr lang="en-US" baseline="0" dirty="0" smtClean="0"/>
              <a:t> the gradient descent algorithm can be visualized on a simple plot, in the case of many dimensions this is not possible</a:t>
            </a:r>
          </a:p>
          <a:p>
            <a:endParaRPr lang="en-US" baseline="0" dirty="0" smtClean="0"/>
          </a:p>
          <a:p>
            <a:r>
              <a:rPr lang="en-US" dirty="0" smtClean="0"/>
              <a:t>But the algorithm itself</a:t>
            </a:r>
            <a:r>
              <a:rPr lang="en-US" baseline="0" dirty="0" smtClean="0"/>
              <a:t> writes the same way using vector notation. The first derivative of the cost function is replaced by the gradient of the cost function, which gives the name to the algorithm</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417267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In higher</a:t>
                </a:r>
                <a:r>
                  <a:rPr lang="en-US" baseline="0" dirty="0" smtClean="0"/>
                  <a:t> dimensions serval additional issues need to be addressed</a:t>
                </a:r>
              </a:p>
              <a:p>
                <a:endParaRPr lang="en-US" baseline="0" dirty="0" smtClean="0"/>
              </a:p>
              <a:p>
                <a:r>
                  <a:rPr lang="en-US" dirty="0" smtClean="0"/>
                  <a:t>One of them we want to mention here is the issue of scaling</a:t>
                </a:r>
              </a:p>
              <a:p>
                <a:endParaRPr lang="en-US" dirty="0" smtClean="0"/>
              </a:p>
              <a:p>
                <a:r>
                  <a:rPr lang="en-US" dirty="0" smtClean="0"/>
                  <a:t>Depending</a:t>
                </a:r>
                <a:r>
                  <a:rPr lang="en-US" baseline="0" dirty="0" smtClean="0"/>
                  <a:t> on what represents the features </a:t>
                </a:r>
                <a14:m>
                  <m:oMath xmlns:m="http://schemas.openxmlformats.org/officeDocument/2006/math">
                    <m:sSub>
                      <m:sSubPr>
                        <m:ctrlPr>
                          <a:rPr lang="en-US" sz="1200" b="0" i="1" smtClean="0">
                            <a:solidFill>
                              <a:srgbClr val="48A6AD"/>
                            </a:solidFill>
                            <a:latin typeface="Cambria Math" panose="02040503050406030204" pitchFamily="18" charset="0"/>
                            <a:ea typeface="Cambria Math" panose="02040503050406030204" pitchFamily="18" charset="0"/>
                          </a:rPr>
                        </m:ctrlPr>
                      </m:sSubPr>
                      <m:e>
                        <m:r>
                          <a:rPr lang="en-US" sz="1200" i="1">
                            <a:solidFill>
                              <a:srgbClr val="48A6AD"/>
                            </a:solidFill>
                            <a:latin typeface="Cambria Math" panose="02040503050406030204" pitchFamily="18" charset="0"/>
                            <a:ea typeface="Cambria Math" panose="02040503050406030204" pitchFamily="18" charset="0"/>
                          </a:rPr>
                          <m:t>𝜃</m:t>
                        </m:r>
                      </m:e>
                      <m:sub>
                        <m:r>
                          <a:rPr lang="en-US" sz="1200" b="0" i="1" smtClean="0">
                            <a:solidFill>
                              <a:srgbClr val="48A6AD"/>
                            </a:solidFill>
                            <a:latin typeface="Cambria Math" panose="02040503050406030204" pitchFamily="18" charset="0"/>
                            <a:ea typeface="Cambria Math" panose="02040503050406030204" pitchFamily="18" charset="0"/>
                          </a:rPr>
                          <m:t>𝑖</m:t>
                        </m:r>
                      </m:sub>
                    </m:sSub>
                  </m:oMath>
                </a14:m>
                <a:r>
                  <a:rPr lang="en-CA" dirty="0" smtClean="0"/>
                  <a:t> of our model, the range of values may be very different from one feature to another</a:t>
                </a:r>
              </a:p>
              <a:p>
                <a:endParaRPr lang="en-US" dirty="0" smtClean="0"/>
              </a:p>
              <a:p>
                <a:r>
                  <a:rPr lang="en-US" dirty="0" smtClean="0"/>
                  <a:t>If you recall the example of the </a:t>
                </a:r>
                <a:r>
                  <a:rPr lang="en-US" dirty="0" err="1" smtClean="0"/>
                  <a:t>electroploshing</a:t>
                </a:r>
                <a:r>
                  <a:rPr lang="en-US" dirty="0" smtClean="0"/>
                  <a:t>,</a:t>
                </a:r>
                <a:r>
                  <a:rPr lang="en-US" baseline="0" dirty="0" smtClean="0"/>
                  <a:t> one feature may be the specific gravity of the bath, a number not far from 1, whereas another one may be the electrical conductivity of the bath measured in </a:t>
                </a:r>
                <a:r>
                  <a:rPr lang="en-US" baseline="0" dirty="0" err="1" smtClean="0"/>
                  <a:t>mS</a:t>
                </a:r>
                <a:r>
                  <a:rPr lang="en-US" baseline="0" dirty="0" smtClean="0"/>
                  <a:t>/cm, a number typically around 100-200</a:t>
                </a:r>
              </a:p>
              <a:p>
                <a:endParaRPr lang="en-US" baseline="0" dirty="0" smtClean="0"/>
              </a:p>
              <a:p>
                <a:r>
                  <a:rPr lang="en-US" baseline="0" dirty="0" smtClean="0"/>
                  <a:t>This would result in cost function as represented on the figure. The plot shows the locations where the cost function has a given constant value, so-called contour or level plots</a:t>
                </a:r>
              </a:p>
              <a:p>
                <a:r>
                  <a:rPr lang="en-US" dirty="0" smtClean="0"/>
                  <a:t>As the numerical values of the two features have very different ranges, this results in elongated counter plots. </a:t>
                </a:r>
              </a:p>
              <a:p>
                <a:endParaRPr lang="en-US" dirty="0" smtClean="0"/>
              </a:p>
              <a:p>
                <a:r>
                  <a:rPr lang="en-US" dirty="0" smtClean="0"/>
                  <a:t>A gradient descent algorithm would progress quickly along one of the dimensions but then become very slow along the other one</a:t>
                </a:r>
              </a:p>
              <a:p>
                <a:endParaRPr lang="en-US" dirty="0" smtClean="0"/>
              </a:p>
              <a:p>
                <a:r>
                  <a:rPr lang="en-US" dirty="0" smtClean="0"/>
                  <a:t>A simple trick to overcome this issue</a:t>
                </a:r>
                <a:r>
                  <a:rPr lang="en-US" baseline="0" dirty="0" smtClean="0"/>
                  <a:t> is scaling. </a:t>
                </a:r>
              </a:p>
              <a:p>
                <a:r>
                  <a:rPr lang="en-US" baseline="0" dirty="0" smtClean="0"/>
                  <a:t>Scaling is a common tool used in machine learning where one applies some scaling factors to the features in order to bring them all into a similar range.</a:t>
                </a:r>
              </a:p>
              <a:p>
                <a:endParaRPr lang="en-US" baseline="0" dirty="0" smtClean="0"/>
              </a:p>
              <a:p>
                <a:r>
                  <a:rPr lang="en-US" baseline="0" dirty="0" smtClean="0"/>
                  <a:t>In our example from the </a:t>
                </a:r>
                <a:r>
                  <a:rPr lang="en-US" dirty="0" err="1" smtClean="0"/>
                  <a:t>electroploshing</a:t>
                </a:r>
                <a:r>
                  <a:rPr lang="en-US" baseline="0" dirty="0" smtClean="0"/>
                  <a:t> bath we could simply divide the electrical conductivity by a constant factor 100. In this case specific gratify and the scaled electrical conductivity both would be numbers around 1-2</a:t>
                </a:r>
              </a:p>
              <a:p>
                <a:endParaRPr lang="en-US" baseline="0" dirty="0" smtClean="0"/>
              </a:p>
              <a:p>
                <a:r>
                  <a:rPr lang="en-US" baseline="0" dirty="0" smtClean="0"/>
                  <a:t>The resulting cost function becomes then much more symmetric as shown on the plot</a:t>
                </a:r>
              </a:p>
              <a:p>
                <a:r>
                  <a:rPr lang="en-US" baseline="0" dirty="0" smtClean="0"/>
                  <a:t>The gradient descent will then work with similar speed in all directions</a:t>
                </a:r>
              </a:p>
              <a:p>
                <a:endParaRPr lang="en-CA" dirty="0"/>
              </a:p>
            </p:txBody>
          </p:sp>
        </mc:Choice>
        <mc:Fallback>
          <p:sp>
            <p:nvSpPr>
              <p:cNvPr id="3" name="Notes Placeholder 2"/>
              <p:cNvSpPr>
                <a:spLocks noGrp="1"/>
              </p:cNvSpPr>
              <p:nvPr>
                <p:ph type="body" idx="1"/>
              </p:nvPr>
            </p:nvSpPr>
            <p:spPr/>
            <p:txBody>
              <a:bodyPr/>
              <a:lstStyle/>
              <a:p>
                <a:r>
                  <a:rPr lang="en-US" dirty="0" smtClean="0"/>
                  <a:t>In higher</a:t>
                </a:r>
                <a:r>
                  <a:rPr lang="en-US" baseline="0" dirty="0" smtClean="0"/>
                  <a:t> dimensions serval additional issues need to be addressed</a:t>
                </a:r>
              </a:p>
              <a:p>
                <a:endParaRPr lang="en-US" baseline="0" dirty="0" smtClean="0"/>
              </a:p>
              <a:p>
                <a:r>
                  <a:rPr lang="en-US" dirty="0" smtClean="0"/>
                  <a:t>One of them we want to mention here is the issue of scaling</a:t>
                </a:r>
              </a:p>
              <a:p>
                <a:endParaRPr lang="en-US" dirty="0" smtClean="0"/>
              </a:p>
              <a:p>
                <a:r>
                  <a:rPr lang="en-US" dirty="0" smtClean="0"/>
                  <a:t>Depending</a:t>
                </a:r>
                <a:r>
                  <a:rPr lang="en-US" baseline="0" dirty="0" smtClean="0"/>
                  <a:t> on what represents the features </a:t>
                </a:r>
                <a:r>
                  <a:rPr lang="en-US" sz="1200" i="0">
                    <a:solidFill>
                      <a:srgbClr val="48A6AD"/>
                    </a:solidFill>
                    <a:latin typeface="Cambria Math" panose="02040503050406030204" pitchFamily="18" charset="0"/>
                    <a:ea typeface="Cambria Math" panose="02040503050406030204" pitchFamily="18" charset="0"/>
                  </a:rPr>
                  <a:t>𝜃</a:t>
                </a:r>
                <a:r>
                  <a:rPr lang="en-US" sz="1200" b="0" i="0" smtClean="0">
                    <a:solidFill>
                      <a:srgbClr val="48A6AD"/>
                    </a:solidFill>
                    <a:latin typeface="Cambria Math" panose="02040503050406030204" pitchFamily="18" charset="0"/>
                    <a:ea typeface="Cambria Math" panose="02040503050406030204" pitchFamily="18" charset="0"/>
                  </a:rPr>
                  <a:t>_𝑖</a:t>
                </a:r>
                <a:r>
                  <a:rPr lang="en-CA" dirty="0" smtClean="0"/>
                  <a:t> of our model, the range of values may be very different from one feature to another</a:t>
                </a:r>
              </a:p>
              <a:p>
                <a:endParaRPr lang="en-US" dirty="0" smtClean="0"/>
              </a:p>
              <a:p>
                <a:r>
                  <a:rPr lang="en-US" dirty="0" smtClean="0"/>
                  <a:t>If you recall the example of the </a:t>
                </a:r>
                <a:r>
                  <a:rPr lang="en-US" dirty="0" err="1" smtClean="0"/>
                  <a:t>electroploshing</a:t>
                </a:r>
                <a:r>
                  <a:rPr lang="en-US" dirty="0" smtClean="0"/>
                  <a:t>,</a:t>
                </a:r>
                <a:r>
                  <a:rPr lang="en-US" baseline="0" dirty="0" smtClean="0"/>
                  <a:t> one feature may be the specific gravity of the bath, a number not far from 1, whereas another one may be the electrical conductivity of the bath measured in </a:t>
                </a:r>
                <a:r>
                  <a:rPr lang="en-US" baseline="0" dirty="0" err="1" smtClean="0"/>
                  <a:t>mS</a:t>
                </a:r>
                <a:r>
                  <a:rPr lang="en-US" baseline="0" dirty="0" smtClean="0"/>
                  <a:t>/cm, a number typically around 100-200</a:t>
                </a:r>
              </a:p>
              <a:p>
                <a:endParaRPr lang="en-US" baseline="0" dirty="0" smtClean="0"/>
              </a:p>
              <a:p>
                <a:r>
                  <a:rPr lang="en-US" baseline="0" dirty="0" smtClean="0"/>
                  <a:t>This would result in cost function as represented on the figure. The plot shows the locations where the cost function has a given constant value, so-called contour or level plots</a:t>
                </a:r>
              </a:p>
              <a:p>
                <a:r>
                  <a:rPr lang="en-US" dirty="0" smtClean="0"/>
                  <a:t>As the numerical values of the two features have very different ranges, this results in elongated counter plots. </a:t>
                </a:r>
              </a:p>
              <a:p>
                <a:endParaRPr lang="en-US" dirty="0" smtClean="0"/>
              </a:p>
              <a:p>
                <a:r>
                  <a:rPr lang="en-US" dirty="0" smtClean="0"/>
                  <a:t>A gradient descent algorithm would progress quickly along one of the dimensions but then become very slow along the other one</a:t>
                </a:r>
              </a:p>
              <a:p>
                <a:endParaRPr lang="en-US" dirty="0" smtClean="0"/>
              </a:p>
              <a:p>
                <a:r>
                  <a:rPr lang="en-US" dirty="0" smtClean="0"/>
                  <a:t>A simple trick to overcome this issue</a:t>
                </a:r>
                <a:r>
                  <a:rPr lang="en-US" baseline="0" dirty="0" smtClean="0"/>
                  <a:t> is scaling. </a:t>
                </a:r>
              </a:p>
              <a:p>
                <a:r>
                  <a:rPr lang="en-US" baseline="0" dirty="0" smtClean="0"/>
                  <a:t>Scaling is a common tool used in machine learning where one applies some scaling factors to the features in order to bring them all into a similar range.</a:t>
                </a:r>
              </a:p>
              <a:p>
                <a:endParaRPr lang="en-US" baseline="0" dirty="0" smtClean="0"/>
              </a:p>
              <a:p>
                <a:r>
                  <a:rPr lang="en-US" baseline="0" dirty="0" smtClean="0"/>
                  <a:t>In our example from the </a:t>
                </a:r>
                <a:r>
                  <a:rPr lang="en-US" dirty="0" err="1" smtClean="0"/>
                  <a:t>electroploshing</a:t>
                </a:r>
                <a:r>
                  <a:rPr lang="en-US" baseline="0" dirty="0" smtClean="0"/>
                  <a:t> bath we could simply divide the electrical conductivity by a constant factor 100. In this case specific gratify and the scaled electrical conductivity both would be numbers around 1-2</a:t>
                </a:r>
              </a:p>
              <a:p>
                <a:endParaRPr lang="en-US" baseline="0" dirty="0" smtClean="0"/>
              </a:p>
              <a:p>
                <a:r>
                  <a:rPr lang="en-US" baseline="0" dirty="0" smtClean="0"/>
                  <a:t>The resulting cost function becomes then much more symmetric as shown on the plot</a:t>
                </a:r>
              </a:p>
              <a:p>
                <a:r>
                  <a:rPr lang="en-US" baseline="0" dirty="0" smtClean="0"/>
                  <a:t>The gradient descent will then work with similar speed in all directions</a:t>
                </a:r>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3497666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There exist several ways to scale data sets</a:t>
                </a:r>
              </a:p>
              <a:p>
                <a:endParaRPr lang="en-US" dirty="0" smtClean="0"/>
              </a:p>
              <a:p>
                <a:r>
                  <a:rPr lang="en-US" dirty="0" smtClean="0"/>
                  <a:t>Tow popular ways used in machine learning are the min-max scaling and the standardization</a:t>
                </a:r>
              </a:p>
              <a:p>
                <a:endParaRPr lang="en-US" dirty="0" smtClean="0"/>
              </a:p>
              <a:p>
                <a:r>
                  <a:rPr lang="en-US" dirty="0" smtClean="0"/>
                  <a:t>In min-max scaling </a:t>
                </a:r>
                <a:r>
                  <a:rPr lang="en-US" dirty="0" smtClean="0"/>
                  <a:t>the minimal </a:t>
                </a:r>
                <a:r>
                  <a:rPr lang="en-US" baseline="0" dirty="0" smtClean="0"/>
                  <a:t> and </a:t>
                </a:r>
                <a:r>
                  <a:rPr lang="en-US" dirty="0" smtClean="0"/>
                  <a:t>maximal values of the samples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CA" dirty="0" smtClean="0"/>
                  <a:t> are used to bring them to an</a:t>
                </a:r>
                <a:r>
                  <a:rPr lang="en-CA" baseline="0" dirty="0" smtClean="0"/>
                  <a:t> interval between 0 and 1</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method has however the drawback of being sensitive to outliners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standardization the mean values and standard deviation of </a:t>
                </a:r>
                <a:r>
                  <a:rPr lang="en-US" dirty="0"/>
                  <a:t>the samples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smtClean="0"/>
                  <a:t> are used to bring them into an </a:t>
                </a:r>
                <a:r>
                  <a:rPr lang="en-CA" baseline="0" dirty="0" smtClean="0"/>
                  <a:t>interval between 0 and 1</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CA" dirty="0"/>
              </a:p>
            </p:txBody>
          </p:sp>
        </mc:Choice>
        <mc:Fallback>
          <p:sp>
            <p:nvSpPr>
              <p:cNvPr id="3" name="Notes Placeholder 2"/>
              <p:cNvSpPr>
                <a:spLocks noGrp="1"/>
              </p:cNvSpPr>
              <p:nvPr>
                <p:ph type="body" idx="1"/>
              </p:nvPr>
            </p:nvSpPr>
            <p:spPr/>
            <p:txBody>
              <a:bodyPr/>
              <a:lstStyle/>
              <a:p>
                <a:r>
                  <a:rPr lang="en-US" dirty="0" smtClean="0"/>
                  <a:t>There exist several ways to scale data sets</a:t>
                </a:r>
              </a:p>
              <a:p>
                <a:endParaRPr lang="en-US" dirty="0" smtClean="0"/>
              </a:p>
              <a:p>
                <a:r>
                  <a:rPr lang="en-US" dirty="0" smtClean="0"/>
                  <a:t>Tow popular ways used in machine learning are the min-max scaling and the standardization</a:t>
                </a:r>
              </a:p>
              <a:p>
                <a:endParaRPr lang="en-US" dirty="0" smtClean="0"/>
              </a:p>
              <a:p>
                <a:r>
                  <a:rPr lang="en-US" dirty="0" smtClean="0"/>
                  <a:t>In min-max scaling </a:t>
                </a:r>
                <a:r>
                  <a:rPr lang="en-US" dirty="0" smtClean="0"/>
                  <a:t>the minimal </a:t>
                </a:r>
                <a:r>
                  <a:rPr lang="en-US" baseline="0" dirty="0" smtClean="0"/>
                  <a:t> and </a:t>
                </a:r>
                <a:r>
                  <a:rPr lang="en-US" dirty="0" smtClean="0"/>
                  <a:t>maximal values of the samples </a:t>
                </a:r>
                <a:r>
                  <a:rPr lang="en-US" i="0">
                    <a:latin typeface="Cambria Math" panose="02040503050406030204" pitchFamily="18" charset="0"/>
                  </a:rPr>
                  <a:t>▁𝑥^((𝑖))</a:t>
                </a:r>
                <a:r>
                  <a:rPr lang="en-CA" dirty="0" smtClean="0"/>
                  <a:t> are used to bring them to an</a:t>
                </a:r>
                <a:r>
                  <a:rPr lang="en-CA" baseline="0" dirty="0" smtClean="0"/>
                  <a:t> interval between 0 and 1</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method has however the drawback of being sensitive to outliners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standardization the mean values and standard deviation of </a:t>
                </a:r>
                <a:r>
                  <a:rPr lang="en-US" dirty="0"/>
                  <a:t>the samples </a:t>
                </a:r>
                <a:r>
                  <a:rPr lang="en-US" i="0">
                    <a:latin typeface="Cambria Math" panose="02040503050406030204" pitchFamily="18" charset="0"/>
                  </a:rPr>
                  <a:t>▁𝑥^((𝑖))</a:t>
                </a:r>
                <a:r>
                  <a:rPr lang="en-US" dirty="0" smtClean="0"/>
                  <a:t> are used to bring them into an </a:t>
                </a:r>
                <a:r>
                  <a:rPr lang="en-CA" baseline="0" dirty="0" smtClean="0"/>
                  <a:t>interval between 0 and 1</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121237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4</a:t>
            </a:r>
            <a:endParaRPr lang="en-US" dirty="0"/>
          </a:p>
        </p:txBody>
      </p:sp>
      <p:sp>
        <p:nvSpPr>
          <p:cNvPr id="3" name="Subtitle 2"/>
          <p:cNvSpPr>
            <a:spLocks noGrp="1"/>
          </p:cNvSpPr>
          <p:nvPr>
            <p:ph type="subTitle" idx="1"/>
          </p:nvPr>
        </p:nvSpPr>
        <p:spPr/>
        <p:txBody>
          <a:bodyPr/>
          <a:lstStyle/>
          <a:p>
            <a:r>
              <a:rPr lang="en-US" dirty="0" smtClean="0"/>
              <a:t>Gradient descent</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a:t>
            </a:r>
            <a:r>
              <a:rPr lang="en-US" dirty="0"/>
              <a:t>descent</a:t>
            </a:r>
          </a:p>
        </p:txBody>
      </p:sp>
      <p:sp>
        <p:nvSpPr>
          <p:cNvPr id="3" name="Content Placeholder 2"/>
          <p:cNvSpPr>
            <a:spLocks noGrp="1"/>
          </p:cNvSpPr>
          <p:nvPr>
            <p:ph idx="1"/>
          </p:nvPr>
        </p:nvSpPr>
        <p:spPr/>
        <p:txBody>
          <a:bodyPr/>
          <a:lstStyle/>
          <a:p>
            <a:r>
              <a:rPr lang="en-US" dirty="0" smtClean="0"/>
              <a:t>For a large data set, gradient descent is very time consuming as the gradient of the cost function needs to be computed over the complete data set in each learning step</a:t>
            </a:r>
          </a:p>
          <a:p>
            <a:r>
              <a:rPr lang="en-US" dirty="0" smtClean="0"/>
              <a:t>An alternate way is stochastic gradient descent</a:t>
            </a:r>
          </a:p>
          <a:p>
            <a:r>
              <a:rPr lang="en-US" dirty="0" smtClean="0"/>
              <a:t>The algorithm does not evaluate </a:t>
            </a:r>
            <a:r>
              <a:rPr lang="en-US" dirty="0"/>
              <a:t>the gradient of the cost function </a:t>
            </a:r>
            <a:r>
              <a:rPr lang="en-US" dirty="0" smtClean="0"/>
              <a:t>over the full data set, but over randomly selected sub-sets</a:t>
            </a:r>
            <a:endParaRPr lang="en-US" dirty="0"/>
          </a:p>
        </p:txBody>
      </p:sp>
    </p:spTree>
    <p:extLst>
      <p:ext uri="{BB962C8B-B14F-4D97-AF65-F5344CB8AC3E}">
        <p14:creationId xmlns:p14="http://schemas.microsoft.com/office/powerpoint/2010/main" val="286476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p:sp>
        <p:nvSpPr>
          <p:cNvPr id="8" name="Content Placeholder 7"/>
          <p:cNvSpPr>
            <a:spLocks noGrp="1"/>
          </p:cNvSpPr>
          <p:nvPr>
            <p:ph sz="half" idx="2"/>
          </p:nvPr>
        </p:nvSpPr>
        <p:spPr>
          <a:xfrm>
            <a:off x="6197600" y="2322286"/>
            <a:ext cx="5384800" cy="3803878"/>
          </a:xfrm>
        </p:spPr>
        <p:txBody>
          <a:bodyPr/>
          <a:lstStyle/>
          <a:p>
            <a:pPr>
              <a:buFont typeface="Calibri" panose="020F0502020204030204" pitchFamily="34" charset="0"/>
              <a:buChar char="+"/>
            </a:pPr>
            <a:r>
              <a:rPr lang="en-US" dirty="0" smtClean="0"/>
              <a:t>Faster than batch gradient descent</a:t>
            </a:r>
          </a:p>
          <a:p>
            <a:pPr>
              <a:buFont typeface="Calibri" panose="020F0502020204030204" pitchFamily="34" charset="0"/>
              <a:buChar char="+"/>
            </a:pPr>
            <a:r>
              <a:rPr lang="en-US" dirty="0" smtClean="0"/>
              <a:t>can potentially avoid local minima</a:t>
            </a:r>
          </a:p>
          <a:p>
            <a:pPr marL="0" indent="0">
              <a:buNone/>
            </a:pPr>
            <a:endParaRPr lang="en-US" dirty="0"/>
          </a:p>
          <a:p>
            <a:pPr>
              <a:buFont typeface="Calibri" panose="020F0502020204030204" pitchFamily="34" charset="0"/>
              <a:buChar char="–"/>
            </a:pPr>
            <a:r>
              <a:rPr lang="en-US" dirty="0" smtClean="0"/>
              <a:t>Can not find the minima. It will only get close to it</a:t>
            </a:r>
            <a:endParaRPr lang="en-US" dirty="0"/>
          </a:p>
        </p:txBody>
      </p:sp>
      <p:cxnSp>
        <p:nvCxnSpPr>
          <p:cNvPr id="9" name="Straight Arrow Connector 8"/>
          <p:cNvCxnSpPr/>
          <p:nvPr/>
        </p:nvCxnSpPr>
        <p:spPr>
          <a:xfrm>
            <a:off x="1194804" y="5519838"/>
            <a:ext cx="4261608"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63561" y="2186331"/>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5177169" y="5664499"/>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1</m:t>
                          </m:r>
                        </m:sub>
                      </m:sSub>
                    </m:oMath>
                  </m:oMathPara>
                </a14:m>
                <a:endParaRPr lang="en-US" sz="2400" dirty="0">
                  <a:solidFill>
                    <a:srgbClr val="48A6AD"/>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177169" y="5664499"/>
                <a:ext cx="558486" cy="461665"/>
              </a:xfrm>
              <a:prstGeom prst="rect">
                <a:avLst/>
              </a:prstGeom>
              <a:blipFill rotWithShape="0">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15561" y="2138836"/>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2</m:t>
                          </m:r>
                        </m:sub>
                      </m:sSub>
                    </m:oMath>
                  </m:oMathPara>
                </a14:m>
                <a:endParaRPr lang="en-US" sz="2400" dirty="0">
                  <a:solidFill>
                    <a:srgbClr val="48A6AD"/>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915561" y="2138836"/>
                <a:ext cx="558486" cy="461665"/>
              </a:xfrm>
              <a:prstGeom prst="rect">
                <a:avLst/>
              </a:prstGeom>
              <a:blipFill rotWithShape="0">
                <a:blip r:embed="rId4"/>
                <a:stretch>
                  <a:fillRect/>
                </a:stretch>
              </a:blipFill>
            </p:spPr>
            <p:txBody>
              <a:bodyPr/>
              <a:lstStyle/>
              <a:p>
                <a:r>
                  <a:rPr lang="en-US">
                    <a:noFill/>
                  </a:rPr>
                  <a:t> </a:t>
                </a:r>
              </a:p>
            </p:txBody>
          </p:sp>
        </mc:Fallback>
      </mc:AlternateContent>
      <p:sp>
        <p:nvSpPr>
          <p:cNvPr id="13" name="Oval 12"/>
          <p:cNvSpPr/>
          <p:nvPr/>
        </p:nvSpPr>
        <p:spPr>
          <a:xfrm rot="20671530">
            <a:off x="2504219" y="3235985"/>
            <a:ext cx="1617666" cy="1313381"/>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20671530">
            <a:off x="2997788" y="3476438"/>
            <a:ext cx="976456" cy="792784"/>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671530">
            <a:off x="3326965" y="3660604"/>
            <a:ext cx="480720" cy="390297"/>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671530">
            <a:off x="2072886" y="2878877"/>
            <a:ext cx="2399822" cy="1948413"/>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052398" y="4026424"/>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27327" y="3916435"/>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04256" y="4161513"/>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09725" y="354855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457336" y="433012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57335" y="3712997"/>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189063" y="4005263"/>
            <a:ext cx="119004" cy="549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60486" y="4026337"/>
            <a:ext cx="221466" cy="15513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789979" y="3691650"/>
            <a:ext cx="131815" cy="4397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25344" y="3677984"/>
            <a:ext cx="431991" cy="65213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4" idx="4"/>
          </p:cNvCxnSpPr>
          <p:nvPr/>
        </p:nvCxnSpPr>
        <p:spPr>
          <a:xfrm flipH="1" flipV="1">
            <a:off x="3512330" y="3822986"/>
            <a:ext cx="5249" cy="4773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69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schedules</a:t>
            </a:r>
            <a:endParaRPr lang="en-US" dirty="0"/>
          </a:p>
        </p:txBody>
      </p:sp>
      <p:sp>
        <p:nvSpPr>
          <p:cNvPr id="3" name="Content Placeholder 2"/>
          <p:cNvSpPr>
            <a:spLocks noGrp="1"/>
          </p:cNvSpPr>
          <p:nvPr>
            <p:ph idx="1"/>
          </p:nvPr>
        </p:nvSpPr>
        <p:spPr/>
        <p:txBody>
          <a:bodyPr/>
          <a:lstStyle/>
          <a:p>
            <a:r>
              <a:rPr lang="en-US" dirty="0" smtClean="0"/>
              <a:t>To address the problem that the stochastic gradient descent can only get close to a minimum, one uses the trick of learning </a:t>
            </a:r>
            <a:r>
              <a:rPr lang="en-US" dirty="0"/>
              <a:t>schedules</a:t>
            </a:r>
            <a:endParaRPr lang="en-US" dirty="0" smtClean="0"/>
          </a:p>
          <a:p>
            <a:r>
              <a:rPr lang="en-US" dirty="0" smtClean="0"/>
              <a:t>Learning </a:t>
            </a:r>
            <a:r>
              <a:rPr lang="en-US" dirty="0" smtClean="0"/>
              <a:t>schedule </a:t>
            </a:r>
            <a:r>
              <a:rPr lang="en-US" dirty="0" smtClean="0"/>
              <a:t>is a rule to adjust the learning rate as the algorithm will progress</a:t>
            </a:r>
          </a:p>
          <a:p>
            <a:r>
              <a:rPr lang="en-US" dirty="0" smtClean="0"/>
              <a:t>The learning schedule is designed to reduce the learning rate as the iterations increase</a:t>
            </a:r>
          </a:p>
          <a:p>
            <a:r>
              <a:rPr lang="en-US" dirty="0" smtClean="0"/>
              <a:t>This is often referred to as </a:t>
            </a:r>
            <a:r>
              <a:rPr lang="en-US" i="1" dirty="0" smtClean="0"/>
              <a:t>simulated annealing</a:t>
            </a:r>
            <a:endParaRPr lang="en-US" i="1" dirty="0"/>
          </a:p>
        </p:txBody>
      </p:sp>
    </p:spTree>
    <p:extLst>
      <p:ext uri="{BB962C8B-B14F-4D97-AF65-F5344CB8AC3E}">
        <p14:creationId xmlns:p14="http://schemas.microsoft.com/office/powerpoint/2010/main" val="94387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technic of the normal equations can only be applied to particular cost functions</a:t>
            </a:r>
          </a:p>
          <a:p>
            <a:r>
              <a:rPr lang="en-US" dirty="0" smtClean="0"/>
              <a:t>For general cost functions alternate algorithms are needed</a:t>
            </a:r>
          </a:p>
          <a:p>
            <a:r>
              <a:rPr lang="en-US" dirty="0" smtClean="0"/>
              <a:t>A popular family of such algorithms are the gradient descent algorithms</a:t>
            </a:r>
          </a:p>
          <a:p>
            <a:r>
              <a:rPr lang="en-US" dirty="0" smtClean="0"/>
              <a:t>The find the minima of a cost function the gradient descent follows the descended slope of the cost function towards the minima</a:t>
            </a:r>
          </a:p>
          <a:p>
            <a:r>
              <a:rPr lang="en-US" dirty="0" smtClean="0"/>
              <a:t>Scaling is usually needed to operate this family of algorithms</a:t>
            </a:r>
          </a:p>
          <a:p>
            <a:r>
              <a:rPr lang="en-US" dirty="0" smtClean="0"/>
              <a:t>A fast version is the stochastic gradient descent where random sub-sets of the data set are used to operate the algorithm</a:t>
            </a:r>
            <a:endParaRPr lang="en-US" dirty="0"/>
          </a:p>
        </p:txBody>
      </p:sp>
    </p:spTree>
    <p:extLst>
      <p:ext uri="{BB962C8B-B14F-4D97-AF65-F5344CB8AC3E}">
        <p14:creationId xmlns:p14="http://schemas.microsoft.com/office/powerpoint/2010/main" val="74379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previous lectures we discussed how machine learning </a:t>
            </a:r>
            <a:r>
              <a:rPr lang="en-US" dirty="0" smtClean="0"/>
              <a:t>uses </a:t>
            </a:r>
            <a:r>
              <a:rPr lang="en-US" dirty="0" smtClean="0"/>
              <a:t>linear regression</a:t>
            </a:r>
          </a:p>
          <a:p>
            <a:r>
              <a:rPr lang="en-US" dirty="0" smtClean="0"/>
              <a:t>In many cases however the cost function to be minimized is </a:t>
            </a:r>
            <a:r>
              <a:rPr lang="en-US" dirty="0" smtClean="0"/>
              <a:t>different than the one used in linear regression</a:t>
            </a:r>
          </a:p>
          <a:p>
            <a:r>
              <a:rPr lang="en-US" dirty="0" smtClean="0"/>
              <a:t>Other algorithms, than solving the normal equations, </a:t>
            </a:r>
            <a:r>
              <a:rPr lang="en-US" dirty="0"/>
              <a:t>are needed to minimize such </a:t>
            </a:r>
            <a:r>
              <a:rPr lang="en-US" dirty="0" smtClean="0"/>
              <a:t>general cost functions </a:t>
            </a:r>
            <a:endParaRPr lang="en-US" dirty="0" smtClean="0"/>
          </a:p>
          <a:p>
            <a:r>
              <a:rPr lang="en-US" dirty="0" smtClean="0"/>
              <a:t>In this lecture we discuss qualitatively the family of gradient descent methods which are popular in machine learning</a:t>
            </a:r>
            <a:endParaRPr lang="en-US" dirty="0"/>
          </a:p>
        </p:txBody>
      </p:sp>
    </p:spTree>
    <p:extLst>
      <p:ext uri="{BB962C8B-B14F-4D97-AF65-F5344CB8AC3E}">
        <p14:creationId xmlns:p14="http://schemas.microsoft.com/office/powerpoint/2010/main" val="24867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Recall the idea of curve fitting:</a:t>
                </a:r>
              </a:p>
              <a:p>
                <a:pPr marL="914400" lvl="1" indent="-514350">
                  <a:buFont typeface="+mj-lt"/>
                  <a:buAutoNum type="arabicPeriod"/>
                </a:pPr>
                <a:r>
                  <a:rPr lang="en-US" dirty="0" smtClean="0"/>
                  <a:t>Define the model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ea typeface="Cambria Math" panose="02040503050406030204" pitchFamily="18" charset="0"/>
                          </a:rPr>
                          <m:t>;</m:t>
                        </m:r>
                        <m:bar>
                          <m:barPr>
                            <m:ctrlPr>
                              <a:rPr lang="en-US" b="0" i="1" smtClean="0">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endParaRPr lang="en-US" dirty="0" smtClean="0"/>
              </a:p>
              <a:p>
                <a:pPr marL="914400" lvl="1" indent="-514350">
                  <a:buFont typeface="+mj-lt"/>
                  <a:buAutoNum type="arabicPeriod"/>
                </a:pPr>
                <a:r>
                  <a:rPr lang="en-US" dirty="0" smtClean="0"/>
                  <a:t>Define a measure of the error : the cost function </a:t>
                </a:r>
                <a14:m>
                  <m:oMath xmlns:m="http://schemas.openxmlformats.org/officeDocument/2006/math">
                    <m:r>
                      <a:rPr lang="en-US" b="0" i="1" smtClean="0">
                        <a:latin typeface="Cambria Math" panose="02040503050406030204" pitchFamily="18" charset="0"/>
                      </a:rPr>
                      <m:t>𝑐</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endParaRPr lang="en-US" dirty="0" smtClean="0"/>
              </a:p>
              <a:p>
                <a:pPr marL="914400" lvl="1" indent="-514350">
                  <a:buFont typeface="+mj-lt"/>
                  <a:buAutoNum type="arabicPeriod"/>
                </a:pPr>
                <a:r>
                  <a:rPr lang="en-US" dirty="0" smtClean="0"/>
                  <a:t>Find the model parameters </a:t>
                </a:r>
                <a14:m>
                  <m:oMath xmlns:m="http://schemas.openxmlformats.org/officeDocument/2006/math">
                    <m:bar>
                      <m:barPr>
                        <m:ctrlPr>
                          <a:rPr lang="en-US" i="1">
                            <a:latin typeface="Cambria Math" panose="02040503050406030204" pitchFamily="18" charset="0"/>
                          </a:rPr>
                        </m:ctrlPr>
                      </m:bar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which will minimize the cost function</a:t>
                </a:r>
              </a:p>
              <a:p>
                <a:pPr marL="914400" lvl="1" indent="-514350">
                  <a:buFont typeface="+mj-lt"/>
                  <a:buAutoNum type="arabicPeriod"/>
                </a:pPr>
                <a:endParaRPr lang="en-US" dirty="0"/>
              </a:p>
              <a:p>
                <a:r>
                  <a:rPr lang="en-US" dirty="0" smtClean="0"/>
                  <a:t>Gradient descent is a family of algorithms to minimize cost functions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a:stretch>
              </a:blipFill>
            </p:spPr>
            <p:txBody>
              <a:bodyPr/>
              <a:lstStyle/>
              <a:p>
                <a:r>
                  <a:rPr lang="en-US">
                    <a:noFill/>
                  </a:rPr>
                  <a:t> </a:t>
                </a:r>
              </a:p>
            </p:txBody>
          </p:sp>
        </mc:Fallback>
      </mc:AlternateContent>
    </p:spTree>
    <p:extLst>
      <p:ext uri="{BB962C8B-B14F-4D97-AF65-F5344CB8AC3E}">
        <p14:creationId xmlns:p14="http://schemas.microsoft.com/office/powerpoint/2010/main" val="281160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Case for a cost function in one variable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89" t="-1617"/>
                </a:stretch>
              </a:blipFill>
            </p:spPr>
            <p:txBody>
              <a:bodyPr/>
              <a:lstStyle/>
              <a:p>
                <a:r>
                  <a:rPr lang="en-US">
                    <a:noFill/>
                  </a:rPr>
                  <a:t> </a:t>
                </a:r>
              </a:p>
            </p:txBody>
          </p:sp>
        </mc:Fallback>
      </mc:AlternateContent>
      <p:cxnSp>
        <p:nvCxnSpPr>
          <p:cNvPr id="4" name="Straight Connector 3"/>
          <p:cNvCxnSpPr/>
          <p:nvPr/>
        </p:nvCxnSpPr>
        <p:spPr>
          <a:xfrm>
            <a:off x="4753565" y="5316756"/>
            <a:ext cx="0" cy="627212"/>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041220" y="5885467"/>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92262" y="2551960"/>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6640226" y="5885466"/>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𝜃</m:t>
                      </m:r>
                    </m:oMath>
                  </m:oMathPara>
                </a14:m>
                <a:endParaRPr lang="en-US" sz="2400"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640226" y="5885466"/>
                <a:ext cx="435760"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349211" y="2805811"/>
                <a:ext cx="8430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𝑐</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𝜃</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349211" y="2805811"/>
                <a:ext cx="843051" cy="461665"/>
              </a:xfrm>
              <a:prstGeom prst="rect">
                <a:avLst/>
              </a:prstGeom>
              <a:blipFill rotWithShape="0">
                <a:blip r:embed="rId5"/>
                <a:stretch>
                  <a:fillRect r="-1439" b="-17105"/>
                </a:stretch>
              </a:blipFill>
            </p:spPr>
            <p:txBody>
              <a:bodyPr/>
              <a:lstStyle/>
              <a:p>
                <a:r>
                  <a:rPr lang="en-US">
                    <a:noFill/>
                  </a:rPr>
                  <a:t> </a:t>
                </a:r>
              </a:p>
            </p:txBody>
          </p:sp>
        </mc:Fallback>
      </mc:AlternateContent>
      <p:sp>
        <p:nvSpPr>
          <p:cNvPr id="13" name="Oval 12"/>
          <p:cNvSpPr/>
          <p:nvPr/>
        </p:nvSpPr>
        <p:spPr>
          <a:xfrm>
            <a:off x="4696580" y="584233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964292" y="3356691"/>
            <a:ext cx="0" cy="2587277"/>
          </a:xfrm>
          <a:prstGeom prst="line">
            <a:avLst/>
          </a:prstGeom>
          <a:ln w="19050">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4521799" y="6022402"/>
                <a:ext cx="435760" cy="477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48A6AD"/>
                              </a:solidFill>
                              <a:latin typeface="Cambria Math" panose="02040503050406030204" pitchFamily="18" charset="0"/>
                              <a:ea typeface="Cambria Math" panose="02040503050406030204" pitchFamily="18" charset="0"/>
                            </a:rPr>
                          </m:ctrlPr>
                        </m:accPr>
                        <m:e>
                          <m:r>
                            <a:rPr lang="en-US" sz="2400" b="0" i="1" smtClean="0">
                              <a:solidFill>
                                <a:srgbClr val="48A6AD"/>
                              </a:solidFill>
                              <a:latin typeface="Cambria Math" panose="02040503050406030204" pitchFamily="18" charset="0"/>
                              <a:ea typeface="Cambria Math" panose="02040503050406030204" pitchFamily="18" charset="0"/>
                            </a:rPr>
                            <m:t>𝜃</m:t>
                          </m:r>
                        </m:e>
                      </m:acc>
                    </m:oMath>
                  </m:oMathPara>
                </a14:m>
                <a:endParaRPr lang="en-US" sz="2400" dirty="0">
                  <a:solidFill>
                    <a:srgbClr val="48A6AD"/>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4521799" y="6022402"/>
                <a:ext cx="435760" cy="477118"/>
              </a:xfrm>
              <a:prstGeom prst="rect">
                <a:avLst/>
              </a:prstGeom>
              <a:blipFill rotWithShape="0">
                <a:blip r:embed="rId6"/>
                <a:stretch>
                  <a:fillRect t="-3846" r="-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720100" y="5929169"/>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rPr>
                            <m:t>0</m:t>
                          </m:r>
                        </m:sub>
                      </m:sSub>
                    </m:oMath>
                  </m:oMathPara>
                </a14:m>
                <a:endParaRPr lang="en-US" sz="2400" dirty="0">
                  <a:solidFill>
                    <a:srgbClr val="48A6AD"/>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2720100" y="5929169"/>
                <a:ext cx="558486" cy="461665"/>
              </a:xfrm>
              <a:prstGeom prst="rect">
                <a:avLst/>
              </a:prstGeom>
              <a:blipFill rotWithShape="0">
                <a:blip r:embed="rId7"/>
                <a:stretch>
                  <a:fillRect b="-1333"/>
                </a:stretch>
              </a:blipFill>
            </p:spPr>
            <p:txBody>
              <a:bodyPr/>
              <a:lstStyle/>
              <a:p>
                <a:r>
                  <a:rPr lang="en-US">
                    <a:noFill/>
                  </a:rPr>
                  <a:t> </a:t>
                </a:r>
              </a:p>
            </p:txBody>
          </p:sp>
        </mc:Fallback>
      </mc:AlternateContent>
      <p:sp>
        <p:nvSpPr>
          <p:cNvPr id="22" name="Freeform 21"/>
          <p:cNvSpPr/>
          <p:nvPr/>
        </p:nvSpPr>
        <p:spPr>
          <a:xfrm>
            <a:off x="2823359" y="2960420"/>
            <a:ext cx="4831772" cy="2356336"/>
          </a:xfrm>
          <a:custGeom>
            <a:avLst/>
            <a:gdLst>
              <a:gd name="connsiteX0" fmla="*/ 0 w 4831772"/>
              <a:gd name="connsiteY0" fmla="*/ 0 h 2356336"/>
              <a:gd name="connsiteX1" fmla="*/ 342900 w 4831772"/>
              <a:gd name="connsiteY1" fmla="*/ 914400 h 2356336"/>
              <a:gd name="connsiteX2" fmla="*/ 1059872 w 4831772"/>
              <a:gd name="connsiteY2" fmla="*/ 1953491 h 2356336"/>
              <a:gd name="connsiteX3" fmla="*/ 1891145 w 4831772"/>
              <a:gd name="connsiteY3" fmla="*/ 2348345 h 2356336"/>
              <a:gd name="connsiteX4" fmla="*/ 2951018 w 4831772"/>
              <a:gd name="connsiteY4" fmla="*/ 2150918 h 2356336"/>
              <a:gd name="connsiteX5" fmla="*/ 4187536 w 4831772"/>
              <a:gd name="connsiteY5" fmla="*/ 1381991 h 2356336"/>
              <a:gd name="connsiteX6" fmla="*/ 4831772 w 4831772"/>
              <a:gd name="connsiteY6" fmla="*/ 852054 h 235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1772" h="2356336">
                <a:moveTo>
                  <a:pt x="0" y="0"/>
                </a:moveTo>
                <a:cubicBezTo>
                  <a:pt x="83127" y="294409"/>
                  <a:pt x="166255" y="588818"/>
                  <a:pt x="342900" y="914400"/>
                </a:cubicBezTo>
                <a:cubicBezTo>
                  <a:pt x="519545" y="1239982"/>
                  <a:pt x="801831" y="1714500"/>
                  <a:pt x="1059872" y="1953491"/>
                </a:cubicBezTo>
                <a:cubicBezTo>
                  <a:pt x="1317913" y="2192482"/>
                  <a:pt x="1575954" y="2315441"/>
                  <a:pt x="1891145" y="2348345"/>
                </a:cubicBezTo>
                <a:cubicBezTo>
                  <a:pt x="2206336" y="2381249"/>
                  <a:pt x="2568286" y="2311977"/>
                  <a:pt x="2951018" y="2150918"/>
                </a:cubicBezTo>
                <a:cubicBezTo>
                  <a:pt x="3333750" y="1989859"/>
                  <a:pt x="3874077" y="1598468"/>
                  <a:pt x="4187536" y="1381991"/>
                </a:cubicBezTo>
                <a:cubicBezTo>
                  <a:pt x="4500995" y="1165514"/>
                  <a:pt x="4666383" y="1008784"/>
                  <a:pt x="4831772" y="85205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p:cNvSpPr/>
          <p:nvPr/>
        </p:nvSpPr>
        <p:spPr>
          <a:xfrm rot="2395724">
            <a:off x="2831391" y="3301454"/>
            <a:ext cx="544639"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Oval 26"/>
          <p:cNvSpPr/>
          <p:nvPr/>
        </p:nvSpPr>
        <p:spPr>
          <a:xfrm>
            <a:off x="2909297" y="3311514"/>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15817" y="3847395"/>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rot="2395724">
            <a:off x="3178844" y="3826893"/>
            <a:ext cx="544639"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Oval 29"/>
          <p:cNvSpPr/>
          <p:nvPr/>
        </p:nvSpPr>
        <p:spPr>
          <a:xfrm>
            <a:off x="3463270" y="4372834"/>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rot="2395724">
            <a:off x="3579614" y="4335011"/>
            <a:ext cx="544639"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3864040" y="488095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rot="1335898">
            <a:off x="4074422" y="4740472"/>
            <a:ext cx="544639"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p:cNvSpPr/>
          <p:nvPr/>
        </p:nvSpPr>
        <p:spPr>
          <a:xfrm>
            <a:off x="4500381" y="5228617"/>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a:off x="8281167" y="2551439"/>
                <a:ext cx="3266279" cy="928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𝜂</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𝑑𝑐</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𝜃</m:t>
                              </m:r>
                            </m:e>
                          </m:d>
                        </m:num>
                        <m:den>
                          <m:r>
                            <a:rPr lang="en-US" sz="2800" b="0" i="1" smtClean="0">
                              <a:latin typeface="Cambria Math" panose="02040503050406030204" pitchFamily="18" charset="0"/>
                              <a:ea typeface="Cambria Math" panose="02040503050406030204" pitchFamily="18" charset="0"/>
                            </a:rPr>
                            <m:t>𝑑</m:t>
                          </m:r>
                          <m:r>
                            <a:rPr lang="en-US" sz="2800" i="1">
                              <a:latin typeface="Cambria Math" panose="02040503050406030204" pitchFamily="18" charset="0"/>
                              <a:ea typeface="Cambria Math" panose="02040503050406030204" pitchFamily="18" charset="0"/>
                            </a:rPr>
                            <m:t>𝜃</m:t>
                          </m:r>
                        </m:den>
                      </m:f>
                    </m:oMath>
                  </m:oMathPara>
                </a14:m>
                <a:endParaRPr lang="en-US" sz="2800" dirty="0"/>
              </a:p>
            </p:txBody>
          </p:sp>
        </mc:Choice>
        <mc:Fallback xmlns="">
          <p:sp>
            <p:nvSpPr>
              <p:cNvPr id="39" name="Rectangle 38"/>
              <p:cNvSpPr>
                <a:spLocks noRot="1" noChangeAspect="1" noMove="1" noResize="1" noEditPoints="1" noAdjustHandles="1" noChangeArrowheads="1" noChangeShapeType="1" noTextEdit="1"/>
              </p:cNvSpPr>
              <p:nvPr/>
            </p:nvSpPr>
            <p:spPr>
              <a:xfrm>
                <a:off x="8281167" y="2551439"/>
                <a:ext cx="3266279" cy="928524"/>
              </a:xfrm>
              <a:prstGeom prst="rect">
                <a:avLst/>
              </a:prstGeom>
              <a:blipFill rotWithShape="0">
                <a:blip r:embed="rId8"/>
                <a:stretch>
                  <a:fillRect/>
                </a:stretch>
              </a:blipFill>
            </p:spPr>
            <p:txBody>
              <a:bodyPr/>
              <a:lstStyle/>
              <a:p>
                <a:r>
                  <a:rPr lang="en-US">
                    <a:noFill/>
                  </a:rPr>
                  <a:t> </a:t>
                </a:r>
              </a:p>
            </p:txBody>
          </p:sp>
        </mc:Fallback>
      </mc:AlternateContent>
      <p:sp>
        <p:nvSpPr>
          <p:cNvPr id="40" name="Rectangle 39"/>
          <p:cNvSpPr/>
          <p:nvPr/>
        </p:nvSpPr>
        <p:spPr>
          <a:xfrm>
            <a:off x="8281167" y="2479820"/>
            <a:ext cx="3318750" cy="1061320"/>
          </a:xfrm>
          <a:prstGeom prst="rect">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p:cNvSpPr/>
              <p:nvPr/>
            </p:nvSpPr>
            <p:spPr>
              <a:xfrm>
                <a:off x="8281167" y="4013073"/>
                <a:ext cx="2572307" cy="523220"/>
              </a:xfrm>
              <a:prstGeom prst="rect">
                <a:avLst/>
              </a:prstGeom>
            </p:spPr>
            <p:txBody>
              <a:bodyPr wrap="none">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𝜂</m:t>
                    </m:r>
                  </m:oMath>
                </a14:m>
                <a:r>
                  <a:rPr lang="en-US" sz="2800" dirty="0" smtClean="0"/>
                  <a:t> = learning rate</a:t>
                </a:r>
                <a:endParaRPr lang="en-US" sz="2800" dirty="0"/>
              </a:p>
            </p:txBody>
          </p:sp>
        </mc:Choice>
        <mc:Fallback xmlns="">
          <p:sp>
            <p:nvSpPr>
              <p:cNvPr id="41" name="Rectangle 40"/>
              <p:cNvSpPr>
                <a:spLocks noRot="1" noChangeAspect="1" noMove="1" noResize="1" noEditPoints="1" noAdjustHandles="1" noChangeArrowheads="1" noChangeShapeType="1" noTextEdit="1"/>
              </p:cNvSpPr>
              <p:nvPr/>
            </p:nvSpPr>
            <p:spPr>
              <a:xfrm>
                <a:off x="8281167" y="4013073"/>
                <a:ext cx="2572307" cy="523220"/>
              </a:xfrm>
              <a:prstGeom prst="rect">
                <a:avLst/>
              </a:prstGeom>
              <a:blipFill rotWithShape="0">
                <a:blip r:embed="rId9"/>
                <a:stretch>
                  <a:fillRect t="-10465" r="-3555" b="-32558"/>
                </a:stretch>
              </a:blipFill>
            </p:spPr>
            <p:txBody>
              <a:bodyPr/>
              <a:lstStyle/>
              <a:p>
                <a:r>
                  <a:rPr lang="en-US">
                    <a:noFill/>
                  </a:rPr>
                  <a:t> </a:t>
                </a:r>
              </a:p>
            </p:txBody>
          </p:sp>
        </mc:Fallback>
      </mc:AlternateContent>
      <p:sp>
        <p:nvSpPr>
          <p:cNvPr id="42" name="Rectangle 41"/>
          <p:cNvSpPr/>
          <p:nvPr/>
        </p:nvSpPr>
        <p:spPr>
          <a:xfrm>
            <a:off x="8222204" y="4754248"/>
            <a:ext cx="3755913" cy="1384995"/>
          </a:xfrm>
          <a:prstGeom prst="rect">
            <a:avLst/>
          </a:prstGeom>
        </p:spPr>
        <p:txBody>
          <a:bodyPr wrap="square">
            <a:spAutoFit/>
          </a:bodyPr>
          <a:lstStyle/>
          <a:p>
            <a:r>
              <a:rPr lang="en-US" sz="2800" dirty="0" smtClean="0"/>
              <a:t>One step of this algorithm is usually referred as </a:t>
            </a:r>
            <a:r>
              <a:rPr lang="en-US" sz="2800" i="1" dirty="0" smtClean="0"/>
              <a:t>learning step</a:t>
            </a:r>
            <a:endParaRPr lang="en-US" sz="2800" i="1" dirty="0"/>
          </a:p>
        </p:txBody>
      </p:sp>
    </p:spTree>
    <p:extLst>
      <p:ext uri="{BB962C8B-B14F-4D97-AF65-F5344CB8AC3E}">
        <p14:creationId xmlns:p14="http://schemas.microsoft.com/office/powerpoint/2010/main" val="139119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32"/>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34"/>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p:bldP spid="26" grpId="0" animBg="1"/>
      <p:bldP spid="27" grpId="0" animBg="1"/>
      <p:bldP spid="28" grpId="0" animBg="1"/>
      <p:bldP spid="29" grpId="0" animBg="1"/>
      <p:bldP spid="30" grpId="0" animBg="1"/>
      <p:bldP spid="31" grpId="0" animBg="1"/>
      <p:bldP spid="32" grpId="0" animBg="1"/>
      <p:bldP spid="33" grpId="0" animBg="1"/>
      <p:bldP spid="34" grpId="0" animBg="1"/>
      <p:bldP spid="39" grpId="0"/>
      <p:bldP spid="40" grpId="0" animBg="1"/>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learning rate </a:t>
                </a:r>
                <a14:m>
                  <m:oMath xmlns:m="http://schemas.openxmlformats.org/officeDocument/2006/math">
                    <m:r>
                      <a:rPr lang="en-US" i="1">
                        <a:latin typeface="Cambria Math" panose="02040503050406030204" pitchFamily="18" charset="0"/>
                        <a:ea typeface="Cambria Math" panose="02040503050406030204" pitchFamily="18" charset="0"/>
                      </a:rPr>
                      <m:t>𝜂</m:t>
                    </m:r>
                  </m:oMath>
                </a14:m>
                <a:r>
                  <a:rPr lang="en-US" dirty="0" smtClean="0"/>
                  <a:t> is called a </a:t>
                </a:r>
                <a:r>
                  <a:rPr lang="en-US" i="1" dirty="0" smtClean="0"/>
                  <a:t>hyper-parameter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89" t="-1617"/>
                </a:stretch>
              </a:blipFill>
            </p:spPr>
            <p:txBody>
              <a:bodyPr/>
              <a:lstStyle/>
              <a:p>
                <a:r>
                  <a:rPr lang="en-US">
                    <a:noFill/>
                  </a:rPr>
                  <a:t> </a:t>
                </a:r>
              </a:p>
            </p:txBody>
          </p:sp>
        </mc:Fallback>
      </mc:AlternateContent>
      <p:cxnSp>
        <p:nvCxnSpPr>
          <p:cNvPr id="4" name="Straight Connector 3"/>
          <p:cNvCxnSpPr/>
          <p:nvPr/>
        </p:nvCxnSpPr>
        <p:spPr>
          <a:xfrm>
            <a:off x="3314832" y="5305870"/>
            <a:ext cx="0" cy="627212"/>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52862" y="5874581"/>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003904" y="2541074"/>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451868" y="5874580"/>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𝜃</m:t>
                      </m:r>
                    </m:oMath>
                  </m:oMathPara>
                </a14:m>
                <a:endParaRPr lang="en-US" sz="2400" dirty="0">
                  <a:solidFill>
                    <a:srgbClr val="48A6AD"/>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451868" y="5874580"/>
                <a:ext cx="435760"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60853" y="2794925"/>
                <a:ext cx="8430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𝑐</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𝜃</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160853" y="2794925"/>
                <a:ext cx="843051" cy="461665"/>
              </a:xfrm>
              <a:prstGeom prst="rect">
                <a:avLst/>
              </a:prstGeom>
              <a:blipFill rotWithShape="0">
                <a:blip r:embed="rId5"/>
                <a:stretch>
                  <a:fillRect r="-1439" b="-17105"/>
                </a:stretch>
              </a:blipFill>
            </p:spPr>
            <p:txBody>
              <a:bodyPr/>
              <a:lstStyle/>
              <a:p>
                <a:r>
                  <a:rPr lang="en-US">
                    <a:noFill/>
                  </a:rPr>
                  <a:t> </a:t>
                </a:r>
              </a:p>
            </p:txBody>
          </p:sp>
        </mc:Fallback>
      </mc:AlternateContent>
      <p:sp>
        <p:nvSpPr>
          <p:cNvPr id="9" name="Oval 8"/>
          <p:cNvSpPr/>
          <p:nvPr/>
        </p:nvSpPr>
        <p:spPr>
          <a:xfrm>
            <a:off x="3268737" y="5831445"/>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745600" y="3331005"/>
            <a:ext cx="0" cy="2587277"/>
          </a:xfrm>
          <a:prstGeom prst="line">
            <a:avLst/>
          </a:prstGeom>
          <a:ln w="19050">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3096952" y="5951153"/>
                <a:ext cx="435760" cy="477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48A6AD"/>
                              </a:solidFill>
                              <a:latin typeface="Cambria Math" panose="02040503050406030204" pitchFamily="18" charset="0"/>
                              <a:ea typeface="Cambria Math" panose="02040503050406030204" pitchFamily="18" charset="0"/>
                            </a:rPr>
                          </m:ctrlPr>
                        </m:accPr>
                        <m:e>
                          <m:r>
                            <a:rPr lang="en-US" sz="2400" b="0" i="1" smtClean="0">
                              <a:solidFill>
                                <a:srgbClr val="48A6AD"/>
                              </a:solidFill>
                              <a:latin typeface="Cambria Math" panose="02040503050406030204" pitchFamily="18" charset="0"/>
                              <a:ea typeface="Cambria Math" panose="02040503050406030204" pitchFamily="18" charset="0"/>
                            </a:rPr>
                            <m:t>𝜃</m:t>
                          </m:r>
                        </m:e>
                      </m:acc>
                    </m:oMath>
                  </m:oMathPara>
                </a14:m>
                <a:endParaRPr lang="en-US" sz="2400" dirty="0">
                  <a:solidFill>
                    <a:srgbClr val="48A6AD"/>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096952" y="5951153"/>
                <a:ext cx="435760" cy="477118"/>
              </a:xfrm>
              <a:prstGeom prst="rect">
                <a:avLst/>
              </a:prstGeom>
              <a:blipFill rotWithShape="0">
                <a:blip r:embed="rId6"/>
                <a:stretch>
                  <a:fillRect t="-3797" r="-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696842" y="5918283"/>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rPr>
                            <m:t>0</m:t>
                          </m:r>
                        </m:sub>
                      </m:sSub>
                    </m:oMath>
                  </m:oMathPara>
                </a14:m>
                <a:endParaRPr lang="en-US" sz="2400" dirty="0">
                  <a:solidFill>
                    <a:srgbClr val="48A6AD"/>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696842" y="5918283"/>
                <a:ext cx="558486" cy="461665"/>
              </a:xfrm>
              <a:prstGeom prst="rect">
                <a:avLst/>
              </a:prstGeom>
              <a:blipFill rotWithShape="0">
                <a:blip r:embed="rId7"/>
                <a:stretch>
                  <a:fillRect/>
                </a:stretch>
              </a:blipFill>
            </p:spPr>
            <p:txBody>
              <a:bodyPr/>
              <a:lstStyle/>
              <a:p>
                <a:r>
                  <a:rPr lang="en-US">
                    <a:noFill/>
                  </a:rPr>
                  <a:t> </a:t>
                </a:r>
              </a:p>
            </p:txBody>
          </p:sp>
        </mc:Fallback>
      </mc:AlternateContent>
      <p:sp>
        <p:nvSpPr>
          <p:cNvPr id="13" name="Freeform 12"/>
          <p:cNvSpPr/>
          <p:nvPr/>
        </p:nvSpPr>
        <p:spPr>
          <a:xfrm>
            <a:off x="1635001" y="2949534"/>
            <a:ext cx="3980213" cy="2356336"/>
          </a:xfrm>
          <a:custGeom>
            <a:avLst/>
            <a:gdLst>
              <a:gd name="connsiteX0" fmla="*/ 0 w 4831772"/>
              <a:gd name="connsiteY0" fmla="*/ 0 h 2356336"/>
              <a:gd name="connsiteX1" fmla="*/ 342900 w 4831772"/>
              <a:gd name="connsiteY1" fmla="*/ 914400 h 2356336"/>
              <a:gd name="connsiteX2" fmla="*/ 1059872 w 4831772"/>
              <a:gd name="connsiteY2" fmla="*/ 1953491 h 2356336"/>
              <a:gd name="connsiteX3" fmla="*/ 1891145 w 4831772"/>
              <a:gd name="connsiteY3" fmla="*/ 2348345 h 2356336"/>
              <a:gd name="connsiteX4" fmla="*/ 2951018 w 4831772"/>
              <a:gd name="connsiteY4" fmla="*/ 2150918 h 2356336"/>
              <a:gd name="connsiteX5" fmla="*/ 4187536 w 4831772"/>
              <a:gd name="connsiteY5" fmla="*/ 1381991 h 2356336"/>
              <a:gd name="connsiteX6" fmla="*/ 4831772 w 4831772"/>
              <a:gd name="connsiteY6" fmla="*/ 852054 h 235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1772" h="2356336">
                <a:moveTo>
                  <a:pt x="0" y="0"/>
                </a:moveTo>
                <a:cubicBezTo>
                  <a:pt x="83127" y="294409"/>
                  <a:pt x="166255" y="588818"/>
                  <a:pt x="342900" y="914400"/>
                </a:cubicBezTo>
                <a:cubicBezTo>
                  <a:pt x="519545" y="1239982"/>
                  <a:pt x="801831" y="1714500"/>
                  <a:pt x="1059872" y="1953491"/>
                </a:cubicBezTo>
                <a:cubicBezTo>
                  <a:pt x="1317913" y="2192482"/>
                  <a:pt x="1575954" y="2315441"/>
                  <a:pt x="1891145" y="2348345"/>
                </a:cubicBezTo>
                <a:cubicBezTo>
                  <a:pt x="2206336" y="2381249"/>
                  <a:pt x="2568286" y="2311977"/>
                  <a:pt x="2951018" y="2150918"/>
                </a:cubicBezTo>
                <a:cubicBezTo>
                  <a:pt x="3333750" y="1989859"/>
                  <a:pt x="3874077" y="1598468"/>
                  <a:pt x="4187536" y="1381991"/>
                </a:cubicBezTo>
                <a:cubicBezTo>
                  <a:pt x="4500995" y="1165514"/>
                  <a:pt x="4666383" y="1008784"/>
                  <a:pt x="4831772" y="85205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p:nvPr/>
        </p:nvSpPr>
        <p:spPr>
          <a:xfrm rot="2395724">
            <a:off x="1685092" y="3174791"/>
            <a:ext cx="183870"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1720939" y="330062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74880" y="3510073"/>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68479" y="524630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9134436" y="5305869"/>
            <a:ext cx="0" cy="627212"/>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28922" y="5874580"/>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79964" y="2541073"/>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11227928" y="5874579"/>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𝜃</m:t>
                      </m:r>
                    </m:oMath>
                  </m:oMathPara>
                </a14:m>
                <a:endParaRPr lang="en-US" sz="2400" dirty="0">
                  <a:solidFill>
                    <a:srgbClr val="48A6AD"/>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1227928" y="5874579"/>
                <a:ext cx="435760" cy="46166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5936913" y="2794924"/>
                <a:ext cx="8430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𝑐</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𝜃</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5936913" y="2794924"/>
                <a:ext cx="843051" cy="461665"/>
              </a:xfrm>
              <a:prstGeom prst="rect">
                <a:avLst/>
              </a:prstGeom>
              <a:blipFill rotWithShape="0">
                <a:blip r:embed="rId9"/>
                <a:stretch>
                  <a:fillRect r="-1449" b="-17105"/>
                </a:stretch>
              </a:blipFill>
            </p:spPr>
            <p:txBody>
              <a:bodyPr/>
              <a:lstStyle/>
              <a:p>
                <a:r>
                  <a:rPr lang="en-US">
                    <a:noFill/>
                  </a:rPr>
                  <a:t> </a:t>
                </a:r>
              </a:p>
            </p:txBody>
          </p:sp>
        </mc:Fallback>
      </mc:AlternateContent>
      <p:sp>
        <p:nvSpPr>
          <p:cNvPr id="28" name="Oval 27"/>
          <p:cNvSpPr/>
          <p:nvPr/>
        </p:nvSpPr>
        <p:spPr>
          <a:xfrm>
            <a:off x="9088082" y="582294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7551994" y="3345804"/>
            <a:ext cx="0" cy="2587277"/>
          </a:xfrm>
          <a:prstGeom prst="line">
            <a:avLst/>
          </a:prstGeom>
          <a:ln w="19050">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8902670" y="6011515"/>
                <a:ext cx="435760" cy="477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48A6AD"/>
                              </a:solidFill>
                              <a:latin typeface="Cambria Math" panose="02040503050406030204" pitchFamily="18" charset="0"/>
                              <a:ea typeface="Cambria Math" panose="02040503050406030204" pitchFamily="18" charset="0"/>
                            </a:rPr>
                          </m:ctrlPr>
                        </m:accPr>
                        <m:e>
                          <m:r>
                            <a:rPr lang="en-US" sz="2400" b="0" i="1" smtClean="0">
                              <a:solidFill>
                                <a:srgbClr val="48A6AD"/>
                              </a:solidFill>
                              <a:latin typeface="Cambria Math" panose="02040503050406030204" pitchFamily="18" charset="0"/>
                              <a:ea typeface="Cambria Math" panose="02040503050406030204" pitchFamily="18" charset="0"/>
                            </a:rPr>
                            <m:t>𝜃</m:t>
                          </m:r>
                        </m:e>
                      </m:acc>
                    </m:oMath>
                  </m:oMathPara>
                </a14:m>
                <a:endParaRPr lang="en-US" sz="2400" dirty="0">
                  <a:solidFill>
                    <a:srgbClr val="48A6AD"/>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8902670" y="6011515"/>
                <a:ext cx="435760" cy="477118"/>
              </a:xfrm>
              <a:prstGeom prst="rect">
                <a:avLst/>
              </a:prstGeom>
              <a:blipFill rotWithShape="0">
                <a:blip r:embed="rId10"/>
                <a:stretch>
                  <a:fillRect t="-3846" r="-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307802" y="5918282"/>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rPr>
                            <m:t>0</m:t>
                          </m:r>
                        </m:sub>
                      </m:sSub>
                    </m:oMath>
                  </m:oMathPara>
                </a14:m>
                <a:endParaRPr lang="en-US" sz="2400" dirty="0">
                  <a:solidFill>
                    <a:srgbClr val="48A6AD"/>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307802" y="5918282"/>
                <a:ext cx="558486" cy="461665"/>
              </a:xfrm>
              <a:prstGeom prst="rect">
                <a:avLst/>
              </a:prstGeom>
              <a:blipFill rotWithShape="0">
                <a:blip r:embed="rId11"/>
                <a:stretch>
                  <a:fillRect/>
                </a:stretch>
              </a:blipFill>
            </p:spPr>
            <p:txBody>
              <a:bodyPr/>
              <a:lstStyle/>
              <a:p>
                <a:r>
                  <a:rPr lang="en-US">
                    <a:noFill/>
                  </a:rPr>
                  <a:t> </a:t>
                </a:r>
              </a:p>
            </p:txBody>
          </p:sp>
        </mc:Fallback>
      </mc:AlternateContent>
      <p:sp>
        <p:nvSpPr>
          <p:cNvPr id="32" name="Freeform 31"/>
          <p:cNvSpPr/>
          <p:nvPr/>
        </p:nvSpPr>
        <p:spPr>
          <a:xfrm>
            <a:off x="7411061" y="2949533"/>
            <a:ext cx="3980213" cy="2356336"/>
          </a:xfrm>
          <a:custGeom>
            <a:avLst/>
            <a:gdLst>
              <a:gd name="connsiteX0" fmla="*/ 0 w 4831772"/>
              <a:gd name="connsiteY0" fmla="*/ 0 h 2356336"/>
              <a:gd name="connsiteX1" fmla="*/ 342900 w 4831772"/>
              <a:gd name="connsiteY1" fmla="*/ 914400 h 2356336"/>
              <a:gd name="connsiteX2" fmla="*/ 1059872 w 4831772"/>
              <a:gd name="connsiteY2" fmla="*/ 1953491 h 2356336"/>
              <a:gd name="connsiteX3" fmla="*/ 1891145 w 4831772"/>
              <a:gd name="connsiteY3" fmla="*/ 2348345 h 2356336"/>
              <a:gd name="connsiteX4" fmla="*/ 2951018 w 4831772"/>
              <a:gd name="connsiteY4" fmla="*/ 2150918 h 2356336"/>
              <a:gd name="connsiteX5" fmla="*/ 4187536 w 4831772"/>
              <a:gd name="connsiteY5" fmla="*/ 1381991 h 2356336"/>
              <a:gd name="connsiteX6" fmla="*/ 4831772 w 4831772"/>
              <a:gd name="connsiteY6" fmla="*/ 852054 h 235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1772" h="2356336">
                <a:moveTo>
                  <a:pt x="0" y="0"/>
                </a:moveTo>
                <a:cubicBezTo>
                  <a:pt x="83127" y="294409"/>
                  <a:pt x="166255" y="588818"/>
                  <a:pt x="342900" y="914400"/>
                </a:cubicBezTo>
                <a:cubicBezTo>
                  <a:pt x="519545" y="1239982"/>
                  <a:pt x="801831" y="1714500"/>
                  <a:pt x="1059872" y="1953491"/>
                </a:cubicBezTo>
                <a:cubicBezTo>
                  <a:pt x="1317913" y="2192482"/>
                  <a:pt x="1575954" y="2315441"/>
                  <a:pt x="1891145" y="2348345"/>
                </a:cubicBezTo>
                <a:cubicBezTo>
                  <a:pt x="2206336" y="2381249"/>
                  <a:pt x="2568286" y="2311977"/>
                  <a:pt x="2951018" y="2150918"/>
                </a:cubicBezTo>
                <a:cubicBezTo>
                  <a:pt x="3333750" y="1989859"/>
                  <a:pt x="3874077" y="1598468"/>
                  <a:pt x="4187536" y="1381991"/>
                </a:cubicBezTo>
                <a:cubicBezTo>
                  <a:pt x="4500995" y="1165514"/>
                  <a:pt x="4666383" y="1008784"/>
                  <a:pt x="4831772" y="85205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96999" y="3300627"/>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195346" y="3925640"/>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785000" y="408617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535079" y="452692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088083" y="5236780"/>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p:cNvSpPr/>
          <p:nvPr/>
        </p:nvSpPr>
        <p:spPr>
          <a:xfrm rot="2395724">
            <a:off x="1797471" y="3459145"/>
            <a:ext cx="183870"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p:cNvSpPr/>
          <p:nvPr/>
        </p:nvSpPr>
        <p:spPr>
          <a:xfrm>
            <a:off x="1887259" y="3794427"/>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rot="2395724">
            <a:off x="1905680" y="3756228"/>
            <a:ext cx="183870"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Oval 44"/>
          <p:cNvSpPr/>
          <p:nvPr/>
        </p:nvSpPr>
        <p:spPr>
          <a:xfrm>
            <a:off x="1995468" y="4091510"/>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p:cNvSpPr/>
          <p:nvPr/>
        </p:nvSpPr>
        <p:spPr>
          <a:xfrm rot="2395724">
            <a:off x="2062827" y="4011332"/>
            <a:ext cx="183870"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46"/>
          <p:cNvSpPr/>
          <p:nvPr/>
        </p:nvSpPr>
        <p:spPr>
          <a:xfrm>
            <a:off x="2152615" y="4346614"/>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rot="2395724">
            <a:off x="2202593" y="4254609"/>
            <a:ext cx="183870"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Oval 48"/>
          <p:cNvSpPr/>
          <p:nvPr/>
        </p:nvSpPr>
        <p:spPr>
          <a:xfrm>
            <a:off x="2292381" y="458989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162883" y="2752126"/>
            <a:ext cx="3245312" cy="461665"/>
          </a:xfrm>
          <a:prstGeom prst="rect">
            <a:avLst/>
          </a:prstGeom>
        </p:spPr>
        <p:txBody>
          <a:bodyPr wrap="none">
            <a:spAutoFit/>
          </a:bodyPr>
          <a:lstStyle/>
          <a:p>
            <a:r>
              <a:rPr lang="en-US" sz="2400" dirty="0">
                <a:solidFill>
                  <a:srgbClr val="4BA7AE"/>
                </a:solidFill>
              </a:rPr>
              <a:t>learning </a:t>
            </a:r>
            <a:r>
              <a:rPr lang="en-US" sz="2400" dirty="0" smtClean="0">
                <a:solidFill>
                  <a:srgbClr val="4BA7AE"/>
                </a:solidFill>
              </a:rPr>
              <a:t>rate is too small</a:t>
            </a:r>
            <a:endParaRPr lang="en-US" sz="2400" dirty="0">
              <a:solidFill>
                <a:srgbClr val="4BA7AE"/>
              </a:solidFill>
            </a:endParaRPr>
          </a:p>
        </p:txBody>
      </p:sp>
      <p:sp>
        <p:nvSpPr>
          <p:cNvPr id="51" name="Rectangle 50"/>
          <p:cNvSpPr/>
          <p:nvPr/>
        </p:nvSpPr>
        <p:spPr>
          <a:xfrm>
            <a:off x="7813575" y="2650670"/>
            <a:ext cx="3208058" cy="461665"/>
          </a:xfrm>
          <a:prstGeom prst="rect">
            <a:avLst/>
          </a:prstGeom>
        </p:spPr>
        <p:txBody>
          <a:bodyPr wrap="none">
            <a:spAutoFit/>
          </a:bodyPr>
          <a:lstStyle/>
          <a:p>
            <a:r>
              <a:rPr lang="en-US" sz="2400" dirty="0">
                <a:solidFill>
                  <a:srgbClr val="4BA7AE"/>
                </a:solidFill>
              </a:rPr>
              <a:t>learning </a:t>
            </a:r>
            <a:r>
              <a:rPr lang="en-US" sz="2400" dirty="0" smtClean="0">
                <a:solidFill>
                  <a:srgbClr val="4BA7AE"/>
                </a:solidFill>
              </a:rPr>
              <a:t>rate is too large</a:t>
            </a:r>
            <a:endParaRPr lang="en-US" sz="2400" dirty="0">
              <a:solidFill>
                <a:srgbClr val="4BA7AE"/>
              </a:solidFill>
            </a:endParaRPr>
          </a:p>
        </p:txBody>
      </p:sp>
      <p:cxnSp>
        <p:nvCxnSpPr>
          <p:cNvPr id="53" name="Straight Arrow Connector 52"/>
          <p:cNvCxnSpPr>
            <a:stCxn id="34" idx="6"/>
            <a:endCxn id="35" idx="1"/>
          </p:cNvCxnSpPr>
          <p:nvPr/>
        </p:nvCxnSpPr>
        <p:spPr>
          <a:xfrm>
            <a:off x="7606988" y="3355622"/>
            <a:ext cx="3604466" cy="586126"/>
          </a:xfrm>
          <a:prstGeom prst="straightConnector1">
            <a:avLst/>
          </a:prstGeom>
          <a:ln w="22225">
            <a:solidFill>
              <a:srgbClr val="4BA7AE"/>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2"/>
            <a:endCxn id="37" idx="6"/>
          </p:cNvCxnSpPr>
          <p:nvPr/>
        </p:nvCxnSpPr>
        <p:spPr>
          <a:xfrm flipH="1">
            <a:off x="7894989" y="3980635"/>
            <a:ext cx="3300357" cy="160538"/>
          </a:xfrm>
          <a:prstGeom prst="straightConnector1">
            <a:avLst/>
          </a:prstGeom>
          <a:ln w="22225">
            <a:solidFill>
              <a:srgbClr val="4BA7AE"/>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7" idx="6"/>
            <a:endCxn id="39" idx="2"/>
          </p:cNvCxnSpPr>
          <p:nvPr/>
        </p:nvCxnSpPr>
        <p:spPr>
          <a:xfrm>
            <a:off x="7894989" y="4141173"/>
            <a:ext cx="2640090" cy="440750"/>
          </a:xfrm>
          <a:prstGeom prst="straightConnector1">
            <a:avLst/>
          </a:prstGeom>
          <a:ln w="22225">
            <a:solidFill>
              <a:srgbClr val="4BA7AE"/>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1" grpId="0"/>
      <p:bldP spid="12" grpId="0"/>
      <p:bldP spid="13" grpId="0" animBg="1"/>
      <p:bldP spid="14" grpId="0" animBg="1"/>
      <p:bldP spid="15" grpId="0" animBg="1"/>
      <p:bldP spid="16" grpId="0" animBg="1"/>
      <p:bldP spid="22" grpId="0" animBg="1"/>
      <p:bldP spid="26" grpId="0"/>
      <p:bldP spid="27" grpId="0"/>
      <p:bldP spid="28" grpId="0" animBg="1"/>
      <p:bldP spid="30" grpId="0"/>
      <p:bldP spid="31" grpId="0"/>
      <p:bldP spid="32" grpId="0" animBg="1"/>
      <p:bldP spid="34" grpId="0" animBg="1"/>
      <p:bldP spid="35" grpId="0" animBg="1"/>
      <p:bldP spid="37" grpId="0" animBg="1"/>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a:t>
            </a:r>
            <a:endParaRPr lang="en-US" dirty="0"/>
          </a:p>
        </p:txBody>
      </p:sp>
      <p:cxnSp>
        <p:nvCxnSpPr>
          <p:cNvPr id="4" name="Straight Connector 3"/>
          <p:cNvCxnSpPr/>
          <p:nvPr/>
        </p:nvCxnSpPr>
        <p:spPr>
          <a:xfrm>
            <a:off x="7096787" y="4676613"/>
            <a:ext cx="0" cy="673797"/>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832248" y="5306709"/>
            <a:ext cx="6906838"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983290" y="1507673"/>
            <a:ext cx="25412" cy="417453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9284916" y="5383934"/>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𝜃</m:t>
                      </m:r>
                    </m:oMath>
                  </m:oMathPara>
                </a14:m>
                <a:endParaRPr lang="en-US" sz="2400" dirty="0">
                  <a:solidFill>
                    <a:srgbClr val="48A6AD"/>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9284916" y="5383934"/>
                <a:ext cx="435760"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165651" y="1733765"/>
                <a:ext cx="8430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𝑐</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𝜃</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165651" y="1733765"/>
                <a:ext cx="843051" cy="461665"/>
              </a:xfrm>
              <a:prstGeom prst="rect">
                <a:avLst/>
              </a:prstGeom>
              <a:blipFill rotWithShape="0">
                <a:blip r:embed="rId4"/>
                <a:stretch>
                  <a:fillRect r="-1439" b="-17105"/>
                </a:stretch>
              </a:blipFill>
            </p:spPr>
            <p:txBody>
              <a:bodyPr/>
              <a:lstStyle/>
              <a:p>
                <a:r>
                  <a:rPr lang="en-US">
                    <a:noFill/>
                  </a:rPr>
                  <a:t> </a:t>
                </a:r>
              </a:p>
            </p:txBody>
          </p:sp>
        </mc:Fallback>
      </mc:AlternateContent>
      <p:sp>
        <p:nvSpPr>
          <p:cNvPr id="9" name="Oval 8"/>
          <p:cNvSpPr/>
          <p:nvPr/>
        </p:nvSpPr>
        <p:spPr>
          <a:xfrm>
            <a:off x="7050692" y="5248773"/>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54" idx="4"/>
          </p:cNvCxnSpPr>
          <p:nvPr/>
        </p:nvCxnSpPr>
        <p:spPr>
          <a:xfrm>
            <a:off x="3711684" y="2456180"/>
            <a:ext cx="13302" cy="2894230"/>
          </a:xfrm>
          <a:prstGeom prst="line">
            <a:avLst/>
          </a:prstGeom>
          <a:ln w="19050">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878907" y="5368481"/>
                <a:ext cx="435760" cy="477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48A6AD"/>
                              </a:solidFill>
                              <a:latin typeface="Cambria Math" panose="02040503050406030204" pitchFamily="18" charset="0"/>
                              <a:ea typeface="Cambria Math" panose="02040503050406030204" pitchFamily="18" charset="0"/>
                            </a:rPr>
                          </m:ctrlPr>
                        </m:accPr>
                        <m:e>
                          <m:r>
                            <a:rPr lang="en-US" sz="2400" b="0" i="1" smtClean="0">
                              <a:solidFill>
                                <a:srgbClr val="48A6AD"/>
                              </a:solidFill>
                              <a:latin typeface="Cambria Math" panose="02040503050406030204" pitchFamily="18" charset="0"/>
                              <a:ea typeface="Cambria Math" panose="02040503050406030204" pitchFamily="18" charset="0"/>
                            </a:rPr>
                            <m:t>𝜃</m:t>
                          </m:r>
                        </m:e>
                      </m:acc>
                    </m:oMath>
                  </m:oMathPara>
                </a14:m>
                <a:endParaRPr lang="en-US" sz="2400" dirty="0">
                  <a:solidFill>
                    <a:srgbClr val="48A6AD"/>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878907" y="5368481"/>
                <a:ext cx="435760" cy="477118"/>
              </a:xfrm>
              <a:prstGeom prst="rect">
                <a:avLst/>
              </a:prstGeom>
              <a:blipFill rotWithShape="0">
                <a:blip r:embed="rId5"/>
                <a:stretch>
                  <a:fillRect t="-3846" r="-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676228" y="5350411"/>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rPr>
                            <m:t>0</m:t>
                          </m:r>
                        </m:sub>
                      </m:sSub>
                    </m:oMath>
                  </m:oMathPara>
                </a14:m>
                <a:endParaRPr lang="en-US" sz="2400" dirty="0">
                  <a:solidFill>
                    <a:srgbClr val="48A6AD"/>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3676228" y="5350411"/>
                <a:ext cx="558486" cy="461665"/>
              </a:xfrm>
              <a:prstGeom prst="rect">
                <a:avLst/>
              </a:prstGeom>
              <a:blipFill rotWithShape="0">
                <a:blip r:embed="rId6"/>
                <a:stretch>
                  <a:fillRect b="-1333"/>
                </a:stretch>
              </a:blipFill>
            </p:spPr>
            <p:txBody>
              <a:bodyPr/>
              <a:lstStyle/>
              <a:p>
                <a:r>
                  <a:rPr lang="en-US">
                    <a:noFill/>
                  </a:rPr>
                  <a:t> </a:t>
                </a:r>
              </a:p>
            </p:txBody>
          </p:sp>
        </mc:Fallback>
      </mc:AlternateContent>
      <p:sp>
        <p:nvSpPr>
          <p:cNvPr id="19" name="Freeform 18"/>
          <p:cNvSpPr/>
          <p:nvPr/>
        </p:nvSpPr>
        <p:spPr>
          <a:xfrm>
            <a:off x="3465286" y="1733765"/>
            <a:ext cx="6525986" cy="2942849"/>
          </a:xfrm>
          <a:custGeom>
            <a:avLst/>
            <a:gdLst>
              <a:gd name="connsiteX0" fmla="*/ 0 w 5372100"/>
              <a:gd name="connsiteY0" fmla="*/ 0 h 2942849"/>
              <a:gd name="connsiteX1" fmla="*/ 508000 w 5372100"/>
              <a:gd name="connsiteY1" fmla="*/ 1320800 h 2942849"/>
              <a:gd name="connsiteX2" fmla="*/ 939800 w 5372100"/>
              <a:gd name="connsiteY2" fmla="*/ 2260600 h 2942849"/>
              <a:gd name="connsiteX3" fmla="*/ 1193800 w 5372100"/>
              <a:gd name="connsiteY3" fmla="*/ 2527300 h 2942849"/>
              <a:gd name="connsiteX4" fmla="*/ 1473200 w 5372100"/>
              <a:gd name="connsiteY4" fmla="*/ 2476500 h 2942849"/>
              <a:gd name="connsiteX5" fmla="*/ 2146300 w 5372100"/>
              <a:gd name="connsiteY5" fmla="*/ 1765300 h 2942849"/>
              <a:gd name="connsiteX6" fmla="*/ 2565400 w 5372100"/>
              <a:gd name="connsiteY6" fmla="*/ 1689100 h 2942849"/>
              <a:gd name="connsiteX7" fmla="*/ 2984500 w 5372100"/>
              <a:gd name="connsiteY7" fmla="*/ 2222500 h 2942849"/>
              <a:gd name="connsiteX8" fmla="*/ 3454400 w 5372100"/>
              <a:gd name="connsiteY8" fmla="*/ 2870200 h 2942849"/>
              <a:gd name="connsiteX9" fmla="*/ 3873500 w 5372100"/>
              <a:gd name="connsiteY9" fmla="*/ 2844800 h 2942849"/>
              <a:gd name="connsiteX10" fmla="*/ 4635500 w 5372100"/>
              <a:gd name="connsiteY10" fmla="*/ 2133600 h 2942849"/>
              <a:gd name="connsiteX11" fmla="*/ 5372100 w 5372100"/>
              <a:gd name="connsiteY11" fmla="*/ 1092200 h 2942849"/>
              <a:gd name="connsiteX0" fmla="*/ 0 w 5905500"/>
              <a:gd name="connsiteY0" fmla="*/ 0 h 2942849"/>
              <a:gd name="connsiteX1" fmla="*/ 508000 w 5905500"/>
              <a:gd name="connsiteY1" fmla="*/ 1320800 h 2942849"/>
              <a:gd name="connsiteX2" fmla="*/ 939800 w 5905500"/>
              <a:gd name="connsiteY2" fmla="*/ 2260600 h 2942849"/>
              <a:gd name="connsiteX3" fmla="*/ 1193800 w 5905500"/>
              <a:gd name="connsiteY3" fmla="*/ 2527300 h 2942849"/>
              <a:gd name="connsiteX4" fmla="*/ 1473200 w 5905500"/>
              <a:gd name="connsiteY4" fmla="*/ 2476500 h 2942849"/>
              <a:gd name="connsiteX5" fmla="*/ 2146300 w 5905500"/>
              <a:gd name="connsiteY5" fmla="*/ 1765300 h 2942849"/>
              <a:gd name="connsiteX6" fmla="*/ 2565400 w 5905500"/>
              <a:gd name="connsiteY6" fmla="*/ 1689100 h 2942849"/>
              <a:gd name="connsiteX7" fmla="*/ 2984500 w 5905500"/>
              <a:gd name="connsiteY7" fmla="*/ 2222500 h 2942849"/>
              <a:gd name="connsiteX8" fmla="*/ 3454400 w 5905500"/>
              <a:gd name="connsiteY8" fmla="*/ 2870200 h 2942849"/>
              <a:gd name="connsiteX9" fmla="*/ 3873500 w 5905500"/>
              <a:gd name="connsiteY9" fmla="*/ 2844800 h 2942849"/>
              <a:gd name="connsiteX10" fmla="*/ 4635500 w 5905500"/>
              <a:gd name="connsiteY10" fmla="*/ 2133600 h 2942849"/>
              <a:gd name="connsiteX11" fmla="*/ 5905500 w 5905500"/>
              <a:gd name="connsiteY11" fmla="*/ 1277258 h 2942849"/>
              <a:gd name="connsiteX0" fmla="*/ 0 w 5905500"/>
              <a:gd name="connsiteY0" fmla="*/ 0 h 2942849"/>
              <a:gd name="connsiteX1" fmla="*/ 508000 w 5905500"/>
              <a:gd name="connsiteY1" fmla="*/ 1320800 h 2942849"/>
              <a:gd name="connsiteX2" fmla="*/ 939800 w 5905500"/>
              <a:gd name="connsiteY2" fmla="*/ 2260600 h 2942849"/>
              <a:gd name="connsiteX3" fmla="*/ 1193800 w 5905500"/>
              <a:gd name="connsiteY3" fmla="*/ 2527300 h 2942849"/>
              <a:gd name="connsiteX4" fmla="*/ 1473200 w 5905500"/>
              <a:gd name="connsiteY4" fmla="*/ 2476500 h 2942849"/>
              <a:gd name="connsiteX5" fmla="*/ 2146300 w 5905500"/>
              <a:gd name="connsiteY5" fmla="*/ 1765300 h 2942849"/>
              <a:gd name="connsiteX6" fmla="*/ 2565400 w 5905500"/>
              <a:gd name="connsiteY6" fmla="*/ 1689100 h 2942849"/>
              <a:gd name="connsiteX7" fmla="*/ 2984500 w 5905500"/>
              <a:gd name="connsiteY7" fmla="*/ 2222500 h 2942849"/>
              <a:gd name="connsiteX8" fmla="*/ 3454400 w 5905500"/>
              <a:gd name="connsiteY8" fmla="*/ 2870200 h 2942849"/>
              <a:gd name="connsiteX9" fmla="*/ 3873500 w 5905500"/>
              <a:gd name="connsiteY9" fmla="*/ 2844800 h 2942849"/>
              <a:gd name="connsiteX10" fmla="*/ 4635500 w 5905500"/>
              <a:gd name="connsiteY10" fmla="*/ 2133600 h 2942849"/>
              <a:gd name="connsiteX11" fmla="*/ 5905500 w 5905500"/>
              <a:gd name="connsiteY11" fmla="*/ 1277258 h 2942849"/>
              <a:gd name="connsiteX0" fmla="*/ 0 w 6525986"/>
              <a:gd name="connsiteY0" fmla="*/ 0 h 2942849"/>
              <a:gd name="connsiteX1" fmla="*/ 508000 w 6525986"/>
              <a:gd name="connsiteY1" fmla="*/ 1320800 h 2942849"/>
              <a:gd name="connsiteX2" fmla="*/ 939800 w 6525986"/>
              <a:gd name="connsiteY2" fmla="*/ 2260600 h 2942849"/>
              <a:gd name="connsiteX3" fmla="*/ 1193800 w 6525986"/>
              <a:gd name="connsiteY3" fmla="*/ 2527300 h 2942849"/>
              <a:gd name="connsiteX4" fmla="*/ 1473200 w 6525986"/>
              <a:gd name="connsiteY4" fmla="*/ 2476500 h 2942849"/>
              <a:gd name="connsiteX5" fmla="*/ 2146300 w 6525986"/>
              <a:gd name="connsiteY5" fmla="*/ 1765300 h 2942849"/>
              <a:gd name="connsiteX6" fmla="*/ 2565400 w 6525986"/>
              <a:gd name="connsiteY6" fmla="*/ 1689100 h 2942849"/>
              <a:gd name="connsiteX7" fmla="*/ 2984500 w 6525986"/>
              <a:gd name="connsiteY7" fmla="*/ 2222500 h 2942849"/>
              <a:gd name="connsiteX8" fmla="*/ 3454400 w 6525986"/>
              <a:gd name="connsiteY8" fmla="*/ 2870200 h 2942849"/>
              <a:gd name="connsiteX9" fmla="*/ 3873500 w 6525986"/>
              <a:gd name="connsiteY9" fmla="*/ 2844800 h 2942849"/>
              <a:gd name="connsiteX10" fmla="*/ 4635500 w 6525986"/>
              <a:gd name="connsiteY10" fmla="*/ 2133600 h 2942849"/>
              <a:gd name="connsiteX11" fmla="*/ 6525986 w 6525986"/>
              <a:gd name="connsiteY11" fmla="*/ 1832429 h 2942849"/>
              <a:gd name="connsiteX0" fmla="*/ 0 w 6525986"/>
              <a:gd name="connsiteY0" fmla="*/ 0 h 2942849"/>
              <a:gd name="connsiteX1" fmla="*/ 508000 w 6525986"/>
              <a:gd name="connsiteY1" fmla="*/ 1320800 h 2942849"/>
              <a:gd name="connsiteX2" fmla="*/ 939800 w 6525986"/>
              <a:gd name="connsiteY2" fmla="*/ 2260600 h 2942849"/>
              <a:gd name="connsiteX3" fmla="*/ 1193800 w 6525986"/>
              <a:gd name="connsiteY3" fmla="*/ 2527300 h 2942849"/>
              <a:gd name="connsiteX4" fmla="*/ 1473200 w 6525986"/>
              <a:gd name="connsiteY4" fmla="*/ 2476500 h 2942849"/>
              <a:gd name="connsiteX5" fmla="*/ 2146300 w 6525986"/>
              <a:gd name="connsiteY5" fmla="*/ 1765300 h 2942849"/>
              <a:gd name="connsiteX6" fmla="*/ 2565400 w 6525986"/>
              <a:gd name="connsiteY6" fmla="*/ 1689100 h 2942849"/>
              <a:gd name="connsiteX7" fmla="*/ 2984500 w 6525986"/>
              <a:gd name="connsiteY7" fmla="*/ 2222500 h 2942849"/>
              <a:gd name="connsiteX8" fmla="*/ 3454400 w 6525986"/>
              <a:gd name="connsiteY8" fmla="*/ 2870200 h 2942849"/>
              <a:gd name="connsiteX9" fmla="*/ 3873500 w 6525986"/>
              <a:gd name="connsiteY9" fmla="*/ 2844800 h 2942849"/>
              <a:gd name="connsiteX10" fmla="*/ 4635500 w 6525986"/>
              <a:gd name="connsiteY10" fmla="*/ 2133600 h 2942849"/>
              <a:gd name="connsiteX11" fmla="*/ 6525986 w 6525986"/>
              <a:gd name="connsiteY11" fmla="*/ 1832429 h 294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25986" h="2942849">
                <a:moveTo>
                  <a:pt x="0" y="0"/>
                </a:moveTo>
                <a:cubicBezTo>
                  <a:pt x="175683" y="472016"/>
                  <a:pt x="351367" y="944033"/>
                  <a:pt x="508000" y="1320800"/>
                </a:cubicBezTo>
                <a:cubicBezTo>
                  <a:pt x="664633" y="1697567"/>
                  <a:pt x="825500" y="2059517"/>
                  <a:pt x="939800" y="2260600"/>
                </a:cubicBezTo>
                <a:cubicBezTo>
                  <a:pt x="1054100" y="2461683"/>
                  <a:pt x="1104900" y="2491317"/>
                  <a:pt x="1193800" y="2527300"/>
                </a:cubicBezTo>
                <a:cubicBezTo>
                  <a:pt x="1282700" y="2563283"/>
                  <a:pt x="1314450" y="2603500"/>
                  <a:pt x="1473200" y="2476500"/>
                </a:cubicBezTo>
                <a:cubicBezTo>
                  <a:pt x="1631950" y="2349500"/>
                  <a:pt x="1964267" y="1896533"/>
                  <a:pt x="2146300" y="1765300"/>
                </a:cubicBezTo>
                <a:cubicBezTo>
                  <a:pt x="2328333" y="1634067"/>
                  <a:pt x="2425700" y="1612900"/>
                  <a:pt x="2565400" y="1689100"/>
                </a:cubicBezTo>
                <a:cubicBezTo>
                  <a:pt x="2705100" y="1765300"/>
                  <a:pt x="2836333" y="2025650"/>
                  <a:pt x="2984500" y="2222500"/>
                </a:cubicBezTo>
                <a:cubicBezTo>
                  <a:pt x="3132667" y="2419350"/>
                  <a:pt x="3306233" y="2766483"/>
                  <a:pt x="3454400" y="2870200"/>
                </a:cubicBezTo>
                <a:cubicBezTo>
                  <a:pt x="3602567" y="2973917"/>
                  <a:pt x="3676650" y="2967567"/>
                  <a:pt x="3873500" y="2844800"/>
                </a:cubicBezTo>
                <a:cubicBezTo>
                  <a:pt x="4070350" y="2722033"/>
                  <a:pt x="4193419" y="2302328"/>
                  <a:pt x="4635500" y="2133600"/>
                </a:cubicBezTo>
                <a:cubicBezTo>
                  <a:pt x="5077581" y="1964872"/>
                  <a:pt x="5836254" y="1804307"/>
                  <a:pt x="6525986" y="1832429"/>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rot="2395724">
            <a:off x="3578783" y="2336131"/>
            <a:ext cx="544639" cy="544639"/>
          </a:xfrm>
          <a:prstGeom prst="arc">
            <a:avLst>
              <a:gd name="adj1" fmla="val 11678486"/>
              <a:gd name="adj2" fmla="val 137183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Oval 53"/>
          <p:cNvSpPr/>
          <p:nvPr/>
        </p:nvSpPr>
        <p:spPr>
          <a:xfrm>
            <a:off x="3656689" y="234619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863209" y="288207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rot="2395724">
            <a:off x="3904575" y="2872793"/>
            <a:ext cx="544639" cy="544639"/>
          </a:xfrm>
          <a:prstGeom prst="arc">
            <a:avLst>
              <a:gd name="adj1" fmla="val 11678486"/>
              <a:gd name="adj2" fmla="val 1997495"/>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Oval 58"/>
          <p:cNvSpPr/>
          <p:nvPr/>
        </p:nvSpPr>
        <p:spPr>
          <a:xfrm>
            <a:off x="4121899" y="3440584"/>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c 59"/>
          <p:cNvSpPr/>
          <p:nvPr/>
        </p:nvSpPr>
        <p:spPr>
          <a:xfrm rot="2395724">
            <a:off x="4171785" y="3409455"/>
            <a:ext cx="544639" cy="544639"/>
          </a:xfrm>
          <a:prstGeom prst="arc">
            <a:avLst>
              <a:gd name="adj1" fmla="val 11678486"/>
              <a:gd name="adj2" fmla="val 2023403"/>
            </a:avLst>
          </a:prstGeom>
          <a:ln w="22225">
            <a:solidFill>
              <a:srgbClr val="4BA7AE"/>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Oval 60"/>
          <p:cNvSpPr/>
          <p:nvPr/>
        </p:nvSpPr>
        <p:spPr>
          <a:xfrm>
            <a:off x="4365294" y="396492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969178" y="4445781"/>
            <a:ext cx="1772280" cy="461665"/>
          </a:xfrm>
          <a:prstGeom prst="rect">
            <a:avLst/>
          </a:prstGeom>
        </p:spPr>
        <p:txBody>
          <a:bodyPr wrap="none">
            <a:spAutoFit/>
          </a:bodyPr>
          <a:lstStyle/>
          <a:p>
            <a:r>
              <a:rPr lang="en-US" sz="2400" dirty="0" smtClean="0">
                <a:solidFill>
                  <a:srgbClr val="4BA7AE"/>
                </a:solidFill>
              </a:rPr>
              <a:t>local minima</a:t>
            </a:r>
            <a:endParaRPr lang="en-US" sz="2400" dirty="0">
              <a:solidFill>
                <a:srgbClr val="4BA7AE"/>
              </a:solidFill>
            </a:endParaRPr>
          </a:p>
        </p:txBody>
      </p:sp>
      <p:sp>
        <p:nvSpPr>
          <p:cNvPr id="63" name="Rectangle 62"/>
          <p:cNvSpPr/>
          <p:nvPr/>
        </p:nvSpPr>
        <p:spPr>
          <a:xfrm>
            <a:off x="7481746" y="4501028"/>
            <a:ext cx="1951175" cy="461665"/>
          </a:xfrm>
          <a:prstGeom prst="rect">
            <a:avLst/>
          </a:prstGeom>
        </p:spPr>
        <p:txBody>
          <a:bodyPr wrap="none">
            <a:spAutoFit/>
          </a:bodyPr>
          <a:lstStyle/>
          <a:p>
            <a:r>
              <a:rPr lang="en-US" sz="2400" dirty="0" smtClean="0">
                <a:solidFill>
                  <a:srgbClr val="4BA7AE"/>
                </a:solidFill>
              </a:rPr>
              <a:t>global minima</a:t>
            </a:r>
            <a:endParaRPr lang="en-US" sz="2400" dirty="0">
              <a:solidFill>
                <a:srgbClr val="4BA7AE"/>
              </a:solidFill>
            </a:endParaRPr>
          </a:p>
        </p:txBody>
      </p:sp>
      <p:sp>
        <p:nvSpPr>
          <p:cNvPr id="64" name="Rectangle 63"/>
          <p:cNvSpPr/>
          <p:nvPr/>
        </p:nvSpPr>
        <p:spPr>
          <a:xfrm>
            <a:off x="8722806" y="2974356"/>
            <a:ext cx="1124219" cy="461665"/>
          </a:xfrm>
          <a:prstGeom prst="rect">
            <a:avLst/>
          </a:prstGeom>
        </p:spPr>
        <p:txBody>
          <a:bodyPr wrap="none">
            <a:spAutoFit/>
          </a:bodyPr>
          <a:lstStyle/>
          <a:p>
            <a:r>
              <a:rPr lang="en-US" sz="2400" dirty="0" smtClean="0">
                <a:solidFill>
                  <a:srgbClr val="4BA7AE"/>
                </a:solidFill>
              </a:rPr>
              <a:t>plateau</a:t>
            </a:r>
            <a:endParaRPr lang="en-US" sz="2400" dirty="0">
              <a:solidFill>
                <a:srgbClr val="4BA7AE"/>
              </a:solidFill>
            </a:endParaRPr>
          </a:p>
        </p:txBody>
      </p:sp>
    </p:spTree>
    <p:extLst>
      <p:ext uri="{BB962C8B-B14F-4D97-AF65-F5344CB8AC3E}">
        <p14:creationId xmlns:p14="http://schemas.microsoft.com/office/powerpoint/2010/main" val="3294633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For cost functions with more than one variable (</a:t>
                </a:r>
                <a:r>
                  <a:rPr lang="en-US" i="1" dirty="0" smtClean="0"/>
                  <a:t>Batch gradient descent</a:t>
                </a:r>
                <a:r>
                  <a:rPr lang="en-US" dirty="0" smtClean="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bar>
                            <m:barPr>
                              <m:ctrlPr>
                                <a:rPr lang="en-US" i="1" smtClean="0">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bar>
                            <m:barPr>
                              <m:ctrlPr>
                                <a:rPr lang="en-US" i="1" smtClean="0">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sub>
                      </m:sSub>
                      <m:r>
                        <a:rPr lang="en-US" i="1">
                          <a:latin typeface="Cambria Math" panose="02040503050406030204" pitchFamily="18" charset="0"/>
                          <a:ea typeface="Cambria Math" panose="02040503050406030204" pitchFamily="18" charset="0"/>
                        </a:rPr>
                        <m:t>𝑐</m:t>
                      </m:r>
                      <m:d>
                        <m:dPr>
                          <m:ctrlPr>
                            <a:rPr lang="en-US" i="1">
                              <a:latin typeface="Cambria Math" panose="02040503050406030204" pitchFamily="18" charset="0"/>
                              <a:ea typeface="Cambria Math" panose="02040503050406030204" pitchFamily="18" charset="0"/>
                            </a:rPr>
                          </m:ctrlPr>
                        </m:dPr>
                        <m:e>
                          <m:bar>
                            <m:barPr>
                              <m:ctrlPr>
                                <a:rPr lang="en-US" i="1" smtClean="0">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1"/>
                                    <m:mcJc m:val="center"/>
                                  </m:mcPr>
                                </m:mc>
                              </m:mcs>
                              <m:ctrlPr>
                                <a:rPr lang="en-US" i="1" smtClean="0">
                                  <a:latin typeface="Cambria Math" panose="02040503050406030204" pitchFamily="18" charset="0"/>
                                  <a:ea typeface="Cambria Math" panose="02040503050406030204" pitchFamily="18" charset="0"/>
                                </a:rPr>
                              </m:ctrlPr>
                            </m:mPr>
                            <m:mr>
                              <m:e>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den>
                                </m:f>
                                <m:r>
                                  <m:rPr>
                                    <m:brk m:alnAt="7"/>
                                  </m:rP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e>
                            </m:mr>
                            <m:mr>
                              <m:e>
                                <m:r>
                                  <a:rPr lang="en-US" i="1" smtClean="0">
                                    <a:latin typeface="Cambria Math" panose="02040503050406030204" pitchFamily="18" charset="0"/>
                                    <a:ea typeface="Cambria Math" panose="02040503050406030204" pitchFamily="18" charset="0"/>
                                  </a:rPr>
                                  <m:t>⋮</m:t>
                                </m:r>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den>
                                </m:f>
                                <m:r>
                                  <m:rPr>
                                    <m:brk m:alnAt="7"/>
                                  </m:rPr>
                                  <a:rPr lang="en-US" i="1">
                                    <a:latin typeface="Cambria Math" panose="02040503050406030204" pitchFamily="18" charset="0"/>
                                    <a:ea typeface="Cambria Math" panose="02040503050406030204" pitchFamily="18" charset="0"/>
                                  </a:rPr>
                                  <m:t>𝑐</m:t>
                                </m:r>
                                <m:d>
                                  <m:dPr>
                                    <m:ctrlPr>
                                      <a:rPr lang="en-US" i="1">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e>
                            </m:mr>
                          </m:m>
                        </m:e>
                      </m:d>
                    </m:oMath>
                  </m:oMathPara>
                </a14:m>
                <a:endParaRPr lang="en-US" dirty="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56" t="-2156"/>
                </a:stretch>
              </a:blipFill>
            </p:spPr>
            <p:txBody>
              <a:bodyPr/>
              <a:lstStyle/>
              <a:p>
                <a:r>
                  <a:rPr lang="en-US">
                    <a:noFill/>
                  </a:rPr>
                  <a:t> </a:t>
                </a:r>
              </a:p>
            </p:txBody>
          </p:sp>
        </mc:Fallback>
      </mc:AlternateContent>
    </p:spTree>
    <p:extLst>
      <p:ext uri="{BB962C8B-B14F-4D97-AF65-F5344CB8AC3E}">
        <p14:creationId xmlns:p14="http://schemas.microsoft.com/office/powerpoint/2010/main" val="195426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issues in multi-dimensions</a:t>
            </a:r>
            <a:endParaRPr lang="en-US" dirty="0"/>
          </a:p>
        </p:txBody>
      </p:sp>
      <p:cxnSp>
        <p:nvCxnSpPr>
          <p:cNvPr id="4" name="Straight Arrow Connector 3"/>
          <p:cNvCxnSpPr/>
          <p:nvPr/>
        </p:nvCxnSpPr>
        <p:spPr>
          <a:xfrm>
            <a:off x="1322763" y="5450038"/>
            <a:ext cx="4261608"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473805" y="2116531"/>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5305128" y="5594699"/>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1</m:t>
                          </m:r>
                        </m:sub>
                      </m:sSub>
                    </m:oMath>
                  </m:oMathPara>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305128" y="5594699"/>
                <a:ext cx="558486" cy="461665"/>
              </a:xfrm>
              <a:prstGeom prst="rect">
                <a:avLst/>
              </a:prstGeom>
              <a:blipFill rotWithShape="0">
                <a:blip r:embed="rId3"/>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29591" y="2063776"/>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2</m:t>
                          </m:r>
                        </m:sub>
                      </m:sSub>
                    </m:oMath>
                  </m:oMathPara>
                </a14:m>
                <a:endParaRPr lang="en-US" sz="2400"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29591" y="2063776"/>
                <a:ext cx="558486" cy="461665"/>
              </a:xfrm>
              <a:prstGeom prst="rect">
                <a:avLst/>
              </a:prstGeom>
              <a:blipFill rotWithShape="0">
                <a:blip r:embed="rId4"/>
                <a:stretch>
                  <a:fillRect b="-1333"/>
                </a:stretch>
              </a:blipFill>
            </p:spPr>
            <p:txBody>
              <a:bodyPr/>
              <a:lstStyle/>
              <a:p>
                <a:r>
                  <a:rPr lang="en-US">
                    <a:noFill/>
                  </a:rPr>
                  <a:t> </a:t>
                </a:r>
              </a:p>
            </p:txBody>
          </p:sp>
        </mc:Fallback>
      </mc:AlternateContent>
      <p:sp>
        <p:nvSpPr>
          <p:cNvPr id="9" name="Oval 8"/>
          <p:cNvSpPr/>
          <p:nvPr/>
        </p:nvSpPr>
        <p:spPr>
          <a:xfrm rot="20671530">
            <a:off x="2119375" y="3270294"/>
            <a:ext cx="2910271" cy="1064545"/>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671530">
            <a:off x="2696160" y="3482253"/>
            <a:ext cx="1756699" cy="642581"/>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671530">
            <a:off x="3142088" y="3644391"/>
            <a:ext cx="864842" cy="316350"/>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20671530">
            <a:off x="1779852" y="2947945"/>
            <a:ext cx="4317413" cy="1579262"/>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702975" y="5416823"/>
            <a:ext cx="4261608"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071732" y="2083316"/>
            <a:ext cx="22578" cy="370900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10685340" y="5561484"/>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1</m:t>
                          </m:r>
                        </m:sub>
                      </m:sSub>
                    </m:oMath>
                  </m:oMathPara>
                </a14:m>
                <a:endParaRPr lang="en-US" sz="2400"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0685340" y="5561484"/>
                <a:ext cx="558486" cy="461665"/>
              </a:xfrm>
              <a:prstGeom prst="rect">
                <a:avLst/>
              </a:prstGeom>
              <a:blipFill rotWithShape="0">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423732" y="2035821"/>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𝜃</m:t>
                          </m:r>
                        </m:e>
                        <m:sub>
                          <m:r>
                            <a:rPr lang="en-US" sz="2400" b="0" i="1" smtClean="0">
                              <a:solidFill>
                                <a:srgbClr val="48A6AD"/>
                              </a:solidFill>
                              <a:latin typeface="Cambria Math" panose="02040503050406030204" pitchFamily="18" charset="0"/>
                              <a:ea typeface="Cambria Math" panose="02040503050406030204" pitchFamily="18" charset="0"/>
                            </a:rPr>
                            <m:t>2</m:t>
                          </m:r>
                        </m:sub>
                      </m:sSub>
                    </m:oMath>
                  </m:oMathPara>
                </a14:m>
                <a:endParaRPr lang="en-US" sz="24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6423732" y="2035821"/>
                <a:ext cx="558486" cy="461665"/>
              </a:xfrm>
              <a:prstGeom prst="rect">
                <a:avLst/>
              </a:prstGeom>
              <a:blipFill rotWithShape="0">
                <a:blip r:embed="rId6"/>
                <a:stretch>
                  <a:fillRect/>
                </a:stretch>
              </a:blipFill>
            </p:spPr>
            <p:txBody>
              <a:bodyPr/>
              <a:lstStyle/>
              <a:p>
                <a:r>
                  <a:rPr lang="en-US">
                    <a:noFill/>
                  </a:rPr>
                  <a:t> </a:t>
                </a:r>
              </a:p>
            </p:txBody>
          </p:sp>
        </mc:Fallback>
      </mc:AlternateContent>
      <p:sp>
        <p:nvSpPr>
          <p:cNvPr id="17" name="Oval 16"/>
          <p:cNvSpPr/>
          <p:nvPr/>
        </p:nvSpPr>
        <p:spPr>
          <a:xfrm rot="20671530">
            <a:off x="8012390" y="3132970"/>
            <a:ext cx="1617666" cy="1313381"/>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20671530">
            <a:off x="8505959" y="3373423"/>
            <a:ext cx="976456" cy="792784"/>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0671530">
            <a:off x="8835136" y="3557589"/>
            <a:ext cx="480720" cy="390297"/>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0671530">
            <a:off x="7581057" y="2775862"/>
            <a:ext cx="2399822" cy="1948413"/>
          </a:xfrm>
          <a:prstGeom prst="ellipse">
            <a:avLst/>
          </a:prstGeom>
          <a:noFill/>
          <a:ln>
            <a:solidFill>
              <a:srgbClr val="4BA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10418" y="2152072"/>
            <a:ext cx="1289777" cy="461665"/>
          </a:xfrm>
          <a:prstGeom prst="rect">
            <a:avLst/>
          </a:prstGeom>
        </p:spPr>
        <p:txBody>
          <a:bodyPr wrap="none">
            <a:spAutoFit/>
          </a:bodyPr>
          <a:lstStyle/>
          <a:p>
            <a:r>
              <a:rPr lang="en-US" sz="2400" dirty="0" smtClean="0">
                <a:solidFill>
                  <a:srgbClr val="4BA7AE"/>
                </a:solidFill>
              </a:rPr>
              <a:t>unscaled</a:t>
            </a:r>
            <a:endParaRPr lang="en-US" sz="2400" dirty="0">
              <a:solidFill>
                <a:srgbClr val="4BA7AE"/>
              </a:solidFill>
            </a:endParaRPr>
          </a:p>
        </p:txBody>
      </p:sp>
      <p:sp>
        <p:nvSpPr>
          <p:cNvPr id="22" name="Rectangle 21"/>
          <p:cNvSpPr/>
          <p:nvPr/>
        </p:nvSpPr>
        <p:spPr>
          <a:xfrm>
            <a:off x="8294748" y="1983038"/>
            <a:ext cx="965970" cy="461665"/>
          </a:xfrm>
          <a:prstGeom prst="rect">
            <a:avLst/>
          </a:prstGeom>
        </p:spPr>
        <p:txBody>
          <a:bodyPr wrap="none">
            <a:spAutoFit/>
          </a:bodyPr>
          <a:lstStyle/>
          <a:p>
            <a:r>
              <a:rPr lang="en-US" sz="2400" dirty="0" smtClean="0">
                <a:solidFill>
                  <a:srgbClr val="4BA7AE"/>
                </a:solidFill>
              </a:rPr>
              <a:t>scaled</a:t>
            </a:r>
            <a:endParaRPr lang="en-US" sz="2400" dirty="0">
              <a:solidFill>
                <a:srgbClr val="4BA7AE"/>
              </a:solidFill>
            </a:endParaRPr>
          </a:p>
        </p:txBody>
      </p:sp>
      <p:sp>
        <p:nvSpPr>
          <p:cNvPr id="23" name="Oval 22"/>
          <p:cNvSpPr/>
          <p:nvPr/>
        </p:nvSpPr>
        <p:spPr>
          <a:xfrm>
            <a:off x="4910950" y="272751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560569" y="392340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679372" y="2828055"/>
            <a:ext cx="1300653" cy="953709"/>
          </a:xfrm>
          <a:custGeom>
            <a:avLst/>
            <a:gdLst>
              <a:gd name="connsiteX0" fmla="*/ 990600 w 1016756"/>
              <a:gd name="connsiteY0" fmla="*/ 0 h 859971"/>
              <a:gd name="connsiteX1" fmla="*/ 1012371 w 1016756"/>
              <a:gd name="connsiteY1" fmla="*/ 283028 h 859971"/>
              <a:gd name="connsiteX2" fmla="*/ 914400 w 1016756"/>
              <a:gd name="connsiteY2" fmla="*/ 489857 h 859971"/>
              <a:gd name="connsiteX3" fmla="*/ 696685 w 1016756"/>
              <a:gd name="connsiteY3" fmla="*/ 631371 h 859971"/>
              <a:gd name="connsiteX4" fmla="*/ 402771 w 1016756"/>
              <a:gd name="connsiteY4" fmla="*/ 762000 h 859971"/>
              <a:gd name="connsiteX5" fmla="*/ 87085 w 1016756"/>
              <a:gd name="connsiteY5" fmla="*/ 838200 h 859971"/>
              <a:gd name="connsiteX6" fmla="*/ 0 w 1016756"/>
              <a:gd name="connsiteY6" fmla="*/ 859971 h 859971"/>
              <a:gd name="connsiteX0" fmla="*/ 990600 w 1016756"/>
              <a:gd name="connsiteY0" fmla="*/ 0 h 911274"/>
              <a:gd name="connsiteX1" fmla="*/ 1012371 w 1016756"/>
              <a:gd name="connsiteY1" fmla="*/ 283028 h 911274"/>
              <a:gd name="connsiteX2" fmla="*/ 914400 w 1016756"/>
              <a:gd name="connsiteY2" fmla="*/ 489857 h 911274"/>
              <a:gd name="connsiteX3" fmla="*/ 696685 w 1016756"/>
              <a:gd name="connsiteY3" fmla="*/ 631371 h 911274"/>
              <a:gd name="connsiteX4" fmla="*/ 402771 w 1016756"/>
              <a:gd name="connsiteY4" fmla="*/ 762000 h 911274"/>
              <a:gd name="connsiteX5" fmla="*/ 65096 w 1016756"/>
              <a:gd name="connsiteY5" fmla="*/ 911274 h 911274"/>
              <a:gd name="connsiteX6" fmla="*/ 0 w 1016756"/>
              <a:gd name="connsiteY6" fmla="*/ 859971 h 911274"/>
              <a:gd name="connsiteX0" fmla="*/ 1287438 w 1313594"/>
              <a:gd name="connsiteY0" fmla="*/ 0 h 1067015"/>
              <a:gd name="connsiteX1" fmla="*/ 1309209 w 1313594"/>
              <a:gd name="connsiteY1" fmla="*/ 283028 h 1067015"/>
              <a:gd name="connsiteX2" fmla="*/ 1211238 w 1313594"/>
              <a:gd name="connsiteY2" fmla="*/ 489857 h 1067015"/>
              <a:gd name="connsiteX3" fmla="*/ 993523 w 1313594"/>
              <a:gd name="connsiteY3" fmla="*/ 631371 h 1067015"/>
              <a:gd name="connsiteX4" fmla="*/ 699609 w 1313594"/>
              <a:gd name="connsiteY4" fmla="*/ 762000 h 1067015"/>
              <a:gd name="connsiteX5" fmla="*/ 361934 w 1313594"/>
              <a:gd name="connsiteY5" fmla="*/ 911274 h 1067015"/>
              <a:gd name="connsiteX6" fmla="*/ 0 w 1313594"/>
              <a:gd name="connsiteY6" fmla="*/ 1067015 h 10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4" h="1067015">
                <a:moveTo>
                  <a:pt x="1287438" y="0"/>
                </a:moveTo>
                <a:cubicBezTo>
                  <a:pt x="1304673" y="100692"/>
                  <a:pt x="1321909" y="201385"/>
                  <a:pt x="1309209" y="283028"/>
                </a:cubicBezTo>
                <a:cubicBezTo>
                  <a:pt x="1296509" y="364671"/>
                  <a:pt x="1263852" y="431800"/>
                  <a:pt x="1211238" y="489857"/>
                </a:cubicBezTo>
                <a:cubicBezTo>
                  <a:pt x="1158624" y="547914"/>
                  <a:pt x="1078795" y="586014"/>
                  <a:pt x="993523" y="631371"/>
                </a:cubicBezTo>
                <a:cubicBezTo>
                  <a:pt x="908251" y="676728"/>
                  <a:pt x="804874" y="715349"/>
                  <a:pt x="699609" y="762000"/>
                </a:cubicBezTo>
                <a:lnTo>
                  <a:pt x="361934" y="911274"/>
                </a:lnTo>
                <a:lnTo>
                  <a:pt x="0" y="1067015"/>
                </a:ln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7641771" y="3788229"/>
            <a:ext cx="1371600" cy="273229"/>
          </a:xfrm>
          <a:custGeom>
            <a:avLst/>
            <a:gdLst>
              <a:gd name="connsiteX0" fmla="*/ 0 w 1371600"/>
              <a:gd name="connsiteY0" fmla="*/ 185057 h 273229"/>
              <a:gd name="connsiteX1" fmla="*/ 283029 w 1371600"/>
              <a:gd name="connsiteY1" fmla="*/ 272142 h 273229"/>
              <a:gd name="connsiteX2" fmla="*/ 707572 w 1371600"/>
              <a:gd name="connsiteY2" fmla="*/ 217714 h 273229"/>
              <a:gd name="connsiteX3" fmla="*/ 1371600 w 1371600"/>
              <a:gd name="connsiteY3" fmla="*/ 0 h 273229"/>
            </a:gdLst>
            <a:ahLst/>
            <a:cxnLst>
              <a:cxn ang="0">
                <a:pos x="connsiteX0" y="connsiteY0"/>
              </a:cxn>
              <a:cxn ang="0">
                <a:pos x="connsiteX1" y="connsiteY1"/>
              </a:cxn>
              <a:cxn ang="0">
                <a:pos x="connsiteX2" y="connsiteY2"/>
              </a:cxn>
              <a:cxn ang="0">
                <a:pos x="connsiteX3" y="connsiteY3"/>
              </a:cxn>
            </a:cxnLst>
            <a:rect l="l" t="t" r="r" b="b"/>
            <a:pathLst>
              <a:path w="1371600" h="273229">
                <a:moveTo>
                  <a:pt x="0" y="185057"/>
                </a:moveTo>
                <a:cubicBezTo>
                  <a:pt x="82550" y="225878"/>
                  <a:pt x="165100" y="266699"/>
                  <a:pt x="283029" y="272142"/>
                </a:cubicBezTo>
                <a:cubicBezTo>
                  <a:pt x="400958" y="277585"/>
                  <a:pt x="526143" y="263071"/>
                  <a:pt x="707572" y="217714"/>
                </a:cubicBezTo>
                <a:cubicBezTo>
                  <a:pt x="889001" y="172357"/>
                  <a:pt x="1130300" y="86178"/>
                  <a:pt x="1371600"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2140749" y="4962210"/>
                <a:ext cx="23022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𝑐</m:t>
                      </m:r>
                      <m:d>
                        <m:dPr>
                          <m:ctrlPr>
                            <a:rPr lang="en-US"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ea typeface="Cambria Math" panose="02040503050406030204" pitchFamily="18" charset="0"/>
                                </a:rPr>
                              </m:ctrlPr>
                            </m:sSubPr>
                            <m:e>
                              <m:r>
                                <a:rPr lang="en-US" i="1">
                                  <a:solidFill>
                                    <a:srgbClr val="48A6AD"/>
                                  </a:solidFill>
                                  <a:latin typeface="Cambria Math" panose="02040503050406030204" pitchFamily="18" charset="0"/>
                                  <a:ea typeface="Cambria Math" panose="02040503050406030204" pitchFamily="18" charset="0"/>
                                </a:rPr>
                                <m:t>𝜃</m:t>
                              </m:r>
                            </m:e>
                            <m:sub>
                              <m:r>
                                <a:rPr lang="en-US" i="1">
                                  <a:solidFill>
                                    <a:srgbClr val="48A6AD"/>
                                  </a:solidFill>
                                  <a:latin typeface="Cambria Math" panose="02040503050406030204" pitchFamily="18" charset="0"/>
                                  <a:ea typeface="Cambria Math" panose="02040503050406030204" pitchFamily="18" charset="0"/>
                                </a:rPr>
                                <m:t>1</m:t>
                              </m:r>
                            </m:sub>
                          </m:sSub>
                          <m:r>
                            <a:rPr lang="en-US" b="0" i="1" smtClean="0">
                              <a:solidFill>
                                <a:srgbClr val="48A6AD"/>
                              </a:solidFill>
                              <a:latin typeface="Cambria Math" panose="02040503050406030204" pitchFamily="18" charset="0"/>
                              <a:ea typeface="Cambria Math" panose="02040503050406030204" pitchFamily="18" charset="0"/>
                            </a:rPr>
                            <m:t>,</m:t>
                          </m:r>
                          <m:sSub>
                            <m:sSubPr>
                              <m:ctrlPr>
                                <a:rPr lang="en-US" i="1">
                                  <a:solidFill>
                                    <a:srgbClr val="48A6AD"/>
                                  </a:solidFill>
                                  <a:latin typeface="Cambria Math" panose="02040503050406030204" pitchFamily="18" charset="0"/>
                                  <a:ea typeface="Cambria Math" panose="02040503050406030204" pitchFamily="18" charset="0"/>
                                </a:rPr>
                              </m:ctrlPr>
                            </m:sSubPr>
                            <m:e>
                              <m:r>
                                <a:rPr lang="en-US" i="1">
                                  <a:solidFill>
                                    <a:srgbClr val="48A6AD"/>
                                  </a:solidFill>
                                  <a:latin typeface="Cambria Math" panose="02040503050406030204" pitchFamily="18" charset="0"/>
                                  <a:ea typeface="Cambria Math" panose="02040503050406030204" pitchFamily="18" charset="0"/>
                                </a:rPr>
                                <m:t>𝜃</m:t>
                              </m:r>
                            </m:e>
                            <m:sub>
                              <m:r>
                                <a:rPr lang="en-US" b="0" i="1" smtClean="0">
                                  <a:solidFill>
                                    <a:srgbClr val="48A6AD"/>
                                  </a:solidFill>
                                  <a:latin typeface="Cambria Math" panose="02040503050406030204" pitchFamily="18" charset="0"/>
                                  <a:ea typeface="Cambria Math" panose="02040503050406030204" pitchFamily="18" charset="0"/>
                                </a:rPr>
                                <m:t>2</m:t>
                              </m:r>
                            </m:sub>
                          </m:sSub>
                        </m:e>
                      </m:d>
                      <m:r>
                        <a:rPr lang="en-US" b="0" i="1" smtClean="0">
                          <a:solidFill>
                            <a:srgbClr val="48A6AD"/>
                          </a:solidFill>
                          <a:latin typeface="Cambria Math" panose="02040503050406030204" pitchFamily="18" charset="0"/>
                          <a:ea typeface="Cambria Math" panose="02040503050406030204" pitchFamily="18" charset="0"/>
                        </a:rPr>
                        <m:t>=</m:t>
                      </m:r>
                      <m:r>
                        <m:rPr>
                          <m:nor/>
                        </m:rPr>
                        <a:rPr lang="en-US" b="0" i="0" smtClean="0">
                          <a:solidFill>
                            <a:srgbClr val="48A6AD"/>
                          </a:solidFill>
                          <a:latin typeface="Cambria Math" panose="02040503050406030204" pitchFamily="18" charset="0"/>
                          <a:ea typeface="Cambria Math" panose="02040503050406030204" pitchFamily="18" charset="0"/>
                        </a:rPr>
                        <m:t>constant</m:t>
                      </m:r>
                    </m:oMath>
                  </m:oMathPara>
                </a14:m>
                <a:endParaRPr lang="en-US" dirty="0">
                  <a:solidFill>
                    <a:srgbClr val="48A6AD"/>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2140749" y="4962210"/>
                <a:ext cx="2302297" cy="369332"/>
              </a:xfrm>
              <a:prstGeom prst="rect">
                <a:avLst/>
              </a:prstGeom>
              <a:blipFill rotWithShape="0">
                <a:blip r:embed="rId7"/>
                <a:stretch>
                  <a:fillRect/>
                </a:stretch>
              </a:blipFill>
            </p:spPr>
            <p:txBody>
              <a:bodyPr/>
              <a:lstStyle/>
              <a:p>
                <a:r>
                  <a:rPr lang="en-US">
                    <a:noFill/>
                  </a:rPr>
                  <a:t> </a:t>
                </a:r>
              </a:p>
            </p:txBody>
          </p:sp>
        </mc:Fallback>
      </mc:AlternateContent>
      <p:cxnSp>
        <p:nvCxnSpPr>
          <p:cNvPr id="31" name="Straight Arrow Connector 30"/>
          <p:cNvCxnSpPr>
            <a:stCxn id="27" idx="0"/>
            <a:endCxn id="12" idx="4"/>
          </p:cNvCxnSpPr>
          <p:nvPr/>
        </p:nvCxnSpPr>
        <p:spPr>
          <a:xfrm flipV="1">
            <a:off x="3291898" y="4498582"/>
            <a:ext cx="857342" cy="463628"/>
          </a:xfrm>
          <a:prstGeom prst="straightConnector1">
            <a:avLst/>
          </a:prstGeom>
          <a:ln w="15875">
            <a:solidFill>
              <a:srgbClr val="4BA7AE"/>
            </a:solidFill>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P spid="11" grpId="0" animBg="1"/>
      <p:bldP spid="12" grpId="0" animBg="1"/>
      <p:bldP spid="15" grpId="0"/>
      <p:bldP spid="16" grpId="0"/>
      <p:bldP spid="17" grpId="0" animBg="1"/>
      <p:bldP spid="18" grpId="0" animBg="1"/>
      <p:bldP spid="19" grpId="0" animBg="1"/>
      <p:bldP spid="20" grpId="0" animBg="1"/>
      <p:bldP spid="21" grpId="0"/>
      <p:bldP spid="22" grpId="0"/>
      <p:bldP spid="23" grpId="0" animBg="1"/>
      <p:bldP spid="24" grpId="0" animBg="1"/>
      <p:bldP spid="25" grpId="0" animBg="1"/>
      <p:bldP spid="26"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Min-max scaling:</a:t>
                </a:r>
              </a:p>
              <a:p>
                <a:pPr lvl="1"/>
                <a:r>
                  <a:rPr lang="en-US" dirty="0" smtClean="0"/>
                  <a:t>By using the min-max values of the samples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smtClean="0"/>
                  <a:t> one scales them to bring them into an interval between 0 and 1</a:t>
                </a:r>
              </a:p>
              <a:p>
                <a:pPr lvl="1"/>
                <a:r>
                  <a:rPr lang="en-US" dirty="0" smtClean="0"/>
                  <a:t>This method has the drawback of being sensitive to outliners</a:t>
                </a:r>
                <a:endParaRPr lang="en-US" dirty="0"/>
              </a:p>
              <a:p>
                <a:endParaRPr lang="en-US" dirty="0" smtClean="0"/>
              </a:p>
              <a:p>
                <a:r>
                  <a:rPr lang="en-US" dirty="0" smtClean="0"/>
                  <a:t>Standardization:</a:t>
                </a:r>
              </a:p>
              <a:p>
                <a:pPr lvl="1"/>
                <a:r>
                  <a:rPr lang="en-US" dirty="0"/>
                  <a:t>By using the </a:t>
                </a:r>
                <a:r>
                  <a:rPr lang="en-US" dirty="0" smtClean="0"/>
                  <a:t>mean values and standard deviation of </a:t>
                </a:r>
                <a:r>
                  <a:rPr lang="en-US" dirty="0"/>
                  <a:t>the samples </a:t>
                </a:r>
                <a14:m>
                  <m:oMath xmlns:m="http://schemas.openxmlformats.org/officeDocument/2006/math">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a:t> one scales them to bring them into an interval between 0 and 1</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a:stretch>
              </a:blipFill>
            </p:spPr>
            <p:txBody>
              <a:bodyPr/>
              <a:lstStyle/>
              <a:p>
                <a:r>
                  <a:rPr lang="en-US">
                    <a:noFill/>
                  </a:rPr>
                  <a:t> </a:t>
                </a:r>
              </a:p>
            </p:txBody>
          </p:sp>
        </mc:Fallback>
      </mc:AlternateContent>
    </p:spTree>
    <p:extLst>
      <p:ext uri="{BB962C8B-B14F-4D97-AF65-F5344CB8AC3E}">
        <p14:creationId xmlns:p14="http://schemas.microsoft.com/office/powerpoint/2010/main" val="210522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1387</Words>
  <Application>Microsoft Office PowerPoint</Application>
  <PresentationFormat>Widescreen</PresentationFormat>
  <Paragraphs>243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1_Office Theme</vt:lpstr>
      <vt:lpstr>Lecture 4</vt:lpstr>
      <vt:lpstr>Introduction</vt:lpstr>
      <vt:lpstr>Gradient descent</vt:lpstr>
      <vt:lpstr>Basic idea</vt:lpstr>
      <vt:lpstr>Learning rate</vt:lpstr>
      <vt:lpstr>Pitfalls</vt:lpstr>
      <vt:lpstr>Multi-Dimensions</vt:lpstr>
      <vt:lpstr>Additional issues in multi-dimensions</vt:lpstr>
      <vt:lpstr>Scaling</vt:lpstr>
      <vt:lpstr>Stochastic gradient descent</vt:lpstr>
      <vt:lpstr>Stochastic gradient descent</vt:lpstr>
      <vt:lpstr>Learning schedules</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127</cp:revision>
  <dcterms:created xsi:type="dcterms:W3CDTF">2020-02-05T15:39:39Z</dcterms:created>
  <dcterms:modified xsi:type="dcterms:W3CDTF">2020-04-22T20:59:49Z</dcterms:modified>
</cp:coreProperties>
</file>