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57" r:id="rId4"/>
    <p:sldId id="258" r:id="rId5"/>
    <p:sldId id="259" r:id="rId6"/>
    <p:sldId id="260" r:id="rId7"/>
    <p:sldId id="261" r:id="rId8"/>
    <p:sldId id="262" r:id="rId9"/>
    <p:sldId id="263" r:id="rId10"/>
    <p:sldId id="265" r:id="rId11"/>
    <p:sldId id="264"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A6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8" autoAdjust="0"/>
    <p:restoredTop sz="54151" autoAdjust="0"/>
  </p:normalViewPr>
  <p:slideViewPr>
    <p:cSldViewPr snapToGrid="0">
      <p:cViewPr varScale="1">
        <p:scale>
          <a:sx n="44" d="100"/>
          <a:sy n="44" d="100"/>
        </p:scale>
        <p:origin x="835" y="32"/>
      </p:cViewPr>
      <p:guideLst/>
    </p:cSldViewPr>
  </p:slideViewPr>
  <p:notesTextViewPr>
    <p:cViewPr>
      <p:scale>
        <a:sx n="150" d="100"/>
        <a:sy n="150" d="100"/>
      </p:scale>
      <p:origin x="0" y="-437"/>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uthrich\ownCloud\data\Courses\ENGR391\Online\CourseMaterial\5.%20Introduction%20to%20Machine%20Learning\AuxiliaryFiles\GraphsUsedForSlide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wuthrich\ownCloud\data\Courses\ENGR391\Online\CourseMaterial\5.%20Introduction%20to%20Machine%20Learning\AuxiliaryFiles\GraphsUsedForSlid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2"/>
          <c:spPr>
            <a:ln>
              <a:noFill/>
            </a:ln>
          </c:spPr>
          <c:marker>
            <c:symbol val="circle"/>
            <c:size val="6"/>
            <c:spPr>
              <a:solidFill>
                <a:schemeClr val="bg1"/>
              </a:solidFill>
              <a:ln w="15875">
                <a:solidFill>
                  <a:schemeClr val="accent1"/>
                </a:solidFill>
              </a:ln>
            </c:spPr>
          </c:marker>
          <c:trendline>
            <c:spPr>
              <a:ln>
                <a:noFill/>
              </a:ln>
            </c:spPr>
            <c:trendlineType val="poly"/>
            <c:order val="2"/>
            <c:forward val="0.5"/>
            <c:backward val="0.5"/>
            <c:dispRSqr val="0"/>
            <c:dispEq val="0"/>
          </c:trendline>
          <c:xVal>
            <c:numRef>
              <c:f>OverUnderFitting!$A$1:$A$61</c:f>
              <c:numCache>
                <c:formatCode>General</c:formatCode>
                <c:ptCount val="61"/>
                <c:pt idx="0">
                  <c:v>-3</c:v>
                </c:pt>
                <c:pt idx="1">
                  <c:v>-2.9</c:v>
                </c:pt>
                <c:pt idx="2">
                  <c:v>-2.8</c:v>
                </c:pt>
                <c:pt idx="3">
                  <c:v>-2.6999999999999997</c:v>
                </c:pt>
                <c:pt idx="4">
                  <c:v>-2.5999999999999996</c:v>
                </c:pt>
                <c:pt idx="5">
                  <c:v>-2.4999999999999996</c:v>
                </c:pt>
                <c:pt idx="6">
                  <c:v>-2.3999999999999995</c:v>
                </c:pt>
                <c:pt idx="7">
                  <c:v>-2.2999999999999994</c:v>
                </c:pt>
                <c:pt idx="8">
                  <c:v>-2.1999999999999993</c:v>
                </c:pt>
                <c:pt idx="9">
                  <c:v>-2.0999999999999992</c:v>
                </c:pt>
                <c:pt idx="10">
                  <c:v>-1.9999999999999991</c:v>
                </c:pt>
                <c:pt idx="11">
                  <c:v>-1.899999999999999</c:v>
                </c:pt>
                <c:pt idx="12">
                  <c:v>-1.7999999999999989</c:v>
                </c:pt>
                <c:pt idx="13">
                  <c:v>-1.6999999999999988</c:v>
                </c:pt>
                <c:pt idx="14">
                  <c:v>-1.5999999999999988</c:v>
                </c:pt>
                <c:pt idx="15">
                  <c:v>-1.4999999999999987</c:v>
                </c:pt>
                <c:pt idx="16">
                  <c:v>-1.3999999999999986</c:v>
                </c:pt>
                <c:pt idx="17">
                  <c:v>-1.2999999999999985</c:v>
                </c:pt>
                <c:pt idx="18">
                  <c:v>-1.1999999999999984</c:v>
                </c:pt>
                <c:pt idx="19">
                  <c:v>-1.0999999999999983</c:v>
                </c:pt>
                <c:pt idx="20">
                  <c:v>-0.99999999999999833</c:v>
                </c:pt>
                <c:pt idx="21">
                  <c:v>-0.89999999999999836</c:v>
                </c:pt>
                <c:pt idx="22">
                  <c:v>-0.79999999999999838</c:v>
                </c:pt>
                <c:pt idx="23">
                  <c:v>-0.6999999999999984</c:v>
                </c:pt>
                <c:pt idx="24">
                  <c:v>-0.59999999999999842</c:v>
                </c:pt>
                <c:pt idx="25">
                  <c:v>-0.49999999999999845</c:v>
                </c:pt>
                <c:pt idx="26">
                  <c:v>-0.39999999999999847</c:v>
                </c:pt>
                <c:pt idx="27">
                  <c:v>-0.29999999999999849</c:v>
                </c:pt>
                <c:pt idx="28">
                  <c:v>-0.19999999999999848</c:v>
                </c:pt>
                <c:pt idx="29">
                  <c:v>-9.9999999999998479E-2</c:v>
                </c:pt>
                <c:pt idx="30">
                  <c:v>1.5265566588595902E-15</c:v>
                </c:pt>
                <c:pt idx="31">
                  <c:v>0.10000000000000153</c:v>
                </c:pt>
                <c:pt idx="32">
                  <c:v>0.20000000000000154</c:v>
                </c:pt>
                <c:pt idx="33">
                  <c:v>0.30000000000000154</c:v>
                </c:pt>
                <c:pt idx="34">
                  <c:v>0.40000000000000158</c:v>
                </c:pt>
                <c:pt idx="35">
                  <c:v>0.50000000000000155</c:v>
                </c:pt>
                <c:pt idx="36">
                  <c:v>0.60000000000000153</c:v>
                </c:pt>
                <c:pt idx="37">
                  <c:v>0.70000000000000151</c:v>
                </c:pt>
                <c:pt idx="38">
                  <c:v>0.80000000000000149</c:v>
                </c:pt>
                <c:pt idx="39">
                  <c:v>0.90000000000000147</c:v>
                </c:pt>
                <c:pt idx="40">
                  <c:v>1.0000000000000016</c:v>
                </c:pt>
                <c:pt idx="41">
                  <c:v>1.1000000000000016</c:v>
                </c:pt>
                <c:pt idx="42">
                  <c:v>1.2000000000000017</c:v>
                </c:pt>
                <c:pt idx="43">
                  <c:v>1.3000000000000018</c:v>
                </c:pt>
                <c:pt idx="44">
                  <c:v>1.4000000000000019</c:v>
                </c:pt>
                <c:pt idx="45">
                  <c:v>1.500000000000002</c:v>
                </c:pt>
                <c:pt idx="46">
                  <c:v>1.6000000000000021</c:v>
                </c:pt>
                <c:pt idx="47">
                  <c:v>1.7000000000000022</c:v>
                </c:pt>
                <c:pt idx="48">
                  <c:v>1.8000000000000023</c:v>
                </c:pt>
                <c:pt idx="49">
                  <c:v>1.9000000000000024</c:v>
                </c:pt>
                <c:pt idx="50">
                  <c:v>2.0000000000000022</c:v>
                </c:pt>
                <c:pt idx="51">
                  <c:v>2.1000000000000023</c:v>
                </c:pt>
                <c:pt idx="52">
                  <c:v>2.2000000000000024</c:v>
                </c:pt>
                <c:pt idx="53">
                  <c:v>2.3000000000000025</c:v>
                </c:pt>
                <c:pt idx="54">
                  <c:v>2.4000000000000026</c:v>
                </c:pt>
                <c:pt idx="55">
                  <c:v>2.5000000000000027</c:v>
                </c:pt>
                <c:pt idx="56">
                  <c:v>2.6000000000000028</c:v>
                </c:pt>
                <c:pt idx="57">
                  <c:v>2.7000000000000028</c:v>
                </c:pt>
                <c:pt idx="58">
                  <c:v>2.8000000000000029</c:v>
                </c:pt>
                <c:pt idx="59">
                  <c:v>2.900000000000003</c:v>
                </c:pt>
                <c:pt idx="60">
                  <c:v>3.0000000000000031</c:v>
                </c:pt>
              </c:numCache>
            </c:numRef>
          </c:xVal>
          <c:yVal>
            <c:numRef>
              <c:f>OverUnderFitting!$D$1:$D$61</c:f>
              <c:numCache>
                <c:formatCode>General</c:formatCode>
                <c:ptCount val="61"/>
                <c:pt idx="0">
                  <c:v>-10</c:v>
                </c:pt>
                <c:pt idx="1">
                  <c:v>-11.21</c:v>
                </c:pt>
                <c:pt idx="2">
                  <c:v>-10.439999999999998</c:v>
                </c:pt>
                <c:pt idx="3">
                  <c:v>-8.6899999999999977</c:v>
                </c:pt>
                <c:pt idx="4">
                  <c:v>-6.9599999999999973</c:v>
                </c:pt>
                <c:pt idx="5">
                  <c:v>-9.2499999999999964</c:v>
                </c:pt>
                <c:pt idx="6">
                  <c:v>-5.5599999999999961</c:v>
                </c:pt>
                <c:pt idx="7">
                  <c:v>-4.8899999999999961</c:v>
                </c:pt>
                <c:pt idx="8">
                  <c:v>-6.2399999999999958</c:v>
                </c:pt>
                <c:pt idx="9">
                  <c:v>-6.609999999999995</c:v>
                </c:pt>
                <c:pt idx="10">
                  <c:v>-3.9999999999999947</c:v>
                </c:pt>
                <c:pt idx="11">
                  <c:v>-1.4099999999999944</c:v>
                </c:pt>
                <c:pt idx="12">
                  <c:v>-2.8399999999999941</c:v>
                </c:pt>
                <c:pt idx="13">
                  <c:v>-3.2899999999999938</c:v>
                </c:pt>
                <c:pt idx="14">
                  <c:v>-2.7599999999999936</c:v>
                </c:pt>
                <c:pt idx="15">
                  <c:v>-1.2499999999999933</c:v>
                </c:pt>
                <c:pt idx="16">
                  <c:v>1.2400000000000069</c:v>
                </c:pt>
                <c:pt idx="17">
                  <c:v>-0.28999999999999315</c:v>
                </c:pt>
                <c:pt idx="18">
                  <c:v>1.160000000000007</c:v>
                </c:pt>
                <c:pt idx="19">
                  <c:v>-1.4099999999999928</c:v>
                </c:pt>
                <c:pt idx="20">
                  <c:v>2.0000000000000071</c:v>
                </c:pt>
                <c:pt idx="21">
                  <c:v>-0.60999999999999366</c:v>
                </c:pt>
                <c:pt idx="22">
                  <c:v>1.7600000000000056</c:v>
                </c:pt>
                <c:pt idx="23">
                  <c:v>1.1100000000000056</c:v>
                </c:pt>
                <c:pt idx="24">
                  <c:v>0.44000000000000528</c:v>
                </c:pt>
                <c:pt idx="25">
                  <c:v>4.7500000000000044</c:v>
                </c:pt>
                <c:pt idx="26">
                  <c:v>3.040000000000004</c:v>
                </c:pt>
                <c:pt idx="27">
                  <c:v>5.3100000000000041</c:v>
                </c:pt>
                <c:pt idx="28">
                  <c:v>3.5600000000000036</c:v>
                </c:pt>
                <c:pt idx="29">
                  <c:v>4.7900000000000027</c:v>
                </c:pt>
                <c:pt idx="30">
                  <c:v>2.0000000000000027</c:v>
                </c:pt>
                <c:pt idx="31">
                  <c:v>5.1900000000000022</c:v>
                </c:pt>
                <c:pt idx="32">
                  <c:v>2.3600000000000021</c:v>
                </c:pt>
                <c:pt idx="33">
                  <c:v>6.5100000000000025</c:v>
                </c:pt>
                <c:pt idx="34">
                  <c:v>3.6400000000000023</c:v>
                </c:pt>
                <c:pt idx="35">
                  <c:v>4.7500000000000018</c:v>
                </c:pt>
                <c:pt idx="36">
                  <c:v>2.8400000000000007</c:v>
                </c:pt>
                <c:pt idx="37">
                  <c:v>2.910000000000001</c:v>
                </c:pt>
                <c:pt idx="38">
                  <c:v>4.9600000000000009</c:v>
                </c:pt>
                <c:pt idx="39">
                  <c:v>6.99</c:v>
                </c:pt>
                <c:pt idx="40">
                  <c:v>3</c:v>
                </c:pt>
                <c:pt idx="41">
                  <c:v>5.9899999999999993</c:v>
                </c:pt>
                <c:pt idx="42">
                  <c:v>4.96</c:v>
                </c:pt>
                <c:pt idx="43">
                  <c:v>5.9099999999999984</c:v>
                </c:pt>
                <c:pt idx="44">
                  <c:v>2.839999999999999</c:v>
                </c:pt>
                <c:pt idx="45">
                  <c:v>2.7499999999999973</c:v>
                </c:pt>
                <c:pt idx="46">
                  <c:v>4.6399999999999979</c:v>
                </c:pt>
                <c:pt idx="47">
                  <c:v>3.5099999999999962</c:v>
                </c:pt>
                <c:pt idx="48">
                  <c:v>6.3599999999999968</c:v>
                </c:pt>
                <c:pt idx="49">
                  <c:v>2.1899999999999959</c:v>
                </c:pt>
                <c:pt idx="50">
                  <c:v>5.9999999999999947</c:v>
                </c:pt>
                <c:pt idx="51">
                  <c:v>4.7899999999999947</c:v>
                </c:pt>
                <c:pt idx="52">
                  <c:v>5.5599999999999952</c:v>
                </c:pt>
                <c:pt idx="53">
                  <c:v>1.3099999999999934</c:v>
                </c:pt>
                <c:pt idx="54">
                  <c:v>3.039999999999992</c:v>
                </c:pt>
                <c:pt idx="55">
                  <c:v>3.749999999999992</c:v>
                </c:pt>
                <c:pt idx="56">
                  <c:v>2.4399999999999924</c:v>
                </c:pt>
                <c:pt idx="57">
                  <c:v>3.1099999999999905</c:v>
                </c:pt>
                <c:pt idx="58">
                  <c:v>2.7599999999999882</c:v>
                </c:pt>
                <c:pt idx="59">
                  <c:v>0.38999999999998813</c:v>
                </c:pt>
                <c:pt idx="60">
                  <c:v>1.9999999999999893</c:v>
                </c:pt>
              </c:numCache>
            </c:numRef>
          </c:yVal>
          <c:smooth val="0"/>
          <c:extLst>
            <c:ext xmlns:c16="http://schemas.microsoft.com/office/drawing/2014/chart" uri="{C3380CC4-5D6E-409C-BE32-E72D297353CC}">
              <c16:uniqueId val="{00000000-B6BD-418D-8E7B-E5D5CE3F5F40}"/>
            </c:ext>
          </c:extLst>
        </c:ser>
        <c:dLbls>
          <c:showLegendKey val="0"/>
          <c:showVal val="0"/>
          <c:showCatName val="0"/>
          <c:showSerName val="0"/>
          <c:showPercent val="0"/>
          <c:showBubbleSize val="0"/>
        </c:dLbls>
        <c:axId val="135620552"/>
        <c:axId val="135620936"/>
        <c:extLst>
          <c:ext xmlns:c15="http://schemas.microsoft.com/office/drawing/2012/chart" uri="{02D57815-91ED-43cb-92C2-25804820EDAC}">
            <c15:filteredScatterSeries>
              <c15:ser>
                <c:idx val="2"/>
                <c:order val="0"/>
                <c:spPr>
                  <a:ln>
                    <a:noFill/>
                  </a:ln>
                </c:spPr>
                <c:marker>
                  <c:symbol val="circle"/>
                  <c:size val="8"/>
                  <c:spPr>
                    <a:solidFill>
                      <a:schemeClr val="bg1"/>
                    </a:solidFill>
                    <a:ln>
                      <a:solidFill>
                        <a:srgbClr val="48A6AD"/>
                      </a:solidFill>
                    </a:ln>
                  </c:spPr>
                </c:marker>
                <c:xVal>
                  <c:numRef>
                    <c:extLst>
                      <c:ext uri="{02D57815-91ED-43cb-92C2-25804820EDAC}">
                        <c15:formulaRef>
                          <c15:sqref>EP!$A$2:$A$21</c15:sqref>
                        </c15:formulaRef>
                      </c:ext>
                    </c:extLst>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extLst>
                      <c:ext uri="{02D57815-91ED-43cb-92C2-25804820EDAC}">
                        <c15:formulaRef>
                          <c15:sqref>EP!$D$2:$D$21</c15:sqref>
                        </c15:formulaRef>
                      </c:ext>
                    </c:extLst>
                    <c:numCache>
                      <c:formatCode>General</c:formatCode>
                      <c:ptCount val="20"/>
                      <c:pt idx="0">
                        <c:v>5.5E-2</c:v>
                      </c:pt>
                      <c:pt idx="1">
                        <c:v>8.2000000000000003E-2</c:v>
                      </c:pt>
                      <c:pt idx="2">
                        <c:v>9.0999999999999998E-2</c:v>
                      </c:pt>
                      <c:pt idx="3">
                        <c:v>0.106</c:v>
                      </c:pt>
                      <c:pt idx="4">
                        <c:v>0.11899999999999999</c:v>
                      </c:pt>
                      <c:pt idx="5">
                        <c:v>0.124</c:v>
                      </c:pt>
                      <c:pt idx="6">
                        <c:v>0.14499999999999999</c:v>
                      </c:pt>
                      <c:pt idx="7">
                        <c:v>0.156</c:v>
                      </c:pt>
                      <c:pt idx="8">
                        <c:v>0.191</c:v>
                      </c:pt>
                      <c:pt idx="9">
                        <c:v>0.214</c:v>
                      </c:pt>
                      <c:pt idx="10">
                        <c:v>0.23599999999999999</c:v>
                      </c:pt>
                      <c:pt idx="11">
                        <c:v>0.255</c:v>
                      </c:pt>
                      <c:pt idx="12">
                        <c:v>0.26100000000000001</c:v>
                      </c:pt>
                      <c:pt idx="13">
                        <c:v>0.29499999999999998</c:v>
                      </c:pt>
                      <c:pt idx="14">
                        <c:v>0.36099999999999999</c:v>
                      </c:pt>
                      <c:pt idx="15">
                        <c:v>0.38800000000000001</c:v>
                      </c:pt>
                      <c:pt idx="16">
                        <c:v>0.438</c:v>
                      </c:pt>
                      <c:pt idx="17">
                        <c:v>0.55500000000000005</c:v>
                      </c:pt>
                      <c:pt idx="18">
                        <c:v>0.59699999999999998</c:v>
                      </c:pt>
                      <c:pt idx="19">
                        <c:v>0.63500000000000001</c:v>
                      </c:pt>
                    </c:numCache>
                  </c:numRef>
                </c:yVal>
                <c:smooth val="0"/>
                <c:extLst>
                  <c:ext xmlns:c16="http://schemas.microsoft.com/office/drawing/2014/chart" uri="{C3380CC4-5D6E-409C-BE32-E72D297353CC}">
                    <c16:uniqueId val="{00000001-B6BD-418D-8E7B-E5D5CE3F5F40}"/>
                  </c:ext>
                </c:extLst>
              </c15:ser>
            </c15:filteredScatterSeries>
            <c15:filteredScatterSeries>
              <c15:ser>
                <c:idx val="0"/>
                <c:order val="1"/>
                <c:spPr>
                  <a:ln w="19050">
                    <a:solidFill>
                      <a:srgbClr val="0070C0"/>
                    </a:solidFill>
                  </a:ln>
                </c:spPr>
                <c:marker>
                  <c:symbol val="none"/>
                </c:marker>
                <c:xVal>
                  <c:numRef>
                    <c:extLst xmlns:c15="http://schemas.microsoft.com/office/drawing/2012/chart">
                      <c:ext xmlns:c15="http://schemas.microsoft.com/office/drawing/2012/chart" uri="{02D57815-91ED-43cb-92C2-25804820EDAC}">
                        <c15:formulaRef>
                          <c15:sqref>EP!$A$2:$A$21</c15:sqref>
                        </c15:formulaRef>
                      </c:ext>
                    </c:extLst>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extLst xmlns:c15="http://schemas.microsoft.com/office/drawing/2012/chart">
                      <c:ext xmlns:c15="http://schemas.microsoft.com/office/drawing/2012/chart" uri="{02D57815-91ED-43cb-92C2-25804820EDAC}">
                        <c15:formulaRef>
                          <c15:sqref>EP!$F$2:$F$21</c15:sqref>
                        </c15:formulaRef>
                      </c:ext>
                    </c:extLst>
                    <c:numCache>
                      <c:formatCode>General</c:formatCode>
                      <c:ptCount val="20"/>
                      <c:pt idx="0">
                        <c:v>5.2469939246634567E-2</c:v>
                      </c:pt>
                      <c:pt idx="1">
                        <c:v>5.9333973113382399E-2</c:v>
                      </c:pt>
                      <c:pt idx="2">
                        <c:v>6.7781687013336978E-2</c:v>
                      </c:pt>
                      <c:pt idx="3">
                        <c:v>8.547730708664858E-2</c:v>
                      </c:pt>
                      <c:pt idx="4">
                        <c:v>9.0660417166645857E-2</c:v>
                      </c:pt>
                      <c:pt idx="5">
                        <c:v>0.10773149501335411</c:v>
                      </c:pt>
                      <c:pt idx="6">
                        <c:v>0.13573804724666161</c:v>
                      </c:pt>
                      <c:pt idx="7">
                        <c:v>0.13931845245338081</c:v>
                      </c:pt>
                      <c:pt idx="8">
                        <c:v>0.17677621764670448</c:v>
                      </c:pt>
                      <c:pt idx="9">
                        <c:v>0.18673006154671157</c:v>
                      </c:pt>
                      <c:pt idx="10">
                        <c:v>0.23013403508662122</c:v>
                      </c:pt>
                      <c:pt idx="11">
                        <c:v>0.24373616978670043</c:v>
                      </c:pt>
                      <c:pt idx="12">
                        <c:v>0.26611846004669815</c:v>
                      </c:pt>
                      <c:pt idx="13">
                        <c:v>0.30287989716669017</c:v>
                      </c:pt>
                      <c:pt idx="14">
                        <c:v>0.32479015551336943</c:v>
                      </c:pt>
                      <c:pt idx="15">
                        <c:v>0.35659519583333577</c:v>
                      </c:pt>
                      <c:pt idx="16">
                        <c:v>0.44659265695332806</c:v>
                      </c:pt>
                      <c:pt idx="17">
                        <c:v>0.51043399165337178</c:v>
                      </c:pt>
                      <c:pt idx="18">
                        <c:v>0.53999095684667964</c:v>
                      </c:pt>
                      <c:pt idx="19">
                        <c:v>0.65115427218671584</c:v>
                      </c:pt>
                    </c:numCache>
                  </c:numRef>
                </c:yVal>
                <c:smooth val="1"/>
                <c:extLst xmlns:c15="http://schemas.microsoft.com/office/drawing/2012/chart">
                  <c:ext xmlns:c16="http://schemas.microsoft.com/office/drawing/2014/chart" uri="{C3380CC4-5D6E-409C-BE32-E72D297353CC}">
                    <c16:uniqueId val="{00000002-B6BD-418D-8E7B-E5D5CE3F5F40}"/>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[1]Sheet1!$J$1</c15:sqref>
                        </c15:formulaRef>
                      </c:ext>
                    </c:extLst>
                    <c:strCache>
                      <c:ptCount val="1"/>
                      <c:pt idx="0">
                        <c:v>sugars</c:v>
                      </c:pt>
                    </c:strCache>
                  </c:strRef>
                </c:tx>
                <c:xVal>
                  <c:numRef>
                    <c:extLst xmlns:c15="http://schemas.microsoft.com/office/drawing/2012/chart">
                      <c:ext xmlns:c15="http://schemas.microsoft.com/office/drawing/2012/chart" uri="{02D57815-91ED-43cb-92C2-25804820EDAC}">
                        <c15:formulaRef>
                          <c15:sqref>EP!$A$2:$A$21</c15:sqref>
                        </c15:formulaRef>
                      </c:ext>
                    </c:extLst>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extLst xmlns:c15="http://schemas.microsoft.com/office/drawing/2012/chart">
                      <c:ext xmlns:c15="http://schemas.microsoft.com/office/drawing/2012/chart" uri="{02D57815-91ED-43cb-92C2-25804820EDAC}">
                        <c15:formulaRef>
                          <c15:sqref>[1]Sheet1!$J$2:$J$78</c15:sqref>
                        </c15:formulaRef>
                      </c:ext>
                    </c:extLst>
                    <c:numCache>
                      <c:formatCode>General</c:formatCode>
                      <c:ptCount val="77"/>
                      <c:pt idx="0">
                        <c:v>6</c:v>
                      </c:pt>
                      <c:pt idx="1">
                        <c:v>8</c:v>
                      </c:pt>
                      <c:pt idx="2">
                        <c:v>5</c:v>
                      </c:pt>
                      <c:pt idx="3">
                        <c:v>0</c:v>
                      </c:pt>
                      <c:pt idx="4">
                        <c:v>8</c:v>
                      </c:pt>
                      <c:pt idx="5">
                        <c:v>10</c:v>
                      </c:pt>
                      <c:pt idx="6">
                        <c:v>14</c:v>
                      </c:pt>
                      <c:pt idx="7">
                        <c:v>8</c:v>
                      </c:pt>
                      <c:pt idx="8">
                        <c:v>6</c:v>
                      </c:pt>
                      <c:pt idx="9">
                        <c:v>5</c:v>
                      </c:pt>
                      <c:pt idx="10">
                        <c:v>12</c:v>
                      </c:pt>
                      <c:pt idx="11">
                        <c:v>1</c:v>
                      </c:pt>
                      <c:pt idx="12">
                        <c:v>9</c:v>
                      </c:pt>
                      <c:pt idx="13">
                        <c:v>7</c:v>
                      </c:pt>
                      <c:pt idx="14">
                        <c:v>13</c:v>
                      </c:pt>
                      <c:pt idx="15">
                        <c:v>3</c:v>
                      </c:pt>
                      <c:pt idx="16">
                        <c:v>2</c:v>
                      </c:pt>
                      <c:pt idx="17">
                        <c:v>12</c:v>
                      </c:pt>
                      <c:pt idx="18">
                        <c:v>13</c:v>
                      </c:pt>
                      <c:pt idx="19">
                        <c:v>7</c:v>
                      </c:pt>
                      <c:pt idx="20">
                        <c:v>0</c:v>
                      </c:pt>
                      <c:pt idx="21">
                        <c:v>3</c:v>
                      </c:pt>
                      <c:pt idx="22">
                        <c:v>10</c:v>
                      </c:pt>
                      <c:pt idx="23">
                        <c:v>5</c:v>
                      </c:pt>
                      <c:pt idx="24">
                        <c:v>13</c:v>
                      </c:pt>
                      <c:pt idx="25">
                        <c:v>11</c:v>
                      </c:pt>
                      <c:pt idx="26">
                        <c:v>7</c:v>
                      </c:pt>
                      <c:pt idx="27">
                        <c:v>10</c:v>
                      </c:pt>
                      <c:pt idx="28">
                        <c:v>12</c:v>
                      </c:pt>
                      <c:pt idx="29">
                        <c:v>12</c:v>
                      </c:pt>
                      <c:pt idx="30">
                        <c:v>15</c:v>
                      </c:pt>
                      <c:pt idx="31">
                        <c:v>9</c:v>
                      </c:pt>
                      <c:pt idx="32">
                        <c:v>5</c:v>
                      </c:pt>
                      <c:pt idx="33">
                        <c:v>3</c:v>
                      </c:pt>
                      <c:pt idx="34">
                        <c:v>4</c:v>
                      </c:pt>
                      <c:pt idx="35">
                        <c:v>11</c:v>
                      </c:pt>
                      <c:pt idx="36">
                        <c:v>10</c:v>
                      </c:pt>
                      <c:pt idx="37">
                        <c:v>11</c:v>
                      </c:pt>
                      <c:pt idx="38">
                        <c:v>6</c:v>
                      </c:pt>
                      <c:pt idx="39">
                        <c:v>9</c:v>
                      </c:pt>
                      <c:pt idx="40">
                        <c:v>3</c:v>
                      </c:pt>
                      <c:pt idx="41">
                        <c:v>6</c:v>
                      </c:pt>
                      <c:pt idx="42">
                        <c:v>12</c:v>
                      </c:pt>
                      <c:pt idx="43">
                        <c:v>3</c:v>
                      </c:pt>
                      <c:pt idx="44">
                        <c:v>11</c:v>
                      </c:pt>
                      <c:pt idx="45">
                        <c:v>11</c:v>
                      </c:pt>
                      <c:pt idx="46">
                        <c:v>13</c:v>
                      </c:pt>
                      <c:pt idx="47">
                        <c:v>6</c:v>
                      </c:pt>
                      <c:pt idx="48">
                        <c:v>9</c:v>
                      </c:pt>
                      <c:pt idx="49">
                        <c:v>7</c:v>
                      </c:pt>
                      <c:pt idx="50">
                        <c:v>2</c:v>
                      </c:pt>
                      <c:pt idx="51">
                        <c:v>10</c:v>
                      </c:pt>
                      <c:pt idx="52">
                        <c:v>14</c:v>
                      </c:pt>
                      <c:pt idx="53">
                        <c:v>3</c:v>
                      </c:pt>
                      <c:pt idx="54">
                        <c:v>0</c:v>
                      </c:pt>
                      <c:pt idx="55">
                        <c:v>0</c:v>
                      </c:pt>
                      <c:pt idx="56">
                        <c:v>6</c:v>
                      </c:pt>
                      <c:pt idx="57">
                        <c:v>-1</c:v>
                      </c:pt>
                      <c:pt idx="58">
                        <c:v>12</c:v>
                      </c:pt>
                      <c:pt idx="59">
                        <c:v>8</c:v>
                      </c:pt>
                      <c:pt idx="60">
                        <c:v>6</c:v>
                      </c:pt>
                      <c:pt idx="61">
                        <c:v>2</c:v>
                      </c:pt>
                      <c:pt idx="62">
                        <c:v>3</c:v>
                      </c:pt>
                      <c:pt idx="63">
                        <c:v>0</c:v>
                      </c:pt>
                      <c:pt idx="64">
                        <c:v>0</c:v>
                      </c:pt>
                      <c:pt idx="65">
                        <c:v>0</c:v>
                      </c:pt>
                      <c:pt idx="66">
                        <c:v>15</c:v>
                      </c:pt>
                      <c:pt idx="67">
                        <c:v>3</c:v>
                      </c:pt>
                      <c:pt idx="68">
                        <c:v>5</c:v>
                      </c:pt>
                      <c:pt idx="69">
                        <c:v>3</c:v>
                      </c:pt>
                      <c:pt idx="70">
                        <c:v>14</c:v>
                      </c:pt>
                      <c:pt idx="71">
                        <c:v>3</c:v>
                      </c:pt>
                      <c:pt idx="72">
                        <c:v>3</c:v>
                      </c:pt>
                      <c:pt idx="73">
                        <c:v>12</c:v>
                      </c:pt>
                      <c:pt idx="74">
                        <c:v>3</c:v>
                      </c:pt>
                      <c:pt idx="75">
                        <c:v>3</c:v>
                      </c:pt>
                      <c:pt idx="76">
                        <c:v>8</c:v>
                      </c:pt>
                    </c:numCache>
                  </c:numRef>
                </c:yVal>
                <c:smooth val="0"/>
                <c:extLst xmlns:c15="http://schemas.microsoft.com/office/drawing/2012/chart">
                  <c:ext xmlns:c16="http://schemas.microsoft.com/office/drawing/2014/chart" uri="{C3380CC4-5D6E-409C-BE32-E72D297353CC}">
                    <c16:uniqueId val="{00000003-B6BD-418D-8E7B-E5D5CE3F5F40}"/>
                  </c:ext>
                </c:extLst>
              </c15:ser>
            </c15:filteredScatterSeries>
          </c:ext>
        </c:extLst>
      </c:scatterChart>
      <c:valAx>
        <c:axId val="135620552"/>
        <c:scaling>
          <c:orientation val="minMax"/>
          <c:max val="4"/>
          <c:min val="-4"/>
        </c:scaling>
        <c:delete val="0"/>
        <c:axPos val="b"/>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135620936"/>
        <c:crosses val="autoZero"/>
        <c:crossBetween val="midCat"/>
      </c:valAx>
      <c:valAx>
        <c:axId val="135620936"/>
        <c:scaling>
          <c:orientation val="minMax"/>
          <c:max val="15"/>
          <c:min val="-15"/>
        </c:scaling>
        <c:delete val="0"/>
        <c:axPos val="l"/>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135620552"/>
        <c:crossesAt val="-1"/>
        <c:crossBetween val="midCat"/>
      </c:valAx>
      <c:spPr>
        <a:noFill/>
        <a:ln>
          <a:noFill/>
        </a:ln>
      </c:spPr>
    </c:plotArea>
    <c:plotVisOnly val="1"/>
    <c:dispBlanksAs val="gap"/>
    <c:showDLblsOverMax val="1"/>
  </c:chart>
  <c:spPr>
    <a:noFill/>
    <a:ln w="9360">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2"/>
          <c:spPr>
            <a:ln>
              <a:noFill/>
            </a:ln>
          </c:spPr>
          <c:marker>
            <c:symbol val="circle"/>
            <c:size val="6"/>
            <c:spPr>
              <a:solidFill>
                <a:schemeClr val="bg1"/>
              </a:solidFill>
              <a:ln w="15875">
                <a:solidFill>
                  <a:schemeClr val="accent1"/>
                </a:solidFill>
              </a:ln>
            </c:spPr>
          </c:marker>
          <c:xVal>
            <c:numRef>
              <c:f>OverUnderFitting!$A$1:$A$61</c:f>
              <c:numCache>
                <c:formatCode>General</c:formatCode>
                <c:ptCount val="61"/>
                <c:pt idx="0">
                  <c:v>-3</c:v>
                </c:pt>
                <c:pt idx="1">
                  <c:v>-2.9</c:v>
                </c:pt>
                <c:pt idx="2">
                  <c:v>-2.8</c:v>
                </c:pt>
                <c:pt idx="3">
                  <c:v>-2.6999999999999997</c:v>
                </c:pt>
                <c:pt idx="4">
                  <c:v>-2.5999999999999996</c:v>
                </c:pt>
                <c:pt idx="5">
                  <c:v>-2.4999999999999996</c:v>
                </c:pt>
                <c:pt idx="6">
                  <c:v>-2.3999999999999995</c:v>
                </c:pt>
                <c:pt idx="7">
                  <c:v>-2.2999999999999994</c:v>
                </c:pt>
                <c:pt idx="8">
                  <c:v>-2.1999999999999993</c:v>
                </c:pt>
                <c:pt idx="9">
                  <c:v>-2.0999999999999992</c:v>
                </c:pt>
                <c:pt idx="10">
                  <c:v>-1.9999999999999991</c:v>
                </c:pt>
                <c:pt idx="11">
                  <c:v>-1.899999999999999</c:v>
                </c:pt>
                <c:pt idx="12">
                  <c:v>-1.7999999999999989</c:v>
                </c:pt>
                <c:pt idx="13">
                  <c:v>-1.6999999999999988</c:v>
                </c:pt>
                <c:pt idx="14">
                  <c:v>-1.5999999999999988</c:v>
                </c:pt>
                <c:pt idx="15">
                  <c:v>-1.4999999999999987</c:v>
                </c:pt>
                <c:pt idx="16">
                  <c:v>-1.3999999999999986</c:v>
                </c:pt>
                <c:pt idx="17">
                  <c:v>-1.2999999999999985</c:v>
                </c:pt>
                <c:pt idx="18">
                  <c:v>-1.1999999999999984</c:v>
                </c:pt>
                <c:pt idx="19">
                  <c:v>-1.0999999999999983</c:v>
                </c:pt>
                <c:pt idx="20">
                  <c:v>-0.99999999999999833</c:v>
                </c:pt>
                <c:pt idx="21">
                  <c:v>-0.89999999999999836</c:v>
                </c:pt>
                <c:pt idx="22">
                  <c:v>-0.79999999999999838</c:v>
                </c:pt>
                <c:pt idx="23">
                  <c:v>-0.6999999999999984</c:v>
                </c:pt>
                <c:pt idx="24">
                  <c:v>-0.59999999999999842</c:v>
                </c:pt>
                <c:pt idx="25">
                  <c:v>-0.49999999999999845</c:v>
                </c:pt>
                <c:pt idx="26">
                  <c:v>-0.39999999999999847</c:v>
                </c:pt>
                <c:pt idx="27">
                  <c:v>-0.29999999999999849</c:v>
                </c:pt>
                <c:pt idx="28">
                  <c:v>-0.19999999999999848</c:v>
                </c:pt>
                <c:pt idx="29">
                  <c:v>-9.9999999999998479E-2</c:v>
                </c:pt>
                <c:pt idx="30">
                  <c:v>1.5265566588595902E-15</c:v>
                </c:pt>
                <c:pt idx="31">
                  <c:v>0.10000000000000153</c:v>
                </c:pt>
                <c:pt idx="32">
                  <c:v>0.20000000000000154</c:v>
                </c:pt>
                <c:pt idx="33">
                  <c:v>0.30000000000000154</c:v>
                </c:pt>
                <c:pt idx="34">
                  <c:v>0.40000000000000158</c:v>
                </c:pt>
                <c:pt idx="35">
                  <c:v>0.50000000000000155</c:v>
                </c:pt>
                <c:pt idx="36">
                  <c:v>0.60000000000000153</c:v>
                </c:pt>
                <c:pt idx="37">
                  <c:v>0.70000000000000151</c:v>
                </c:pt>
                <c:pt idx="38">
                  <c:v>0.80000000000000149</c:v>
                </c:pt>
                <c:pt idx="39">
                  <c:v>0.90000000000000147</c:v>
                </c:pt>
                <c:pt idx="40">
                  <c:v>1.0000000000000016</c:v>
                </c:pt>
                <c:pt idx="41">
                  <c:v>1.1000000000000016</c:v>
                </c:pt>
                <c:pt idx="42">
                  <c:v>1.2000000000000017</c:v>
                </c:pt>
                <c:pt idx="43">
                  <c:v>1.3000000000000018</c:v>
                </c:pt>
                <c:pt idx="44">
                  <c:v>1.4000000000000019</c:v>
                </c:pt>
                <c:pt idx="45">
                  <c:v>1.500000000000002</c:v>
                </c:pt>
                <c:pt idx="46">
                  <c:v>1.6000000000000021</c:v>
                </c:pt>
                <c:pt idx="47">
                  <c:v>1.7000000000000022</c:v>
                </c:pt>
                <c:pt idx="48">
                  <c:v>1.8000000000000023</c:v>
                </c:pt>
                <c:pt idx="49">
                  <c:v>1.9000000000000024</c:v>
                </c:pt>
                <c:pt idx="50">
                  <c:v>2.0000000000000022</c:v>
                </c:pt>
                <c:pt idx="51">
                  <c:v>2.1000000000000023</c:v>
                </c:pt>
                <c:pt idx="52">
                  <c:v>2.2000000000000024</c:v>
                </c:pt>
                <c:pt idx="53">
                  <c:v>2.3000000000000025</c:v>
                </c:pt>
                <c:pt idx="54">
                  <c:v>2.4000000000000026</c:v>
                </c:pt>
                <c:pt idx="55">
                  <c:v>2.5000000000000027</c:v>
                </c:pt>
                <c:pt idx="56">
                  <c:v>2.6000000000000028</c:v>
                </c:pt>
                <c:pt idx="57">
                  <c:v>2.7000000000000028</c:v>
                </c:pt>
                <c:pt idx="58">
                  <c:v>2.8000000000000029</c:v>
                </c:pt>
                <c:pt idx="59">
                  <c:v>2.900000000000003</c:v>
                </c:pt>
                <c:pt idx="60">
                  <c:v>3.0000000000000031</c:v>
                </c:pt>
              </c:numCache>
            </c:numRef>
          </c:xVal>
          <c:yVal>
            <c:numRef>
              <c:f>OverUnderFitting!$D$1:$D$61</c:f>
              <c:numCache>
                <c:formatCode>General</c:formatCode>
                <c:ptCount val="61"/>
                <c:pt idx="0">
                  <c:v>-10</c:v>
                </c:pt>
                <c:pt idx="1">
                  <c:v>-11.21</c:v>
                </c:pt>
                <c:pt idx="2">
                  <c:v>-10.439999999999998</c:v>
                </c:pt>
                <c:pt idx="3">
                  <c:v>-8.6899999999999977</c:v>
                </c:pt>
                <c:pt idx="4">
                  <c:v>-6.9599999999999973</c:v>
                </c:pt>
                <c:pt idx="5">
                  <c:v>-9.2499999999999964</c:v>
                </c:pt>
                <c:pt idx="6">
                  <c:v>-5.5599999999999961</c:v>
                </c:pt>
                <c:pt idx="7">
                  <c:v>-4.8899999999999961</c:v>
                </c:pt>
                <c:pt idx="8">
                  <c:v>-6.2399999999999958</c:v>
                </c:pt>
                <c:pt idx="9">
                  <c:v>-6.609999999999995</c:v>
                </c:pt>
                <c:pt idx="10">
                  <c:v>-3.9999999999999947</c:v>
                </c:pt>
                <c:pt idx="11">
                  <c:v>-1.4099999999999944</c:v>
                </c:pt>
                <c:pt idx="12">
                  <c:v>-2.8399999999999941</c:v>
                </c:pt>
                <c:pt idx="13">
                  <c:v>-3.2899999999999938</c:v>
                </c:pt>
                <c:pt idx="14">
                  <c:v>-2.7599999999999936</c:v>
                </c:pt>
                <c:pt idx="15">
                  <c:v>-1.2499999999999933</c:v>
                </c:pt>
                <c:pt idx="16">
                  <c:v>1.2400000000000069</c:v>
                </c:pt>
                <c:pt idx="17">
                  <c:v>-0.28999999999999315</c:v>
                </c:pt>
                <c:pt idx="18">
                  <c:v>1.160000000000007</c:v>
                </c:pt>
                <c:pt idx="19">
                  <c:v>-1.4099999999999928</c:v>
                </c:pt>
                <c:pt idx="20">
                  <c:v>2.0000000000000071</c:v>
                </c:pt>
                <c:pt idx="21">
                  <c:v>-0.60999999999999366</c:v>
                </c:pt>
                <c:pt idx="22">
                  <c:v>1.7600000000000056</c:v>
                </c:pt>
                <c:pt idx="23">
                  <c:v>1.1100000000000056</c:v>
                </c:pt>
                <c:pt idx="24">
                  <c:v>0.44000000000000528</c:v>
                </c:pt>
                <c:pt idx="25">
                  <c:v>4.7500000000000044</c:v>
                </c:pt>
                <c:pt idx="26">
                  <c:v>3.040000000000004</c:v>
                </c:pt>
                <c:pt idx="27">
                  <c:v>5.3100000000000041</c:v>
                </c:pt>
                <c:pt idx="28">
                  <c:v>3.5600000000000036</c:v>
                </c:pt>
                <c:pt idx="29">
                  <c:v>4.7900000000000027</c:v>
                </c:pt>
                <c:pt idx="30">
                  <c:v>2.0000000000000027</c:v>
                </c:pt>
                <c:pt idx="31">
                  <c:v>5.1900000000000022</c:v>
                </c:pt>
                <c:pt idx="32">
                  <c:v>2.3600000000000021</c:v>
                </c:pt>
                <c:pt idx="33">
                  <c:v>6.5100000000000025</c:v>
                </c:pt>
                <c:pt idx="34">
                  <c:v>3.6400000000000023</c:v>
                </c:pt>
                <c:pt idx="35">
                  <c:v>4.7500000000000018</c:v>
                </c:pt>
                <c:pt idx="36">
                  <c:v>2.8400000000000007</c:v>
                </c:pt>
                <c:pt idx="37">
                  <c:v>2.910000000000001</c:v>
                </c:pt>
                <c:pt idx="38">
                  <c:v>4.9600000000000009</c:v>
                </c:pt>
                <c:pt idx="39">
                  <c:v>6.99</c:v>
                </c:pt>
                <c:pt idx="40">
                  <c:v>3</c:v>
                </c:pt>
                <c:pt idx="41">
                  <c:v>5.9899999999999993</c:v>
                </c:pt>
                <c:pt idx="42">
                  <c:v>4.96</c:v>
                </c:pt>
                <c:pt idx="43">
                  <c:v>5.9099999999999984</c:v>
                </c:pt>
                <c:pt idx="44">
                  <c:v>2.839999999999999</c:v>
                </c:pt>
                <c:pt idx="45">
                  <c:v>2.7499999999999973</c:v>
                </c:pt>
                <c:pt idx="46">
                  <c:v>4.6399999999999979</c:v>
                </c:pt>
                <c:pt idx="47">
                  <c:v>3.5099999999999962</c:v>
                </c:pt>
                <c:pt idx="48">
                  <c:v>6.3599999999999968</c:v>
                </c:pt>
                <c:pt idx="49">
                  <c:v>2.1899999999999959</c:v>
                </c:pt>
                <c:pt idx="50">
                  <c:v>5.9999999999999947</c:v>
                </c:pt>
                <c:pt idx="51">
                  <c:v>4.7899999999999947</c:v>
                </c:pt>
                <c:pt idx="52">
                  <c:v>5.5599999999999952</c:v>
                </c:pt>
                <c:pt idx="53">
                  <c:v>1.3099999999999934</c:v>
                </c:pt>
                <c:pt idx="54">
                  <c:v>3.039999999999992</c:v>
                </c:pt>
                <c:pt idx="55">
                  <c:v>3.749999999999992</c:v>
                </c:pt>
                <c:pt idx="56">
                  <c:v>2.4399999999999924</c:v>
                </c:pt>
                <c:pt idx="57">
                  <c:v>3.1099999999999905</c:v>
                </c:pt>
                <c:pt idx="58">
                  <c:v>2.7599999999999882</c:v>
                </c:pt>
                <c:pt idx="59">
                  <c:v>0.38999999999998813</c:v>
                </c:pt>
                <c:pt idx="60">
                  <c:v>1.9999999999999893</c:v>
                </c:pt>
              </c:numCache>
            </c:numRef>
          </c:yVal>
          <c:smooth val="0"/>
          <c:extLst>
            <c:ext xmlns:c16="http://schemas.microsoft.com/office/drawing/2014/chart" uri="{C3380CC4-5D6E-409C-BE32-E72D297353CC}">
              <c16:uniqueId val="{00000000-940F-4969-8C71-A82009E02C17}"/>
            </c:ext>
          </c:extLst>
        </c:ser>
        <c:ser>
          <c:idx val="4"/>
          <c:order val="4"/>
          <c:spPr>
            <a:ln w="19050">
              <a:solidFill>
                <a:schemeClr val="accent1"/>
              </a:solidFill>
            </a:ln>
          </c:spPr>
          <c:marker>
            <c:symbol val="none"/>
          </c:marker>
          <c:xVal>
            <c:numRef>
              <c:f>OverUnderFitting!$G$1:$G$61</c:f>
              <c:numCache>
                <c:formatCode>General</c:formatCode>
                <c:ptCount val="61"/>
                <c:pt idx="0">
                  <c:v>-3.2</c:v>
                </c:pt>
                <c:pt idx="1">
                  <c:v>-3.0958329999999998</c:v>
                </c:pt>
                <c:pt idx="2">
                  <c:v>-2.9916670000000001</c:v>
                </c:pt>
                <c:pt idx="3">
                  <c:v>-2.8875000000000002</c:v>
                </c:pt>
                <c:pt idx="4">
                  <c:v>-2.7833329999999998</c:v>
                </c:pt>
                <c:pt idx="5">
                  <c:v>-2.6791670000000001</c:v>
                </c:pt>
                <c:pt idx="6">
                  <c:v>-2.5750000000000002</c:v>
                </c:pt>
                <c:pt idx="7">
                  <c:v>-2.4708329999999998</c:v>
                </c:pt>
                <c:pt idx="8">
                  <c:v>-2.3666670000000001</c:v>
                </c:pt>
                <c:pt idx="9">
                  <c:v>-2.2625000000000002</c:v>
                </c:pt>
                <c:pt idx="10">
                  <c:v>-2.1583329999999998</c:v>
                </c:pt>
                <c:pt idx="11">
                  <c:v>-2.0541670000000001</c:v>
                </c:pt>
                <c:pt idx="12">
                  <c:v>-1.95</c:v>
                </c:pt>
                <c:pt idx="13">
                  <c:v>-1.8458330000000001</c:v>
                </c:pt>
                <c:pt idx="14">
                  <c:v>-1.7416670000000001</c:v>
                </c:pt>
                <c:pt idx="15">
                  <c:v>-1.6375</c:v>
                </c:pt>
                <c:pt idx="16">
                  <c:v>-1.5333330000000001</c:v>
                </c:pt>
                <c:pt idx="17">
                  <c:v>-1.4291670000000001</c:v>
                </c:pt>
                <c:pt idx="18">
                  <c:v>-1.325</c:v>
                </c:pt>
                <c:pt idx="19">
                  <c:v>-1.2208330000000001</c:v>
                </c:pt>
                <c:pt idx="20">
                  <c:v>-1.1166670000000001</c:v>
                </c:pt>
                <c:pt idx="21">
                  <c:v>-1.0125</c:v>
                </c:pt>
                <c:pt idx="22">
                  <c:v>-0.90833299999999995</c:v>
                </c:pt>
                <c:pt idx="23">
                  <c:v>-0.80416699999999997</c:v>
                </c:pt>
                <c:pt idx="24">
                  <c:v>-0.7</c:v>
                </c:pt>
                <c:pt idx="25">
                  <c:v>-0.59583299999999995</c:v>
                </c:pt>
                <c:pt idx="26">
                  <c:v>-0.49166700000000002</c:v>
                </c:pt>
                <c:pt idx="27">
                  <c:v>-0.38750000000000001</c:v>
                </c:pt>
                <c:pt idx="28">
                  <c:v>-0.283333</c:v>
                </c:pt>
                <c:pt idx="29">
                  <c:v>-0.17916699999999999</c:v>
                </c:pt>
                <c:pt idx="30">
                  <c:v>-7.4999999999999997E-2</c:v>
                </c:pt>
                <c:pt idx="31">
                  <c:v>2.9166999999999998E-2</c:v>
                </c:pt>
                <c:pt idx="32">
                  <c:v>0.13333300000000001</c:v>
                </c:pt>
                <c:pt idx="33">
                  <c:v>0.23749999999999999</c:v>
                </c:pt>
                <c:pt idx="34">
                  <c:v>0.341667</c:v>
                </c:pt>
                <c:pt idx="35">
                  <c:v>0.44583299999999998</c:v>
                </c:pt>
                <c:pt idx="36">
                  <c:v>0.55000000000000004</c:v>
                </c:pt>
                <c:pt idx="37">
                  <c:v>0.65416700000000005</c:v>
                </c:pt>
                <c:pt idx="38">
                  <c:v>0.75833300000000003</c:v>
                </c:pt>
                <c:pt idx="39">
                  <c:v>0.86250000000000004</c:v>
                </c:pt>
                <c:pt idx="40">
                  <c:v>0.96666700000000005</c:v>
                </c:pt>
                <c:pt idx="41">
                  <c:v>1.0708329999999999</c:v>
                </c:pt>
                <c:pt idx="42">
                  <c:v>1.175</c:v>
                </c:pt>
                <c:pt idx="43">
                  <c:v>1.2791669999999999</c:v>
                </c:pt>
                <c:pt idx="44">
                  <c:v>1.3833329999999999</c:v>
                </c:pt>
                <c:pt idx="45">
                  <c:v>1.4875</c:v>
                </c:pt>
                <c:pt idx="46">
                  <c:v>1.5916669999999999</c:v>
                </c:pt>
                <c:pt idx="47">
                  <c:v>1.6958329999999999</c:v>
                </c:pt>
                <c:pt idx="48">
                  <c:v>1.8</c:v>
                </c:pt>
                <c:pt idx="49">
                  <c:v>1.9041669999999999</c:v>
                </c:pt>
                <c:pt idx="50">
                  <c:v>2.0083329999999999</c:v>
                </c:pt>
                <c:pt idx="51">
                  <c:v>2.1124999999999998</c:v>
                </c:pt>
                <c:pt idx="52">
                  <c:v>2.2166670000000002</c:v>
                </c:pt>
                <c:pt idx="53">
                  <c:v>2.3208329999999999</c:v>
                </c:pt>
                <c:pt idx="54">
                  <c:v>2.4249999999999998</c:v>
                </c:pt>
                <c:pt idx="55">
                  <c:v>2.5291670000000002</c:v>
                </c:pt>
                <c:pt idx="56">
                  <c:v>2.6333329999999999</c:v>
                </c:pt>
                <c:pt idx="57">
                  <c:v>2.7374999999999998</c:v>
                </c:pt>
                <c:pt idx="58">
                  <c:v>2.8416670000000002</c:v>
                </c:pt>
                <c:pt idx="59">
                  <c:v>2.9458329999999999</c:v>
                </c:pt>
                <c:pt idx="60">
                  <c:v>3.05</c:v>
                </c:pt>
              </c:numCache>
            </c:numRef>
          </c:xVal>
          <c:yVal>
            <c:numRef>
              <c:f>OverUnderFitting!$H$1:$H$61</c:f>
              <c:numCache>
                <c:formatCode>0.00E+00</c:formatCode>
                <c:ptCount val="61"/>
                <c:pt idx="0">
                  <c:v>4.8067000000000002</c:v>
                </c:pt>
                <c:pt idx="1">
                  <c:v>-5.8525</c:v>
                </c:pt>
                <c:pt idx="2">
                  <c:v>-10.234</c:v>
                </c:pt>
                <c:pt idx="3">
                  <c:v>-11.064</c:v>
                </c:pt>
                <c:pt idx="4">
                  <c:v>-10.141</c:v>
                </c:pt>
                <c:pt idx="5">
                  <c:v>-8.7411999999999992</c:v>
                </c:pt>
                <c:pt idx="6">
                  <c:v>-7.5651999999999999</c:v>
                </c:pt>
                <c:pt idx="7">
                  <c:v>-6.8047000000000004</c:v>
                </c:pt>
                <c:pt idx="8">
                  <c:v>-6.3419999999999996</c:v>
                </c:pt>
                <c:pt idx="9">
                  <c:v>-5.9592000000000001</c:v>
                </c:pt>
                <c:pt idx="10">
                  <c:v>-5.4821</c:v>
                </c:pt>
                <c:pt idx="11">
                  <c:v>-4.8392999999999997</c:v>
                </c:pt>
                <c:pt idx="12">
                  <c:v>-4.0542999999999996</c:v>
                </c:pt>
                <c:pt idx="13">
                  <c:v>-3.2069000000000001</c:v>
                </c:pt>
                <c:pt idx="14">
                  <c:v>-2.3892000000000002</c:v>
                </c:pt>
                <c:pt idx="15">
                  <c:v>-1.6745000000000001</c:v>
                </c:pt>
                <c:pt idx="16">
                  <c:v>-1.1027</c:v>
                </c:pt>
                <c:pt idx="17">
                  <c:v>-0.68145</c:v>
                </c:pt>
                <c:pt idx="18">
                  <c:v>-0.39455000000000001</c:v>
                </c:pt>
                <c:pt idx="19">
                  <c:v>-0.21368000000000001</c:v>
                </c:pt>
                <c:pt idx="20">
                  <c:v>-0.10811999999999999</c:v>
                </c:pt>
                <c:pt idx="21">
                  <c:v>-5.1159000000000003E-2</c:v>
                </c:pt>
                <c:pt idx="22">
                  <c:v>-2.2762999999999999E-2</c:v>
                </c:pt>
                <c:pt idx="23">
                  <c:v>-9.6714999999999995E-3</c:v>
                </c:pt>
                <c:pt idx="24">
                  <c:v>-4.0504E-3</c:v>
                </c:pt>
                <c:pt idx="25">
                  <c:v>-1.7581000000000001E-3</c:v>
                </c:pt>
                <c:pt idx="26">
                  <c:v>-8.3120999999999998E-4</c:v>
                </c:pt>
                <c:pt idx="27">
                  <c:v>-4.3171000000000003E-4</c:v>
                </c:pt>
                <c:pt idx="28">
                  <c:v>-2.3233999999999999E-4</c:v>
                </c:pt>
                <c:pt idx="29">
                  <c:v>-1.1112000000000001E-4</c:v>
                </c:pt>
                <c:pt idx="30">
                  <c:v>-2.0809999999999999E-5</c:v>
                </c:pt>
                <c:pt idx="31">
                  <c:v>6.0727000000000003E-5</c:v>
                </c:pt>
                <c:pt idx="32">
                  <c:v>1.4912000000000001E-4</c:v>
                </c:pt>
                <c:pt idx="33">
                  <c:v>2.6396999999999998E-4</c:v>
                </c:pt>
                <c:pt idx="34">
                  <c:v>4.4412E-4</c:v>
                </c:pt>
                <c:pt idx="35">
                  <c:v>7.8786000000000004E-4</c:v>
                </c:pt>
                <c:pt idx="36">
                  <c:v>1.5671000000000001E-3</c:v>
                </c:pt>
                <c:pt idx="37">
                  <c:v>3.5244999999999999E-3</c:v>
                </c:pt>
                <c:pt idx="38">
                  <c:v>8.5485999999999999E-3</c:v>
                </c:pt>
                <c:pt idx="39">
                  <c:v>2.0990000000000002E-2</c:v>
                </c:pt>
                <c:pt idx="40">
                  <c:v>4.9839000000000001E-2</c:v>
                </c:pt>
                <c:pt idx="41">
                  <c:v>0.11169</c:v>
                </c:pt>
                <c:pt idx="42">
                  <c:v>0.23379</c:v>
                </c:pt>
                <c:pt idx="43">
                  <c:v>0.45544000000000001</c:v>
                </c:pt>
                <c:pt idx="44">
                  <c:v>0.82501999999999998</c:v>
                </c:pt>
                <c:pt idx="45">
                  <c:v>1.3893</c:v>
                </c:pt>
                <c:pt idx="46">
                  <c:v>2.1728999999999998</c:v>
                </c:pt>
                <c:pt idx="47">
                  <c:v>3.1486999999999998</c:v>
                </c:pt>
                <c:pt idx="48">
                  <c:v>4.2081</c:v>
                </c:pt>
                <c:pt idx="49">
                  <c:v>5.1459000000000001</c:v>
                </c:pt>
                <c:pt idx="50">
                  <c:v>5.6856999999999998</c:v>
                </c:pt>
                <c:pt idx="51">
                  <c:v>5.5671999999999997</c:v>
                </c:pt>
                <c:pt idx="52">
                  <c:v>4.6989999999999998</c:v>
                </c:pt>
                <c:pt idx="53">
                  <c:v>3.331</c:v>
                </c:pt>
                <c:pt idx="54">
                  <c:v>2.1227999999999998</c:v>
                </c:pt>
                <c:pt idx="55">
                  <c:v>1.9058999999999999</c:v>
                </c:pt>
                <c:pt idx="56">
                  <c:v>2.9617</c:v>
                </c:pt>
                <c:pt idx="57">
                  <c:v>3.9944000000000002</c:v>
                </c:pt>
                <c:pt idx="58">
                  <c:v>2.1608999999999998</c:v>
                </c:pt>
                <c:pt idx="59">
                  <c:v>-1.5563</c:v>
                </c:pt>
                <c:pt idx="60">
                  <c:v>18.925999999999998</c:v>
                </c:pt>
              </c:numCache>
            </c:numRef>
          </c:yVal>
          <c:smooth val="1"/>
          <c:extLst>
            <c:ext xmlns:c16="http://schemas.microsoft.com/office/drawing/2014/chart" uri="{C3380CC4-5D6E-409C-BE32-E72D297353CC}">
              <c16:uniqueId val="{00000001-940F-4969-8C71-A82009E02C17}"/>
            </c:ext>
          </c:extLst>
        </c:ser>
        <c:dLbls>
          <c:showLegendKey val="0"/>
          <c:showVal val="0"/>
          <c:showCatName val="0"/>
          <c:showSerName val="0"/>
          <c:showPercent val="0"/>
          <c:showBubbleSize val="0"/>
        </c:dLbls>
        <c:axId val="135787864"/>
        <c:axId val="135813920"/>
        <c:extLst>
          <c:ext xmlns:c15="http://schemas.microsoft.com/office/drawing/2012/chart" uri="{02D57815-91ED-43cb-92C2-25804820EDAC}">
            <c15:filteredScatterSeries>
              <c15:ser>
                <c:idx val="2"/>
                <c:order val="0"/>
                <c:spPr>
                  <a:ln>
                    <a:noFill/>
                  </a:ln>
                </c:spPr>
                <c:marker>
                  <c:symbol val="circle"/>
                  <c:size val="8"/>
                  <c:spPr>
                    <a:solidFill>
                      <a:schemeClr val="bg1"/>
                    </a:solidFill>
                    <a:ln>
                      <a:solidFill>
                        <a:srgbClr val="48A6AD"/>
                      </a:solidFill>
                    </a:ln>
                  </c:spPr>
                </c:marker>
                <c:xVal>
                  <c:numRef>
                    <c:extLst>
                      <c:ext uri="{02D57815-91ED-43cb-92C2-25804820EDAC}">
                        <c15:formulaRef>
                          <c15:sqref>EP!$A$2:$A$21</c15:sqref>
                        </c15:formulaRef>
                      </c:ext>
                    </c:extLst>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extLst>
                      <c:ext uri="{02D57815-91ED-43cb-92C2-25804820EDAC}">
                        <c15:formulaRef>
                          <c15:sqref>EP!$D$2:$D$21</c15:sqref>
                        </c15:formulaRef>
                      </c:ext>
                    </c:extLst>
                    <c:numCache>
                      <c:formatCode>General</c:formatCode>
                      <c:ptCount val="20"/>
                      <c:pt idx="0">
                        <c:v>5.5E-2</c:v>
                      </c:pt>
                      <c:pt idx="1">
                        <c:v>8.2000000000000003E-2</c:v>
                      </c:pt>
                      <c:pt idx="2">
                        <c:v>9.0999999999999998E-2</c:v>
                      </c:pt>
                      <c:pt idx="3">
                        <c:v>0.106</c:v>
                      </c:pt>
                      <c:pt idx="4">
                        <c:v>0.11899999999999999</c:v>
                      </c:pt>
                      <c:pt idx="5">
                        <c:v>0.124</c:v>
                      </c:pt>
                      <c:pt idx="6">
                        <c:v>0.14499999999999999</c:v>
                      </c:pt>
                      <c:pt idx="7">
                        <c:v>0.156</c:v>
                      </c:pt>
                      <c:pt idx="8">
                        <c:v>0.191</c:v>
                      </c:pt>
                      <c:pt idx="9">
                        <c:v>0.214</c:v>
                      </c:pt>
                      <c:pt idx="10">
                        <c:v>0.23599999999999999</c:v>
                      </c:pt>
                      <c:pt idx="11">
                        <c:v>0.255</c:v>
                      </c:pt>
                      <c:pt idx="12">
                        <c:v>0.26100000000000001</c:v>
                      </c:pt>
                      <c:pt idx="13">
                        <c:v>0.29499999999999998</c:v>
                      </c:pt>
                      <c:pt idx="14">
                        <c:v>0.36099999999999999</c:v>
                      </c:pt>
                      <c:pt idx="15">
                        <c:v>0.38800000000000001</c:v>
                      </c:pt>
                      <c:pt idx="16">
                        <c:v>0.438</c:v>
                      </c:pt>
                      <c:pt idx="17">
                        <c:v>0.55500000000000005</c:v>
                      </c:pt>
                      <c:pt idx="18">
                        <c:v>0.59699999999999998</c:v>
                      </c:pt>
                      <c:pt idx="19">
                        <c:v>0.63500000000000001</c:v>
                      </c:pt>
                    </c:numCache>
                  </c:numRef>
                </c:yVal>
                <c:smooth val="0"/>
                <c:extLst>
                  <c:ext xmlns:c16="http://schemas.microsoft.com/office/drawing/2014/chart" uri="{C3380CC4-5D6E-409C-BE32-E72D297353CC}">
                    <c16:uniqueId val="{00000002-940F-4969-8C71-A82009E02C17}"/>
                  </c:ext>
                </c:extLst>
              </c15:ser>
            </c15:filteredScatterSeries>
            <c15:filteredScatterSeries>
              <c15:ser>
                <c:idx val="0"/>
                <c:order val="1"/>
                <c:spPr>
                  <a:ln w="19050">
                    <a:solidFill>
                      <a:srgbClr val="0070C0"/>
                    </a:solidFill>
                  </a:ln>
                </c:spPr>
                <c:marker>
                  <c:symbol val="none"/>
                </c:marker>
                <c:xVal>
                  <c:numRef>
                    <c:extLst xmlns:c15="http://schemas.microsoft.com/office/drawing/2012/chart">
                      <c:ext xmlns:c15="http://schemas.microsoft.com/office/drawing/2012/chart" uri="{02D57815-91ED-43cb-92C2-25804820EDAC}">
                        <c15:formulaRef>
                          <c15:sqref>EP!$A$2:$A$21</c15:sqref>
                        </c15:formulaRef>
                      </c:ext>
                    </c:extLst>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extLst xmlns:c15="http://schemas.microsoft.com/office/drawing/2012/chart">
                      <c:ext xmlns:c15="http://schemas.microsoft.com/office/drawing/2012/chart" uri="{02D57815-91ED-43cb-92C2-25804820EDAC}">
                        <c15:formulaRef>
                          <c15:sqref>EP!$F$2:$F$21</c15:sqref>
                        </c15:formulaRef>
                      </c:ext>
                    </c:extLst>
                    <c:numCache>
                      <c:formatCode>General</c:formatCode>
                      <c:ptCount val="20"/>
                      <c:pt idx="0">
                        <c:v>5.2469939246634567E-2</c:v>
                      </c:pt>
                      <c:pt idx="1">
                        <c:v>5.9333973113382399E-2</c:v>
                      </c:pt>
                      <c:pt idx="2">
                        <c:v>6.7781687013336978E-2</c:v>
                      </c:pt>
                      <c:pt idx="3">
                        <c:v>8.547730708664858E-2</c:v>
                      </c:pt>
                      <c:pt idx="4">
                        <c:v>9.0660417166645857E-2</c:v>
                      </c:pt>
                      <c:pt idx="5">
                        <c:v>0.10773149501335411</c:v>
                      </c:pt>
                      <c:pt idx="6">
                        <c:v>0.13573804724666161</c:v>
                      </c:pt>
                      <c:pt idx="7">
                        <c:v>0.13931845245338081</c:v>
                      </c:pt>
                      <c:pt idx="8">
                        <c:v>0.17677621764670448</c:v>
                      </c:pt>
                      <c:pt idx="9">
                        <c:v>0.18673006154671157</c:v>
                      </c:pt>
                      <c:pt idx="10">
                        <c:v>0.23013403508662122</c:v>
                      </c:pt>
                      <c:pt idx="11">
                        <c:v>0.24373616978670043</c:v>
                      </c:pt>
                      <c:pt idx="12">
                        <c:v>0.26611846004669815</c:v>
                      </c:pt>
                      <c:pt idx="13">
                        <c:v>0.30287989716669017</c:v>
                      </c:pt>
                      <c:pt idx="14">
                        <c:v>0.32479015551336943</c:v>
                      </c:pt>
                      <c:pt idx="15">
                        <c:v>0.35659519583333577</c:v>
                      </c:pt>
                      <c:pt idx="16">
                        <c:v>0.44659265695332806</c:v>
                      </c:pt>
                      <c:pt idx="17">
                        <c:v>0.51043399165337178</c:v>
                      </c:pt>
                      <c:pt idx="18">
                        <c:v>0.53999095684667964</c:v>
                      </c:pt>
                      <c:pt idx="19">
                        <c:v>0.65115427218671584</c:v>
                      </c:pt>
                    </c:numCache>
                  </c:numRef>
                </c:yVal>
                <c:smooth val="1"/>
                <c:extLst xmlns:c15="http://schemas.microsoft.com/office/drawing/2012/chart">
                  <c:ext xmlns:c16="http://schemas.microsoft.com/office/drawing/2014/chart" uri="{C3380CC4-5D6E-409C-BE32-E72D297353CC}">
                    <c16:uniqueId val="{00000003-940F-4969-8C71-A82009E02C17}"/>
                  </c:ext>
                </c:extLst>
              </c15:ser>
            </c15:filteredScatterSeries>
            <c15:filteredScatterSeries>
              <c15:ser>
                <c:idx val="3"/>
                <c:order val="3"/>
                <c:tx>
                  <c:strRef>
                    <c:extLst xmlns:c15="http://schemas.microsoft.com/office/drawing/2012/chart">
                      <c:ext xmlns:c15="http://schemas.microsoft.com/office/drawing/2012/chart" uri="{02D57815-91ED-43cb-92C2-25804820EDAC}">
                        <c15:formulaRef>
                          <c15:sqref>[1]Sheet1!$J$1</c15:sqref>
                        </c15:formulaRef>
                      </c:ext>
                    </c:extLst>
                    <c:strCache>
                      <c:ptCount val="1"/>
                      <c:pt idx="0">
                        <c:v>sugars</c:v>
                      </c:pt>
                    </c:strCache>
                  </c:strRef>
                </c:tx>
                <c:xVal>
                  <c:numRef>
                    <c:extLst xmlns:c15="http://schemas.microsoft.com/office/drawing/2012/chart">
                      <c:ext xmlns:c15="http://schemas.microsoft.com/office/drawing/2012/chart" uri="{02D57815-91ED-43cb-92C2-25804820EDAC}">
                        <c15:formulaRef>
                          <c15:sqref>EP!$A$2:$A$21</c15:sqref>
                        </c15:formulaRef>
                      </c:ext>
                    </c:extLst>
                    <c:numCache>
                      <c:formatCode>General</c:formatCode>
                      <c:ptCount val="20"/>
                      <c:pt idx="0">
                        <c:v>1.5754066666666666</c:v>
                      </c:pt>
                      <c:pt idx="1">
                        <c:v>1.5798733333333332</c:v>
                      </c:pt>
                      <c:pt idx="2">
                        <c:v>1.5829733333333333</c:v>
                      </c:pt>
                      <c:pt idx="3">
                        <c:v>1.5874866666666667</c:v>
                      </c:pt>
                      <c:pt idx="4">
                        <c:v>1.5885666666666667</c:v>
                      </c:pt>
                      <c:pt idx="5">
                        <c:v>1.5916933333333334</c:v>
                      </c:pt>
                      <c:pt idx="6">
                        <c:v>1.5959266666666665</c:v>
                      </c:pt>
                      <c:pt idx="7">
                        <c:v>1.5964133333333332</c:v>
                      </c:pt>
                      <c:pt idx="8">
                        <c:v>1.6010066666666665</c:v>
                      </c:pt>
                      <c:pt idx="9">
                        <c:v>1.6021066666666666</c:v>
                      </c:pt>
                      <c:pt idx="10">
                        <c:v>1.6064866666666664</c:v>
                      </c:pt>
                      <c:pt idx="11">
                        <c:v>1.6077466666666667</c:v>
                      </c:pt>
                      <c:pt idx="12">
                        <c:v>1.6097266666666665</c:v>
                      </c:pt>
                      <c:pt idx="13">
                        <c:v>1.6127666666666667</c:v>
                      </c:pt>
                      <c:pt idx="14">
                        <c:v>1.6144733333333336</c:v>
                      </c:pt>
                      <c:pt idx="15">
                        <c:v>1.6168333333333333</c:v>
                      </c:pt>
                      <c:pt idx="16">
                        <c:v>1.6229133333333332</c:v>
                      </c:pt>
                      <c:pt idx="17">
                        <c:v>1.6268133333333334</c:v>
                      </c:pt>
                      <c:pt idx="18">
                        <c:v>1.6285266666666669</c:v>
                      </c:pt>
                      <c:pt idx="19">
                        <c:v>1.6345466666666668</c:v>
                      </c:pt>
                    </c:numCache>
                  </c:numRef>
                </c:xVal>
                <c:yVal>
                  <c:numRef>
                    <c:extLst xmlns:c15="http://schemas.microsoft.com/office/drawing/2012/chart">
                      <c:ext xmlns:c15="http://schemas.microsoft.com/office/drawing/2012/chart" uri="{02D57815-91ED-43cb-92C2-25804820EDAC}">
                        <c15:formulaRef>
                          <c15:sqref>[1]Sheet1!$J$2:$J$78</c15:sqref>
                        </c15:formulaRef>
                      </c:ext>
                    </c:extLst>
                    <c:numCache>
                      <c:formatCode>General</c:formatCode>
                      <c:ptCount val="77"/>
                      <c:pt idx="0">
                        <c:v>6</c:v>
                      </c:pt>
                      <c:pt idx="1">
                        <c:v>8</c:v>
                      </c:pt>
                      <c:pt idx="2">
                        <c:v>5</c:v>
                      </c:pt>
                      <c:pt idx="3">
                        <c:v>0</c:v>
                      </c:pt>
                      <c:pt idx="4">
                        <c:v>8</c:v>
                      </c:pt>
                      <c:pt idx="5">
                        <c:v>10</c:v>
                      </c:pt>
                      <c:pt idx="6">
                        <c:v>14</c:v>
                      </c:pt>
                      <c:pt idx="7">
                        <c:v>8</c:v>
                      </c:pt>
                      <c:pt idx="8">
                        <c:v>6</c:v>
                      </c:pt>
                      <c:pt idx="9">
                        <c:v>5</c:v>
                      </c:pt>
                      <c:pt idx="10">
                        <c:v>12</c:v>
                      </c:pt>
                      <c:pt idx="11">
                        <c:v>1</c:v>
                      </c:pt>
                      <c:pt idx="12">
                        <c:v>9</c:v>
                      </c:pt>
                      <c:pt idx="13">
                        <c:v>7</c:v>
                      </c:pt>
                      <c:pt idx="14">
                        <c:v>13</c:v>
                      </c:pt>
                      <c:pt idx="15">
                        <c:v>3</c:v>
                      </c:pt>
                      <c:pt idx="16">
                        <c:v>2</c:v>
                      </c:pt>
                      <c:pt idx="17">
                        <c:v>12</c:v>
                      </c:pt>
                      <c:pt idx="18">
                        <c:v>13</c:v>
                      </c:pt>
                      <c:pt idx="19">
                        <c:v>7</c:v>
                      </c:pt>
                      <c:pt idx="20">
                        <c:v>0</c:v>
                      </c:pt>
                      <c:pt idx="21">
                        <c:v>3</c:v>
                      </c:pt>
                      <c:pt idx="22">
                        <c:v>10</c:v>
                      </c:pt>
                      <c:pt idx="23">
                        <c:v>5</c:v>
                      </c:pt>
                      <c:pt idx="24">
                        <c:v>13</c:v>
                      </c:pt>
                      <c:pt idx="25">
                        <c:v>11</c:v>
                      </c:pt>
                      <c:pt idx="26">
                        <c:v>7</c:v>
                      </c:pt>
                      <c:pt idx="27">
                        <c:v>10</c:v>
                      </c:pt>
                      <c:pt idx="28">
                        <c:v>12</c:v>
                      </c:pt>
                      <c:pt idx="29">
                        <c:v>12</c:v>
                      </c:pt>
                      <c:pt idx="30">
                        <c:v>15</c:v>
                      </c:pt>
                      <c:pt idx="31">
                        <c:v>9</c:v>
                      </c:pt>
                      <c:pt idx="32">
                        <c:v>5</c:v>
                      </c:pt>
                      <c:pt idx="33">
                        <c:v>3</c:v>
                      </c:pt>
                      <c:pt idx="34">
                        <c:v>4</c:v>
                      </c:pt>
                      <c:pt idx="35">
                        <c:v>11</c:v>
                      </c:pt>
                      <c:pt idx="36">
                        <c:v>10</c:v>
                      </c:pt>
                      <c:pt idx="37">
                        <c:v>11</c:v>
                      </c:pt>
                      <c:pt idx="38">
                        <c:v>6</c:v>
                      </c:pt>
                      <c:pt idx="39">
                        <c:v>9</c:v>
                      </c:pt>
                      <c:pt idx="40">
                        <c:v>3</c:v>
                      </c:pt>
                      <c:pt idx="41">
                        <c:v>6</c:v>
                      </c:pt>
                      <c:pt idx="42">
                        <c:v>12</c:v>
                      </c:pt>
                      <c:pt idx="43">
                        <c:v>3</c:v>
                      </c:pt>
                      <c:pt idx="44">
                        <c:v>11</c:v>
                      </c:pt>
                      <c:pt idx="45">
                        <c:v>11</c:v>
                      </c:pt>
                      <c:pt idx="46">
                        <c:v>13</c:v>
                      </c:pt>
                      <c:pt idx="47">
                        <c:v>6</c:v>
                      </c:pt>
                      <c:pt idx="48">
                        <c:v>9</c:v>
                      </c:pt>
                      <c:pt idx="49">
                        <c:v>7</c:v>
                      </c:pt>
                      <c:pt idx="50">
                        <c:v>2</c:v>
                      </c:pt>
                      <c:pt idx="51">
                        <c:v>10</c:v>
                      </c:pt>
                      <c:pt idx="52">
                        <c:v>14</c:v>
                      </c:pt>
                      <c:pt idx="53">
                        <c:v>3</c:v>
                      </c:pt>
                      <c:pt idx="54">
                        <c:v>0</c:v>
                      </c:pt>
                      <c:pt idx="55">
                        <c:v>0</c:v>
                      </c:pt>
                      <c:pt idx="56">
                        <c:v>6</c:v>
                      </c:pt>
                      <c:pt idx="57">
                        <c:v>-1</c:v>
                      </c:pt>
                      <c:pt idx="58">
                        <c:v>12</c:v>
                      </c:pt>
                      <c:pt idx="59">
                        <c:v>8</c:v>
                      </c:pt>
                      <c:pt idx="60">
                        <c:v>6</c:v>
                      </c:pt>
                      <c:pt idx="61">
                        <c:v>2</c:v>
                      </c:pt>
                      <c:pt idx="62">
                        <c:v>3</c:v>
                      </c:pt>
                      <c:pt idx="63">
                        <c:v>0</c:v>
                      </c:pt>
                      <c:pt idx="64">
                        <c:v>0</c:v>
                      </c:pt>
                      <c:pt idx="65">
                        <c:v>0</c:v>
                      </c:pt>
                      <c:pt idx="66">
                        <c:v>15</c:v>
                      </c:pt>
                      <c:pt idx="67">
                        <c:v>3</c:v>
                      </c:pt>
                      <c:pt idx="68">
                        <c:v>5</c:v>
                      </c:pt>
                      <c:pt idx="69">
                        <c:v>3</c:v>
                      </c:pt>
                      <c:pt idx="70">
                        <c:v>14</c:v>
                      </c:pt>
                      <c:pt idx="71">
                        <c:v>3</c:v>
                      </c:pt>
                      <c:pt idx="72">
                        <c:v>3</c:v>
                      </c:pt>
                      <c:pt idx="73">
                        <c:v>12</c:v>
                      </c:pt>
                      <c:pt idx="74">
                        <c:v>3</c:v>
                      </c:pt>
                      <c:pt idx="75">
                        <c:v>3</c:v>
                      </c:pt>
                      <c:pt idx="76">
                        <c:v>8</c:v>
                      </c:pt>
                    </c:numCache>
                  </c:numRef>
                </c:yVal>
                <c:smooth val="0"/>
                <c:extLst xmlns:c15="http://schemas.microsoft.com/office/drawing/2012/chart">
                  <c:ext xmlns:c16="http://schemas.microsoft.com/office/drawing/2014/chart" uri="{C3380CC4-5D6E-409C-BE32-E72D297353CC}">
                    <c16:uniqueId val="{00000004-940F-4969-8C71-A82009E02C17}"/>
                  </c:ext>
                </c:extLst>
              </c15:ser>
            </c15:filteredScatterSeries>
          </c:ext>
        </c:extLst>
      </c:scatterChart>
      <c:valAx>
        <c:axId val="135787864"/>
        <c:scaling>
          <c:orientation val="minMax"/>
          <c:max val="4"/>
          <c:min val="-4"/>
        </c:scaling>
        <c:delete val="0"/>
        <c:axPos val="b"/>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135813920"/>
        <c:crosses val="autoZero"/>
        <c:crossBetween val="midCat"/>
      </c:valAx>
      <c:valAx>
        <c:axId val="135813920"/>
        <c:scaling>
          <c:orientation val="minMax"/>
          <c:max val="15"/>
        </c:scaling>
        <c:delete val="0"/>
        <c:axPos val="l"/>
        <c:numFmt formatCode="General" sourceLinked="0"/>
        <c:majorTickMark val="cross"/>
        <c:minorTickMark val="none"/>
        <c:tickLblPos val="nextTo"/>
        <c:spPr>
          <a:ln w="19080">
            <a:solidFill>
              <a:srgbClr val="48A6AD"/>
            </a:solidFill>
            <a:round/>
          </a:ln>
        </c:spPr>
        <c:txPr>
          <a:bodyPr/>
          <a:lstStyle/>
          <a:p>
            <a:pPr>
              <a:defRPr sz="1200" b="0" strike="noStrike" spc="-1">
                <a:solidFill>
                  <a:srgbClr val="595959"/>
                </a:solidFill>
                <a:latin typeface="Calibri"/>
              </a:defRPr>
            </a:pPr>
            <a:endParaRPr lang="en-US"/>
          </a:p>
        </c:txPr>
        <c:crossAx val="135787864"/>
        <c:crossesAt val="-1"/>
        <c:crossBetween val="midCat"/>
      </c:valAx>
      <c:spPr>
        <a:noFill/>
        <a:ln>
          <a:noFill/>
        </a:ln>
      </c:spPr>
    </c:plotArea>
    <c:plotVisOnly val="1"/>
    <c:dispBlanksAs val="gap"/>
    <c:showDLblsOverMax val="1"/>
  </c:chart>
  <c:spPr>
    <a:noFill/>
    <a:ln w="9360">
      <a:no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B2558C-D4DC-4238-BAEB-FE364F2F08A7}" type="datetimeFigureOut">
              <a:rPr lang="en-US" smtClean="0"/>
              <a:t>4/24/2020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F335C-4646-458E-9A0B-64BA6FB582C9}" type="slidenum">
              <a:rPr lang="en-US" smtClean="0"/>
              <a:t>‹#›</a:t>
            </a:fld>
            <a:endParaRPr lang="en-US"/>
          </a:p>
        </p:txBody>
      </p:sp>
    </p:spTree>
    <p:extLst>
      <p:ext uri="{BB962C8B-B14F-4D97-AF65-F5344CB8AC3E}">
        <p14:creationId xmlns:p14="http://schemas.microsoft.com/office/powerpoint/2010/main" val="304951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F19C54-19A8-4A0E-B918-780B4E957A8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636926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not discuss how curve</a:t>
            </a:r>
            <a:r>
              <a:rPr lang="en-US" baseline="0" dirty="0" smtClean="0"/>
              <a:t> fitting with regularization is implemented as an algorithm. Such algorithm are not trivial and would require quite a bit of fundamental developments</a:t>
            </a:r>
          </a:p>
          <a:p>
            <a:endParaRPr lang="en-US" dirty="0" smtClean="0"/>
          </a:p>
          <a:p>
            <a:r>
              <a:rPr lang="en-US" dirty="0" smtClean="0"/>
              <a:t>However we will explain how you</a:t>
            </a:r>
            <a:r>
              <a:rPr lang="en-US" baseline="0" dirty="0" smtClean="0"/>
              <a:t> can use the in-built </a:t>
            </a:r>
            <a:r>
              <a:rPr lang="en-US" baseline="0" dirty="0" err="1" smtClean="0"/>
              <a:t>matlab</a:t>
            </a:r>
            <a:r>
              <a:rPr lang="en-US" baseline="0" dirty="0" smtClean="0"/>
              <a:t> function lasso</a:t>
            </a:r>
          </a:p>
          <a:p>
            <a:endParaRPr lang="en-US" baseline="0" dirty="0" smtClean="0"/>
          </a:p>
          <a:p>
            <a:r>
              <a:rPr lang="en-US" baseline="0" dirty="0" smtClean="0"/>
              <a:t>Note that octave does not yet implement this function even it is planned to be implemented</a:t>
            </a:r>
          </a:p>
          <a:p>
            <a:endParaRPr lang="en-US" baseline="0" dirty="0" smtClean="0"/>
          </a:p>
          <a:p>
            <a:r>
              <a:rPr lang="en-US" baseline="0" dirty="0" smtClean="0"/>
              <a:t>The </a:t>
            </a:r>
            <a:r>
              <a:rPr lang="en-US" baseline="0" dirty="0" err="1" smtClean="0"/>
              <a:t>matlab</a:t>
            </a:r>
            <a:r>
              <a:rPr lang="en-US" baseline="0" dirty="0" smtClean="0"/>
              <a:t> function lasso can be used in various ways.</a:t>
            </a:r>
          </a:p>
          <a:p>
            <a:r>
              <a:rPr lang="en-US" baseline="0" dirty="0" smtClean="0"/>
              <a:t>The way we discuss is when it is fed with two arguments and two return values are captured</a:t>
            </a:r>
          </a:p>
          <a:p>
            <a:endParaRPr lang="en-US" baseline="0" dirty="0" smtClean="0"/>
          </a:p>
          <a:p>
            <a:r>
              <a:rPr lang="en-US" baseline="0" dirty="0" smtClean="0"/>
              <a:t>The vector B </a:t>
            </a:r>
            <a:r>
              <a:rPr lang="en-US" sz="1200" dirty="0" smtClean="0"/>
              <a:t>returns fitted regression parameters</a:t>
            </a:r>
          </a:p>
          <a:p>
            <a:r>
              <a:rPr lang="en-US" sz="1200" baseline="0" dirty="0" smtClean="0"/>
              <a:t>The </a:t>
            </a:r>
            <a:r>
              <a:rPr lang="en-US" sz="1200" baseline="0" dirty="0" err="1" smtClean="0"/>
              <a:t>matlab</a:t>
            </a:r>
            <a:r>
              <a:rPr lang="en-US" sz="1200" baseline="0" dirty="0" smtClean="0"/>
              <a:t> structure </a:t>
            </a:r>
            <a:r>
              <a:rPr lang="en-US" sz="1200" baseline="0" dirty="0" err="1" smtClean="0"/>
              <a:t>fitinfo</a:t>
            </a:r>
            <a:r>
              <a:rPr lang="en-US" sz="1200" baseline="0" dirty="0" smtClean="0"/>
              <a:t> </a:t>
            </a:r>
            <a:r>
              <a:rPr lang="en-US" sz="1200" dirty="0" smtClean="0"/>
              <a:t>contains various information about the fit</a:t>
            </a:r>
          </a:p>
          <a:p>
            <a:endParaRPr lang="en-US" sz="1200" baseline="0" dirty="0" smtClean="0"/>
          </a:p>
          <a:p>
            <a:r>
              <a:rPr lang="en-US" sz="1200" baseline="0" dirty="0" smtClean="0"/>
              <a:t>The arguments of lasso are the vectors x and 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 is </a:t>
            </a:r>
            <a:r>
              <a:rPr lang="en-US" sz="1200" dirty="0" smtClean="0"/>
              <a:t>a matrix containing all features column by column [x1 x2 … ]</a:t>
            </a:r>
          </a:p>
          <a:p>
            <a:r>
              <a:rPr lang="en-US" baseline="0" dirty="0" smtClean="0"/>
              <a:t>And y is a column vector with all labels of the data set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BF335C-4646-458E-9A0B-64BA6FB582C9}" type="slidenum">
              <a:rPr lang="en-US" smtClean="0"/>
              <a:t>10</a:t>
            </a:fld>
            <a:endParaRPr lang="en-US"/>
          </a:p>
        </p:txBody>
      </p:sp>
    </p:spTree>
    <p:extLst>
      <p:ext uri="{BB962C8B-B14F-4D97-AF65-F5344CB8AC3E}">
        <p14:creationId xmlns:p14="http://schemas.microsoft.com/office/powerpoint/2010/main" val="322691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Let us workout an example to illustrate how you can use the lasso function</a:t>
                </a:r>
              </a:p>
              <a:p>
                <a:endParaRPr lang="en-US" dirty="0" smtClean="0"/>
              </a:p>
              <a:p>
                <a:r>
                  <a:rPr lang="en-US" dirty="0" smtClean="0"/>
                  <a:t>First we will generate a data set</a:t>
                </a:r>
              </a:p>
              <a:p>
                <a:endParaRPr lang="en-US" dirty="0" smtClean="0"/>
              </a:p>
              <a:p>
                <a:r>
                  <a:rPr lang="en-US" dirty="0" smtClean="0"/>
                  <a:t>We want</a:t>
                </a:r>
                <a:r>
                  <a:rPr lang="en-US" baseline="0" dirty="0" smtClean="0"/>
                  <a:t> </a:t>
                </a:r>
                <a:r>
                  <a:rPr lang="en-US" baseline="0" dirty="0" err="1" smtClean="0"/>
                  <a:t>ot</a:t>
                </a:r>
                <a:r>
                  <a:rPr lang="en-US" baseline="0" dirty="0" smtClean="0"/>
                  <a:t> generate a data set which is nearly linear according the equation </a:t>
                </a:r>
                <a14:m>
                  <m:oMath xmlns:m="http://schemas.openxmlformats.org/officeDocument/2006/math">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oMath>
                </a14:m>
                <a:r>
                  <a:rPr lang="en-US" dirty="0" smtClean="0"/>
                  <a:t> </a:t>
                </a:r>
                <a:endParaRPr lang="en-US" dirty="0" smtClean="0"/>
              </a:p>
              <a:p>
                <a:endParaRPr lang="en-US" dirty="0" smtClean="0"/>
              </a:p>
              <a:p>
                <a:r>
                  <a:rPr lang="en-US" dirty="0" smtClean="0"/>
                  <a:t>We proceed as follows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First we define a x vector with the command </a:t>
                </a:r>
                <a:r>
                  <a:rPr lang="en-US" dirty="0" smtClean="0">
                    <a:solidFill>
                      <a:schemeClr val="tx1"/>
                    </a:solidFill>
                  </a:rPr>
                  <a:t>x=</a:t>
                </a:r>
                <a:r>
                  <a:rPr lang="en-US" dirty="0" err="1" smtClean="0">
                    <a:solidFill>
                      <a:schemeClr val="tx1"/>
                    </a:solidFill>
                  </a:rPr>
                  <a:t>linspace</a:t>
                </a:r>
                <a:r>
                  <a:rPr lang="en-US" dirty="0" smtClean="0">
                    <a:solidFill>
                      <a:schemeClr val="tx1"/>
                    </a:solidFill>
                  </a:rPr>
                  <a:t>(-3,3)‘</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The</a:t>
                </a:r>
                <a:r>
                  <a:rPr lang="en-US" baseline="0" dirty="0" smtClean="0">
                    <a:solidFill>
                      <a:schemeClr val="tx1"/>
                    </a:solidFill>
                  </a:rPr>
                  <a:t> command </a:t>
                </a:r>
                <a:r>
                  <a:rPr lang="en-US" baseline="0" dirty="0" err="1" smtClean="0">
                    <a:solidFill>
                      <a:schemeClr val="tx1"/>
                    </a:solidFill>
                  </a:rPr>
                  <a:t>linsapce</a:t>
                </a:r>
                <a:r>
                  <a:rPr lang="en-US" baseline="0" dirty="0" smtClean="0">
                    <a:solidFill>
                      <a:schemeClr val="tx1"/>
                    </a:solidFill>
                  </a:rPr>
                  <a:t> will generate 100 equally spaced points between -3 and 3 and arrange them in a line vector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As we want a column vector for x we added the </a:t>
                </a:r>
                <a:r>
                  <a:rPr lang="en-US" baseline="0" dirty="0" err="1" smtClean="0">
                    <a:solidFill>
                      <a:schemeClr val="tx1"/>
                    </a:solidFill>
                  </a:rPr>
                  <a:t>apostrof</a:t>
                </a:r>
                <a:r>
                  <a:rPr lang="en-US" baseline="0" dirty="0" smtClean="0">
                    <a:solidFill>
                      <a:schemeClr val="tx1"/>
                    </a:solidFill>
                  </a:rPr>
                  <a:t> to transpose the line vector into a column vector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To generate the y values, or labels, of the data set we use two tricks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First we calculate </a:t>
                </a:r>
                <a:r>
                  <a:rPr lang="en-US" dirty="0" smtClean="0">
                    <a:solidFill>
                      <a:schemeClr val="tx1"/>
                    </a:solidFill>
                  </a:rPr>
                  <a:t>y = [x.^0 x.^1]*[2 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This</a:t>
                </a:r>
                <a:r>
                  <a:rPr lang="en-US" baseline="0" dirty="0" smtClean="0">
                    <a:solidFill>
                      <a:schemeClr val="tx1"/>
                    </a:solidFill>
                  </a:rPr>
                  <a:t> computes the y values of each entry of the x vector according the equation 2+4x</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If you have troubles to understand this trick, I recommend you to write down this matrix equation on a piece of paper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If you understood well the notations we used in the second lecture of this lesson then it should clear for you. If not, I suggest you review this lecture again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The second term we add is with the </a:t>
                </a:r>
                <a:r>
                  <a:rPr lang="en-US" dirty="0" err="1" smtClean="0">
                    <a:solidFill>
                      <a:schemeClr val="tx1"/>
                    </a:solidFill>
                  </a:rPr>
                  <a:t>randn</a:t>
                </a:r>
                <a:r>
                  <a:rPr lang="en-CA" baseline="0" dirty="0" smtClean="0">
                    <a:solidFill>
                      <a:schemeClr val="tx1"/>
                    </a:solidFill>
                  </a:rPr>
                  <a:t> function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The </a:t>
                </a:r>
                <a:r>
                  <a:rPr lang="en-US" baseline="0" dirty="0" err="1" smtClean="0">
                    <a:solidFill>
                      <a:schemeClr val="tx1"/>
                    </a:solidFill>
                  </a:rPr>
                  <a:t>randn</a:t>
                </a:r>
                <a:r>
                  <a:rPr lang="en-US" baseline="0" dirty="0" smtClean="0">
                    <a:solidFill>
                      <a:schemeClr val="tx1"/>
                    </a:solidFill>
                  </a:rPr>
                  <a:t> function generates random numbers organized in a matrix</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The random numbers are of mean zero and standard deviation 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The first argument tells how many numbers you want. This will be the number of lines of the matrix generated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In our case we want length(x) numbers, which means the same numbers as we have in the x vector.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The second argument is how many columns you want in your matrix. In our case we want only one column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Adding these two terms calculates y values following the equation 4x+2 but with some noise added to it. We multiplied by two the noise to make it  a little larger than  of standard</a:t>
                </a:r>
                <a:r>
                  <a:rPr lang="en-US" baseline="0" dirty="0" smtClean="0">
                    <a:solidFill>
                      <a:schemeClr val="tx1"/>
                    </a:solidFill>
                  </a:rPr>
                  <a:t> deviation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With command plot we can  visualize the generated data set x-y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We get indeed some points fooling the equation 4x+2 but with some noise added to it</a:t>
                </a:r>
                <a:endParaRPr lang="en-US" dirty="0" smtClean="0">
                  <a:solidFill>
                    <a:schemeClr val="tx1"/>
                  </a:solidFill>
                </a:endParaRPr>
              </a:p>
            </p:txBody>
          </p:sp>
        </mc:Choice>
        <mc:Fallback>
          <p:sp>
            <p:nvSpPr>
              <p:cNvPr id="3" name="Notes Placeholder 2"/>
              <p:cNvSpPr>
                <a:spLocks noGrp="1"/>
              </p:cNvSpPr>
              <p:nvPr>
                <p:ph type="body" idx="1"/>
              </p:nvPr>
            </p:nvSpPr>
            <p:spPr/>
            <p:txBody>
              <a:bodyPr/>
              <a:lstStyle/>
              <a:p>
                <a:r>
                  <a:rPr lang="en-US" dirty="0" smtClean="0"/>
                  <a:t>Let us workout an example to illustrate how you can use the lasso function</a:t>
                </a:r>
              </a:p>
              <a:p>
                <a:endParaRPr lang="en-US" dirty="0" smtClean="0"/>
              </a:p>
              <a:p>
                <a:r>
                  <a:rPr lang="en-US" dirty="0" smtClean="0"/>
                  <a:t>First we will generate a data set</a:t>
                </a:r>
              </a:p>
              <a:p>
                <a:endParaRPr lang="en-US" dirty="0" smtClean="0"/>
              </a:p>
              <a:p>
                <a:r>
                  <a:rPr lang="en-US" dirty="0" smtClean="0"/>
                  <a:t>We want</a:t>
                </a:r>
                <a:r>
                  <a:rPr lang="en-US" baseline="0" dirty="0" smtClean="0"/>
                  <a:t> </a:t>
                </a:r>
                <a:r>
                  <a:rPr lang="en-US" baseline="0" dirty="0" err="1" smtClean="0"/>
                  <a:t>ot</a:t>
                </a:r>
                <a:r>
                  <a:rPr lang="en-US" baseline="0" dirty="0" smtClean="0"/>
                  <a:t> generate a data set which is nearly linear according the equation </a:t>
                </a:r>
                <a:r>
                  <a:rPr lang="en-US" b="0" i="0" smtClean="0">
                    <a:latin typeface="Cambria Math" panose="02040503050406030204" pitchFamily="18" charset="0"/>
                    <a:ea typeface="Cambria Math" panose="02040503050406030204" pitchFamily="18" charset="0"/>
                  </a:rPr>
                  <a:t>𝑦=4𝑥+2</a:t>
                </a:r>
                <a:r>
                  <a:rPr lang="en-US" dirty="0" smtClean="0"/>
                  <a:t> </a:t>
                </a:r>
                <a:endParaRPr lang="en-US" dirty="0" smtClean="0"/>
              </a:p>
              <a:p>
                <a:endParaRPr lang="en-US" dirty="0" smtClean="0"/>
              </a:p>
              <a:p>
                <a:r>
                  <a:rPr lang="en-US" dirty="0" smtClean="0"/>
                  <a:t>We proceed as follows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First we define a x vector with the command </a:t>
                </a:r>
                <a:r>
                  <a:rPr lang="en-US" dirty="0" smtClean="0">
                    <a:solidFill>
                      <a:schemeClr val="tx1"/>
                    </a:solidFill>
                  </a:rPr>
                  <a:t>x=</a:t>
                </a:r>
                <a:r>
                  <a:rPr lang="en-US" dirty="0" err="1" smtClean="0">
                    <a:solidFill>
                      <a:schemeClr val="tx1"/>
                    </a:solidFill>
                  </a:rPr>
                  <a:t>linspace</a:t>
                </a:r>
                <a:r>
                  <a:rPr lang="en-US" dirty="0" smtClean="0">
                    <a:solidFill>
                      <a:schemeClr val="tx1"/>
                    </a:solidFill>
                  </a:rPr>
                  <a:t>(-3,3)‘</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The</a:t>
                </a:r>
                <a:r>
                  <a:rPr lang="en-US" baseline="0" dirty="0" smtClean="0">
                    <a:solidFill>
                      <a:schemeClr val="tx1"/>
                    </a:solidFill>
                  </a:rPr>
                  <a:t> command </a:t>
                </a:r>
                <a:r>
                  <a:rPr lang="en-US" baseline="0" dirty="0" err="1" smtClean="0">
                    <a:solidFill>
                      <a:schemeClr val="tx1"/>
                    </a:solidFill>
                  </a:rPr>
                  <a:t>linsapce</a:t>
                </a:r>
                <a:r>
                  <a:rPr lang="en-US" baseline="0" dirty="0" smtClean="0">
                    <a:solidFill>
                      <a:schemeClr val="tx1"/>
                    </a:solidFill>
                  </a:rPr>
                  <a:t> will generate 100 equally spaced points between -3 and 3 and arrange them in a line vector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As we want a column vector for x we added the </a:t>
                </a:r>
                <a:r>
                  <a:rPr lang="en-US" baseline="0" dirty="0" err="1" smtClean="0">
                    <a:solidFill>
                      <a:schemeClr val="tx1"/>
                    </a:solidFill>
                  </a:rPr>
                  <a:t>apostrof</a:t>
                </a:r>
                <a:r>
                  <a:rPr lang="en-US" baseline="0" dirty="0" smtClean="0">
                    <a:solidFill>
                      <a:schemeClr val="tx1"/>
                    </a:solidFill>
                  </a:rPr>
                  <a:t> to transpose the line vector into a column vector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To generate the y values, or labels, of the data set we use two tricks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First we calculate </a:t>
                </a:r>
                <a:r>
                  <a:rPr lang="en-US" dirty="0" smtClean="0">
                    <a:solidFill>
                      <a:schemeClr val="tx1"/>
                    </a:solidFill>
                  </a:rPr>
                  <a:t>y = [x.^0 x.^1]*[2 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This</a:t>
                </a:r>
                <a:r>
                  <a:rPr lang="en-US" baseline="0" dirty="0" smtClean="0">
                    <a:solidFill>
                      <a:schemeClr val="tx1"/>
                    </a:solidFill>
                  </a:rPr>
                  <a:t> computes the y values of each entry of the x vector according the equation 2+4x</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If you have troubles to understand this trick, I recommend you to write down this matrix equation on a piece of paper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If you understood well the notations we used in the second lecture of this lesson then it should clear for you. If not, I suggest you review this lecture again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The second term we add is with the </a:t>
                </a:r>
                <a:r>
                  <a:rPr lang="en-US" dirty="0" err="1" smtClean="0">
                    <a:solidFill>
                      <a:schemeClr val="tx1"/>
                    </a:solidFill>
                  </a:rPr>
                  <a:t>randn</a:t>
                </a:r>
                <a:r>
                  <a:rPr lang="en-CA" baseline="0" dirty="0" smtClean="0">
                    <a:solidFill>
                      <a:schemeClr val="tx1"/>
                    </a:solidFill>
                  </a:rPr>
                  <a:t> function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The </a:t>
                </a:r>
                <a:r>
                  <a:rPr lang="en-US" baseline="0" dirty="0" err="1" smtClean="0">
                    <a:solidFill>
                      <a:schemeClr val="tx1"/>
                    </a:solidFill>
                  </a:rPr>
                  <a:t>randn</a:t>
                </a:r>
                <a:r>
                  <a:rPr lang="en-US" baseline="0" dirty="0" smtClean="0">
                    <a:solidFill>
                      <a:schemeClr val="tx1"/>
                    </a:solidFill>
                  </a:rPr>
                  <a:t> function generates random numbers organized in a matrix</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The random numbers are of mean zero and standard deviation 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The first argument tells how many numbers you want. This will be the number of lines of the matrix generated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In our case we want length(x) numbers, which means the same numbers as we have in the x vector.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The second argument is how many columns you want in your matrix. In our case we want only one column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Adding these two terms calculates y values following the equation 4x+2 but with some noise added to it. We multiplied by two the noise to make it  a little larger than  of standard</a:t>
                </a:r>
                <a:r>
                  <a:rPr lang="en-US" baseline="0" dirty="0" smtClean="0">
                    <a:solidFill>
                      <a:schemeClr val="tx1"/>
                    </a:solidFill>
                  </a:rPr>
                  <a:t> deviation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With command plot we can  visualize the generated data set x-y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We get indeed some points fooling the equation 4x+2 but with some noise added to it</a:t>
                </a:r>
                <a:endParaRPr lang="en-US" dirty="0" smtClean="0">
                  <a:solidFill>
                    <a:schemeClr val="tx1"/>
                  </a:solidFill>
                </a:endParaRPr>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11</a:t>
            </a:fld>
            <a:endParaRPr lang="en-US"/>
          </a:p>
        </p:txBody>
      </p:sp>
    </p:spTree>
    <p:extLst>
      <p:ext uri="{BB962C8B-B14F-4D97-AF65-F5344CB8AC3E}">
        <p14:creationId xmlns:p14="http://schemas.microsoft.com/office/powerpoint/2010/main" val="2148696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Let us now choose a model</a:t>
                </a:r>
              </a:p>
              <a:p>
                <a:r>
                  <a:rPr lang="en-US" dirty="0" smtClean="0"/>
                  <a:t>We choose to fit a polynomial of degree 10</a:t>
                </a:r>
              </a:p>
              <a:p>
                <a:endParaRPr lang="en-US" dirty="0" smtClean="0"/>
              </a:p>
              <a:p>
                <a:r>
                  <a:rPr lang="en-US" dirty="0" smtClean="0"/>
                  <a:t>We do this by defining a linear model with ten features xi defined as </a:t>
                </a:r>
                <a14:m>
                  <m:oMath xmlns:m="http://schemas.openxmlformats.org/officeDocument/2006/math">
                    <m:sSub>
                      <m:sSubPr>
                        <m:ctrlPr>
                          <a:rPr lang="fr-FR"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a14:m>
                <a:endParaRPr lang="en-CA" dirty="0" smtClean="0"/>
              </a:p>
              <a:p>
                <a:endParaRPr lang="en-US" dirty="0" smtClean="0"/>
              </a:p>
              <a:p>
                <a:r>
                  <a:rPr lang="en-US" dirty="0" smtClean="0"/>
                  <a:t>In a first</a:t>
                </a:r>
                <a:r>
                  <a:rPr lang="en-US" baseline="0" dirty="0" smtClean="0"/>
                  <a:t> step we will use the normal equations to find the model parameters</a:t>
                </a:r>
              </a:p>
              <a:p>
                <a:endParaRPr lang="en-US" baseline="0" dirty="0" smtClean="0"/>
              </a:p>
              <a:p>
                <a:r>
                  <a:rPr lang="en-US" dirty="0" smtClean="0"/>
                  <a:t>For this we need the coefficient matrix A</a:t>
                </a:r>
                <a:r>
                  <a:rPr lang="en-US" baseline="0" dirty="0" smtClean="0"/>
                  <a:t> </a:t>
                </a:r>
                <a:r>
                  <a:rPr lang="en-US" dirty="0" smtClean="0"/>
                  <a:t>from the non-consistent equations</a:t>
                </a:r>
              </a:p>
              <a:p>
                <a:endParaRPr lang="en-US" dirty="0" smtClean="0"/>
              </a:p>
              <a:p>
                <a:r>
                  <a:rPr lang="en-US" dirty="0" smtClean="0"/>
                  <a:t>We define it the way</a:t>
                </a:r>
                <a:r>
                  <a:rPr lang="en-US" baseline="0" dirty="0" smtClean="0"/>
                  <a:t> we learned in previous lectures by using the column by column method</a:t>
                </a:r>
              </a:p>
              <a:p>
                <a:endParaRPr lang="en-US" dirty="0" smtClean="0"/>
              </a:p>
              <a:p>
                <a:r>
                  <a:rPr lang="en-US" dirty="0" smtClean="0"/>
                  <a:t>The</a:t>
                </a:r>
                <a:r>
                  <a:rPr lang="en-US" baseline="0" dirty="0" smtClean="0"/>
                  <a:t> first column is made of ones, which we achieve by taking the power zero of the vector x</a:t>
                </a:r>
              </a:p>
              <a:p>
                <a:r>
                  <a:rPr lang="en-US" baseline="0" dirty="0" smtClean="0"/>
                  <a:t>The second column contains the first feature, which is x</a:t>
                </a:r>
              </a:p>
              <a:p>
                <a:r>
                  <a:rPr lang="en-US" baseline="0" dirty="0" smtClean="0"/>
                  <a:t>The third </a:t>
                </a:r>
                <a:r>
                  <a:rPr lang="en-US" baseline="0" dirty="0" smtClean="0"/>
                  <a:t>column contains the second feature, which is x power 2</a:t>
                </a:r>
              </a:p>
              <a:p>
                <a:r>
                  <a:rPr lang="en-US" baseline="0" dirty="0" smtClean="0"/>
                  <a:t>We proceed lie this until the last column which is the last feature x10 which is equal to x power 10</a:t>
                </a:r>
              </a:p>
              <a:p>
                <a:endParaRPr lang="en-US" baseline="0" dirty="0" smtClean="0"/>
              </a:p>
              <a:p>
                <a:endParaRPr lang="en-US" dirty="0" smtClean="0"/>
              </a:p>
            </p:txBody>
          </p:sp>
        </mc:Choice>
        <mc:Fallback>
          <p:sp>
            <p:nvSpPr>
              <p:cNvPr id="3" name="Notes Placeholder 2"/>
              <p:cNvSpPr>
                <a:spLocks noGrp="1"/>
              </p:cNvSpPr>
              <p:nvPr>
                <p:ph type="body" idx="1"/>
              </p:nvPr>
            </p:nvSpPr>
            <p:spPr/>
            <p:txBody>
              <a:bodyPr/>
              <a:lstStyle/>
              <a:p>
                <a:r>
                  <a:rPr lang="en-US" dirty="0" smtClean="0"/>
                  <a:t>Let us now choose a model</a:t>
                </a:r>
              </a:p>
              <a:p>
                <a:r>
                  <a:rPr lang="en-US" dirty="0" smtClean="0"/>
                  <a:t>We choose to fit a polynomial of degree 10</a:t>
                </a:r>
              </a:p>
              <a:p>
                <a:endParaRPr lang="en-US" dirty="0" smtClean="0"/>
              </a:p>
              <a:p>
                <a:r>
                  <a:rPr lang="en-US" dirty="0" smtClean="0"/>
                  <a:t>We do this by defining a linear model with ten features xi defined as </a:t>
                </a:r>
                <a:r>
                  <a:rPr lang="en-US" i="0">
                    <a:latin typeface="Cambria Math" panose="02040503050406030204" pitchFamily="18" charset="0"/>
                  </a:rPr>
                  <a:t>𝑥</a:t>
                </a:r>
                <a:r>
                  <a:rPr lang="fr-FR" i="0" smtClean="0">
                    <a:latin typeface="Cambria Math" panose="02040503050406030204" pitchFamily="18" charset="0"/>
                  </a:rPr>
                  <a:t>_</a:t>
                </a:r>
                <a:r>
                  <a:rPr lang="en-US" b="0" i="0" smtClean="0">
                    <a:latin typeface="Cambria Math" panose="02040503050406030204" pitchFamily="18" charset="0"/>
                  </a:rPr>
                  <a:t>𝑖=𝑥^𝑖</a:t>
                </a:r>
                <a:endParaRPr lang="en-CA" dirty="0" smtClean="0"/>
              </a:p>
              <a:p>
                <a:endParaRPr lang="en-US" dirty="0" smtClean="0"/>
              </a:p>
              <a:p>
                <a:r>
                  <a:rPr lang="en-US" dirty="0" smtClean="0"/>
                  <a:t>In a first</a:t>
                </a:r>
                <a:r>
                  <a:rPr lang="en-US" baseline="0" dirty="0" smtClean="0"/>
                  <a:t> step we will use the normal equations to find the model parameters</a:t>
                </a:r>
              </a:p>
              <a:p>
                <a:endParaRPr lang="en-US" baseline="0" dirty="0" smtClean="0"/>
              </a:p>
              <a:p>
                <a:r>
                  <a:rPr lang="en-US" dirty="0" smtClean="0"/>
                  <a:t>For this we need the coefficient matrix A</a:t>
                </a:r>
                <a:r>
                  <a:rPr lang="en-US" baseline="0" dirty="0" smtClean="0"/>
                  <a:t> </a:t>
                </a:r>
                <a:r>
                  <a:rPr lang="en-US" dirty="0" smtClean="0"/>
                  <a:t>from the non-consistent equations</a:t>
                </a:r>
              </a:p>
              <a:p>
                <a:endParaRPr lang="en-US" dirty="0" smtClean="0"/>
              </a:p>
              <a:p>
                <a:r>
                  <a:rPr lang="en-US" dirty="0" smtClean="0"/>
                  <a:t>We define it the way</a:t>
                </a:r>
                <a:r>
                  <a:rPr lang="en-US" baseline="0" dirty="0" smtClean="0"/>
                  <a:t> we learned in previous lectures by using the column by column method</a:t>
                </a:r>
              </a:p>
              <a:p>
                <a:endParaRPr lang="en-US" dirty="0" smtClean="0"/>
              </a:p>
              <a:p>
                <a:r>
                  <a:rPr lang="en-US" dirty="0" smtClean="0"/>
                  <a:t>The</a:t>
                </a:r>
                <a:r>
                  <a:rPr lang="en-US" baseline="0" dirty="0" smtClean="0"/>
                  <a:t> first column is made of ones, which we achieve by taking the power zero of the vector x</a:t>
                </a:r>
              </a:p>
              <a:p>
                <a:r>
                  <a:rPr lang="en-US" baseline="0" dirty="0" smtClean="0"/>
                  <a:t>The second column contains the first feature, which is x</a:t>
                </a:r>
              </a:p>
              <a:p>
                <a:r>
                  <a:rPr lang="en-US" baseline="0" dirty="0" smtClean="0"/>
                  <a:t>The third </a:t>
                </a:r>
                <a:r>
                  <a:rPr lang="en-US" baseline="0" dirty="0" smtClean="0"/>
                  <a:t>column contains the second feature, which is x power 2</a:t>
                </a:r>
              </a:p>
              <a:p>
                <a:r>
                  <a:rPr lang="en-US" baseline="0" dirty="0" smtClean="0"/>
                  <a:t>We proceed lie this until the last column which is the last feature x10 which is equal to x power 10</a:t>
                </a:r>
              </a:p>
              <a:p>
                <a:endParaRPr lang="en-US" baseline="0" dirty="0" smtClean="0"/>
              </a:p>
              <a:p>
                <a:endParaRPr lang="en-US" dirty="0" smtClean="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12</a:t>
            </a:fld>
            <a:endParaRPr lang="en-US"/>
          </a:p>
        </p:txBody>
      </p:sp>
    </p:spTree>
    <p:extLst>
      <p:ext uri="{BB962C8B-B14F-4D97-AF65-F5344CB8AC3E}">
        <p14:creationId xmlns:p14="http://schemas.microsoft.com/office/powerpoint/2010/main" val="1969932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solve the normal equations using PA=LU decomposition and store the computed model parameters in the vector theta</a:t>
            </a:r>
          </a:p>
          <a:p>
            <a:endParaRPr lang="en-US" dirty="0" smtClean="0"/>
          </a:p>
          <a:p>
            <a:r>
              <a:rPr lang="en-US" dirty="0" smtClean="0"/>
              <a:t>Note</a:t>
            </a:r>
            <a:r>
              <a:rPr lang="en-US" baseline="0" dirty="0" smtClean="0"/>
              <a:t> that if you try to reproduce this example on your computer you will get different values are the y values you will have generated will most likely differ </a:t>
            </a:r>
          </a:p>
          <a:p>
            <a:endParaRPr lang="en-US" baseline="0" dirty="0" smtClean="0"/>
          </a:p>
          <a:p>
            <a:r>
              <a:rPr lang="en-US" baseline="0" dirty="0" smtClean="0"/>
              <a:t>To plot the fitted model we can compute the predicted values y of the fitted model corresponding to some x values</a:t>
            </a:r>
          </a:p>
          <a:p>
            <a:r>
              <a:rPr lang="en-US" baseline="0" dirty="0" smtClean="0"/>
              <a:t>We call these x values </a:t>
            </a:r>
            <a:r>
              <a:rPr lang="en-US" baseline="0" dirty="0" err="1" smtClean="0"/>
              <a:t>xf</a:t>
            </a:r>
            <a:r>
              <a:rPr lang="en-US" baseline="0" dirty="0" smtClean="0"/>
              <a:t> and choose them between -3.5 and +3.5</a:t>
            </a:r>
          </a:p>
          <a:p>
            <a:endParaRPr lang="en-US" baseline="0" dirty="0" smtClean="0"/>
          </a:p>
          <a:p>
            <a:r>
              <a:rPr lang="en-US" baseline="0" dirty="0" smtClean="0"/>
              <a:t>To compute the corresponding y values we compute A times theta where A is the matrix obtained from our values </a:t>
            </a:r>
            <a:r>
              <a:rPr lang="en-US" baseline="0" dirty="0" err="1" smtClean="0"/>
              <a:t>xf</a:t>
            </a:r>
            <a:r>
              <a:rPr lang="en-US" baseline="0" dirty="0" smtClean="0"/>
              <a:t> and theta the fitted model parameters</a:t>
            </a:r>
          </a:p>
          <a:p>
            <a:endParaRPr lang="en-US" baseline="0" dirty="0" smtClean="0"/>
          </a:p>
          <a:p>
            <a:r>
              <a:rPr lang="en-US" baseline="0" dirty="0" smtClean="0"/>
              <a:t>Using the plot command we can visualize our data set and the fitted model</a:t>
            </a:r>
          </a:p>
          <a:p>
            <a:endParaRPr lang="en-US" baseline="0" dirty="0" smtClean="0"/>
          </a:p>
          <a:p>
            <a:r>
              <a:rPr lang="en-US" baseline="0" dirty="0" smtClean="0"/>
              <a:t>We note that the fit isn't that great, especially at start and end of the data set</a:t>
            </a:r>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13</a:t>
            </a:fld>
            <a:endParaRPr lang="en-US"/>
          </a:p>
        </p:txBody>
      </p:sp>
    </p:spTree>
    <p:extLst>
      <p:ext uri="{BB962C8B-B14F-4D97-AF65-F5344CB8AC3E}">
        <p14:creationId xmlns:p14="http://schemas.microsoft.com/office/powerpoint/2010/main" val="185901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Let us repeat the same fit but using LASSO</a:t>
                </a:r>
                <a:r>
                  <a:rPr lang="en-US" baseline="0" dirty="0" smtClean="0"/>
                  <a:t> regression</a:t>
                </a:r>
              </a:p>
              <a:p>
                <a:endParaRPr lang="en-US" baseline="0" dirty="0" smtClean="0"/>
              </a:p>
              <a:p>
                <a:r>
                  <a:rPr lang="en-US" baseline="0" dirty="0" smtClean="0"/>
                  <a:t>For this we use the </a:t>
                </a:r>
                <a:r>
                  <a:rPr lang="en-US" baseline="0" dirty="0" err="1" smtClean="0"/>
                  <a:t>matlab</a:t>
                </a:r>
                <a:r>
                  <a:rPr lang="en-US" baseline="0" dirty="0" smtClean="0"/>
                  <a:t> lasso function</a:t>
                </a:r>
              </a:p>
              <a:p>
                <a:endParaRPr lang="en-US" baseline="0" dirty="0" smtClean="0"/>
              </a:p>
              <a:p>
                <a:r>
                  <a:rPr lang="en-US" baseline="0" dirty="0" smtClean="0"/>
                  <a:t>The two input arguments of the function are the features and the labels</a:t>
                </a:r>
              </a:p>
              <a:p>
                <a:endParaRPr lang="en-US" baseline="0" dirty="0" smtClean="0"/>
              </a:p>
              <a:p>
                <a:r>
                  <a:rPr lang="en-US" baseline="0" dirty="0" smtClean="0"/>
                  <a:t>The </a:t>
                </a:r>
                <a:r>
                  <a:rPr lang="en-US" baseline="0" dirty="0" err="1" smtClean="0"/>
                  <a:t>matlab</a:t>
                </a:r>
                <a:r>
                  <a:rPr lang="en-US" baseline="0" dirty="0" smtClean="0"/>
                  <a:t> function will return us a matrix B and a </a:t>
                </a:r>
                <a:r>
                  <a:rPr lang="en-US" baseline="0" dirty="0" err="1" smtClean="0"/>
                  <a:t>matlab</a:t>
                </a:r>
                <a:r>
                  <a:rPr lang="en-US" baseline="0" dirty="0" smtClean="0"/>
                  <a:t> structure </a:t>
                </a:r>
                <a:r>
                  <a:rPr lang="en-US" baseline="0" dirty="0" err="1" smtClean="0"/>
                  <a:t>fitinfo</a:t>
                </a:r>
                <a:endParaRPr lang="en-US" baseline="0" dirty="0" smtClean="0"/>
              </a:p>
              <a:p>
                <a:endParaRPr lang="en-US" baseline="0" dirty="0" smtClean="0"/>
              </a:p>
              <a:p>
                <a:r>
                  <a:rPr lang="en-US" baseline="0" dirty="0" smtClean="0"/>
                  <a:t>Let us first focus on the matrix B</a:t>
                </a:r>
              </a:p>
              <a:p>
                <a:endParaRPr lang="en-US" baseline="0" dirty="0" smtClean="0"/>
              </a:p>
              <a:p>
                <a:r>
                  <a:rPr lang="en-US" baseline="0" dirty="0" smtClean="0"/>
                  <a:t>Executing size(B) reveals us that it is a 10 by 100 matrix</a:t>
                </a:r>
              </a:p>
              <a:p>
                <a:endParaRPr lang="en-US" baseline="0" dirty="0" smtClean="0"/>
              </a:p>
              <a:p>
                <a:r>
                  <a:rPr lang="en-US" baseline="0" dirty="0" smtClean="0"/>
                  <a:t>How should we understand this matrix B?</a:t>
                </a:r>
              </a:p>
              <a:p>
                <a:r>
                  <a:rPr lang="en-US" baseline="0" dirty="0" smtClean="0"/>
                  <a:t>In fact each column of the matrix B contains a set of fitted model parameters theta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a:t>
                </a:r>
                <a:r>
                  <a:rPr lang="fr-FR" dirty="0" smtClean="0">
                    <a:solidFill>
                      <a:schemeClr val="tx1"/>
                    </a:solidFill>
                  </a:rPr>
                  <a:t>B(:,5)</a:t>
                </a:r>
                <a:r>
                  <a:rPr lang="en-US" baseline="0" dirty="0" smtClean="0">
                    <a:solidFill>
                      <a:schemeClr val="tx1"/>
                    </a:solidFill>
                  </a:rPr>
                  <a:t> is the column number 5. It contains 10 fitted model </a:t>
                </a:r>
                <a:r>
                  <a:rPr lang="en-US" baseline="0" dirty="0" err="1" smtClean="0">
                    <a:solidFill>
                      <a:schemeClr val="tx1"/>
                    </a:solidFill>
                  </a:rPr>
                  <a:t>paramters</a:t>
                </a:r>
                <a:r>
                  <a:rPr lang="en-US" baseline="0" dirty="0" smtClean="0">
                    <a:solidFill>
                      <a:schemeClr val="tx1"/>
                    </a:solidFill>
                  </a:rPr>
                  <a:t> theta1 to theta10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Note that the bias term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oMath>
                </a14:m>
                <a:r>
                  <a:rPr lang="fr-FR" dirty="0" smtClean="0">
                    <a:solidFill>
                      <a:schemeClr val="tx1"/>
                    </a:solidFill>
                  </a:rPr>
                  <a:t> </a:t>
                </a:r>
                <a:r>
                  <a:rPr lang="en-CA" noProof="0" dirty="0" smtClean="0">
                    <a:solidFill>
                      <a:schemeClr val="tx1"/>
                    </a:solidFill>
                  </a:rPr>
                  <a:t>is</a:t>
                </a:r>
                <a:r>
                  <a:rPr lang="fr-FR" dirty="0" smtClean="0">
                    <a:solidFill>
                      <a:schemeClr val="tx1"/>
                    </a:solidFill>
                  </a:rPr>
                  <a:t> not en</a:t>
                </a:r>
                <a:r>
                  <a:rPr lang="en-CA" noProof="0" dirty="0" smtClean="0">
                    <a:solidFill>
                      <a:schemeClr val="tx1"/>
                    </a:solidFill>
                  </a:rPr>
                  <a:t>coded</a:t>
                </a:r>
                <a:r>
                  <a:rPr lang="fr-FR" dirty="0" smtClean="0">
                    <a:solidFill>
                      <a:schemeClr val="tx1"/>
                    </a:solidFill>
                  </a:rPr>
                  <a:t> </a:t>
                </a:r>
                <a:r>
                  <a:rPr lang="en-CA" noProof="0" dirty="0" smtClean="0">
                    <a:solidFill>
                      <a:schemeClr val="tx1"/>
                    </a:solidFill>
                  </a:rPr>
                  <a:t>inside</a:t>
                </a:r>
                <a:r>
                  <a:rPr lang="fr-FR" baseline="0" dirty="0" smtClean="0">
                    <a:solidFill>
                      <a:schemeClr val="tx1"/>
                    </a:solidFill>
                  </a:rPr>
                  <a:t> </a:t>
                </a:r>
                <a:r>
                  <a:rPr lang="en-CA" baseline="0" noProof="0" dirty="0" smtClean="0">
                    <a:solidFill>
                      <a:schemeClr val="tx1"/>
                    </a:solidFill>
                  </a:rPr>
                  <a:t>this</a:t>
                </a:r>
                <a:r>
                  <a:rPr lang="fr-FR" baseline="0" dirty="0" smtClean="0">
                    <a:solidFill>
                      <a:schemeClr val="tx1"/>
                    </a:solidFill>
                  </a:rPr>
                  <a:t> matrix</a:t>
                </a:r>
              </a:p>
              <a:p>
                <a:pPr marL="0" marR="0" indent="0" algn="l" defTabSz="914400" rtl="0" eaLnBrk="1" fontAlgn="auto" latinLnBrk="0" hangingPunct="1">
                  <a:lnSpc>
                    <a:spcPct val="100000"/>
                  </a:lnSpc>
                  <a:spcBef>
                    <a:spcPts val="0"/>
                  </a:spcBef>
                  <a:spcAft>
                    <a:spcPts val="0"/>
                  </a:spcAft>
                  <a:buClrTx/>
                  <a:buSzTx/>
                  <a:buFontTx/>
                  <a:buNone/>
                  <a:tabLst/>
                  <a:defRPr/>
                </a:pPr>
                <a:endParaRPr lang="en-CA" noProof="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noProof="0" dirty="0" smtClean="0">
                    <a:solidFill>
                      <a:schemeClr val="tx1"/>
                    </a:solidFill>
                  </a:rPr>
                  <a:t>What are the different columns?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noProof="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solidFill>
                      <a:schemeClr val="tx1"/>
                    </a:solidFill>
                  </a:rPr>
                  <a:t>Each column was generated with a different hyper-parameter</a:t>
                </a:r>
                <a:r>
                  <a:rPr lang="en-US" baseline="0" noProof="0" dirty="0" smtClean="0">
                    <a:solidFill>
                      <a:schemeClr val="tx1"/>
                    </a:solidFill>
                  </a:rPr>
                  <a:t> lambda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olidFill>
                      <a:schemeClr val="tx1"/>
                    </a:solidFill>
                  </a:rPr>
                  <a:t>In the simple form of the function lasso we present here, </a:t>
                </a:r>
                <a:r>
                  <a:rPr lang="en-US" baseline="0" noProof="0" dirty="0" err="1" smtClean="0">
                    <a:solidFill>
                      <a:schemeClr val="tx1"/>
                    </a:solidFill>
                  </a:rPr>
                  <a:t>matlab</a:t>
                </a:r>
                <a:r>
                  <a:rPr lang="en-US" baseline="0" noProof="0" dirty="0" smtClean="0">
                    <a:solidFill>
                      <a:schemeClr val="tx1"/>
                    </a:solidFill>
                  </a:rPr>
                  <a:t> chooses a range of hypermeters for you. If you are curious you can read the online documentation from </a:t>
                </a:r>
                <a:r>
                  <a:rPr lang="en-US" baseline="0" noProof="0" dirty="0" err="1" smtClean="0">
                    <a:solidFill>
                      <a:schemeClr val="tx1"/>
                    </a:solidFill>
                  </a:rPr>
                  <a:t>matlab</a:t>
                </a:r>
                <a:r>
                  <a:rPr lang="en-US" baseline="0" noProof="0" dirty="0" smtClean="0">
                    <a:solidFill>
                      <a:schemeClr val="tx1"/>
                    </a:solidFill>
                  </a:rPr>
                  <a:t> on the lasso function to learn how to force to chose yourself these hyper-parameters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CA" noProof="0" dirty="0" smtClean="0">
                  <a:solidFill>
                    <a:schemeClr val="tx1"/>
                  </a:solidFill>
                </a:endParaRPr>
              </a:p>
            </p:txBody>
          </p:sp>
        </mc:Choice>
        <mc:Fallback>
          <p:sp>
            <p:nvSpPr>
              <p:cNvPr id="3" name="Notes Placeholder 2"/>
              <p:cNvSpPr>
                <a:spLocks noGrp="1"/>
              </p:cNvSpPr>
              <p:nvPr>
                <p:ph type="body" idx="1"/>
              </p:nvPr>
            </p:nvSpPr>
            <p:spPr/>
            <p:txBody>
              <a:bodyPr/>
              <a:lstStyle/>
              <a:p>
                <a:r>
                  <a:rPr lang="en-US" dirty="0" smtClean="0"/>
                  <a:t>Let us repeat the same fit but using LASSO</a:t>
                </a:r>
                <a:r>
                  <a:rPr lang="en-US" baseline="0" dirty="0" smtClean="0"/>
                  <a:t> regression</a:t>
                </a:r>
              </a:p>
              <a:p>
                <a:endParaRPr lang="en-US" baseline="0" dirty="0" smtClean="0"/>
              </a:p>
              <a:p>
                <a:r>
                  <a:rPr lang="en-US" baseline="0" dirty="0" smtClean="0"/>
                  <a:t>For this we use the </a:t>
                </a:r>
                <a:r>
                  <a:rPr lang="en-US" baseline="0" dirty="0" err="1" smtClean="0"/>
                  <a:t>matlab</a:t>
                </a:r>
                <a:r>
                  <a:rPr lang="en-US" baseline="0" dirty="0" smtClean="0"/>
                  <a:t> lasso function</a:t>
                </a:r>
              </a:p>
              <a:p>
                <a:endParaRPr lang="en-US" baseline="0" dirty="0" smtClean="0"/>
              </a:p>
              <a:p>
                <a:r>
                  <a:rPr lang="en-US" baseline="0" dirty="0" smtClean="0"/>
                  <a:t>The two input arguments of the function are the features and the labels</a:t>
                </a:r>
              </a:p>
              <a:p>
                <a:endParaRPr lang="en-US" baseline="0" dirty="0" smtClean="0"/>
              </a:p>
              <a:p>
                <a:r>
                  <a:rPr lang="en-US" baseline="0" dirty="0" smtClean="0"/>
                  <a:t>The </a:t>
                </a:r>
                <a:r>
                  <a:rPr lang="en-US" baseline="0" dirty="0" err="1" smtClean="0"/>
                  <a:t>matlab</a:t>
                </a:r>
                <a:r>
                  <a:rPr lang="en-US" baseline="0" dirty="0" smtClean="0"/>
                  <a:t> function will return us a matrix B and a </a:t>
                </a:r>
                <a:r>
                  <a:rPr lang="en-US" baseline="0" dirty="0" err="1" smtClean="0"/>
                  <a:t>matlab</a:t>
                </a:r>
                <a:r>
                  <a:rPr lang="en-US" baseline="0" dirty="0" smtClean="0"/>
                  <a:t> structure </a:t>
                </a:r>
                <a:r>
                  <a:rPr lang="en-US" baseline="0" dirty="0" err="1" smtClean="0"/>
                  <a:t>fitinfo</a:t>
                </a:r>
                <a:endParaRPr lang="en-US" baseline="0" dirty="0" smtClean="0"/>
              </a:p>
              <a:p>
                <a:endParaRPr lang="en-US" baseline="0" dirty="0" smtClean="0"/>
              </a:p>
              <a:p>
                <a:r>
                  <a:rPr lang="en-US" baseline="0" dirty="0" smtClean="0"/>
                  <a:t>Let us first focus on the matrix B</a:t>
                </a:r>
              </a:p>
              <a:p>
                <a:endParaRPr lang="en-US" baseline="0" dirty="0" smtClean="0"/>
              </a:p>
              <a:p>
                <a:r>
                  <a:rPr lang="en-US" baseline="0" dirty="0" smtClean="0"/>
                  <a:t>Executing size(B) reveals us that it is a 10 by 100 matrix</a:t>
                </a:r>
              </a:p>
              <a:p>
                <a:endParaRPr lang="en-US" baseline="0" dirty="0" smtClean="0"/>
              </a:p>
              <a:p>
                <a:r>
                  <a:rPr lang="en-US" baseline="0" dirty="0" smtClean="0"/>
                  <a:t>How should we understand this matrix B?</a:t>
                </a:r>
              </a:p>
              <a:p>
                <a:r>
                  <a:rPr lang="en-US" baseline="0" dirty="0" smtClean="0"/>
                  <a:t>In fact each column of the matrix B contains a set of fitted model parameters theta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a:t>
                </a:r>
                <a:r>
                  <a:rPr lang="fr-FR" dirty="0" smtClean="0">
                    <a:solidFill>
                      <a:schemeClr val="tx1"/>
                    </a:solidFill>
                  </a:rPr>
                  <a:t>B(:,5)</a:t>
                </a:r>
                <a:r>
                  <a:rPr lang="en-US" baseline="0" dirty="0" smtClean="0">
                    <a:solidFill>
                      <a:schemeClr val="tx1"/>
                    </a:solidFill>
                  </a:rPr>
                  <a:t> is the column number 5. It contains 10 fitted model </a:t>
                </a:r>
                <a:r>
                  <a:rPr lang="en-US" baseline="0" dirty="0" err="1" smtClean="0">
                    <a:solidFill>
                      <a:schemeClr val="tx1"/>
                    </a:solidFill>
                  </a:rPr>
                  <a:t>paramters</a:t>
                </a:r>
                <a:r>
                  <a:rPr lang="en-US" baseline="0" dirty="0" smtClean="0">
                    <a:solidFill>
                      <a:schemeClr val="tx1"/>
                    </a:solidFill>
                  </a:rPr>
                  <a:t> theta1 to theta10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chemeClr val="tx1"/>
                    </a:solidFill>
                  </a:rPr>
                  <a:t>Note that the bias term </a:t>
                </a:r>
                <a:r>
                  <a:rPr lang="en-US" sz="1200" i="0">
                    <a:latin typeface="Cambria Math" panose="02040503050406030204" pitchFamily="18" charset="0"/>
                    <a:ea typeface="Cambria Math" panose="02040503050406030204" pitchFamily="18" charset="0"/>
                  </a:rPr>
                  <a:t>𝜃</a:t>
                </a:r>
                <a:r>
                  <a:rPr lang="en-US" sz="1200" i="0" smtClean="0">
                    <a:latin typeface="Cambria Math" panose="02040503050406030204" pitchFamily="18" charset="0"/>
                    <a:ea typeface="Cambria Math" panose="02040503050406030204" pitchFamily="18" charset="0"/>
                  </a:rPr>
                  <a:t>_</a:t>
                </a:r>
                <a:r>
                  <a:rPr lang="en-US" sz="1200" i="0">
                    <a:latin typeface="Cambria Math" panose="02040503050406030204" pitchFamily="18" charset="0"/>
                  </a:rPr>
                  <a:t>0</a:t>
                </a:r>
                <a:r>
                  <a:rPr lang="fr-FR" dirty="0" smtClean="0">
                    <a:solidFill>
                      <a:schemeClr val="tx1"/>
                    </a:solidFill>
                  </a:rPr>
                  <a:t> </a:t>
                </a:r>
                <a:r>
                  <a:rPr lang="en-CA" noProof="0" dirty="0" smtClean="0">
                    <a:solidFill>
                      <a:schemeClr val="tx1"/>
                    </a:solidFill>
                  </a:rPr>
                  <a:t>is</a:t>
                </a:r>
                <a:r>
                  <a:rPr lang="fr-FR" dirty="0" smtClean="0">
                    <a:solidFill>
                      <a:schemeClr val="tx1"/>
                    </a:solidFill>
                  </a:rPr>
                  <a:t> not en</a:t>
                </a:r>
                <a:r>
                  <a:rPr lang="en-CA" noProof="0" dirty="0" smtClean="0">
                    <a:solidFill>
                      <a:schemeClr val="tx1"/>
                    </a:solidFill>
                  </a:rPr>
                  <a:t>coded</a:t>
                </a:r>
                <a:r>
                  <a:rPr lang="fr-FR" dirty="0" smtClean="0">
                    <a:solidFill>
                      <a:schemeClr val="tx1"/>
                    </a:solidFill>
                  </a:rPr>
                  <a:t> </a:t>
                </a:r>
                <a:r>
                  <a:rPr lang="en-CA" noProof="0" dirty="0" smtClean="0">
                    <a:solidFill>
                      <a:schemeClr val="tx1"/>
                    </a:solidFill>
                  </a:rPr>
                  <a:t>inside</a:t>
                </a:r>
                <a:r>
                  <a:rPr lang="fr-FR" baseline="0" dirty="0" smtClean="0">
                    <a:solidFill>
                      <a:schemeClr val="tx1"/>
                    </a:solidFill>
                  </a:rPr>
                  <a:t> </a:t>
                </a:r>
                <a:r>
                  <a:rPr lang="en-CA" baseline="0" noProof="0" dirty="0" smtClean="0">
                    <a:solidFill>
                      <a:schemeClr val="tx1"/>
                    </a:solidFill>
                  </a:rPr>
                  <a:t>this</a:t>
                </a:r>
                <a:r>
                  <a:rPr lang="fr-FR" baseline="0" dirty="0" smtClean="0">
                    <a:solidFill>
                      <a:schemeClr val="tx1"/>
                    </a:solidFill>
                  </a:rPr>
                  <a:t> matrix</a:t>
                </a:r>
              </a:p>
              <a:p>
                <a:pPr marL="0" marR="0" indent="0" algn="l" defTabSz="914400" rtl="0" eaLnBrk="1" fontAlgn="auto" latinLnBrk="0" hangingPunct="1">
                  <a:lnSpc>
                    <a:spcPct val="100000"/>
                  </a:lnSpc>
                  <a:spcBef>
                    <a:spcPts val="0"/>
                  </a:spcBef>
                  <a:spcAft>
                    <a:spcPts val="0"/>
                  </a:spcAft>
                  <a:buClrTx/>
                  <a:buSzTx/>
                  <a:buFontTx/>
                  <a:buNone/>
                  <a:tabLst/>
                  <a:defRPr/>
                </a:pPr>
                <a:endParaRPr lang="en-CA" noProof="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noProof="0" dirty="0" smtClean="0">
                    <a:solidFill>
                      <a:schemeClr val="tx1"/>
                    </a:solidFill>
                  </a:rPr>
                  <a:t>What are the different columns?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noProof="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solidFill>
                      <a:schemeClr val="tx1"/>
                    </a:solidFill>
                  </a:rPr>
                  <a:t>Each column was generated with a different hyper-parameter</a:t>
                </a:r>
                <a:r>
                  <a:rPr lang="en-US" baseline="0" noProof="0" dirty="0" smtClean="0">
                    <a:solidFill>
                      <a:schemeClr val="tx1"/>
                    </a:solidFill>
                  </a:rPr>
                  <a:t> lambda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olidFill>
                      <a:schemeClr val="tx1"/>
                    </a:solidFill>
                  </a:rPr>
                  <a:t>In the simple form of the function lasso we present here, </a:t>
                </a:r>
                <a:r>
                  <a:rPr lang="en-US" baseline="0" noProof="0" dirty="0" err="1" smtClean="0">
                    <a:solidFill>
                      <a:schemeClr val="tx1"/>
                    </a:solidFill>
                  </a:rPr>
                  <a:t>matlab</a:t>
                </a:r>
                <a:r>
                  <a:rPr lang="en-US" baseline="0" noProof="0" dirty="0" smtClean="0">
                    <a:solidFill>
                      <a:schemeClr val="tx1"/>
                    </a:solidFill>
                  </a:rPr>
                  <a:t> chooses a range of hypermeters for you. If you are curious you can read the online documentation from </a:t>
                </a:r>
                <a:r>
                  <a:rPr lang="en-US" baseline="0" noProof="0" dirty="0" err="1" smtClean="0">
                    <a:solidFill>
                      <a:schemeClr val="tx1"/>
                    </a:solidFill>
                  </a:rPr>
                  <a:t>matlab</a:t>
                </a:r>
                <a:r>
                  <a:rPr lang="en-US" baseline="0" noProof="0" dirty="0" smtClean="0">
                    <a:solidFill>
                      <a:schemeClr val="tx1"/>
                    </a:solidFill>
                  </a:rPr>
                  <a:t> on the lasso function to learn how to force to chose yourself these hyper-parameters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CA" noProof="0" dirty="0" smtClean="0">
                  <a:solidFill>
                    <a:schemeClr val="tx1"/>
                  </a:solidFill>
                </a:endParaRPr>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14</a:t>
            </a:fld>
            <a:endParaRPr lang="en-US"/>
          </a:p>
        </p:txBody>
      </p:sp>
    </p:spTree>
    <p:extLst>
      <p:ext uri="{BB962C8B-B14F-4D97-AF65-F5344CB8AC3E}">
        <p14:creationId xmlns:p14="http://schemas.microsoft.com/office/powerpoint/2010/main" val="1892611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find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oMath>
                </a14:m>
                <a:r>
                  <a:rPr lang="en-US" dirty="0" smtClean="0"/>
                  <a:t>, the intercept, we need to look at the </a:t>
                </a:r>
                <a:r>
                  <a:rPr lang="en-US" dirty="0" err="1" smtClean="0"/>
                  <a:t>Matlab</a:t>
                </a:r>
                <a:r>
                  <a:rPr lang="en-US" dirty="0" smtClean="0"/>
                  <a:t> structure </a:t>
                </a:r>
                <a:r>
                  <a:rPr lang="en-US" dirty="0" err="1" smtClean="0"/>
                  <a:t>fitinfo</a:t>
                </a:r>
                <a:r>
                  <a:rPr lang="en-US" dirty="0" smtClean="0"/>
                  <a:t> returned by the lasso function</a:t>
                </a:r>
                <a:endParaRPr lang="en-US" dirty="0"/>
              </a:p>
              <a:p>
                <a:endParaRPr lang="en-US" dirty="0" smtClean="0"/>
              </a:p>
              <a:p>
                <a:r>
                  <a:rPr lang="en-US" dirty="0" smtClean="0"/>
                  <a:t>You can note that </a:t>
                </a:r>
                <a:r>
                  <a:rPr lang="en-US" dirty="0" err="1" smtClean="0"/>
                  <a:t>fitinfo</a:t>
                </a:r>
                <a:r>
                  <a:rPr lang="en-US" baseline="0" dirty="0" smtClean="0"/>
                  <a:t> contains several info</a:t>
                </a:r>
              </a:p>
              <a:p>
                <a:r>
                  <a:rPr lang="en-US" baseline="0" dirty="0" smtClean="0"/>
                  <a:t>Among others the intercepts, which we will use shortly, but as well the hyper-parameters lambda that correspond to each column of the matrix B</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get the</a:t>
                </a:r>
                <a:r>
                  <a:rPr lang="en-US" baseline="0" dirty="0" smtClean="0"/>
                  <a:t> intercept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oMath>
                </a14:m>
                <a:r>
                  <a:rPr lang="en-CA" dirty="0" smtClean="0"/>
                  <a:t> of the column</a:t>
                </a:r>
                <a:r>
                  <a:rPr lang="en-CA" baseline="0" dirty="0" smtClean="0"/>
                  <a:t> number 5 you use the syntax </a:t>
                </a:r>
                <a:r>
                  <a:rPr lang="en-US" dirty="0" err="1" smtClean="0">
                    <a:solidFill>
                      <a:schemeClr val="tx1"/>
                    </a:solidFill>
                  </a:rPr>
                  <a:t>fitinfo.Intercept</a:t>
                </a:r>
                <a:r>
                  <a:rPr lang="en-US" dirty="0" smtClean="0">
                    <a:solidFill>
                      <a:schemeClr val="tx1"/>
                    </a:solidFill>
                  </a:rPr>
                  <a:t>(5)</a:t>
                </a:r>
              </a:p>
              <a:p>
                <a:endParaRPr lang="en-US" dirty="0" smtClean="0"/>
              </a:p>
              <a:p>
                <a:r>
                  <a:rPr lang="en-US" dirty="0" smtClean="0"/>
                  <a:t>Note the capital </a:t>
                </a:r>
                <a:r>
                  <a:rPr lang="en-US" dirty="0" err="1" smtClean="0"/>
                  <a:t>i</a:t>
                </a:r>
                <a:r>
                  <a:rPr lang="en-US" dirty="0" smtClean="0"/>
                  <a:t> of the word intercept.</a:t>
                </a:r>
                <a:r>
                  <a:rPr lang="en-US" baseline="0" dirty="0" smtClean="0"/>
                  <a:t> You have to respect this convention.</a:t>
                </a:r>
              </a:p>
              <a:p>
                <a:endParaRPr lang="en-US" dirty="0" smtClean="0"/>
              </a:p>
              <a:p>
                <a:r>
                  <a:rPr lang="en-US" dirty="0" smtClean="0"/>
                  <a:t>This allows us find the full</a:t>
                </a:r>
                <a:r>
                  <a:rPr lang="en-US" baseline="0" dirty="0" smtClean="0"/>
                  <a:t> fitted </a:t>
                </a:r>
                <a:r>
                  <a:rPr lang="en-US" dirty="0" smtClean="0"/>
                  <a:t>feature weight vector</a:t>
                </a:r>
              </a:p>
              <a:p>
                <a:endParaRPr lang="en-US" dirty="0" smtClean="0"/>
              </a:p>
              <a:p>
                <a:endParaRPr lang="en-CA" dirty="0"/>
              </a:p>
            </p:txBody>
          </p:sp>
        </mc:Choice>
        <mc:Fallback>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find </a:t>
                </a:r>
                <a:r>
                  <a:rPr lang="en-US" i="0">
                    <a:latin typeface="Cambria Math" panose="02040503050406030204" pitchFamily="18" charset="0"/>
                    <a:ea typeface="Cambria Math" panose="02040503050406030204" pitchFamily="18" charset="0"/>
                  </a:rPr>
                  <a:t>𝜃_</a:t>
                </a:r>
                <a:r>
                  <a:rPr lang="en-US" i="0">
                    <a:latin typeface="Cambria Math" panose="02040503050406030204" pitchFamily="18" charset="0"/>
                  </a:rPr>
                  <a:t>0</a:t>
                </a:r>
                <a:r>
                  <a:rPr lang="en-US" dirty="0" smtClean="0"/>
                  <a:t>, the intercept, we need to look at the </a:t>
                </a:r>
                <a:r>
                  <a:rPr lang="en-US" dirty="0" err="1" smtClean="0"/>
                  <a:t>Matlab</a:t>
                </a:r>
                <a:r>
                  <a:rPr lang="en-US" dirty="0" smtClean="0"/>
                  <a:t> structure </a:t>
                </a:r>
                <a:r>
                  <a:rPr lang="en-US" dirty="0" err="1" smtClean="0"/>
                  <a:t>fitinfo</a:t>
                </a:r>
                <a:r>
                  <a:rPr lang="en-US" dirty="0" smtClean="0"/>
                  <a:t> returned by the lasso function</a:t>
                </a:r>
                <a:endParaRPr lang="en-US" dirty="0"/>
              </a:p>
              <a:p>
                <a:endParaRPr lang="en-US" dirty="0" smtClean="0"/>
              </a:p>
              <a:p>
                <a:r>
                  <a:rPr lang="en-US" dirty="0" smtClean="0"/>
                  <a:t>You can note that </a:t>
                </a:r>
                <a:r>
                  <a:rPr lang="en-US" dirty="0" err="1" smtClean="0"/>
                  <a:t>fitinfo</a:t>
                </a:r>
                <a:r>
                  <a:rPr lang="en-US" baseline="0" dirty="0" smtClean="0"/>
                  <a:t> contains several info</a:t>
                </a:r>
              </a:p>
              <a:p>
                <a:r>
                  <a:rPr lang="en-US" baseline="0" dirty="0" smtClean="0"/>
                  <a:t>Among others the intercepts, which we will use shortly, but as well the hyper-parameters lambda that correspond to each column of the matrix B</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get the</a:t>
                </a:r>
                <a:r>
                  <a:rPr lang="en-US" baseline="0" dirty="0" smtClean="0"/>
                  <a:t> intercept </a:t>
                </a:r>
                <a:r>
                  <a:rPr lang="en-US" i="0">
                    <a:latin typeface="Cambria Math" panose="02040503050406030204" pitchFamily="18" charset="0"/>
                    <a:ea typeface="Cambria Math" panose="02040503050406030204" pitchFamily="18" charset="0"/>
                  </a:rPr>
                  <a:t>𝜃</a:t>
                </a:r>
                <a:r>
                  <a:rPr lang="en-US" i="0" smtClean="0">
                    <a:latin typeface="Cambria Math" panose="02040503050406030204" pitchFamily="18" charset="0"/>
                    <a:ea typeface="Cambria Math" panose="02040503050406030204" pitchFamily="18" charset="0"/>
                  </a:rPr>
                  <a:t>_</a:t>
                </a:r>
                <a:r>
                  <a:rPr lang="en-US" i="0">
                    <a:latin typeface="Cambria Math" panose="02040503050406030204" pitchFamily="18" charset="0"/>
                  </a:rPr>
                  <a:t>0</a:t>
                </a:r>
                <a:r>
                  <a:rPr lang="en-CA" dirty="0" smtClean="0"/>
                  <a:t> of the column</a:t>
                </a:r>
                <a:r>
                  <a:rPr lang="en-CA" baseline="0" dirty="0" smtClean="0"/>
                  <a:t> number 5 you use the syntax </a:t>
                </a:r>
                <a:r>
                  <a:rPr lang="en-US" dirty="0" err="1" smtClean="0">
                    <a:solidFill>
                      <a:schemeClr val="tx1"/>
                    </a:solidFill>
                  </a:rPr>
                  <a:t>fitinfo.Intercept</a:t>
                </a:r>
                <a:r>
                  <a:rPr lang="en-US" dirty="0" smtClean="0">
                    <a:solidFill>
                      <a:schemeClr val="tx1"/>
                    </a:solidFill>
                  </a:rPr>
                  <a:t>(5)</a:t>
                </a:r>
              </a:p>
              <a:p>
                <a:endParaRPr lang="en-US" dirty="0" smtClean="0"/>
              </a:p>
              <a:p>
                <a:r>
                  <a:rPr lang="en-US" dirty="0" smtClean="0"/>
                  <a:t>Note the capital </a:t>
                </a:r>
                <a:r>
                  <a:rPr lang="en-US" dirty="0" err="1" smtClean="0"/>
                  <a:t>i</a:t>
                </a:r>
                <a:r>
                  <a:rPr lang="en-US" dirty="0" smtClean="0"/>
                  <a:t> of the word intercept.</a:t>
                </a:r>
                <a:r>
                  <a:rPr lang="en-US" baseline="0" dirty="0" smtClean="0"/>
                  <a:t> You have to respect this convention.</a:t>
                </a:r>
              </a:p>
              <a:p>
                <a:endParaRPr lang="en-US" dirty="0" smtClean="0"/>
              </a:p>
              <a:p>
                <a:r>
                  <a:rPr lang="en-US" dirty="0" smtClean="0"/>
                  <a:t>This allows us find the full</a:t>
                </a:r>
                <a:r>
                  <a:rPr lang="en-US" baseline="0" dirty="0" smtClean="0"/>
                  <a:t> fitted </a:t>
                </a:r>
                <a:r>
                  <a:rPr lang="en-US" dirty="0" smtClean="0"/>
                  <a:t>feature weight vector</a:t>
                </a:r>
              </a:p>
              <a:p>
                <a:endParaRPr lang="en-US" dirty="0" smtClean="0"/>
              </a:p>
              <a:p>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15</a:t>
            </a:fld>
            <a:endParaRPr lang="en-US"/>
          </a:p>
        </p:txBody>
      </p:sp>
    </p:spTree>
    <p:extLst>
      <p:ext uri="{BB962C8B-B14F-4D97-AF65-F5344CB8AC3E}">
        <p14:creationId xmlns:p14="http://schemas.microsoft.com/office/powerpoint/2010/main" val="2917178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now plot the fitted model for this fitted model parameters</a:t>
            </a:r>
          </a:p>
          <a:p>
            <a:endParaRPr lang="en-US" dirty="0" smtClean="0"/>
          </a:p>
          <a:p>
            <a:r>
              <a:rPr lang="en-US" dirty="0" smtClean="0"/>
              <a:t>We proceed as </a:t>
            </a:r>
            <a:r>
              <a:rPr lang="en-US" dirty="0" err="1" smtClean="0"/>
              <a:t>usualy</a:t>
            </a:r>
            <a:endParaRPr lang="en-US" dirty="0" smtClean="0"/>
          </a:p>
          <a:p>
            <a:r>
              <a:rPr lang="en-US" dirty="0" smtClean="0"/>
              <a:t>First we choose some values </a:t>
            </a:r>
            <a:r>
              <a:rPr lang="en-US" dirty="0" err="1" smtClean="0"/>
              <a:t>xf</a:t>
            </a:r>
            <a:r>
              <a:rPr lang="en-US" dirty="0" smtClean="0"/>
              <a:t> where</a:t>
            </a:r>
            <a:r>
              <a:rPr lang="en-US" baseline="0" dirty="0" smtClean="0"/>
              <a:t> we want to compute the fitted model.</a:t>
            </a:r>
          </a:p>
          <a:p>
            <a:r>
              <a:rPr lang="en-US" baseline="0" dirty="0" smtClean="0"/>
              <a:t>Here we choose 100 values between -3.5 and +3.5</a:t>
            </a:r>
          </a:p>
          <a:p>
            <a:r>
              <a:rPr lang="en-US" baseline="0" dirty="0" smtClean="0"/>
              <a:t>Then we build the matrix A</a:t>
            </a:r>
          </a:p>
          <a:p>
            <a:r>
              <a:rPr lang="en-US" baseline="0" dirty="0" smtClean="0"/>
              <a:t>Extract the feature weights suing the </a:t>
            </a:r>
            <a:r>
              <a:rPr lang="en-US" baseline="0" dirty="0" err="1" smtClean="0"/>
              <a:t>fitinfo</a:t>
            </a:r>
            <a:r>
              <a:rPr lang="en-US" baseline="0" dirty="0" smtClean="0"/>
              <a:t> structure and matrix B.</a:t>
            </a:r>
          </a:p>
          <a:p>
            <a:r>
              <a:rPr lang="en-US" dirty="0" smtClean="0"/>
              <a:t>Here we decided</a:t>
            </a:r>
            <a:r>
              <a:rPr lang="en-US" baseline="0" dirty="0" smtClean="0"/>
              <a:t> to try the fitted values of column number 5</a:t>
            </a:r>
          </a:p>
          <a:p>
            <a:r>
              <a:rPr lang="en-US" dirty="0" smtClean="0"/>
              <a:t>Then we compute the fitted y values </a:t>
            </a:r>
            <a:r>
              <a:rPr lang="en-US" dirty="0" err="1" smtClean="0"/>
              <a:t>yfit</a:t>
            </a:r>
            <a:endParaRPr lang="en-US" dirty="0" smtClean="0"/>
          </a:p>
          <a:p>
            <a:r>
              <a:rPr lang="en-US" dirty="0" smtClean="0"/>
              <a:t>And finally plot the data set and fitted model with the plot command</a:t>
            </a:r>
          </a:p>
          <a:p>
            <a:endParaRPr lang="en-US" dirty="0" smtClean="0"/>
          </a:p>
          <a:p>
            <a:r>
              <a:rPr lang="en-US" dirty="0" smtClean="0"/>
              <a:t>The fit</a:t>
            </a:r>
            <a:r>
              <a:rPr lang="en-US" baseline="0" dirty="0" smtClean="0"/>
              <a:t> doesn’t look very impressive. Maybe a little better than the one we got form the normal equations, but not really significantly better</a:t>
            </a:r>
          </a:p>
          <a:p>
            <a:endParaRPr lang="en-US" dirty="0" smtClean="0"/>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16</a:t>
            </a:fld>
            <a:endParaRPr lang="en-US"/>
          </a:p>
        </p:txBody>
      </p:sp>
    </p:spTree>
    <p:extLst>
      <p:ext uri="{BB962C8B-B14F-4D97-AF65-F5344CB8AC3E}">
        <p14:creationId xmlns:p14="http://schemas.microsoft.com/office/powerpoint/2010/main" val="3240769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recall that </a:t>
            </a:r>
            <a:r>
              <a:rPr lang="en-US" dirty="0" err="1" smtClean="0"/>
              <a:t>matlab</a:t>
            </a:r>
            <a:r>
              <a:rPr lang="en-US" dirty="0" smtClean="0"/>
              <a:t> did in fact compute fitted</a:t>
            </a:r>
            <a:r>
              <a:rPr lang="en-US" baseline="0" dirty="0" smtClean="0"/>
              <a:t> feature weights for a range of hyper-parameters. </a:t>
            </a:r>
          </a:p>
          <a:p>
            <a:r>
              <a:rPr lang="en-US" baseline="0" dirty="0" smtClean="0"/>
              <a:t>So let us try out another one than column 5.</a:t>
            </a:r>
          </a:p>
          <a:p>
            <a:r>
              <a:rPr lang="en-US" dirty="0" smtClean="0"/>
              <a:t>Here we try column 65</a:t>
            </a:r>
          </a:p>
          <a:p>
            <a:endParaRPr lang="en-US" dirty="0" smtClean="0"/>
          </a:p>
          <a:p>
            <a:r>
              <a:rPr lang="en-US" dirty="0" smtClean="0"/>
              <a:t>We proceed same way as before</a:t>
            </a:r>
          </a:p>
          <a:p>
            <a:r>
              <a:rPr lang="en-US" dirty="0" smtClean="0"/>
              <a:t>The resulting fit is now definitively better</a:t>
            </a:r>
          </a:p>
          <a:p>
            <a:endParaRPr lang="en-US" dirty="0" smtClean="0"/>
          </a:p>
          <a:p>
            <a:r>
              <a:rPr lang="en-US" dirty="0" smtClean="0"/>
              <a:t>The LASSO regression was able to keep only the first </a:t>
            </a:r>
            <a:r>
              <a:rPr lang="en-US" baseline="0" dirty="0" smtClean="0"/>
              <a:t>feature x1 and did put to zero all feature weights of the higher features x2 to x10</a:t>
            </a:r>
          </a:p>
          <a:p>
            <a:endParaRPr lang="en-US" baseline="0" dirty="0" smtClean="0"/>
          </a:p>
          <a:p>
            <a:r>
              <a:rPr lang="en-US" baseline="0" dirty="0" smtClean="0"/>
              <a:t>This example illustrates that it is possible, when playing with the hyper-parameter of the LASSO regression to obtain optimal fits even when we use too many features</a:t>
            </a:r>
          </a:p>
          <a:p>
            <a:endParaRPr lang="en-US" baseline="0" dirty="0" smtClean="0"/>
          </a:p>
          <a:p>
            <a:r>
              <a:rPr lang="en-US" dirty="0" smtClean="0"/>
              <a:t>Of course the question</a:t>
            </a:r>
            <a:r>
              <a:rPr lang="en-US" baseline="0" dirty="0" smtClean="0"/>
              <a:t> remains how to choose the correct hyper-parameter</a:t>
            </a:r>
          </a:p>
          <a:p>
            <a:endParaRPr lang="en-US" baseline="0" dirty="0" smtClean="0"/>
          </a:p>
          <a:p>
            <a:r>
              <a:rPr lang="en-US" baseline="0" dirty="0" smtClean="0"/>
              <a:t>In this course where we present only a first introduction to machine learning we don’t have the needed time to deepen that question.</a:t>
            </a:r>
          </a:p>
          <a:p>
            <a:r>
              <a:rPr lang="en-US" baseline="0" dirty="0" smtClean="0"/>
              <a:t>So the only way we have currently is to use trial and error</a:t>
            </a:r>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17</a:t>
            </a:fld>
            <a:endParaRPr lang="en-US"/>
          </a:p>
        </p:txBody>
      </p:sp>
    </p:spTree>
    <p:extLst>
      <p:ext uri="{BB962C8B-B14F-4D97-AF65-F5344CB8AC3E}">
        <p14:creationId xmlns:p14="http://schemas.microsoft.com/office/powerpoint/2010/main" val="4280357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summarize the key findings</a:t>
            </a:r>
          </a:p>
          <a:p>
            <a:endParaRPr lang="en-US" dirty="0" smtClean="0"/>
          </a:p>
          <a:p>
            <a:r>
              <a:rPr lang="en-US" dirty="0" smtClean="0"/>
              <a:t>Depending on the number of features of a model, one may obtain</a:t>
            </a:r>
          </a:p>
          <a:p>
            <a:pPr lvl="0"/>
            <a:r>
              <a:rPr lang="en-US" dirty="0" smtClean="0"/>
              <a:t>- Under-fitting, if the model contains too few features</a:t>
            </a:r>
          </a:p>
          <a:p>
            <a:pPr lvl="0"/>
            <a:r>
              <a:rPr lang="en-US" dirty="0" smtClean="0"/>
              <a:t>- Over-fitting, if the model contains too many features</a:t>
            </a:r>
          </a:p>
          <a:p>
            <a:pPr lvl="0"/>
            <a:r>
              <a:rPr lang="en-US" smtClean="0"/>
              <a:t>- Optimal-fit </a:t>
            </a:r>
            <a:r>
              <a:rPr lang="en-US" dirty="0" smtClean="0"/>
              <a:t>if the model contains the optimal number of features</a:t>
            </a:r>
          </a:p>
          <a:p>
            <a:pPr lvl="0"/>
            <a:endParaRPr lang="en-US" dirty="0" smtClean="0"/>
          </a:p>
          <a:p>
            <a:r>
              <a:rPr lang="en-US" dirty="0" smtClean="0"/>
              <a:t>Choosing the optimal number of features is very challenging</a:t>
            </a:r>
          </a:p>
          <a:p>
            <a:endParaRPr lang="en-US" dirty="0" smtClean="0"/>
          </a:p>
          <a:p>
            <a:r>
              <a:rPr lang="en-US" dirty="0" smtClean="0"/>
              <a:t>Regularization is a technique that can help to reduce the effect of the features that should normally not be in the model</a:t>
            </a:r>
          </a:p>
          <a:p>
            <a:endParaRPr lang="en-US" dirty="0" smtClean="0"/>
          </a:p>
          <a:p>
            <a:r>
              <a:rPr lang="en-US" dirty="0" err="1" smtClean="0"/>
              <a:t>Matlab</a:t>
            </a:r>
            <a:r>
              <a:rPr lang="en-US" dirty="0" smtClean="0"/>
              <a:t> has an in-built function lasso to implement LASSO regularization</a:t>
            </a:r>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18</a:t>
            </a:fld>
            <a:endParaRPr lang="en-US"/>
          </a:p>
        </p:txBody>
      </p:sp>
    </p:spTree>
    <p:extLst>
      <p:ext uri="{BB962C8B-B14F-4D97-AF65-F5344CB8AC3E}">
        <p14:creationId xmlns:p14="http://schemas.microsoft.com/office/powerpoint/2010/main" val="3307922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previous lectures we discussed extensively</a:t>
            </a:r>
            <a:r>
              <a:rPr lang="en-US" baseline="0" dirty="0" smtClean="0"/>
              <a:t> how curve fitting is used as a machine learning algorithm to make predictions based on a data set</a:t>
            </a:r>
          </a:p>
          <a:p>
            <a:endParaRPr lang="en-US" baseline="0" dirty="0" smtClean="0"/>
          </a:p>
          <a:p>
            <a:r>
              <a:rPr lang="en-US" baseline="0" dirty="0" smtClean="0"/>
              <a:t>We learned that we need a model which depends on a set of model parameters, or so-called feature weights.</a:t>
            </a:r>
          </a:p>
          <a:p>
            <a:r>
              <a:rPr lang="en-US" baseline="0" dirty="0" smtClean="0"/>
              <a:t>Once defined the measure of the error, or cost function, we know that we have to find the feature weights that will minimize this cost function.</a:t>
            </a:r>
          </a:p>
          <a:p>
            <a:endParaRPr lang="en-US" baseline="0" dirty="0" smtClean="0"/>
          </a:p>
          <a:p>
            <a:r>
              <a:rPr lang="en-US" baseline="0" dirty="0" smtClean="0"/>
              <a:t>You may think that one of the challenging part is to find an appropriate model. That is true, but there is another none trivial problem. How many features should be included in our model?</a:t>
            </a:r>
          </a:p>
          <a:p>
            <a:endParaRPr lang="en-US" baseline="0" dirty="0" smtClean="0"/>
          </a:p>
          <a:p>
            <a:r>
              <a:rPr lang="en-US" baseline="0" dirty="0" smtClean="0"/>
              <a:t>When handling large data set with complex relations, to select the correct number of features is indeed a very challenging problem in machine learning</a:t>
            </a:r>
          </a:p>
          <a:p>
            <a:endParaRPr lang="en-US" baseline="0" dirty="0" smtClean="0"/>
          </a:p>
          <a:p>
            <a:r>
              <a:rPr lang="en-US" baseline="0" dirty="0" smtClean="0"/>
              <a:t>We cannot discuss this problematic in detail. In this lecture we will give a first feeling about this problematic and we will discuss one tool, among many available in the arsenal of machine learning.</a:t>
            </a:r>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2</a:t>
            </a:fld>
            <a:endParaRPr lang="en-US"/>
          </a:p>
        </p:txBody>
      </p:sp>
    </p:spTree>
    <p:extLst>
      <p:ext uri="{BB962C8B-B14F-4D97-AF65-F5344CB8AC3E}">
        <p14:creationId xmlns:p14="http://schemas.microsoft.com/office/powerpoint/2010/main" val="138364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As</a:t>
                </a:r>
                <a:r>
                  <a:rPr lang="en-US" baseline="0" dirty="0" smtClean="0"/>
                  <a:t> illustration of the problematic of choosing the correct number of features, let us consider the data set illustrated on the displayed plot given some outputs y in function on some inputs x</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us try to represent this set with a linear model involving a single feature </a:t>
                </a:r>
                <a14:m>
                  <m:oMath xmlns:m="http://schemas.openxmlformats.org/officeDocument/2006/math">
                    <m:sSub>
                      <m:sSubPr>
                        <m:ctrlPr>
                          <a:rPr lang="fr-FR" sz="1200" i="1" smtClean="0">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𝑥</m:t>
                    </m:r>
                  </m:oMath>
                </a14:m>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model writes </a:t>
                </a:r>
                <a14:m>
                  <m:oMath xmlns:m="http://schemas.openxmlformats.org/officeDocument/2006/math">
                    <m:r>
                      <a:rPr lang="en-US" sz="1200" i="1" smtClean="0">
                        <a:latin typeface="Cambria Math" panose="02040503050406030204" pitchFamily="18" charset="0"/>
                      </a:rPr>
                      <m:t>𝑦</m:t>
                    </m:r>
                    <m:r>
                      <a:rPr lang="en-US" sz="120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fr-FR" sz="1200" i="1">
                            <a:latin typeface="Cambria Math" panose="02040503050406030204" pitchFamily="18" charset="0"/>
                          </a:rPr>
                        </m:ctrlPr>
                      </m:sSub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1</m:t>
                            </m:r>
                          </m:sub>
                        </m:sSub>
                        <m:r>
                          <a:rPr lang="en-US" sz="1200" i="1">
                            <a:latin typeface="Cambria Math" panose="02040503050406030204" pitchFamily="18" charset="0"/>
                          </a:rPr>
                          <m:t>𝑥</m:t>
                        </m:r>
                      </m:e>
                      <m:sub>
                        <m:r>
                          <a:rPr lang="en-US" sz="1200" i="1">
                            <a:latin typeface="Cambria Math" panose="02040503050406030204" pitchFamily="18" charset="0"/>
                          </a:rPr>
                          <m:t>1</m:t>
                        </m:r>
                      </m:sub>
                    </m:sSub>
                  </m:oMath>
                </a14:m>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As can be observed on the plot, such linear relation doesn’t represent the data set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 us try a model involving two features.</a:t>
                </a:r>
                <a:r>
                  <a:rPr lang="en-US" sz="1200" baseline="0" dirty="0" smtClean="0"/>
                  <a:t> The first one is </a:t>
                </a:r>
                <a14:m>
                  <m:oMath xmlns:m="http://schemas.openxmlformats.org/officeDocument/2006/math">
                    <m:sSub>
                      <m:sSubPr>
                        <m:ctrlPr>
                          <a:rPr lang="fr-FR" sz="1200" i="1" smtClean="0">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𝑥</m:t>
                    </m:r>
                  </m:oMath>
                </a14:m>
                <a:r>
                  <a:rPr lang="en-US" sz="1200" dirty="0" smtClean="0"/>
                  <a:t> and the second one is </a:t>
                </a:r>
                <a14:m>
                  <m:oMath xmlns:m="http://schemas.openxmlformats.org/officeDocument/2006/math">
                    <m:sSub>
                      <m:sSubPr>
                        <m:ctrlPr>
                          <a:rPr lang="fr-FR" sz="120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2</m:t>
                        </m:r>
                      </m:sup>
                    </m:sSup>
                  </m:oMath>
                </a14:m>
                <a:endParaRPr lang="en-US" sz="1200" dirty="0"/>
              </a:p>
              <a:p>
                <a:r>
                  <a:rPr lang="en-US" dirty="0" smtClean="0"/>
                  <a:t>The model writes</a:t>
                </a:r>
                <a:r>
                  <a:rPr lang="en-US" baseline="0" dirty="0" smtClean="0"/>
                  <a:t> </a:t>
                </a:r>
                <a14:m>
                  <m:oMath xmlns:m="http://schemas.openxmlformats.org/officeDocument/2006/math">
                    <m:r>
                      <a:rPr lang="en-US" sz="1200" i="1" smtClean="0">
                        <a:latin typeface="Cambria Math" panose="02040503050406030204" pitchFamily="18" charset="0"/>
                      </a:rPr>
                      <m:t>𝑦</m:t>
                    </m:r>
                    <m:r>
                      <a:rPr lang="en-US" sz="120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fr-FR" sz="1200" i="1">
                            <a:latin typeface="Cambria Math" panose="02040503050406030204" pitchFamily="18" charset="0"/>
                          </a:rPr>
                        </m:ctrlPr>
                      </m:sSub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1</m:t>
                            </m:r>
                          </m:sub>
                        </m:sSub>
                        <m:r>
                          <a:rPr lang="en-US" sz="1200" i="1">
                            <a:latin typeface="Cambria Math" panose="02040503050406030204" pitchFamily="18" charset="0"/>
                          </a:rPr>
                          <m:t>𝑥</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fr-FR" sz="1200" i="1">
                            <a:latin typeface="Cambria Math" panose="02040503050406030204" pitchFamily="18" charset="0"/>
                          </a:rPr>
                        </m:ctrlPr>
                      </m:sSub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rPr>
                          <m:t>𝑥</m:t>
                        </m:r>
                      </m:e>
                      <m:sub>
                        <m:r>
                          <a:rPr lang="en-US" sz="1200" b="0" i="1" smtClean="0">
                            <a:latin typeface="Cambria Math" panose="02040503050406030204" pitchFamily="18" charset="0"/>
                          </a:rPr>
                          <m:t>2</m:t>
                        </m:r>
                      </m:sub>
                    </m:sSub>
                  </m:oMath>
                </a14:m>
                <a:endParaRPr lang="en-CA" dirty="0" smtClean="0"/>
              </a:p>
              <a:p>
                <a:endParaRPr lang="en-US" dirty="0" smtClean="0"/>
              </a:p>
              <a:p>
                <a:r>
                  <a:rPr lang="en-US" dirty="0" smtClean="0"/>
                  <a:t>This model represent much better the data set as illustrated on the plot</a:t>
                </a:r>
              </a:p>
              <a:p>
                <a:endParaRPr lang="en-US" dirty="0" smtClean="0"/>
              </a:p>
              <a:p>
                <a:endParaRPr lang="en-CA" dirty="0"/>
              </a:p>
            </p:txBody>
          </p:sp>
        </mc:Choice>
        <mc:Fallback>
          <p:sp>
            <p:nvSpPr>
              <p:cNvPr id="3" name="Notes Placeholder 2"/>
              <p:cNvSpPr>
                <a:spLocks noGrp="1"/>
              </p:cNvSpPr>
              <p:nvPr>
                <p:ph type="body" idx="1"/>
              </p:nvPr>
            </p:nvSpPr>
            <p:spPr/>
            <p:txBody>
              <a:bodyPr/>
              <a:lstStyle/>
              <a:p>
                <a:r>
                  <a:rPr lang="en-US" dirty="0" smtClean="0"/>
                  <a:t>As</a:t>
                </a:r>
                <a:r>
                  <a:rPr lang="en-US" baseline="0" dirty="0" smtClean="0"/>
                  <a:t> illustration of the problematic of choosing the correct number of features, let us consider the data set illustrated on the displayed plot given some outputs y in function on some inputs x</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 us try to represent this set with a linear model involving a single feature </a:t>
                </a:r>
                <a:r>
                  <a:rPr lang="en-US" sz="1200" i="0">
                    <a:latin typeface="Cambria Math" panose="02040503050406030204" pitchFamily="18" charset="0"/>
                  </a:rPr>
                  <a:t>𝑥</a:t>
                </a:r>
                <a:r>
                  <a:rPr lang="fr-FR" sz="1200" i="0" smtClean="0">
                    <a:latin typeface="Cambria Math" panose="02040503050406030204" pitchFamily="18" charset="0"/>
                  </a:rPr>
                  <a:t>_</a:t>
                </a:r>
                <a:r>
                  <a:rPr lang="en-US" sz="1200" i="0">
                    <a:latin typeface="Cambria Math" panose="02040503050406030204" pitchFamily="18" charset="0"/>
                  </a:rPr>
                  <a:t>1</a:t>
                </a:r>
                <a:r>
                  <a:rPr lang="en-US" sz="1200" b="0" i="0" smtClean="0">
                    <a:latin typeface="Cambria Math" panose="02040503050406030204" pitchFamily="18" charset="0"/>
                  </a:rPr>
                  <a:t>=𝑥</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model writes </a:t>
                </a:r>
                <a:r>
                  <a:rPr lang="en-US" sz="1200" i="0" smtClean="0">
                    <a:latin typeface="Cambria Math" panose="02040503050406030204" pitchFamily="18" charset="0"/>
                  </a:rPr>
                  <a:t>𝑦=</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fr-FR"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1 𝑥</a:t>
                </a:r>
                <a:r>
                  <a:rPr lang="fr-FR" sz="1200" i="0">
                    <a:latin typeface="Cambria Math" panose="02040503050406030204" pitchFamily="18" charset="0"/>
                  </a:rPr>
                  <a:t>〗_</a:t>
                </a:r>
                <a:r>
                  <a:rPr lang="en-US" sz="1200" i="0">
                    <a:latin typeface="Cambria Math" panose="02040503050406030204" pitchFamily="18" charset="0"/>
                  </a:rPr>
                  <a:t>1</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As can be observed on the plot, such linear relation doesn’t represent the data set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 us try a model involving two features.</a:t>
                </a:r>
                <a:r>
                  <a:rPr lang="en-US" sz="1200" baseline="0" dirty="0" smtClean="0"/>
                  <a:t> The first one is </a:t>
                </a:r>
                <a:r>
                  <a:rPr lang="en-US" sz="1200" i="0">
                    <a:latin typeface="Cambria Math" panose="02040503050406030204" pitchFamily="18" charset="0"/>
                  </a:rPr>
                  <a:t>𝑥</a:t>
                </a:r>
                <a:r>
                  <a:rPr lang="fr-FR" sz="1200" i="0" smtClean="0">
                    <a:latin typeface="Cambria Math" panose="02040503050406030204" pitchFamily="18" charset="0"/>
                  </a:rPr>
                  <a:t>_</a:t>
                </a:r>
                <a:r>
                  <a:rPr lang="en-US" sz="1200" i="0">
                    <a:latin typeface="Cambria Math" panose="02040503050406030204" pitchFamily="18" charset="0"/>
                  </a:rPr>
                  <a:t>1</a:t>
                </a:r>
                <a:r>
                  <a:rPr lang="en-US" sz="1200" b="0" i="0" smtClean="0">
                    <a:latin typeface="Cambria Math" panose="02040503050406030204" pitchFamily="18" charset="0"/>
                  </a:rPr>
                  <a:t>=𝑥</a:t>
                </a:r>
                <a:r>
                  <a:rPr lang="en-US" sz="1200" dirty="0" smtClean="0"/>
                  <a:t> and the second one is </a:t>
                </a:r>
                <a:r>
                  <a:rPr lang="en-US" sz="1200" i="0">
                    <a:latin typeface="Cambria Math" panose="02040503050406030204" pitchFamily="18" charset="0"/>
                  </a:rPr>
                  <a:t>𝑥</a:t>
                </a:r>
                <a:r>
                  <a:rPr lang="fr-FR" sz="1200" i="0" smtClean="0">
                    <a:latin typeface="Cambria Math" panose="02040503050406030204" pitchFamily="18" charset="0"/>
                  </a:rPr>
                  <a:t>_</a:t>
                </a:r>
                <a:r>
                  <a:rPr lang="en-US" sz="1200" b="0" i="0" smtClean="0">
                    <a:latin typeface="Cambria Math" panose="02040503050406030204" pitchFamily="18" charset="0"/>
                  </a:rPr>
                  <a:t>2=𝑥^2</a:t>
                </a:r>
                <a:endParaRPr lang="en-US" sz="1200" dirty="0"/>
              </a:p>
              <a:p>
                <a:r>
                  <a:rPr lang="en-US" dirty="0" smtClean="0"/>
                  <a:t>The model writes</a:t>
                </a:r>
                <a:r>
                  <a:rPr lang="en-US" baseline="0" dirty="0" smtClean="0"/>
                  <a:t> </a:t>
                </a:r>
                <a:r>
                  <a:rPr lang="en-US" sz="1200" i="0" smtClean="0">
                    <a:latin typeface="Cambria Math" panose="02040503050406030204" pitchFamily="18" charset="0"/>
                  </a:rPr>
                  <a:t>𝑦=</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fr-FR"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1 𝑥</a:t>
                </a:r>
                <a:r>
                  <a:rPr lang="fr-FR" sz="1200" i="0">
                    <a:latin typeface="Cambria Math" panose="02040503050406030204" pitchFamily="18" charset="0"/>
                  </a:rPr>
                  <a:t>〗_</a:t>
                </a:r>
                <a:r>
                  <a:rPr lang="en-US" sz="1200" i="0">
                    <a:latin typeface="Cambria Math" panose="02040503050406030204" pitchFamily="18" charset="0"/>
                  </a:rPr>
                  <a:t>1+</a:t>
                </a:r>
                <a:r>
                  <a:rPr lang="fr-FR"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b="0" i="0" smtClean="0">
                    <a:latin typeface="Cambria Math" panose="02040503050406030204" pitchFamily="18" charset="0"/>
                    <a:ea typeface="Cambria Math" panose="02040503050406030204" pitchFamily="18" charset="0"/>
                  </a:rPr>
                  <a:t>2</a:t>
                </a:r>
                <a:r>
                  <a:rPr lang="en-US" sz="1200" b="0" i="0">
                    <a:latin typeface="Cambria Math" panose="02040503050406030204" pitchFamily="18" charset="0"/>
                    <a:ea typeface="Cambria Math" panose="02040503050406030204" pitchFamily="18" charset="0"/>
                  </a:rPr>
                  <a:t> </a:t>
                </a:r>
                <a:r>
                  <a:rPr lang="en-US" sz="1200" i="0">
                    <a:latin typeface="Cambria Math" panose="02040503050406030204" pitchFamily="18" charset="0"/>
                  </a:rPr>
                  <a:t>𝑥</a:t>
                </a:r>
                <a:r>
                  <a:rPr lang="fr-FR" sz="1200" i="0">
                    <a:latin typeface="Cambria Math" panose="02040503050406030204" pitchFamily="18" charset="0"/>
                  </a:rPr>
                  <a:t>〗_</a:t>
                </a:r>
                <a:r>
                  <a:rPr lang="en-US" sz="1200" b="0" i="0" smtClean="0">
                    <a:latin typeface="Cambria Math" panose="02040503050406030204" pitchFamily="18" charset="0"/>
                  </a:rPr>
                  <a:t>2</a:t>
                </a:r>
                <a:endParaRPr lang="en-CA" dirty="0" smtClean="0"/>
              </a:p>
              <a:p>
                <a:endParaRPr lang="en-US" dirty="0" smtClean="0"/>
              </a:p>
              <a:p>
                <a:r>
                  <a:rPr lang="en-US" dirty="0" smtClean="0"/>
                  <a:t>This model represent much better the data set as illustrated on the plot</a:t>
                </a:r>
              </a:p>
              <a:p>
                <a:endParaRPr lang="en-US" dirty="0" smtClean="0"/>
              </a:p>
              <a:p>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3</a:t>
            </a:fld>
            <a:endParaRPr lang="en-US"/>
          </a:p>
        </p:txBody>
      </p:sp>
    </p:spTree>
    <p:extLst>
      <p:ext uri="{BB962C8B-B14F-4D97-AF65-F5344CB8AC3E}">
        <p14:creationId xmlns:p14="http://schemas.microsoft.com/office/powerpoint/2010/main" val="3817370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To use</a:t>
                </a:r>
                <a:r>
                  <a:rPr lang="en-US" baseline="0" dirty="0" smtClean="0"/>
                  <a:t> two features was kind of natural considering the general shape of the data set which suggests indeed a quadratic dependence of y in x</a:t>
                </a:r>
              </a:p>
              <a:p>
                <a:endParaRPr lang="en-US" baseline="0" dirty="0" smtClean="0"/>
              </a:p>
              <a:p>
                <a:r>
                  <a:rPr lang="en-US" dirty="0" smtClean="0"/>
                  <a:t>You may</a:t>
                </a:r>
                <a:r>
                  <a:rPr lang="en-US" baseline="0" dirty="0" smtClean="0"/>
                  <a:t> say: well what is the problem. If we don’t know exactly which dependence we have, can’t we simply include many features to be sure to have enough of them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20 features defined as </a:t>
                </a:r>
                <a14:m>
                  <m:oMath xmlns:m="http://schemas.openxmlformats.org/officeDocument/2006/math">
                    <m:sSub>
                      <m:sSubPr>
                        <m:ctrlPr>
                          <a:rPr lang="fr-FR" sz="120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𝑖</m:t>
                        </m:r>
                      </m:sub>
                    </m:sSub>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𝑥</m:t>
                        </m:r>
                      </m:e>
                      <m:sup>
                        <m:r>
                          <a:rPr lang="en-US" sz="1200" b="0" i="1" smtClean="0">
                            <a:latin typeface="Cambria Math" panose="02040503050406030204" pitchFamily="18" charset="0"/>
                          </a:rPr>
                          <m:t>𝑖</m:t>
                        </m:r>
                      </m:sup>
                    </m:sSup>
                  </m:oMath>
                </a14:m>
                <a:r>
                  <a:rPr lang="en-US" sz="1200" dirty="0" smtClean="0"/>
                  <a:t> and the model would write </a:t>
                </a:r>
                <a14:m>
                  <m:oMath xmlns:m="http://schemas.openxmlformats.org/officeDocument/2006/math">
                    <m:r>
                      <a:rPr lang="en-US" sz="1200" i="1" smtClean="0">
                        <a:latin typeface="Cambria Math" panose="02040503050406030204" pitchFamily="18" charset="0"/>
                      </a:rPr>
                      <m:t>𝑦</m:t>
                    </m:r>
                    <m:r>
                      <a:rPr lang="en-US" sz="120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0</m:t>
                        </m:r>
                      </m:sub>
                    </m:sSub>
                    <m:r>
                      <a:rPr lang="en-US" sz="1200" i="1">
                        <a:latin typeface="Cambria Math" panose="02040503050406030204" pitchFamily="18" charset="0"/>
                      </a:rPr>
                      <m:t>+</m:t>
                    </m:r>
                    <m:sSub>
                      <m:sSubPr>
                        <m:ctrlPr>
                          <a:rPr lang="fr-FR" sz="1200" i="1">
                            <a:latin typeface="Cambria Math" panose="02040503050406030204" pitchFamily="18" charset="0"/>
                          </a:rPr>
                        </m:ctrlPr>
                      </m:sSub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rPr>
                              <m:t>1</m:t>
                            </m:r>
                          </m:sub>
                        </m:sSub>
                        <m:r>
                          <a:rPr lang="en-US" sz="1200" i="1">
                            <a:latin typeface="Cambria Math" panose="02040503050406030204" pitchFamily="18" charset="0"/>
                          </a:rPr>
                          <m:t>𝑥</m:t>
                        </m:r>
                      </m:e>
                      <m:sub>
                        <m:r>
                          <a:rPr lang="en-US" sz="1200" i="1">
                            <a:latin typeface="Cambria Math" panose="02040503050406030204" pitchFamily="18" charset="0"/>
                          </a:rPr>
                          <m:t>1</m:t>
                        </m:r>
                      </m:sub>
                    </m:sSub>
                    <m:r>
                      <a:rPr lang="en-US" sz="1200" i="1">
                        <a:latin typeface="Cambria Math" panose="02040503050406030204" pitchFamily="18" charset="0"/>
                      </a:rPr>
                      <m:t>+</m:t>
                    </m:r>
                    <m:r>
                      <a:rPr lang="en-US" sz="1200" b="0" i="1" smtClean="0">
                        <a:latin typeface="Cambria Math" panose="02040503050406030204" pitchFamily="18" charset="0"/>
                      </a:rPr>
                      <m:t>…+</m:t>
                    </m:r>
                    <m:sSub>
                      <m:sSubPr>
                        <m:ctrlPr>
                          <a:rPr lang="fr-FR" sz="1200" i="1">
                            <a:latin typeface="Cambria Math" panose="02040503050406030204" pitchFamily="18" charset="0"/>
                          </a:rPr>
                        </m:ctrlPr>
                      </m:sSubPr>
                      <m:e>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20</m:t>
                            </m:r>
                          </m:sub>
                        </m:sSub>
                        <m:r>
                          <a:rPr lang="en-US" sz="1200" i="1">
                            <a:latin typeface="Cambria Math" panose="02040503050406030204" pitchFamily="18" charset="0"/>
                          </a:rPr>
                          <m:t>𝑥</m:t>
                        </m:r>
                      </m:e>
                      <m:sub>
                        <m:r>
                          <a:rPr lang="en-US" sz="1200" b="0" i="1" smtClean="0">
                            <a:latin typeface="Cambria Math" panose="02040503050406030204" pitchFamily="18" charset="0"/>
                          </a:rPr>
                          <m:t>20</m:t>
                        </m:r>
                      </m:sub>
                    </m:sSub>
                  </m:oMath>
                </a14:m>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 other words we attempt to fit a polynomial of degree 20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Trying to fit the data set with this model results however in a very poor fit as displayed on the graph</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discussed already</a:t>
                </a:r>
                <a:r>
                  <a:rPr lang="en-US" sz="1200" baseline="0" dirty="0" smtClean="0"/>
                  <a:t> a similar situation in the context of interpolation where we learned that having to high degree polynomials isn’t always a good idea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fact in the context of curve fitting we have a similar effect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mc:Choice>
        <mc:Fallback>
          <p:sp>
            <p:nvSpPr>
              <p:cNvPr id="3" name="Notes Placeholder 2"/>
              <p:cNvSpPr>
                <a:spLocks noGrp="1"/>
              </p:cNvSpPr>
              <p:nvPr>
                <p:ph type="body" idx="1"/>
              </p:nvPr>
            </p:nvSpPr>
            <p:spPr/>
            <p:txBody>
              <a:bodyPr/>
              <a:lstStyle/>
              <a:p>
                <a:r>
                  <a:rPr lang="en-US" dirty="0" smtClean="0"/>
                  <a:t>To use</a:t>
                </a:r>
                <a:r>
                  <a:rPr lang="en-US" baseline="0" dirty="0" smtClean="0"/>
                  <a:t> two features was kind of natural considering the general shape of the data set which suggests indeed a quadratic dependence of y in x</a:t>
                </a:r>
              </a:p>
              <a:p>
                <a:endParaRPr lang="en-US" baseline="0" dirty="0" smtClean="0"/>
              </a:p>
              <a:p>
                <a:r>
                  <a:rPr lang="en-US" dirty="0" smtClean="0"/>
                  <a:t>You may</a:t>
                </a:r>
                <a:r>
                  <a:rPr lang="en-US" baseline="0" dirty="0" smtClean="0"/>
                  <a:t> say: well what is the problem. If we don’t know exactly which dependence we have, can’t we simply include many features to be sure to have enough of them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20 features defined as </a:t>
                </a:r>
                <a:r>
                  <a:rPr lang="en-US" sz="1200" i="0">
                    <a:latin typeface="Cambria Math" panose="02040503050406030204" pitchFamily="18" charset="0"/>
                  </a:rPr>
                  <a:t>𝑥</a:t>
                </a:r>
                <a:r>
                  <a:rPr lang="fr-FR" sz="1200" i="0" smtClean="0">
                    <a:latin typeface="Cambria Math" panose="02040503050406030204" pitchFamily="18" charset="0"/>
                  </a:rPr>
                  <a:t>_</a:t>
                </a:r>
                <a:r>
                  <a:rPr lang="en-US" sz="1200" b="0" i="0" smtClean="0">
                    <a:latin typeface="Cambria Math" panose="02040503050406030204" pitchFamily="18" charset="0"/>
                  </a:rPr>
                  <a:t>𝑖=𝑥^𝑖</a:t>
                </a:r>
                <a:r>
                  <a:rPr lang="en-US" sz="1200" dirty="0" smtClean="0"/>
                  <a:t> and the model would write </a:t>
                </a:r>
                <a:r>
                  <a:rPr lang="en-US" sz="1200" i="0" smtClean="0">
                    <a:latin typeface="Cambria Math" panose="02040503050406030204" pitchFamily="18" charset="0"/>
                  </a:rPr>
                  <a:t>𝑦=</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0+</a:t>
                </a:r>
                <a:r>
                  <a:rPr lang="fr-FR"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i="0">
                    <a:latin typeface="Cambria Math" panose="02040503050406030204" pitchFamily="18" charset="0"/>
                  </a:rPr>
                  <a:t>1 𝑥</a:t>
                </a:r>
                <a:r>
                  <a:rPr lang="fr-FR" sz="1200" i="0">
                    <a:latin typeface="Cambria Math" panose="02040503050406030204" pitchFamily="18" charset="0"/>
                  </a:rPr>
                  <a:t>〗_</a:t>
                </a:r>
                <a:r>
                  <a:rPr lang="en-US" sz="1200" i="0">
                    <a:latin typeface="Cambria Math" panose="02040503050406030204" pitchFamily="18" charset="0"/>
                  </a:rPr>
                  <a:t>1+</a:t>
                </a:r>
                <a:r>
                  <a:rPr lang="en-US" sz="1200" b="0" i="0" smtClean="0">
                    <a:latin typeface="Cambria Math" panose="02040503050406030204" pitchFamily="18" charset="0"/>
                  </a:rPr>
                  <a:t>…+</a:t>
                </a:r>
                <a:r>
                  <a:rPr lang="fr-FR" sz="120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𝜃_</a:t>
                </a:r>
                <a:r>
                  <a:rPr lang="en-US" sz="1200" b="0" i="0" smtClean="0">
                    <a:latin typeface="Cambria Math" panose="02040503050406030204" pitchFamily="18" charset="0"/>
                    <a:ea typeface="Cambria Math" panose="02040503050406030204" pitchFamily="18" charset="0"/>
                  </a:rPr>
                  <a:t>20</a:t>
                </a:r>
                <a:r>
                  <a:rPr lang="en-US" sz="1200" b="0" i="0">
                    <a:latin typeface="Cambria Math" panose="02040503050406030204" pitchFamily="18" charset="0"/>
                    <a:ea typeface="Cambria Math" panose="02040503050406030204" pitchFamily="18" charset="0"/>
                  </a:rPr>
                  <a:t> </a:t>
                </a:r>
                <a:r>
                  <a:rPr lang="en-US" sz="1200" i="0">
                    <a:latin typeface="Cambria Math" panose="02040503050406030204" pitchFamily="18" charset="0"/>
                  </a:rPr>
                  <a:t>𝑥</a:t>
                </a:r>
                <a:r>
                  <a:rPr lang="fr-FR" sz="1200" i="0">
                    <a:latin typeface="Cambria Math" panose="02040503050406030204" pitchFamily="18" charset="0"/>
                  </a:rPr>
                  <a:t>〗_</a:t>
                </a:r>
                <a:r>
                  <a:rPr lang="en-US" sz="1200" b="0" i="0" smtClean="0">
                    <a:latin typeface="Cambria Math" panose="02040503050406030204" pitchFamily="18" charset="0"/>
                  </a:rPr>
                  <a:t>20</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 other words we attempt to fit a polynomial of degree 20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Trying to fit the data set with this model results however in a very poor fit as displayed on the graph</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discussed already</a:t>
                </a:r>
                <a:r>
                  <a:rPr lang="en-US" sz="1200" baseline="0" dirty="0" smtClean="0"/>
                  <a:t> a similar situation in the context of interpolation where we learned that having to high degree polynomials isn’t always a good idea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fact in the context of curve fitting we have a similar effect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4</a:t>
            </a:fld>
            <a:endParaRPr lang="en-US"/>
          </a:p>
        </p:txBody>
      </p:sp>
    </p:spTree>
    <p:extLst>
      <p:ext uri="{BB962C8B-B14F-4D97-AF65-F5344CB8AC3E}">
        <p14:creationId xmlns:p14="http://schemas.microsoft.com/office/powerpoint/2010/main" val="3418661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summarize the three case that can happen</a:t>
            </a:r>
          </a:p>
          <a:p>
            <a:endParaRPr lang="en-US" dirty="0" smtClean="0"/>
          </a:p>
          <a:p>
            <a:r>
              <a:rPr lang="en-US" dirty="0" smtClean="0"/>
              <a:t>First,</a:t>
            </a:r>
            <a:r>
              <a:rPr lang="en-US" baseline="0" dirty="0" smtClean="0"/>
              <a:t> we may use a model with too few features</a:t>
            </a:r>
          </a:p>
          <a:p>
            <a:r>
              <a:rPr lang="en-US" baseline="0" dirty="0" smtClean="0"/>
              <a:t>In this case we say we do under-fitting</a:t>
            </a:r>
          </a:p>
          <a:p>
            <a:r>
              <a:rPr lang="en-US" baseline="0" dirty="0" smtClean="0"/>
              <a:t>The model doesn’t have enough degree of freedoms to represent correctly the dependence of the output y in function of the input</a:t>
            </a:r>
          </a:p>
          <a:p>
            <a:endParaRPr lang="en-US" baseline="0" dirty="0" smtClean="0"/>
          </a:p>
          <a:p>
            <a:r>
              <a:rPr lang="en-US" baseline="0" dirty="0" smtClean="0"/>
              <a:t>On the other extreme, we may use a model with too many features.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case we say we do over-fitting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the model has too many degree of freedoms and the model will start to try to represent effects that actually do not exist</a:t>
            </a:r>
          </a:p>
          <a:p>
            <a:endParaRPr lang="en-US" baseline="0" dirty="0" smtClean="0"/>
          </a:p>
          <a:p>
            <a:r>
              <a:rPr lang="en-US" dirty="0" smtClean="0"/>
              <a:t>If we choose the optimal number of parameters then we say we get an optimal fit</a:t>
            </a:r>
          </a:p>
          <a:p>
            <a:endParaRPr lang="en-US" dirty="0" smtClean="0"/>
          </a:p>
          <a:p>
            <a:r>
              <a:rPr lang="en-US" dirty="0" smtClean="0"/>
              <a:t>In the case of our data set</a:t>
            </a:r>
            <a:r>
              <a:rPr lang="en-US" baseline="0" dirty="0" smtClean="0"/>
              <a:t> which can be represented in a x-y plot it can be right away seen from the plots in which case we are</a:t>
            </a:r>
          </a:p>
          <a:p>
            <a:endParaRPr lang="en-US" baseline="0" dirty="0" smtClean="0"/>
          </a:p>
          <a:p>
            <a:r>
              <a:rPr lang="en-US" baseline="0" dirty="0" smtClean="0"/>
              <a:t>But how can you handle a more realistic case </a:t>
            </a:r>
            <a:r>
              <a:rPr lang="en-US" baseline="0" dirty="0" err="1" smtClean="0"/>
              <a:t>wher</a:t>
            </a:r>
            <a:r>
              <a:rPr lang="en-US" baseline="0" dirty="0" smtClean="0"/>
              <a:t> you cannot represent the data set on 2 dimensional plots?</a:t>
            </a:r>
          </a:p>
          <a:p>
            <a:endParaRPr lang="en-US" baseline="0" dirty="0" smtClean="0"/>
          </a:p>
          <a:p>
            <a:r>
              <a:rPr lang="en-US" baseline="0" dirty="0" smtClean="0"/>
              <a:t>The tool we have available is to observe the evolution of the measure of the error, for example the root mean square error</a:t>
            </a:r>
          </a:p>
          <a:p>
            <a:endParaRPr lang="en-US" baseline="0" dirty="0" smtClean="0"/>
          </a:p>
          <a:p>
            <a:r>
              <a:rPr lang="en-US" dirty="0" smtClean="0"/>
              <a:t>If we compute the RMSE value of our there</a:t>
            </a:r>
            <a:r>
              <a:rPr lang="en-US" baseline="0" dirty="0" smtClean="0"/>
              <a:t> cases, you can note that indeed it is minimal for the case where the model has the optimal number of features</a:t>
            </a:r>
          </a:p>
          <a:p>
            <a:endParaRPr lang="en-US" baseline="0" dirty="0" smtClean="0"/>
          </a:p>
          <a:p>
            <a:r>
              <a:rPr lang="en-US" baseline="0" dirty="0" smtClean="0"/>
              <a:t>In machine learning there exist techniques based on observing the evolution of the RMSE, or other measures of the error, in function of the number of features used in the model. An example are the so-called learning curves. We won’t have time to discuss them in this course, but if you are curious I invite you to search on the internet or the library more about this concept. It isn’t very difficult to understand and you have most of the background needed for it</a:t>
            </a:r>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5</a:t>
            </a:fld>
            <a:endParaRPr lang="en-US"/>
          </a:p>
        </p:txBody>
      </p:sp>
    </p:spTree>
    <p:extLst>
      <p:ext uri="{BB962C8B-B14F-4D97-AF65-F5344CB8AC3E}">
        <p14:creationId xmlns:p14="http://schemas.microsoft.com/office/powerpoint/2010/main" val="485128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large data sets which are multi-dimensional choosing the correct number of features is a very challenging task</a:t>
            </a:r>
          </a:p>
          <a:p>
            <a:endParaRPr lang="en-US" dirty="0" smtClean="0"/>
          </a:p>
          <a:p>
            <a:r>
              <a:rPr lang="en-US" dirty="0" smtClean="0"/>
              <a:t>An</a:t>
            </a:r>
            <a:r>
              <a:rPr lang="en-US" baseline="0" dirty="0" smtClean="0"/>
              <a:t> interesting approach would be to have a tool that allows you to preform the fit with a large number of features, but somehow the fit should realize which features are important and which ones are too much</a:t>
            </a:r>
          </a:p>
          <a:p>
            <a:endParaRPr lang="en-US" baseline="0" dirty="0" smtClean="0"/>
          </a:p>
          <a:p>
            <a:r>
              <a:rPr lang="en-US" baseline="0" dirty="0" smtClean="0"/>
              <a:t>This approach exists and is called regularization</a:t>
            </a:r>
          </a:p>
          <a:p>
            <a:endParaRPr lang="en-US" baseline="0" dirty="0" smtClean="0"/>
          </a:p>
          <a:p>
            <a:r>
              <a:rPr lang="en-US" dirty="0" smtClean="0"/>
              <a:t>The idea is to modify the cost function to be minimized in regression</a:t>
            </a:r>
          </a:p>
          <a:p>
            <a:endParaRPr lang="en-US" baseline="0" dirty="0" smtClean="0"/>
          </a:p>
          <a:p>
            <a:r>
              <a:rPr lang="en-US" baseline="0" dirty="0" smtClean="0"/>
              <a:t>We add an additional term to the cost function  and write it as the sum of the norm of the residuals and the norm of the feature weights</a:t>
            </a:r>
          </a:p>
          <a:p>
            <a:endParaRPr lang="en-US" baseline="0" dirty="0" smtClean="0"/>
          </a:p>
          <a:p>
            <a:r>
              <a:rPr lang="en-US" baseline="0" dirty="0" smtClean="0"/>
              <a:t>The norm of the residuals is what we used so far in our cost function. Minimizing this norm resulted in feature weights that minimize the residuals</a:t>
            </a:r>
          </a:p>
          <a:p>
            <a:endParaRPr lang="en-US" baseline="0" dirty="0" smtClean="0"/>
          </a:p>
          <a:p>
            <a:r>
              <a:rPr lang="en-US" baseline="0" dirty="0" smtClean="0"/>
              <a:t>The new term is the norm of the feature weights.</a:t>
            </a:r>
          </a:p>
          <a:p>
            <a:r>
              <a:rPr lang="en-US" baseline="0" dirty="0" smtClean="0"/>
              <a:t>This term is added because we want that it is costly to find model parameters with large values. In this way we hope to eliminate the feature weights that are actually not needed to optimally represent the data set</a:t>
            </a:r>
          </a:p>
          <a:p>
            <a:endParaRPr lang="en-US" baseline="0" dirty="0" smtClean="0"/>
          </a:p>
          <a:p>
            <a:r>
              <a:rPr lang="en-US" baseline="0" dirty="0" smtClean="0"/>
              <a:t>Depending on how one defines the norm of the feature weights one will get different type of regularization cost functions</a:t>
            </a:r>
          </a:p>
          <a:p>
            <a:endParaRPr lang="en-US" baseline="0" dirty="0" smtClean="0"/>
          </a:p>
          <a:p>
            <a:r>
              <a:rPr lang="en-US" baseline="0" dirty="0" smtClean="0"/>
              <a:t>We will discuss three examples</a:t>
            </a:r>
          </a:p>
          <a:p>
            <a:endParaRPr lang="en-US" baseline="0" dirty="0" smtClean="0"/>
          </a:p>
          <a:p>
            <a:endParaRPr lang="en-US" baseline="0" dirty="0" smtClean="0"/>
          </a:p>
          <a:p>
            <a:r>
              <a:rPr lang="en-US" baseline="0" dirty="0" smtClean="0"/>
              <a:t>For the example we discussed in previous slides we would like to have a way to use the model with the degree 20 polynomial but the fit should tell us that only the coefficient up to the quadratic term are important</a:t>
            </a:r>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5DBF335C-4646-458E-9A0B-64BA6FB582C9}" type="slidenum">
              <a:rPr lang="en-US" smtClean="0"/>
              <a:t>6</a:t>
            </a:fld>
            <a:endParaRPr lang="en-US"/>
          </a:p>
        </p:txBody>
      </p:sp>
    </p:spTree>
    <p:extLst>
      <p:ext uri="{BB962C8B-B14F-4D97-AF65-F5344CB8AC3E}">
        <p14:creationId xmlns:p14="http://schemas.microsoft.com/office/powerpoint/2010/main" val="40022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The first example is the so-called </a:t>
                </a:r>
                <a:r>
                  <a:rPr lang="en-US" dirty="0" smtClean="0"/>
                  <a:t>Ridge (or Tikhonov) regularization </a:t>
                </a:r>
              </a:p>
              <a:p>
                <a:endParaRPr lang="en-US" dirty="0" smtClean="0"/>
              </a:p>
              <a:p>
                <a:r>
                  <a:rPr lang="en-US" dirty="0" smtClean="0"/>
                  <a:t>Here</a:t>
                </a:r>
                <a:r>
                  <a:rPr lang="en-US" baseline="0" dirty="0" smtClean="0"/>
                  <a:t> the 2-norm, or Euclidean norm is used</a:t>
                </a:r>
              </a:p>
              <a:p>
                <a:endParaRPr lang="en-US" baseline="0" dirty="0" smtClean="0"/>
              </a:p>
              <a:p>
                <a:r>
                  <a:rPr lang="en-US" baseline="0" dirty="0" smtClean="0"/>
                  <a:t>A parameter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CA" dirty="0" smtClean="0"/>
                  <a:t> is further introduced </a:t>
                </a:r>
              </a:p>
              <a:p>
                <a:r>
                  <a:rPr lang="en-US" dirty="0" smtClean="0"/>
                  <a:t>This is</a:t>
                </a:r>
                <a:r>
                  <a:rPr lang="en-US" baseline="0" dirty="0" smtClean="0"/>
                  <a:t> a hyper-parameter which will have to be chosen when we use the ridge regression.</a:t>
                </a:r>
              </a:p>
              <a:p>
                <a:r>
                  <a:rPr lang="en-US" baseline="0" dirty="0" smtClean="0"/>
                  <a:t>The factor ½ is usually added for reasons that we will not discuss here</a:t>
                </a:r>
              </a:p>
              <a:p>
                <a:endParaRPr lang="en-US" baseline="0" dirty="0" smtClean="0"/>
              </a:p>
              <a:p>
                <a:r>
                  <a:rPr lang="en-US" baseline="0" dirty="0" smtClean="0"/>
                  <a:t>The cost function used in ridge regression is then typically</a:t>
                </a: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𝑐</m:t>
                      </m:r>
                      <m:d>
                        <m:dPr>
                          <m:ctrlPr>
                            <a:rPr lang="en-US" b="0" i="1" smtClean="0">
                              <a:latin typeface="Cambria Math" panose="02040503050406030204" pitchFamily="18" charset="0"/>
                              <a:ea typeface="Cambria Math" panose="02040503050406030204" pitchFamily="18" charset="0"/>
                            </a:rPr>
                          </m:ctrlPr>
                        </m:d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MSE</m:t>
                      </m:r>
                      <m:d>
                        <m:dPr>
                          <m:ctrlPr>
                            <a:rPr lang="en-US" b="0" i="1" smtClean="0">
                              <a:latin typeface="Cambria Math" panose="02040503050406030204" pitchFamily="18" charset="0"/>
                              <a:ea typeface="Cambria Math" panose="02040503050406030204" pitchFamily="18" charset="0"/>
                            </a:rPr>
                          </m:ctrlPr>
                        </m:d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2</m:t>
                          </m:r>
                        </m:den>
                      </m:f>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oMath>
                  </m:oMathPara>
                </a14:m>
                <a:endParaRPr lang="en-CA" dirty="0" smtClean="0"/>
              </a:p>
              <a:p>
                <a:endParaRPr lang="en-CA" dirty="0"/>
              </a:p>
            </p:txBody>
          </p:sp>
        </mc:Choice>
        <mc:Fallback>
          <p:sp>
            <p:nvSpPr>
              <p:cNvPr id="3" name="Notes Placeholder 2"/>
              <p:cNvSpPr>
                <a:spLocks noGrp="1"/>
              </p:cNvSpPr>
              <p:nvPr>
                <p:ph type="body" idx="1"/>
              </p:nvPr>
            </p:nvSpPr>
            <p:spPr/>
            <p:txBody>
              <a:bodyPr/>
              <a:lstStyle/>
              <a:p>
                <a:r>
                  <a:rPr lang="en-US" dirty="0" smtClean="0"/>
                  <a:t>The first example is the so-called </a:t>
                </a:r>
                <a:r>
                  <a:rPr lang="en-US" dirty="0" smtClean="0"/>
                  <a:t>Ridge (or Tikhonov) regularization </a:t>
                </a:r>
              </a:p>
              <a:p>
                <a:endParaRPr lang="en-US" dirty="0" smtClean="0"/>
              </a:p>
              <a:p>
                <a:r>
                  <a:rPr lang="en-US" dirty="0" smtClean="0"/>
                  <a:t>Here</a:t>
                </a:r>
                <a:r>
                  <a:rPr lang="en-US" baseline="0" dirty="0" smtClean="0"/>
                  <a:t> the 2-norm, or Euclidean norm is used</a:t>
                </a:r>
              </a:p>
              <a:p>
                <a:endParaRPr lang="en-US" baseline="0" dirty="0" smtClean="0"/>
              </a:p>
              <a:p>
                <a:r>
                  <a:rPr lang="en-US" baseline="0" dirty="0" smtClean="0"/>
                  <a:t>A parameter </a:t>
                </a:r>
                <a:r>
                  <a:rPr lang="en-US" i="0" smtClean="0">
                    <a:latin typeface="Cambria Math" panose="02040503050406030204" pitchFamily="18" charset="0"/>
                    <a:ea typeface="Cambria Math" panose="02040503050406030204" pitchFamily="18" charset="0"/>
                  </a:rPr>
                  <a:t>𝜆</a:t>
                </a:r>
                <a:r>
                  <a:rPr lang="en-CA" dirty="0" smtClean="0"/>
                  <a:t> is further introduced </a:t>
                </a:r>
              </a:p>
              <a:p>
                <a:r>
                  <a:rPr lang="en-US" dirty="0" smtClean="0"/>
                  <a:t>This is</a:t>
                </a:r>
                <a:r>
                  <a:rPr lang="en-US" baseline="0" dirty="0" smtClean="0"/>
                  <a:t> a hyper-parameter which will have to be chosen when we use the ridge regression.</a:t>
                </a:r>
              </a:p>
              <a:p>
                <a:r>
                  <a:rPr lang="en-US" baseline="0" dirty="0" smtClean="0"/>
                  <a:t>The factor ½ is usually added for reasons that we will not discuss here</a:t>
                </a:r>
              </a:p>
              <a:p>
                <a:endParaRPr lang="en-US" baseline="0" dirty="0" smtClean="0"/>
              </a:p>
              <a:p>
                <a:r>
                  <a:rPr lang="en-US" baseline="0" dirty="0" smtClean="0"/>
                  <a:t>The cost function used in ridge regression is then typically</a:t>
                </a:r>
              </a:p>
              <a:p>
                <a:r>
                  <a:rPr lang="en-US" b="0" i="0" smtClean="0">
                    <a:latin typeface="Cambria Math" panose="02040503050406030204" pitchFamily="18" charset="0"/>
                    <a:ea typeface="Cambria Math" panose="02040503050406030204" pitchFamily="18" charset="0"/>
                  </a:rPr>
                  <a:t>𝑐</a:t>
                </a:r>
                <a:r>
                  <a:rPr lang="en-US" b="0" i="0" smtClean="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𝜃)</a:t>
                </a:r>
                <a:r>
                  <a:rPr lang="en-US" b="0" i="0" smtClean="0">
                    <a:latin typeface="Cambria Math" panose="02040503050406030204" pitchFamily="18" charset="0"/>
                    <a:ea typeface="Cambria Math" panose="02040503050406030204" pitchFamily="18" charset="0"/>
                  </a:rPr>
                  <a:t>="MSE" (</a:t>
                </a:r>
                <a:r>
                  <a:rPr lang="en-US" b="0" i="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𝜃)</a:t>
                </a:r>
                <a:r>
                  <a:rPr lang="en-US" b="0" i="0" smtClean="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𝜆/2 ∑_(𝑖=1)^𝑚▒𝜃_𝑖^2 </a:t>
                </a:r>
                <a:endParaRPr lang="en-CA" dirty="0" smtClean="0"/>
              </a:p>
              <a:p>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7</a:t>
            </a:fld>
            <a:endParaRPr lang="en-US"/>
          </a:p>
        </p:txBody>
      </p:sp>
    </p:spTree>
    <p:extLst>
      <p:ext uri="{BB962C8B-B14F-4D97-AF65-F5344CB8AC3E}">
        <p14:creationId xmlns:p14="http://schemas.microsoft.com/office/powerpoint/2010/main" val="2033246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The second example is the LASSO regression</a:t>
                </a:r>
              </a:p>
              <a:p>
                <a:endParaRPr lang="en-US" dirty="0" smtClean="0"/>
              </a:p>
              <a:p>
                <a:r>
                  <a:rPr lang="en-US" dirty="0" smtClean="0"/>
                  <a:t>The</a:t>
                </a:r>
                <a:r>
                  <a:rPr lang="en-US" baseline="0" dirty="0" smtClean="0"/>
                  <a:t> </a:t>
                </a:r>
                <a:r>
                  <a:rPr lang="en-US" dirty="0" smtClean="0"/>
                  <a:t>LASSO Regularization term is based on the 1-norm of the feature weights</a:t>
                </a:r>
              </a:p>
              <a:p>
                <a:endParaRPr lang="en-US" dirty="0" smtClean="0"/>
              </a:p>
              <a:p>
                <a:r>
                  <a:rPr lang="en-US" baseline="0" dirty="0" smtClean="0"/>
                  <a:t>A parameter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CA" dirty="0" smtClean="0"/>
                  <a:t> </a:t>
                </a:r>
                <a:r>
                  <a:rPr lang="en-CA" dirty="0" smtClean="0"/>
                  <a:t>is further introduced </a:t>
                </a:r>
              </a:p>
              <a:p>
                <a:r>
                  <a:rPr lang="en-US" dirty="0" smtClean="0"/>
                  <a:t>This is</a:t>
                </a:r>
                <a:r>
                  <a:rPr lang="en-US" baseline="0" dirty="0" smtClean="0"/>
                  <a:t> a hyper-parameter which will have to be chosen when we use the </a:t>
                </a:r>
                <a:r>
                  <a:rPr lang="en-US" baseline="0" dirty="0" smtClean="0"/>
                  <a:t>LASSO </a:t>
                </a:r>
                <a:r>
                  <a:rPr lang="en-US" baseline="0" dirty="0" smtClean="0"/>
                  <a:t>regression.</a:t>
                </a:r>
              </a:p>
              <a:p>
                <a:endParaRPr lang="en-US" dirty="0" smtClean="0"/>
              </a:p>
              <a:p>
                <a:r>
                  <a:rPr lang="en-US" baseline="0" dirty="0" smtClean="0"/>
                  <a:t>The cost function used in LASSO regression is then typically</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𝑐</m:t>
                      </m:r>
                      <m:d>
                        <m:dPr>
                          <m:ctrlPr>
                            <a:rPr lang="en-US" b="0" i="1" smtClean="0">
                              <a:latin typeface="Cambria Math" panose="02040503050406030204" pitchFamily="18" charset="0"/>
                              <a:ea typeface="Cambria Math" panose="02040503050406030204" pitchFamily="18" charset="0"/>
                            </a:rPr>
                          </m:ctrlPr>
                        </m:d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MSE</m:t>
                      </m:r>
                      <m:d>
                        <m:dPr>
                          <m:ctrlPr>
                            <a:rPr lang="en-US" b="0" i="1" smtClean="0">
                              <a:latin typeface="Cambria Math" panose="02040503050406030204" pitchFamily="18" charset="0"/>
                              <a:ea typeface="Cambria Math" panose="02040503050406030204" pitchFamily="18" charset="0"/>
                            </a:rPr>
                          </m:ctrlPr>
                        </m:d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𝑖</m:t>
                                  </m:r>
                                </m:sub>
                              </m:sSub>
                            </m:e>
                          </m:d>
                        </m:e>
                      </m:nary>
                    </m:oMath>
                  </m:oMathPara>
                </a14:m>
                <a:endParaRPr lang="en-CA" dirty="0" smtClean="0"/>
              </a:p>
              <a:p>
                <a:endParaRPr lang="en-CA" dirty="0"/>
              </a:p>
            </p:txBody>
          </p:sp>
        </mc:Choice>
        <mc:Fallback>
          <p:sp>
            <p:nvSpPr>
              <p:cNvPr id="3" name="Notes Placeholder 2"/>
              <p:cNvSpPr>
                <a:spLocks noGrp="1"/>
              </p:cNvSpPr>
              <p:nvPr>
                <p:ph type="body" idx="1"/>
              </p:nvPr>
            </p:nvSpPr>
            <p:spPr/>
            <p:txBody>
              <a:bodyPr/>
              <a:lstStyle/>
              <a:p>
                <a:r>
                  <a:rPr lang="en-US" dirty="0" smtClean="0"/>
                  <a:t>The second example is the LASSO regression</a:t>
                </a:r>
              </a:p>
              <a:p>
                <a:endParaRPr lang="en-US" dirty="0" smtClean="0"/>
              </a:p>
              <a:p>
                <a:r>
                  <a:rPr lang="en-US" dirty="0" smtClean="0"/>
                  <a:t>The</a:t>
                </a:r>
                <a:r>
                  <a:rPr lang="en-US" baseline="0" dirty="0" smtClean="0"/>
                  <a:t> </a:t>
                </a:r>
                <a:r>
                  <a:rPr lang="en-US" dirty="0" smtClean="0"/>
                  <a:t>LASSO Regularization term is based on the 1-norm of the feature weights</a:t>
                </a:r>
              </a:p>
              <a:p>
                <a:endParaRPr lang="en-US" dirty="0" smtClean="0"/>
              </a:p>
              <a:p>
                <a:r>
                  <a:rPr lang="en-US" baseline="0" dirty="0" smtClean="0"/>
                  <a:t>A parameter </a:t>
                </a:r>
                <a:r>
                  <a:rPr lang="en-US" i="0" smtClean="0">
                    <a:latin typeface="Cambria Math" panose="02040503050406030204" pitchFamily="18" charset="0"/>
                    <a:ea typeface="Cambria Math" panose="02040503050406030204" pitchFamily="18" charset="0"/>
                  </a:rPr>
                  <a:t>𝛼</a:t>
                </a:r>
                <a:r>
                  <a:rPr lang="en-CA" dirty="0" smtClean="0"/>
                  <a:t> </a:t>
                </a:r>
                <a:r>
                  <a:rPr lang="en-CA" dirty="0" smtClean="0"/>
                  <a:t>is further introduced </a:t>
                </a:r>
              </a:p>
              <a:p>
                <a:r>
                  <a:rPr lang="en-US" dirty="0" smtClean="0"/>
                  <a:t>This is</a:t>
                </a:r>
                <a:r>
                  <a:rPr lang="en-US" baseline="0" dirty="0" smtClean="0"/>
                  <a:t> a hyper-parameter which will have to be chosen when we use the </a:t>
                </a:r>
                <a:r>
                  <a:rPr lang="en-US" baseline="0" dirty="0" smtClean="0"/>
                  <a:t>LASSO </a:t>
                </a:r>
                <a:r>
                  <a:rPr lang="en-US" baseline="0" dirty="0" smtClean="0"/>
                  <a:t>regression.</a:t>
                </a:r>
              </a:p>
              <a:p>
                <a:endParaRPr lang="en-US" dirty="0" smtClean="0"/>
              </a:p>
              <a:p>
                <a:r>
                  <a:rPr lang="en-US" baseline="0" dirty="0" smtClean="0"/>
                  <a:t>The cost function used in LASSO regression is then typically</a:t>
                </a:r>
              </a:p>
              <a:p>
                <a:pPr/>
                <a:r>
                  <a:rPr lang="en-US" b="0" i="0" smtClean="0">
                    <a:latin typeface="Cambria Math" panose="02040503050406030204" pitchFamily="18" charset="0"/>
                    <a:ea typeface="Cambria Math" panose="02040503050406030204" pitchFamily="18" charset="0"/>
                  </a:rPr>
                  <a:t>𝑐</a:t>
                </a:r>
                <a:r>
                  <a:rPr lang="en-US" b="0" i="0" smtClean="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𝜃)</a:t>
                </a:r>
                <a:r>
                  <a:rPr lang="en-US" b="0" i="0" smtClean="0">
                    <a:latin typeface="Cambria Math" panose="02040503050406030204" pitchFamily="18" charset="0"/>
                    <a:ea typeface="Cambria Math" panose="02040503050406030204" pitchFamily="18" charset="0"/>
                  </a:rPr>
                  <a:t>="MSE" (</a:t>
                </a:r>
                <a:r>
                  <a:rPr lang="en-US" b="0" i="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𝜃)</a:t>
                </a:r>
                <a:r>
                  <a:rPr lang="en-US" b="0" i="0" smtClean="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𝛼∑_(𝑖=1)^𝑚▒|𝜃_𝑖 | </a:t>
                </a:r>
                <a:endParaRPr lang="en-CA" dirty="0" smtClean="0"/>
              </a:p>
              <a:p>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8</a:t>
            </a:fld>
            <a:endParaRPr lang="en-US"/>
          </a:p>
        </p:txBody>
      </p:sp>
    </p:spTree>
    <p:extLst>
      <p:ext uri="{BB962C8B-B14F-4D97-AF65-F5344CB8AC3E}">
        <p14:creationId xmlns:p14="http://schemas.microsoft.com/office/powerpoint/2010/main" val="3906822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smtClean="0"/>
                  <a:t>The third example we present is the elastic</a:t>
                </a:r>
                <a:r>
                  <a:rPr lang="en-US" baseline="0" dirty="0" smtClean="0"/>
                  <a:t> net regression</a:t>
                </a:r>
              </a:p>
              <a:p>
                <a:endParaRPr lang="en-US" baseline="0" dirty="0" smtClean="0"/>
              </a:p>
              <a:p>
                <a:r>
                  <a:rPr lang="en-US" dirty="0" smtClean="0"/>
                  <a:t>Elastic net regularization combines ridge and LASSO regularization</a:t>
                </a:r>
              </a:p>
              <a:p>
                <a:endParaRPr lang="en-US" dirty="0" smtClean="0"/>
              </a:p>
              <a:p>
                <a:r>
                  <a:rPr lang="en-US" dirty="0" smtClean="0"/>
                  <a:t>It uses consequently two hyper-parameters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a:t>
                </a:r>
                <a:endParaRPr lang="en-US" dirty="0" smtClean="0"/>
              </a:p>
              <a:p>
                <a:r>
                  <a:rPr lang="en-US" dirty="0" smtClean="0"/>
                  <a:t>They measure the weight given to the contribution from the ridge and LASSO regression</a:t>
                </a:r>
              </a:p>
              <a:p>
                <a:r>
                  <a:rPr lang="en-US" dirty="0" smtClean="0"/>
                  <a:t>For example for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oMath>
                </a14:m>
                <a:r>
                  <a:rPr lang="en-CA" dirty="0" smtClean="0"/>
                  <a:t> the elastic net term is the same as the LASSO regularization</a:t>
                </a:r>
                <a:r>
                  <a:rPr lang="en-CA" baseline="0" dirty="0" smtClean="0"/>
                  <a:t> term</a:t>
                </a:r>
              </a:p>
              <a:p>
                <a:r>
                  <a:rPr lang="en-US" baseline="0" dirty="0" smtClean="0"/>
                  <a:t>On the other extern,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m:t>
                    </m:r>
                  </m:oMath>
                </a14:m>
                <a:r>
                  <a:rPr lang="en-CA" dirty="0" smtClean="0"/>
                  <a:t> results in the ridge regression</a:t>
                </a:r>
              </a:p>
              <a:p>
                <a:endParaRPr lang="en-US" dirty="0" smtClean="0"/>
              </a:p>
              <a:p>
                <a:r>
                  <a:rPr lang="en-US" dirty="0" smtClean="0"/>
                  <a:t>The</a:t>
                </a:r>
                <a:r>
                  <a:rPr lang="en-US" baseline="0" dirty="0" smtClean="0"/>
                  <a:t> elastic net cost function is usually defined as displayed on the screen</a:t>
                </a:r>
              </a:p>
              <a:p>
                <a:endParaRPr lang="en-CA" dirty="0" smtClean="0"/>
              </a:p>
              <a:p>
                <a:endParaRPr lang="en-CA" dirty="0"/>
              </a:p>
            </p:txBody>
          </p:sp>
        </mc:Choice>
        <mc:Fallback>
          <p:sp>
            <p:nvSpPr>
              <p:cNvPr id="3" name="Notes Placeholder 2"/>
              <p:cNvSpPr>
                <a:spLocks noGrp="1"/>
              </p:cNvSpPr>
              <p:nvPr>
                <p:ph type="body" idx="1"/>
              </p:nvPr>
            </p:nvSpPr>
            <p:spPr/>
            <p:txBody>
              <a:bodyPr/>
              <a:lstStyle/>
              <a:p>
                <a:r>
                  <a:rPr lang="en-US" dirty="0" smtClean="0"/>
                  <a:t>The third example we present is the elastic</a:t>
                </a:r>
                <a:r>
                  <a:rPr lang="en-US" baseline="0" dirty="0" smtClean="0"/>
                  <a:t> net regression</a:t>
                </a:r>
              </a:p>
              <a:p>
                <a:endParaRPr lang="en-US" baseline="0" dirty="0" smtClean="0"/>
              </a:p>
              <a:p>
                <a:r>
                  <a:rPr lang="en-US" dirty="0" smtClean="0"/>
                  <a:t>Elastic net regularization combines ridge and LASSO regularization</a:t>
                </a:r>
              </a:p>
              <a:p>
                <a:endParaRPr lang="en-US" dirty="0" smtClean="0"/>
              </a:p>
              <a:p>
                <a:r>
                  <a:rPr lang="en-US" dirty="0" smtClean="0"/>
                  <a:t>It uses consequently two hyper-parameters </a:t>
                </a:r>
                <a:r>
                  <a:rPr lang="en-US" i="0" smtClean="0">
                    <a:latin typeface="Cambria Math" panose="02040503050406030204" pitchFamily="18" charset="0"/>
                    <a:ea typeface="Cambria Math" panose="02040503050406030204" pitchFamily="18" charset="0"/>
                  </a:rPr>
                  <a:t>𝛼</a:t>
                </a:r>
                <a:r>
                  <a:rPr lang="en-US" dirty="0"/>
                  <a:t> and </a:t>
                </a:r>
                <a:r>
                  <a:rPr lang="en-US" i="0">
                    <a:latin typeface="Cambria Math" panose="02040503050406030204" pitchFamily="18" charset="0"/>
                    <a:ea typeface="Cambria Math" panose="02040503050406030204" pitchFamily="18" charset="0"/>
                  </a:rPr>
                  <a:t>𝜆</a:t>
                </a:r>
                <a:r>
                  <a:rPr lang="en-US" dirty="0"/>
                  <a:t> </a:t>
                </a:r>
                <a:endParaRPr lang="en-US" dirty="0" smtClean="0"/>
              </a:p>
              <a:p>
                <a:r>
                  <a:rPr lang="en-US" dirty="0" smtClean="0"/>
                  <a:t>They measure the weight given to the contribution from the ridge and LASSO regression</a:t>
                </a:r>
              </a:p>
              <a:p>
                <a:r>
                  <a:rPr lang="en-US" dirty="0" smtClean="0"/>
                  <a:t>For example for </a:t>
                </a:r>
                <a:r>
                  <a:rPr lang="en-US" i="0" smtClean="0">
                    <a:latin typeface="Cambria Math" panose="02040503050406030204" pitchFamily="18" charset="0"/>
                    <a:ea typeface="Cambria Math" panose="02040503050406030204" pitchFamily="18" charset="0"/>
                  </a:rPr>
                  <a:t>𝛼</a:t>
                </a:r>
                <a:r>
                  <a:rPr lang="en-US" b="0" i="0" smtClean="0">
                    <a:latin typeface="Cambria Math" panose="02040503050406030204" pitchFamily="18" charset="0"/>
                    <a:ea typeface="Cambria Math" panose="02040503050406030204" pitchFamily="18" charset="0"/>
                  </a:rPr>
                  <a:t>=1</a:t>
                </a:r>
                <a:r>
                  <a:rPr lang="en-CA" dirty="0" smtClean="0"/>
                  <a:t> the elastic net term is the same as the LASSO regularization</a:t>
                </a:r>
                <a:r>
                  <a:rPr lang="en-CA" baseline="0" dirty="0" smtClean="0"/>
                  <a:t> term</a:t>
                </a:r>
              </a:p>
              <a:p>
                <a:r>
                  <a:rPr lang="en-US" baseline="0" dirty="0" smtClean="0"/>
                  <a:t>On the other extern, </a:t>
                </a:r>
                <a:r>
                  <a:rPr lang="en-US" i="0" smtClean="0">
                    <a:latin typeface="Cambria Math" panose="02040503050406030204" pitchFamily="18" charset="0"/>
                    <a:ea typeface="Cambria Math" panose="02040503050406030204" pitchFamily="18" charset="0"/>
                  </a:rPr>
                  <a:t>𝛼</a:t>
                </a:r>
                <a:r>
                  <a:rPr lang="en-US" b="0" i="0" smtClean="0">
                    <a:latin typeface="Cambria Math" panose="02040503050406030204" pitchFamily="18" charset="0"/>
                    <a:ea typeface="Cambria Math" panose="02040503050406030204" pitchFamily="18" charset="0"/>
                  </a:rPr>
                  <a:t>=0</a:t>
                </a:r>
                <a:r>
                  <a:rPr lang="en-CA" dirty="0" smtClean="0"/>
                  <a:t> results in the ridge regression</a:t>
                </a:r>
              </a:p>
              <a:p>
                <a:endParaRPr lang="en-US" dirty="0" smtClean="0"/>
              </a:p>
              <a:p>
                <a:r>
                  <a:rPr lang="en-US" dirty="0" smtClean="0"/>
                  <a:t>The</a:t>
                </a:r>
                <a:r>
                  <a:rPr lang="en-US" baseline="0" dirty="0" smtClean="0"/>
                  <a:t> elastic net cost function is usually defined as displayed on the screen</a:t>
                </a:r>
              </a:p>
              <a:p>
                <a:endParaRPr lang="en-CA" dirty="0" smtClean="0"/>
              </a:p>
              <a:p>
                <a:endParaRPr lang="en-CA" dirty="0"/>
              </a:p>
            </p:txBody>
          </p:sp>
        </mc:Fallback>
      </mc:AlternateContent>
      <p:sp>
        <p:nvSpPr>
          <p:cNvPr id="4" name="Slide Number Placeholder 3"/>
          <p:cNvSpPr>
            <a:spLocks noGrp="1"/>
          </p:cNvSpPr>
          <p:nvPr>
            <p:ph type="sldNum" sz="quarter" idx="10"/>
          </p:nvPr>
        </p:nvSpPr>
        <p:spPr/>
        <p:txBody>
          <a:bodyPr/>
          <a:lstStyle/>
          <a:p>
            <a:fld id="{5DBF335C-4646-458E-9A0B-64BA6FB582C9}" type="slidenum">
              <a:rPr lang="en-US" smtClean="0"/>
              <a:t>9</a:t>
            </a:fld>
            <a:endParaRPr lang="en-US"/>
          </a:p>
        </p:txBody>
      </p:sp>
    </p:spTree>
    <p:extLst>
      <p:ext uri="{BB962C8B-B14F-4D97-AF65-F5344CB8AC3E}">
        <p14:creationId xmlns:p14="http://schemas.microsoft.com/office/powerpoint/2010/main" val="901132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57566E-5D2C-4BBD-8DF4-C0C322562B87}"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340282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7566E-5D2C-4BBD-8DF4-C0C322562B87}"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97263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7566E-5D2C-4BBD-8DF4-C0C322562B87}"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9124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7434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2551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0996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0575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5323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8337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72392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3622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7566E-5D2C-4BBD-8DF4-C0C322562B87}"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3992890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261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29869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32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57566E-5D2C-4BBD-8DF4-C0C322562B87}"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84904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57566E-5D2C-4BBD-8DF4-C0C322562B87}"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256778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57566E-5D2C-4BBD-8DF4-C0C322562B87}" type="datetimeFigureOut">
              <a:rPr lang="en-US" smtClean="0"/>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27126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57566E-5D2C-4BBD-8DF4-C0C322562B87}" type="datetimeFigureOut">
              <a:rPr lang="en-US" smtClean="0"/>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2195618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7566E-5D2C-4BBD-8DF4-C0C322562B87}" type="datetimeFigureOut">
              <a:rPr lang="en-US" smtClean="0"/>
              <a:t>4/24/2020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3970758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7566E-5D2C-4BBD-8DF4-C0C322562B87}"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376969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7566E-5D2C-4BBD-8DF4-C0C322562B87}"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3C531-5426-477A-9519-618C33782F77}" type="slidenum">
              <a:rPr lang="en-US" smtClean="0"/>
              <a:t>‹#›</a:t>
            </a:fld>
            <a:endParaRPr lang="en-US"/>
          </a:p>
        </p:txBody>
      </p:sp>
    </p:spTree>
    <p:extLst>
      <p:ext uri="{BB962C8B-B14F-4D97-AF65-F5344CB8AC3E}">
        <p14:creationId xmlns:p14="http://schemas.microsoft.com/office/powerpoint/2010/main" val="319865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7566E-5D2C-4BBD-8DF4-C0C322562B87}" type="datetimeFigureOut">
              <a:rPr lang="en-US" smtClean="0"/>
              <a:t>4/24/2020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3C531-5426-477A-9519-618C33782F77}" type="slidenum">
              <a:rPr lang="en-US" smtClean="0"/>
              <a:t>‹#›</a:t>
            </a:fld>
            <a:endParaRPr lang="en-US"/>
          </a:p>
        </p:txBody>
      </p:sp>
    </p:spTree>
    <p:extLst>
      <p:ext uri="{BB962C8B-B14F-4D97-AF65-F5344CB8AC3E}">
        <p14:creationId xmlns:p14="http://schemas.microsoft.com/office/powerpoint/2010/main" val="3989404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4/24/2020</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5141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4.emf"/></Relationships>
</file>

<file path=ppt/slides/_rels/slide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hart" Target="../charts/chart1.xm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0.png"/><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1.png"/><Relationship Id="rId7" Type="http://schemas.openxmlformats.org/officeDocument/2006/relationships/image" Target="../media/image130.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120.png"/><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a:t>
            </a:r>
            <a:r>
              <a:rPr lang="en-US" dirty="0" smtClean="0"/>
              <a:t>5</a:t>
            </a:r>
            <a:endParaRPr lang="en-US" dirty="0"/>
          </a:p>
        </p:txBody>
      </p:sp>
      <p:sp>
        <p:nvSpPr>
          <p:cNvPr id="3" name="Subtitle 2"/>
          <p:cNvSpPr>
            <a:spLocks noGrp="1"/>
          </p:cNvSpPr>
          <p:nvPr>
            <p:ph type="subTitle" idx="1"/>
          </p:nvPr>
        </p:nvSpPr>
        <p:spPr/>
        <p:txBody>
          <a:bodyPr/>
          <a:lstStyle/>
          <a:p>
            <a:r>
              <a:rPr lang="en-US" dirty="0" smtClean="0"/>
              <a:t>Over Fitting - Under Fitting - Regularization</a:t>
            </a:r>
            <a:endParaRPr lang="en-US" dirty="0"/>
          </a:p>
        </p:txBody>
      </p:sp>
    </p:spTree>
    <p:extLst>
      <p:ext uri="{BB962C8B-B14F-4D97-AF65-F5344CB8AC3E}">
        <p14:creationId xmlns:p14="http://schemas.microsoft.com/office/powerpoint/2010/main" val="1155043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in </a:t>
            </a:r>
            <a:r>
              <a:rPr lang="en-US" dirty="0" err="1" smtClean="0"/>
              <a:t>Matlab</a:t>
            </a:r>
            <a:endParaRPr lang="en-US" dirty="0"/>
          </a:p>
        </p:txBody>
      </p:sp>
      <p:sp>
        <p:nvSpPr>
          <p:cNvPr id="3" name="Content Placeholder 2"/>
          <p:cNvSpPr>
            <a:spLocks noGrp="1"/>
          </p:cNvSpPr>
          <p:nvPr>
            <p:ph idx="1"/>
          </p:nvPr>
        </p:nvSpPr>
        <p:spPr/>
        <p:txBody>
          <a:bodyPr/>
          <a:lstStyle/>
          <a:p>
            <a:r>
              <a:rPr lang="en-US" dirty="0" err="1" smtClean="0"/>
              <a:t>Matlab</a:t>
            </a:r>
            <a:r>
              <a:rPr lang="en-US" dirty="0" smtClean="0"/>
              <a:t> provides a function implementing these regularization methods:</a:t>
            </a:r>
          </a:p>
          <a:p>
            <a:r>
              <a:rPr lang="en-US" dirty="0" smtClean="0"/>
              <a:t>We present this function in the following format:</a:t>
            </a:r>
          </a:p>
        </p:txBody>
      </p:sp>
      <p:sp>
        <p:nvSpPr>
          <p:cNvPr id="4" name="Rectangle 3"/>
          <p:cNvSpPr/>
          <p:nvPr/>
        </p:nvSpPr>
        <p:spPr>
          <a:xfrm>
            <a:off x="1018758" y="3407619"/>
            <a:ext cx="11108297" cy="3046988"/>
          </a:xfrm>
          <a:prstGeom prst="rect">
            <a:avLst/>
          </a:prstGeom>
        </p:spPr>
        <p:txBody>
          <a:bodyPr wrap="none">
            <a:spAutoFit/>
          </a:bodyPr>
          <a:lstStyle/>
          <a:p>
            <a:r>
              <a:rPr lang="en-US" sz="3200" dirty="0"/>
              <a:t>[B, </a:t>
            </a:r>
            <a:r>
              <a:rPr lang="en-US" sz="3200" dirty="0" err="1"/>
              <a:t>fitinfo</a:t>
            </a:r>
            <a:r>
              <a:rPr lang="en-US" sz="3200" dirty="0"/>
              <a:t>] = lasso(</a:t>
            </a:r>
            <a:r>
              <a:rPr lang="en-US" sz="3200" dirty="0" err="1"/>
              <a:t>x,y</a:t>
            </a:r>
            <a:r>
              <a:rPr lang="en-US" sz="3200" dirty="0" smtClean="0"/>
              <a:t>)</a:t>
            </a:r>
          </a:p>
          <a:p>
            <a:endParaRPr lang="en-US" sz="3200" dirty="0"/>
          </a:p>
          <a:p>
            <a:pPr marL="457200" indent="-457200">
              <a:buFont typeface="Arial" panose="020B0604020202020204" pitchFamily="34" charset="0"/>
              <a:buChar char="•"/>
            </a:pPr>
            <a:r>
              <a:rPr lang="en-US" sz="3200" dirty="0" smtClean="0"/>
              <a:t>B : returns fitted regression parameters</a:t>
            </a:r>
          </a:p>
          <a:p>
            <a:pPr marL="457200" indent="-457200">
              <a:buFont typeface="Arial" panose="020B0604020202020204" pitchFamily="34" charset="0"/>
              <a:buChar char="•"/>
            </a:pPr>
            <a:r>
              <a:rPr lang="en-US" sz="3200" dirty="0" err="1" smtClean="0"/>
              <a:t>fitinfo</a:t>
            </a:r>
            <a:r>
              <a:rPr lang="en-US" sz="3200" dirty="0" smtClean="0"/>
              <a:t>: contains various information about the fit</a:t>
            </a:r>
          </a:p>
          <a:p>
            <a:pPr marL="457200" indent="-457200">
              <a:buFont typeface="Arial" panose="020B0604020202020204" pitchFamily="34" charset="0"/>
              <a:buChar char="•"/>
            </a:pPr>
            <a:r>
              <a:rPr lang="en-US" sz="3200" dirty="0" smtClean="0"/>
              <a:t>x : a matrix containing all features column by column [x1 x2 … ]</a:t>
            </a:r>
          </a:p>
          <a:p>
            <a:pPr marL="457200" indent="-457200">
              <a:buFont typeface="Arial" panose="020B0604020202020204" pitchFamily="34" charset="0"/>
              <a:buChar char="•"/>
            </a:pPr>
            <a:r>
              <a:rPr lang="en-US" sz="3200" dirty="0" smtClean="0"/>
              <a:t>y : labels of data organized in a column vector</a:t>
            </a:r>
            <a:endParaRPr lang="en-US" sz="3200" dirty="0"/>
          </a:p>
        </p:txBody>
      </p:sp>
    </p:spTree>
    <p:extLst>
      <p:ext uri="{BB962C8B-B14F-4D97-AF65-F5344CB8AC3E}">
        <p14:creationId xmlns:p14="http://schemas.microsoft.com/office/powerpoint/2010/main" val="71367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Data set: </a:t>
                </a:r>
                <a:br>
                  <a:rPr lang="en-US" dirty="0" smtClean="0"/>
                </a:br>
                <a:r>
                  <a:rPr lang="en-US" dirty="0" smtClean="0"/>
                  <a:t>nearly linearly depended points according </a:t>
                </a:r>
                <a14:m>
                  <m:oMath xmlns:m="http://schemas.openxmlformats.org/officeDocument/2006/math">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oMath>
                </a14:m>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752"/>
                </a:stretch>
              </a:blipFill>
            </p:spPr>
            <p:txBody>
              <a:bodyPr/>
              <a:lstStyle/>
              <a:p>
                <a:r>
                  <a:rPr lang="en-CA">
                    <a:noFill/>
                  </a:rPr>
                  <a:t> </a:t>
                </a:r>
              </a:p>
            </p:txBody>
          </p:sp>
        </mc:Fallback>
      </mc:AlternateContent>
      <p:sp>
        <p:nvSpPr>
          <p:cNvPr id="5" name="Rectangle 4">
            <a:extLst>
              <a:ext uri="{FF2B5EF4-FFF2-40B4-BE49-F238E27FC236}">
                <a16:creationId xmlns:a16="http://schemas.microsoft.com/office/drawing/2014/main" id="{6AF86D38-5349-4C80-B4FE-258F839B379B}"/>
              </a:ext>
            </a:extLst>
          </p:cNvPr>
          <p:cNvSpPr/>
          <p:nvPr/>
        </p:nvSpPr>
        <p:spPr>
          <a:xfrm>
            <a:off x="1037359" y="3100810"/>
            <a:ext cx="4739986" cy="3050455"/>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&gt;&gt; </a:t>
            </a:r>
            <a:r>
              <a:rPr lang="en-US" dirty="0" smtClean="0">
                <a:solidFill>
                  <a:schemeClr val="tx1"/>
                </a:solidFill>
              </a:rPr>
              <a:t>x=</a:t>
            </a:r>
            <a:r>
              <a:rPr lang="en-US" dirty="0" err="1" smtClean="0">
                <a:solidFill>
                  <a:schemeClr val="tx1"/>
                </a:solidFill>
              </a:rPr>
              <a:t>linspace</a:t>
            </a:r>
            <a:r>
              <a:rPr lang="en-US" dirty="0">
                <a:solidFill>
                  <a:schemeClr val="tx1"/>
                </a:solidFill>
              </a:rPr>
              <a:t>(-3,3</a:t>
            </a:r>
            <a:r>
              <a:rPr lang="en-US" dirty="0" smtClean="0">
                <a:solidFill>
                  <a:schemeClr val="tx1"/>
                </a:solidFill>
              </a:rPr>
              <a:t>)';</a:t>
            </a:r>
            <a:endParaRPr lang="en-US" dirty="0">
              <a:solidFill>
                <a:schemeClr val="tx1"/>
              </a:solidFill>
            </a:endParaRPr>
          </a:p>
          <a:p>
            <a:r>
              <a:rPr lang="en-US" dirty="0" smtClean="0">
                <a:solidFill>
                  <a:schemeClr val="tx1"/>
                </a:solidFill>
              </a:rPr>
              <a:t>&gt;&gt; y </a:t>
            </a:r>
            <a:r>
              <a:rPr lang="en-US" dirty="0">
                <a:solidFill>
                  <a:schemeClr val="tx1"/>
                </a:solidFill>
              </a:rPr>
              <a:t>= [x.^0 x.^1</a:t>
            </a:r>
            <a:r>
              <a:rPr lang="en-US" dirty="0" smtClean="0">
                <a:solidFill>
                  <a:schemeClr val="tx1"/>
                </a:solidFill>
              </a:rPr>
              <a:t>]*[2 4]’+ </a:t>
            </a:r>
            <a:r>
              <a:rPr lang="en-US" dirty="0" err="1">
                <a:solidFill>
                  <a:schemeClr val="tx1"/>
                </a:solidFill>
              </a:rPr>
              <a:t>randn</a:t>
            </a:r>
            <a:r>
              <a:rPr lang="en-US" dirty="0">
                <a:solidFill>
                  <a:schemeClr val="tx1"/>
                </a:solidFill>
              </a:rPr>
              <a:t>(length(x),1)*2</a:t>
            </a:r>
            <a:r>
              <a:rPr lang="en-US" dirty="0" smtClean="0">
                <a:solidFill>
                  <a:schemeClr val="tx1"/>
                </a:solidFill>
              </a:rPr>
              <a:t>;</a:t>
            </a:r>
          </a:p>
          <a:p>
            <a:r>
              <a:rPr lang="en-US" dirty="0" smtClean="0">
                <a:solidFill>
                  <a:schemeClr val="tx1"/>
                </a:solidFill>
              </a:rPr>
              <a:t>&gt;&gt; plot(</a:t>
            </a:r>
            <a:r>
              <a:rPr lang="en-US" dirty="0" err="1" smtClean="0">
                <a:solidFill>
                  <a:schemeClr val="tx1"/>
                </a:solidFill>
              </a:rPr>
              <a:t>x,y</a:t>
            </a:r>
            <a:r>
              <a:rPr lang="en-US" dirty="0" smtClean="0">
                <a:solidFill>
                  <a:schemeClr val="tx1"/>
                </a:solidFill>
              </a:rPr>
              <a:t>, ’o’)</a:t>
            </a:r>
            <a:endParaRPr lang="pt-BR" dirty="0" smtClean="0">
              <a:solidFill>
                <a:schemeClr val="tx1"/>
              </a:solidFill>
            </a:endParaRPr>
          </a:p>
        </p:txBody>
      </p:sp>
      <p:pic>
        <p:nvPicPr>
          <p:cNvPr id="6" name="Picture 5"/>
          <p:cNvPicPr>
            <a:picLocks noChangeAspect="1"/>
          </p:cNvPicPr>
          <p:nvPr/>
        </p:nvPicPr>
        <p:blipFill>
          <a:blip r:embed="rId4"/>
          <a:stretch>
            <a:fillRect/>
          </a:stretch>
        </p:blipFill>
        <p:spPr>
          <a:xfrm>
            <a:off x="5912427" y="2622678"/>
            <a:ext cx="5351318" cy="4006720"/>
          </a:xfrm>
          <a:prstGeom prst="rect">
            <a:avLst/>
          </a:prstGeom>
        </p:spPr>
      </p:pic>
    </p:spTree>
    <p:extLst>
      <p:ext uri="{BB962C8B-B14F-4D97-AF65-F5344CB8AC3E}">
        <p14:creationId xmlns:p14="http://schemas.microsoft.com/office/powerpoint/2010/main" val="216906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Model: polynomial model of order 10:</a:t>
                </a:r>
              </a:p>
              <a:p>
                <a:endParaRPr lang="en-US" sz="12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m:t>
                      </m:r>
                      <m:sSub>
                        <m:sSubPr>
                          <m:ctrlPr>
                            <a:rPr lang="fr-FR"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fr-FR"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2</m:t>
                              </m:r>
                            </m:sub>
                          </m:sSub>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fr-FR" i="1">
                              <a:latin typeface="Cambria Math" panose="02040503050406030204" pitchFamily="18" charset="0"/>
                            </a:rPr>
                          </m:ctrlPr>
                        </m:sSub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10</m:t>
                              </m:r>
                            </m:sub>
                          </m:sSub>
                          <m:r>
                            <a:rPr lang="en-US" i="1">
                              <a:latin typeface="Cambria Math" panose="02040503050406030204" pitchFamily="18" charset="0"/>
                            </a:rPr>
                            <m:t>𝑥</m:t>
                          </m:r>
                        </m:e>
                        <m:sub>
                          <m:r>
                            <a:rPr lang="en-US" b="0" i="1" smtClean="0">
                              <a:latin typeface="Cambria Math" panose="02040503050406030204" pitchFamily="18" charset="0"/>
                            </a:rPr>
                            <m:t>10</m:t>
                          </m:r>
                        </m:sub>
                      </m:sSub>
                    </m:oMath>
                  </m:oMathPara>
                </a14:m>
                <a:endParaRPr lang="en-US" dirty="0" smtClean="0"/>
              </a:p>
              <a:p>
                <a:r>
                  <a:rPr lang="en-US" dirty="0" smtClean="0"/>
                  <a:t>Features: </a:t>
                </a:r>
                <a14:m>
                  <m:oMath xmlns:m="http://schemas.openxmlformats.org/officeDocument/2006/math">
                    <m:sSub>
                      <m:sSubPr>
                        <m:ctrlPr>
                          <a:rPr lang="fr-FR"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a14:m>
                <a:endParaRPr lang="en-US" dirty="0" smtClean="0"/>
              </a:p>
              <a:p>
                <a:r>
                  <a:rPr lang="en-US" dirty="0" smtClean="0"/>
                  <a:t>Coefficient matrix </a:t>
                </a:r>
                <a14:m>
                  <m:oMath xmlns:m="http://schemas.openxmlformats.org/officeDocument/2006/math">
                    <m:r>
                      <a:rPr lang="en-US" b="0" i="1" smtClean="0">
                        <a:latin typeface="Cambria Math" panose="02040503050406030204" pitchFamily="18" charset="0"/>
                      </a:rPr>
                      <m:t>𝐴</m:t>
                    </m:r>
                    <m:r>
                      <a:rPr lang="en-US" i="1">
                        <a:latin typeface="Cambria Math" panose="02040503050406030204" pitchFamily="18" charset="0"/>
                      </a:rPr>
                      <m:t> </m:t>
                    </m:r>
                  </m:oMath>
                </a14:m>
                <a:r>
                  <a:rPr lang="en-US" dirty="0" smtClean="0"/>
                  <a:t>from the non-consistent equations: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a:stretch>
              </a:blipFill>
            </p:spPr>
            <p:txBody>
              <a:bodyPr/>
              <a:lstStyle/>
              <a:p>
                <a:r>
                  <a:rPr lang="en-CA">
                    <a:noFill/>
                  </a:rPr>
                  <a:t> </a:t>
                </a:r>
              </a:p>
            </p:txBody>
          </p:sp>
        </mc:Fallback>
      </mc:AlternateContent>
      <p:sp>
        <p:nvSpPr>
          <p:cNvPr id="4" name="Rectangle 3">
            <a:extLst>
              <a:ext uri="{FF2B5EF4-FFF2-40B4-BE49-F238E27FC236}">
                <a16:creationId xmlns:a16="http://schemas.microsoft.com/office/drawing/2014/main" id="{6AF86D38-5349-4C80-B4FE-258F839B379B}"/>
              </a:ext>
            </a:extLst>
          </p:cNvPr>
          <p:cNvSpPr/>
          <p:nvPr/>
        </p:nvSpPr>
        <p:spPr>
          <a:xfrm>
            <a:off x="1047748" y="4312074"/>
            <a:ext cx="6454487" cy="1814090"/>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&gt;&gt; </a:t>
            </a:r>
            <a:r>
              <a:rPr lang="pt-BR" dirty="0">
                <a:solidFill>
                  <a:schemeClr val="tx1"/>
                </a:solidFill>
              </a:rPr>
              <a:t>A=[x.^0 x.^1 x.^2 x.^3 x.^4 x.^5 x.^6 x.^7 x.^8 x.^9 x.^10];</a:t>
            </a:r>
            <a:endParaRPr lang="pt-BR" dirty="0" smtClean="0">
              <a:solidFill>
                <a:schemeClr val="tx1"/>
              </a:solidFill>
            </a:endParaRPr>
          </a:p>
        </p:txBody>
      </p:sp>
    </p:spTree>
    <p:extLst>
      <p:ext uri="{BB962C8B-B14F-4D97-AF65-F5344CB8AC3E}">
        <p14:creationId xmlns:p14="http://schemas.microsoft.com/office/powerpoint/2010/main" val="77682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Fitting by normal equations</a:t>
            </a:r>
          </a:p>
          <a:p>
            <a:endParaRPr lang="en-US" sz="1200" dirty="0" smtClean="0"/>
          </a:p>
          <a:p>
            <a:pPr marL="0" indent="0">
              <a:buNone/>
            </a:pPr>
            <a:endParaRPr lang="en-US" dirty="0" smtClean="0"/>
          </a:p>
        </p:txBody>
      </p:sp>
      <p:sp>
        <p:nvSpPr>
          <p:cNvPr id="4" name="Rectangle 3">
            <a:extLst>
              <a:ext uri="{FF2B5EF4-FFF2-40B4-BE49-F238E27FC236}">
                <a16:creationId xmlns:a16="http://schemas.microsoft.com/office/drawing/2014/main" id="{6AF86D38-5349-4C80-B4FE-258F839B379B}"/>
              </a:ext>
            </a:extLst>
          </p:cNvPr>
          <p:cNvSpPr/>
          <p:nvPr/>
        </p:nvSpPr>
        <p:spPr>
          <a:xfrm>
            <a:off x="777584" y="2356500"/>
            <a:ext cx="2641025" cy="4085863"/>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&gt;&gt; theta=A'*A\A'*</a:t>
            </a:r>
            <a:r>
              <a:rPr lang="en-US" dirty="0" smtClean="0">
                <a:solidFill>
                  <a:schemeClr val="tx1"/>
                </a:solidFill>
              </a:rPr>
              <a:t>y</a:t>
            </a:r>
          </a:p>
          <a:p>
            <a:r>
              <a:rPr lang="sv-SE" dirty="0">
                <a:solidFill>
                  <a:schemeClr val="tx1"/>
                </a:solidFill>
              </a:rPr>
              <a:t>theta =</a:t>
            </a:r>
          </a:p>
          <a:p>
            <a:endParaRPr lang="sv-SE" dirty="0">
              <a:solidFill>
                <a:schemeClr val="tx1"/>
              </a:solidFill>
            </a:endParaRPr>
          </a:p>
          <a:p>
            <a:r>
              <a:rPr lang="sv-SE" dirty="0">
                <a:solidFill>
                  <a:schemeClr val="tx1"/>
                </a:solidFill>
              </a:rPr>
              <a:t>    2.0806</a:t>
            </a:r>
          </a:p>
          <a:p>
            <a:r>
              <a:rPr lang="sv-SE" dirty="0">
                <a:solidFill>
                  <a:schemeClr val="tx1"/>
                </a:solidFill>
              </a:rPr>
              <a:t>    4.6006</a:t>
            </a:r>
          </a:p>
          <a:p>
            <a:r>
              <a:rPr lang="sv-SE" dirty="0">
                <a:solidFill>
                  <a:schemeClr val="tx1"/>
                </a:solidFill>
              </a:rPr>
              <a:t>   -0.6854</a:t>
            </a:r>
          </a:p>
          <a:p>
            <a:r>
              <a:rPr lang="sv-SE" dirty="0">
                <a:solidFill>
                  <a:schemeClr val="tx1"/>
                </a:solidFill>
              </a:rPr>
              <a:t>   -0.0968</a:t>
            </a:r>
          </a:p>
          <a:p>
            <a:r>
              <a:rPr lang="sv-SE" dirty="0">
                <a:solidFill>
                  <a:schemeClr val="tx1"/>
                </a:solidFill>
              </a:rPr>
              <a:t>    0.3981</a:t>
            </a:r>
          </a:p>
          <a:p>
            <a:r>
              <a:rPr lang="sv-SE" dirty="0">
                <a:solidFill>
                  <a:schemeClr val="tx1"/>
                </a:solidFill>
              </a:rPr>
              <a:t>   -0.1976</a:t>
            </a:r>
          </a:p>
          <a:p>
            <a:r>
              <a:rPr lang="sv-SE" dirty="0">
                <a:solidFill>
                  <a:schemeClr val="tx1"/>
                </a:solidFill>
              </a:rPr>
              <a:t>   -0.0274</a:t>
            </a:r>
          </a:p>
          <a:p>
            <a:r>
              <a:rPr lang="sv-SE" dirty="0">
                <a:solidFill>
                  <a:schemeClr val="tx1"/>
                </a:solidFill>
              </a:rPr>
              <a:t>    0.0530</a:t>
            </a:r>
          </a:p>
          <a:p>
            <a:r>
              <a:rPr lang="sv-SE" dirty="0">
                <a:solidFill>
                  <a:schemeClr val="tx1"/>
                </a:solidFill>
              </a:rPr>
              <a:t>   -0.0053</a:t>
            </a:r>
          </a:p>
          <a:p>
            <a:r>
              <a:rPr lang="sv-SE" dirty="0">
                <a:solidFill>
                  <a:schemeClr val="tx1"/>
                </a:solidFill>
              </a:rPr>
              <a:t>   -0.0035</a:t>
            </a:r>
          </a:p>
          <a:p>
            <a:r>
              <a:rPr lang="sv-SE" dirty="0">
                <a:solidFill>
                  <a:schemeClr val="tx1"/>
                </a:solidFill>
              </a:rPr>
              <a:t>    0.0005</a:t>
            </a:r>
            <a:endParaRPr lang="pt-BR" dirty="0" smtClean="0">
              <a:solidFill>
                <a:schemeClr val="tx1"/>
              </a:solidFill>
            </a:endParaRPr>
          </a:p>
        </p:txBody>
      </p:sp>
      <p:sp>
        <p:nvSpPr>
          <p:cNvPr id="5" name="Rectangle 4">
            <a:extLst>
              <a:ext uri="{FF2B5EF4-FFF2-40B4-BE49-F238E27FC236}">
                <a16:creationId xmlns:a16="http://schemas.microsoft.com/office/drawing/2014/main" id="{6AF86D38-5349-4C80-B4FE-258F839B379B}"/>
              </a:ext>
            </a:extLst>
          </p:cNvPr>
          <p:cNvSpPr/>
          <p:nvPr/>
        </p:nvSpPr>
        <p:spPr>
          <a:xfrm>
            <a:off x="3745921" y="2356501"/>
            <a:ext cx="7559388" cy="1051718"/>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&gt;&gt; </a:t>
            </a:r>
            <a:r>
              <a:rPr lang="en-US" dirty="0" err="1">
                <a:solidFill>
                  <a:schemeClr val="tx1"/>
                </a:solidFill>
              </a:rPr>
              <a:t>xf</a:t>
            </a:r>
            <a:r>
              <a:rPr lang="en-US" dirty="0">
                <a:solidFill>
                  <a:schemeClr val="tx1"/>
                </a:solidFill>
              </a:rPr>
              <a:t>=[</a:t>
            </a:r>
            <a:r>
              <a:rPr lang="en-US" dirty="0" err="1">
                <a:solidFill>
                  <a:schemeClr val="tx1"/>
                </a:solidFill>
              </a:rPr>
              <a:t>linspace</a:t>
            </a:r>
            <a:r>
              <a:rPr lang="en-US" dirty="0">
                <a:solidFill>
                  <a:schemeClr val="tx1"/>
                </a:solidFill>
              </a:rPr>
              <a:t>(-3.5,3.5)'];</a:t>
            </a:r>
          </a:p>
          <a:p>
            <a:r>
              <a:rPr lang="en-US" dirty="0" smtClean="0">
                <a:solidFill>
                  <a:schemeClr val="tx1"/>
                </a:solidFill>
              </a:rPr>
              <a:t>&gt;&gt; </a:t>
            </a:r>
            <a:r>
              <a:rPr lang="en-US" dirty="0" err="1" smtClean="0">
                <a:solidFill>
                  <a:schemeClr val="tx1"/>
                </a:solidFill>
              </a:rPr>
              <a:t>yfit</a:t>
            </a:r>
            <a:r>
              <a:rPr lang="en-US" dirty="0" smtClean="0">
                <a:solidFill>
                  <a:schemeClr val="tx1"/>
                </a:solidFill>
              </a:rPr>
              <a:t>=[</a:t>
            </a:r>
            <a:r>
              <a:rPr lang="en-US" dirty="0">
                <a:solidFill>
                  <a:schemeClr val="tx1"/>
                </a:solidFill>
              </a:rPr>
              <a:t>xf.^0 xf.^1 xf.^2 xf.^3 xf.^4 xf.^5 xf.^6 xf.^7 xf.^8 xf.^9 xf.^10]</a:t>
            </a:r>
            <a:r>
              <a:rPr lang="en-US" dirty="0" smtClean="0">
                <a:solidFill>
                  <a:schemeClr val="tx1"/>
                </a:solidFill>
              </a:rPr>
              <a:t>*</a:t>
            </a:r>
            <a:r>
              <a:rPr lang="en-US" dirty="0">
                <a:solidFill>
                  <a:schemeClr val="tx1"/>
                </a:solidFill>
              </a:rPr>
              <a:t>theta;</a:t>
            </a:r>
          </a:p>
          <a:p>
            <a:r>
              <a:rPr lang="en-US" dirty="0" smtClean="0">
                <a:solidFill>
                  <a:schemeClr val="tx1"/>
                </a:solidFill>
              </a:rPr>
              <a:t>&gt;&gt; plot(x,y</a:t>
            </a:r>
            <a:r>
              <a:rPr lang="en-US" dirty="0">
                <a:solidFill>
                  <a:schemeClr val="tx1"/>
                </a:solidFill>
              </a:rPr>
              <a:t>,'o',</a:t>
            </a:r>
            <a:r>
              <a:rPr lang="en-US" dirty="0" err="1">
                <a:solidFill>
                  <a:schemeClr val="tx1"/>
                </a:solidFill>
              </a:rPr>
              <a:t>xf,yfit</a:t>
            </a:r>
            <a:r>
              <a:rPr lang="en-US" dirty="0">
                <a:solidFill>
                  <a:schemeClr val="tx1"/>
                </a:solidFill>
              </a:rPr>
              <a:t>)</a:t>
            </a:r>
            <a:endParaRPr lang="pt-BR" dirty="0" smtClean="0">
              <a:solidFill>
                <a:schemeClr val="tx1"/>
              </a:solidFill>
            </a:endParaRPr>
          </a:p>
        </p:txBody>
      </p:sp>
      <p:pic>
        <p:nvPicPr>
          <p:cNvPr id="9" name="Picture 8"/>
          <p:cNvPicPr>
            <a:picLocks noChangeAspect="1"/>
          </p:cNvPicPr>
          <p:nvPr/>
        </p:nvPicPr>
        <p:blipFill rotWithShape="1">
          <a:blip r:embed="rId3"/>
          <a:srcRect l="32512" t="1363" r="32639" b="49091"/>
          <a:stretch/>
        </p:blipFill>
        <p:spPr>
          <a:xfrm>
            <a:off x="3150177" y="1322565"/>
            <a:ext cx="5891646" cy="5235237"/>
          </a:xfrm>
          <a:prstGeom prst="rect">
            <a:avLst/>
          </a:prstGeom>
        </p:spPr>
      </p:pic>
    </p:spTree>
    <p:extLst>
      <p:ext uri="{BB962C8B-B14F-4D97-AF65-F5344CB8AC3E}">
        <p14:creationId xmlns:p14="http://schemas.microsoft.com/office/powerpoint/2010/main" val="42335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Using LASSO regression</a:t>
            </a:r>
            <a:endParaRPr lang="en-US" dirty="0"/>
          </a:p>
        </p:txBody>
      </p:sp>
      <p:sp>
        <p:nvSpPr>
          <p:cNvPr id="4" name="Rectangle 3">
            <a:extLst>
              <a:ext uri="{FF2B5EF4-FFF2-40B4-BE49-F238E27FC236}">
                <a16:creationId xmlns:a16="http://schemas.microsoft.com/office/drawing/2014/main" id="{6AF86D38-5349-4C80-B4FE-258F839B379B}"/>
              </a:ext>
            </a:extLst>
          </p:cNvPr>
          <p:cNvSpPr/>
          <p:nvPr/>
        </p:nvSpPr>
        <p:spPr>
          <a:xfrm>
            <a:off x="609600" y="2501973"/>
            <a:ext cx="7225145" cy="1882991"/>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&gt;&gt; </a:t>
            </a:r>
            <a:r>
              <a:rPr lang="es-ES" dirty="0">
                <a:solidFill>
                  <a:schemeClr val="tx1"/>
                </a:solidFill>
              </a:rPr>
              <a:t>[B, </a:t>
            </a:r>
            <a:r>
              <a:rPr lang="es-ES" dirty="0" err="1">
                <a:solidFill>
                  <a:schemeClr val="tx1"/>
                </a:solidFill>
              </a:rPr>
              <a:t>fitinfo</a:t>
            </a:r>
            <a:r>
              <a:rPr lang="es-ES" dirty="0">
                <a:solidFill>
                  <a:schemeClr val="tx1"/>
                </a:solidFill>
              </a:rPr>
              <a:t>] = </a:t>
            </a:r>
            <a:r>
              <a:rPr lang="es-ES" dirty="0" err="1">
                <a:solidFill>
                  <a:schemeClr val="tx1"/>
                </a:solidFill>
              </a:rPr>
              <a:t>lasso</a:t>
            </a:r>
            <a:r>
              <a:rPr lang="es-ES" dirty="0">
                <a:solidFill>
                  <a:schemeClr val="tx1"/>
                </a:solidFill>
              </a:rPr>
              <a:t>([x.^1 x.^2 x.^3 x.^4 x.^5 x.^6 x.^7 x.^8 x.^9 x.^10],y</a:t>
            </a:r>
            <a:r>
              <a:rPr lang="es-ES" dirty="0" smtClean="0">
                <a:solidFill>
                  <a:schemeClr val="tx1"/>
                </a:solidFill>
              </a:rPr>
              <a:t>);</a:t>
            </a:r>
          </a:p>
          <a:p>
            <a:r>
              <a:rPr lang="es-ES" dirty="0">
                <a:solidFill>
                  <a:schemeClr val="tx1"/>
                </a:solidFill>
              </a:rPr>
              <a:t>&gt;&gt; </a:t>
            </a:r>
            <a:r>
              <a:rPr lang="es-ES" dirty="0" err="1">
                <a:solidFill>
                  <a:schemeClr val="tx1"/>
                </a:solidFill>
              </a:rPr>
              <a:t>size</a:t>
            </a:r>
            <a:r>
              <a:rPr lang="es-ES" dirty="0">
                <a:solidFill>
                  <a:schemeClr val="tx1"/>
                </a:solidFill>
              </a:rPr>
              <a:t>(B)</a:t>
            </a:r>
          </a:p>
          <a:p>
            <a:endParaRPr lang="es-ES" dirty="0">
              <a:solidFill>
                <a:schemeClr val="tx1"/>
              </a:solidFill>
            </a:endParaRPr>
          </a:p>
          <a:p>
            <a:r>
              <a:rPr lang="es-ES" dirty="0" err="1">
                <a:solidFill>
                  <a:schemeClr val="tx1"/>
                </a:solidFill>
              </a:rPr>
              <a:t>ans</a:t>
            </a:r>
            <a:r>
              <a:rPr lang="es-ES" dirty="0">
                <a:solidFill>
                  <a:schemeClr val="tx1"/>
                </a:solidFill>
              </a:rPr>
              <a:t> =</a:t>
            </a:r>
          </a:p>
          <a:p>
            <a:endParaRPr lang="es-ES" dirty="0">
              <a:solidFill>
                <a:schemeClr val="tx1"/>
              </a:solidFill>
            </a:endParaRPr>
          </a:p>
          <a:p>
            <a:r>
              <a:rPr lang="es-ES" dirty="0">
                <a:solidFill>
                  <a:schemeClr val="tx1"/>
                </a:solidFill>
              </a:rPr>
              <a:t>    10   </a:t>
            </a:r>
            <a:r>
              <a:rPr lang="es-ES" dirty="0" smtClean="0">
                <a:solidFill>
                  <a:schemeClr val="tx1"/>
                </a:solidFill>
              </a:rPr>
              <a:t>100</a:t>
            </a:r>
          </a:p>
        </p:txBody>
      </p:sp>
      <p:sp>
        <p:nvSpPr>
          <p:cNvPr id="5" name="Rectangle 4">
            <a:extLst>
              <a:ext uri="{FF2B5EF4-FFF2-40B4-BE49-F238E27FC236}">
                <a16:creationId xmlns:a16="http://schemas.microsoft.com/office/drawing/2014/main" id="{6AF86D38-5349-4C80-B4FE-258F839B379B}"/>
              </a:ext>
            </a:extLst>
          </p:cNvPr>
          <p:cNvSpPr/>
          <p:nvPr/>
        </p:nvSpPr>
        <p:spPr>
          <a:xfrm>
            <a:off x="8146473" y="2501972"/>
            <a:ext cx="3685308" cy="4002737"/>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dirty="0" smtClean="0">
                <a:solidFill>
                  <a:schemeClr val="tx1"/>
                </a:solidFill>
              </a:rPr>
              <a:t>&gt;&gt; </a:t>
            </a:r>
            <a:r>
              <a:rPr lang="fr-FR" dirty="0">
                <a:solidFill>
                  <a:schemeClr val="tx1"/>
                </a:solidFill>
              </a:rPr>
              <a:t>B(:,5)</a:t>
            </a:r>
          </a:p>
          <a:p>
            <a:endParaRPr lang="fr-FR" dirty="0">
              <a:solidFill>
                <a:schemeClr val="tx1"/>
              </a:solidFill>
            </a:endParaRPr>
          </a:p>
          <a:p>
            <a:r>
              <a:rPr lang="fr-FR" dirty="0">
                <a:solidFill>
                  <a:schemeClr val="tx1"/>
                </a:solidFill>
              </a:rPr>
              <a:t>ans =</a:t>
            </a:r>
          </a:p>
          <a:p>
            <a:endParaRPr lang="fr-FR" dirty="0">
              <a:solidFill>
                <a:schemeClr val="tx1"/>
              </a:solidFill>
            </a:endParaRPr>
          </a:p>
          <a:p>
            <a:r>
              <a:rPr lang="fr-FR" dirty="0">
                <a:solidFill>
                  <a:schemeClr val="tx1"/>
                </a:solidFill>
              </a:rPr>
              <a:t>    4.9109</a:t>
            </a:r>
          </a:p>
          <a:p>
            <a:r>
              <a:rPr lang="fr-FR" dirty="0">
                <a:solidFill>
                  <a:schemeClr val="tx1"/>
                </a:solidFill>
              </a:rPr>
              <a:t>   -0.1641</a:t>
            </a:r>
          </a:p>
          <a:p>
            <a:r>
              <a:rPr lang="fr-FR" dirty="0">
                <a:solidFill>
                  <a:schemeClr val="tx1"/>
                </a:solidFill>
              </a:rPr>
              <a:t>   -0.7239</a:t>
            </a:r>
          </a:p>
          <a:p>
            <a:r>
              <a:rPr lang="fr-FR" dirty="0">
                <a:solidFill>
                  <a:schemeClr val="tx1"/>
                </a:solidFill>
              </a:rPr>
              <a:t>    0.1953</a:t>
            </a:r>
          </a:p>
          <a:p>
            <a:r>
              <a:rPr lang="fr-FR" dirty="0">
                <a:solidFill>
                  <a:schemeClr val="tx1"/>
                </a:solidFill>
              </a:rPr>
              <a:t>    0.0989</a:t>
            </a:r>
          </a:p>
          <a:p>
            <a:r>
              <a:rPr lang="fr-FR" dirty="0">
                <a:solidFill>
                  <a:schemeClr val="tx1"/>
                </a:solidFill>
              </a:rPr>
              <a:t>   -0.0213</a:t>
            </a:r>
          </a:p>
          <a:p>
            <a:r>
              <a:rPr lang="fr-FR" dirty="0">
                <a:solidFill>
                  <a:schemeClr val="tx1"/>
                </a:solidFill>
              </a:rPr>
              <a:t>    0.0039</a:t>
            </a:r>
          </a:p>
          <a:p>
            <a:r>
              <a:rPr lang="fr-FR" dirty="0">
                <a:solidFill>
                  <a:schemeClr val="tx1"/>
                </a:solidFill>
              </a:rPr>
              <a:t>   -0.0006</a:t>
            </a:r>
          </a:p>
          <a:p>
            <a:r>
              <a:rPr lang="fr-FR" dirty="0">
                <a:solidFill>
                  <a:schemeClr val="tx1"/>
                </a:solidFill>
              </a:rPr>
              <a:t>   -0.0009</a:t>
            </a:r>
          </a:p>
          <a:p>
            <a:r>
              <a:rPr lang="fr-FR" dirty="0">
                <a:solidFill>
                  <a:schemeClr val="tx1"/>
                </a:solidFill>
              </a:rPr>
              <a:t>    0.0001</a:t>
            </a:r>
            <a:endParaRPr lang="pt-BR" dirty="0" smtClean="0">
              <a:solidFill>
                <a:schemeClr val="tx1"/>
              </a:solidFill>
            </a:endParaRPr>
          </a:p>
        </p:txBody>
      </p:sp>
      <mc:AlternateContent xmlns:mc="http://schemas.openxmlformats.org/markup-compatibility/2006" xmlns:a14="http://schemas.microsoft.com/office/drawing/2010/main">
        <mc:Choice Requires="a14">
          <p:sp>
            <p:nvSpPr>
              <p:cNvPr id="6" name="Rectangle 5"/>
              <p:cNvSpPr/>
              <p:nvPr/>
            </p:nvSpPr>
            <p:spPr>
              <a:xfrm>
                <a:off x="1412605" y="4617565"/>
                <a:ext cx="3043590" cy="18308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2400" i="1" smtClean="0">
                              <a:latin typeface="Cambria Math" panose="02040503050406030204" pitchFamily="18" charset="0"/>
                            </a:rPr>
                          </m:ctrlPr>
                        </m:barPr>
                        <m:e>
                          <m:r>
                            <a:rPr lang="en-US" sz="2400" i="1">
                              <a:latin typeface="Cambria Math" panose="02040503050406030204" pitchFamily="18" charset="0"/>
                              <a:ea typeface="Cambria Math" panose="02040503050406030204" pitchFamily="18" charset="0"/>
                            </a:rPr>
                            <m:t>𝜃</m:t>
                          </m:r>
                        </m:e>
                      </m:bar>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rPr>
                                      <m:t>0</m:t>
                                    </m:r>
                                  </m:sub>
                                </m:sSub>
                              </m:e>
                            </m:mr>
                            <m:mr>
                              <m:e>
                                <m:eqArr>
                                  <m:eqArrPr>
                                    <m:ctrlPr>
                                      <a:rPr lang="fr-FR" sz="2400" i="1">
                                        <a:latin typeface="Cambria Math" panose="02040503050406030204" pitchFamily="18" charset="0"/>
                                      </a:rPr>
                                    </m:ctrlPr>
                                  </m:eqArrPr>
                                  <m:e>
                                    <m:sSub>
                                      <m:sSubPr>
                                        <m:ctrlPr>
                                          <a:rPr lang="fr-F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rPr>
                                          <m:t>1</m:t>
                                        </m:r>
                                      </m:sub>
                                    </m:sSub>
                                  </m:e>
                                  <m:e>
                                    <m:sSub>
                                      <m:sSubPr>
                                        <m:ctrlPr>
                                          <a:rPr lang="fr-F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rPr>
                                          <m:t>2</m:t>
                                        </m:r>
                                      </m:sub>
                                    </m:sSub>
                                  </m:e>
                                  <m:e>
                                    <m:r>
                                      <a:rPr lang="en-US" sz="2400" i="1">
                                        <a:latin typeface="Cambria Math" panose="02040503050406030204" pitchFamily="18" charset="0"/>
                                      </a:rPr>
                                      <m:t>⋮</m:t>
                                    </m:r>
                                  </m:e>
                                </m:eqArr>
                              </m:e>
                            </m:mr>
                            <m:mr>
                              <m:e>
                                <m:sSub>
                                  <m:sSubPr>
                                    <m:ctrlPr>
                                      <a:rPr lang="fr-F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10</m:t>
                                    </m:r>
                                  </m:sub>
                                </m:sSub>
                              </m:e>
                            </m:mr>
                          </m:m>
                        </m:e>
                      </m:d>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rPr>
                                      <m:t>0</m:t>
                                    </m:r>
                                  </m:sub>
                                </m:sSub>
                              </m:e>
                            </m:mr>
                            <m:mr>
                              <m:e>
                                <m:eqArr>
                                  <m:eqArrPr>
                                    <m:ctrlPr>
                                      <a:rPr lang="fr-FR" sz="2400" i="1">
                                        <a:latin typeface="Cambria Math" panose="02040503050406030204" pitchFamily="18" charset="0"/>
                                      </a:rPr>
                                    </m:ctrlPr>
                                  </m:eqArrPr>
                                  <m:e>
                                    <m:r>
                                      <m:rPr>
                                        <m:nor/>
                                      </m:rPr>
                                      <a:rPr lang="fr-FR" sz="2400" dirty="0"/>
                                      <m:t>4.9109 </m:t>
                                    </m:r>
                                  </m:e>
                                  <m:e>
                                    <m:r>
                                      <m:rPr>
                                        <m:nor/>
                                      </m:rPr>
                                      <a:rPr lang="fr-FR" sz="2400" dirty="0"/>
                                      <m:t>−0.1641</m:t>
                                    </m:r>
                                  </m:e>
                                  <m:e>
                                    <m:r>
                                      <a:rPr lang="en-US" sz="2400" i="1">
                                        <a:latin typeface="Cambria Math" panose="02040503050406030204" pitchFamily="18" charset="0"/>
                                      </a:rPr>
                                      <m:t>⋮</m:t>
                                    </m:r>
                                  </m:e>
                                </m:eqArr>
                              </m:e>
                            </m:mr>
                            <m:mr>
                              <m:e>
                                <m:r>
                                  <m:rPr>
                                    <m:nor/>
                                  </m:rPr>
                                  <a:rPr lang="fr-FR" sz="2400" dirty="0"/>
                                  <m:t>0.0001</m:t>
                                </m:r>
                                <m:r>
                                  <m:rPr>
                                    <m:nor/>
                                  </m:rPr>
                                  <a:rPr lang="pt-BR" sz="2400" dirty="0"/>
                                  <m:t> </m:t>
                                </m:r>
                              </m:e>
                            </m:mr>
                          </m:m>
                        </m:e>
                      </m:d>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1412605" y="4617565"/>
                <a:ext cx="3043590" cy="1830822"/>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42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To find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oMath>
                </a14:m>
                <a:r>
                  <a:rPr lang="en-US" dirty="0" smtClean="0"/>
                  <a:t>, the intercept, we need to look at the </a:t>
                </a:r>
                <a:r>
                  <a:rPr lang="en-US" dirty="0" err="1" smtClean="0"/>
                  <a:t>Matlab</a:t>
                </a:r>
                <a:r>
                  <a:rPr lang="en-US" dirty="0" smtClean="0"/>
                  <a:t> structure </a:t>
                </a:r>
                <a:r>
                  <a:rPr lang="en-US" dirty="0" err="1" smtClean="0"/>
                  <a:t>fitinfo</a:t>
                </a:r>
                <a:r>
                  <a:rPr lang="en-US" dirty="0" smtClean="0"/>
                  <a:t> returned by the lasso function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389" t="-1617" r="-161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AF86D38-5349-4C80-B4FE-258F839B379B}"/>
              </a:ext>
            </a:extLst>
          </p:cNvPr>
          <p:cNvSpPr/>
          <p:nvPr/>
        </p:nvSpPr>
        <p:spPr>
          <a:xfrm>
            <a:off x="734292" y="2834482"/>
            <a:ext cx="3806536" cy="3555927"/>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&gt;&gt; </a:t>
            </a:r>
            <a:r>
              <a:rPr lang="en-US" dirty="0" err="1">
                <a:solidFill>
                  <a:schemeClr val="tx1"/>
                </a:solidFill>
              </a:rPr>
              <a:t>fitinfo</a:t>
            </a:r>
            <a:endParaRPr lang="en-US" dirty="0">
              <a:solidFill>
                <a:schemeClr val="tx1"/>
              </a:solidFill>
            </a:endParaRPr>
          </a:p>
          <a:p>
            <a:endParaRPr lang="en-US" dirty="0">
              <a:solidFill>
                <a:schemeClr val="tx1"/>
              </a:solidFill>
            </a:endParaRPr>
          </a:p>
          <a:p>
            <a:r>
              <a:rPr lang="en-US" dirty="0" err="1">
                <a:solidFill>
                  <a:schemeClr val="tx1"/>
                </a:solidFill>
              </a:rPr>
              <a:t>fitinfo</a:t>
            </a:r>
            <a:r>
              <a:rPr lang="en-US" dirty="0">
                <a:solidFill>
                  <a:schemeClr val="tx1"/>
                </a:solidFill>
              </a:rPr>
              <a:t> = </a:t>
            </a:r>
          </a:p>
          <a:p>
            <a:endParaRPr lang="en-US" dirty="0">
              <a:solidFill>
                <a:schemeClr val="tx1"/>
              </a:solidFill>
            </a:endParaRPr>
          </a:p>
          <a:p>
            <a:r>
              <a:rPr lang="en-US" dirty="0">
                <a:solidFill>
                  <a:schemeClr val="tx1"/>
                </a:solidFill>
              </a:rPr>
              <a:t>  </a:t>
            </a:r>
            <a:r>
              <a:rPr lang="en-US" dirty="0" err="1">
                <a:solidFill>
                  <a:schemeClr val="tx1"/>
                </a:solidFill>
              </a:rPr>
              <a:t>struct</a:t>
            </a:r>
            <a:r>
              <a:rPr lang="en-US" dirty="0">
                <a:solidFill>
                  <a:schemeClr val="tx1"/>
                </a:solidFill>
              </a:rPr>
              <a:t> with fields:</a:t>
            </a:r>
          </a:p>
          <a:p>
            <a:endParaRPr lang="en-US" dirty="0">
              <a:solidFill>
                <a:schemeClr val="tx1"/>
              </a:solidFill>
            </a:endParaRPr>
          </a:p>
          <a:p>
            <a:r>
              <a:rPr lang="en-US" dirty="0" smtClean="0">
                <a:solidFill>
                  <a:schemeClr val="tx1"/>
                </a:solidFill>
              </a:rPr>
              <a:t>                </a:t>
            </a:r>
            <a:r>
              <a:rPr lang="en-US" dirty="0">
                <a:solidFill>
                  <a:schemeClr val="tx1"/>
                </a:solidFill>
              </a:rPr>
              <a:t>Intercept: [1×100 double]</a:t>
            </a:r>
          </a:p>
          <a:p>
            <a:r>
              <a:rPr lang="en-US" dirty="0">
                <a:solidFill>
                  <a:schemeClr val="tx1"/>
                </a:solidFill>
              </a:rPr>
              <a:t>         </a:t>
            </a:r>
            <a:r>
              <a:rPr lang="en-US" dirty="0" smtClean="0">
                <a:solidFill>
                  <a:schemeClr val="tx1"/>
                </a:solidFill>
              </a:rPr>
              <a:t>         Lambda</a:t>
            </a:r>
            <a:r>
              <a:rPr lang="en-US" dirty="0">
                <a:solidFill>
                  <a:schemeClr val="tx1"/>
                </a:solidFill>
              </a:rPr>
              <a:t>: [1×100 double]</a:t>
            </a:r>
          </a:p>
          <a:p>
            <a:r>
              <a:rPr lang="en-US" dirty="0">
                <a:solidFill>
                  <a:schemeClr val="tx1"/>
                </a:solidFill>
              </a:rPr>
              <a:t>        </a:t>
            </a:r>
            <a:r>
              <a:rPr lang="en-US" dirty="0" smtClean="0">
                <a:solidFill>
                  <a:schemeClr val="tx1"/>
                </a:solidFill>
              </a:rPr>
              <a:t>              Alpha</a:t>
            </a:r>
            <a:r>
              <a:rPr lang="en-US" dirty="0">
                <a:solidFill>
                  <a:schemeClr val="tx1"/>
                </a:solidFill>
              </a:rPr>
              <a:t>: 1</a:t>
            </a:r>
          </a:p>
          <a:p>
            <a:r>
              <a:rPr lang="en-US" dirty="0" smtClean="0">
                <a:solidFill>
                  <a:schemeClr val="tx1"/>
                </a:solidFill>
              </a:rPr>
              <a:t>                            DF</a:t>
            </a:r>
            <a:r>
              <a:rPr lang="en-US" dirty="0">
                <a:solidFill>
                  <a:schemeClr val="tx1"/>
                </a:solidFill>
              </a:rPr>
              <a:t>: [1×100 double]</a:t>
            </a:r>
          </a:p>
          <a:p>
            <a:r>
              <a:rPr lang="en-US" dirty="0">
                <a:solidFill>
                  <a:schemeClr val="tx1"/>
                </a:solidFill>
              </a:rPr>
              <a:t>           </a:t>
            </a:r>
            <a:r>
              <a:rPr lang="en-US" dirty="0" smtClean="0">
                <a:solidFill>
                  <a:schemeClr val="tx1"/>
                </a:solidFill>
              </a:rPr>
              <a:t>              MSE</a:t>
            </a:r>
            <a:r>
              <a:rPr lang="en-US" dirty="0">
                <a:solidFill>
                  <a:schemeClr val="tx1"/>
                </a:solidFill>
              </a:rPr>
              <a:t>: [1×100 double]</a:t>
            </a:r>
          </a:p>
          <a:p>
            <a:r>
              <a:rPr lang="en-US" dirty="0">
                <a:solidFill>
                  <a:schemeClr val="tx1"/>
                </a:solidFill>
              </a:rPr>
              <a:t>    </a:t>
            </a:r>
            <a:r>
              <a:rPr lang="en-US" dirty="0" err="1">
                <a:solidFill>
                  <a:schemeClr val="tx1"/>
                </a:solidFill>
              </a:rPr>
              <a:t>PredictorNames</a:t>
            </a:r>
            <a:r>
              <a:rPr lang="en-US" dirty="0">
                <a:solidFill>
                  <a:schemeClr val="tx1"/>
                </a:solidFill>
              </a:rPr>
              <a:t>: {}</a:t>
            </a:r>
            <a:endParaRPr lang="es-ES" dirty="0" smtClean="0">
              <a:solidFill>
                <a:schemeClr val="tx1"/>
              </a:solidFill>
            </a:endParaRPr>
          </a:p>
        </p:txBody>
      </p:sp>
      <mc:AlternateContent xmlns:mc="http://schemas.openxmlformats.org/markup-compatibility/2006" xmlns:a14="http://schemas.microsoft.com/office/drawing/2010/main">
        <mc:Choice Requires="a14">
          <p:sp>
            <p:nvSpPr>
              <p:cNvPr id="6" name="Rectangle 5"/>
              <p:cNvSpPr/>
              <p:nvPr/>
            </p:nvSpPr>
            <p:spPr>
              <a:xfrm>
                <a:off x="8508353" y="3512054"/>
                <a:ext cx="3074047" cy="18308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en-US" sz="2400" i="1" smtClean="0">
                              <a:latin typeface="Cambria Math" panose="02040503050406030204" pitchFamily="18" charset="0"/>
                            </a:rPr>
                          </m:ctrlPr>
                        </m:barPr>
                        <m:e>
                          <m:r>
                            <a:rPr lang="en-US" sz="2400" i="1">
                              <a:latin typeface="Cambria Math" panose="02040503050406030204" pitchFamily="18" charset="0"/>
                              <a:ea typeface="Cambria Math" panose="02040503050406030204" pitchFamily="18" charset="0"/>
                            </a:rPr>
                            <m:t>𝜃</m:t>
                          </m:r>
                        </m:e>
                      </m:bar>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rPr>
                                      <m:t>0</m:t>
                                    </m:r>
                                  </m:sub>
                                </m:sSub>
                              </m:e>
                            </m:mr>
                            <m:mr>
                              <m:e>
                                <m:eqArr>
                                  <m:eqArrPr>
                                    <m:ctrlPr>
                                      <a:rPr lang="fr-FR" sz="2400" i="1">
                                        <a:latin typeface="Cambria Math" panose="02040503050406030204" pitchFamily="18" charset="0"/>
                                      </a:rPr>
                                    </m:ctrlPr>
                                  </m:eqArrPr>
                                  <m:e>
                                    <m:sSub>
                                      <m:sSubPr>
                                        <m:ctrlPr>
                                          <a:rPr lang="fr-F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rPr>
                                          <m:t>1</m:t>
                                        </m:r>
                                      </m:sub>
                                    </m:sSub>
                                  </m:e>
                                  <m:e>
                                    <m:sSub>
                                      <m:sSubPr>
                                        <m:ctrlPr>
                                          <a:rPr lang="fr-F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i="1">
                                            <a:latin typeface="Cambria Math" panose="02040503050406030204" pitchFamily="18" charset="0"/>
                                          </a:rPr>
                                          <m:t>2</m:t>
                                        </m:r>
                                      </m:sub>
                                    </m:sSub>
                                  </m:e>
                                  <m:e>
                                    <m:r>
                                      <a:rPr lang="en-US" sz="2400" i="1">
                                        <a:latin typeface="Cambria Math" panose="02040503050406030204" pitchFamily="18" charset="0"/>
                                      </a:rPr>
                                      <m:t>⋮</m:t>
                                    </m:r>
                                  </m:e>
                                </m:eqArr>
                              </m:e>
                            </m:mr>
                            <m:mr>
                              <m:e>
                                <m:sSub>
                                  <m:sSubPr>
                                    <m:ctrlPr>
                                      <a:rPr lang="fr-FR"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10</m:t>
                                    </m:r>
                                  </m:sub>
                                </m:sSub>
                              </m:e>
                            </m:mr>
                          </m:m>
                        </m:e>
                      </m:d>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1.9003 </m:t>
                                </m:r>
                              </m:e>
                            </m:mr>
                            <m:mr>
                              <m:e>
                                <m:eqArr>
                                  <m:eqArrPr>
                                    <m:ctrlPr>
                                      <a:rPr lang="fr-FR" sz="2400" i="1">
                                        <a:latin typeface="Cambria Math" panose="02040503050406030204" pitchFamily="18" charset="0"/>
                                      </a:rPr>
                                    </m:ctrlPr>
                                  </m:eqArrPr>
                                  <m:e>
                                    <m:r>
                                      <m:rPr>
                                        <m:nor/>
                                      </m:rPr>
                                      <a:rPr lang="fr-FR" sz="2400" dirty="0"/>
                                      <m:t>4.9109 </m:t>
                                    </m:r>
                                  </m:e>
                                  <m:e>
                                    <m:r>
                                      <m:rPr>
                                        <m:nor/>
                                      </m:rPr>
                                      <a:rPr lang="fr-FR" sz="2400" dirty="0"/>
                                      <m:t>−0.1641</m:t>
                                    </m:r>
                                  </m:e>
                                  <m:e>
                                    <m:r>
                                      <a:rPr lang="en-US" sz="2400" i="1">
                                        <a:latin typeface="Cambria Math" panose="02040503050406030204" pitchFamily="18" charset="0"/>
                                      </a:rPr>
                                      <m:t>⋮</m:t>
                                    </m:r>
                                  </m:e>
                                </m:eqArr>
                              </m:e>
                            </m:mr>
                            <m:mr>
                              <m:e>
                                <m:r>
                                  <m:rPr>
                                    <m:nor/>
                                  </m:rPr>
                                  <a:rPr lang="fr-FR" sz="2400" dirty="0"/>
                                  <m:t>0.0001</m:t>
                                </m:r>
                                <m:r>
                                  <m:rPr>
                                    <m:nor/>
                                  </m:rPr>
                                  <a:rPr lang="pt-BR" sz="2400" dirty="0"/>
                                  <m:t> </m:t>
                                </m:r>
                              </m:e>
                            </m:mr>
                          </m:m>
                        </m:e>
                      </m:d>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8508353" y="3512054"/>
                <a:ext cx="3074047" cy="1830822"/>
              </a:xfrm>
              <a:prstGeom prst="rect">
                <a:avLst/>
              </a:prstGeom>
              <a:blipFill rotWithShape="0">
                <a:blip r:embed="rId4"/>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AF86D38-5349-4C80-B4FE-258F839B379B}"/>
              </a:ext>
            </a:extLst>
          </p:cNvPr>
          <p:cNvSpPr/>
          <p:nvPr/>
        </p:nvSpPr>
        <p:spPr>
          <a:xfrm>
            <a:off x="5095010" y="2834482"/>
            <a:ext cx="2968335" cy="3555927"/>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rPr>
              <a:t>&gt;&gt; </a:t>
            </a:r>
            <a:r>
              <a:rPr lang="en-US" dirty="0" err="1">
                <a:solidFill>
                  <a:schemeClr val="tx1"/>
                </a:solidFill>
              </a:rPr>
              <a:t>fitinfo.Intercept</a:t>
            </a:r>
            <a:r>
              <a:rPr lang="en-US" dirty="0">
                <a:solidFill>
                  <a:schemeClr val="tx1"/>
                </a:solidFill>
              </a:rPr>
              <a:t>(5)</a:t>
            </a:r>
          </a:p>
          <a:p>
            <a:endParaRPr lang="en-US" dirty="0">
              <a:solidFill>
                <a:schemeClr val="tx1"/>
              </a:solidFill>
            </a:endParaRPr>
          </a:p>
          <a:p>
            <a:r>
              <a:rPr lang="en-US" dirty="0" err="1">
                <a:solidFill>
                  <a:schemeClr val="tx1"/>
                </a:solidFill>
              </a:rPr>
              <a:t>ans</a:t>
            </a:r>
            <a:r>
              <a:rPr lang="en-US" dirty="0">
                <a:solidFill>
                  <a:schemeClr val="tx1"/>
                </a:solidFill>
              </a:rPr>
              <a:t> =</a:t>
            </a:r>
          </a:p>
          <a:p>
            <a:endParaRPr lang="en-US" dirty="0">
              <a:solidFill>
                <a:schemeClr val="tx1"/>
              </a:solidFill>
            </a:endParaRPr>
          </a:p>
          <a:p>
            <a:r>
              <a:rPr lang="en-US" dirty="0">
                <a:solidFill>
                  <a:schemeClr val="tx1"/>
                </a:solidFill>
              </a:rPr>
              <a:t>    1.9003</a:t>
            </a:r>
          </a:p>
        </p:txBody>
      </p:sp>
    </p:spTree>
    <p:extLst>
      <p:ext uri="{BB962C8B-B14F-4D97-AF65-F5344CB8AC3E}">
        <p14:creationId xmlns:p14="http://schemas.microsoft.com/office/powerpoint/2010/main" val="358569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Plotting the fitted model</a:t>
            </a:r>
            <a:endParaRPr lang="en-US" dirty="0"/>
          </a:p>
        </p:txBody>
      </p:sp>
      <p:sp>
        <p:nvSpPr>
          <p:cNvPr id="4" name="Rectangle 3">
            <a:extLst>
              <a:ext uri="{FF2B5EF4-FFF2-40B4-BE49-F238E27FC236}">
                <a16:creationId xmlns:a16="http://schemas.microsoft.com/office/drawing/2014/main" id="{6AF86D38-5349-4C80-B4FE-258F839B379B}"/>
              </a:ext>
            </a:extLst>
          </p:cNvPr>
          <p:cNvSpPr/>
          <p:nvPr/>
        </p:nvSpPr>
        <p:spPr>
          <a:xfrm>
            <a:off x="609600" y="2252591"/>
            <a:ext cx="6705600" cy="1882991"/>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&gt;&gt; </a:t>
            </a:r>
            <a:r>
              <a:rPr lang="es-ES" dirty="0" err="1">
                <a:solidFill>
                  <a:schemeClr val="tx1"/>
                </a:solidFill>
              </a:rPr>
              <a:t>xf</a:t>
            </a:r>
            <a:r>
              <a:rPr lang="es-ES" dirty="0">
                <a:solidFill>
                  <a:schemeClr val="tx1"/>
                </a:solidFill>
              </a:rPr>
              <a:t>=[</a:t>
            </a:r>
            <a:r>
              <a:rPr lang="es-ES" dirty="0" err="1">
                <a:solidFill>
                  <a:schemeClr val="tx1"/>
                </a:solidFill>
              </a:rPr>
              <a:t>linspace</a:t>
            </a:r>
            <a:r>
              <a:rPr lang="es-ES" dirty="0">
                <a:solidFill>
                  <a:schemeClr val="tx1"/>
                </a:solidFill>
              </a:rPr>
              <a:t>(-3.5,3.5)'];</a:t>
            </a:r>
          </a:p>
          <a:p>
            <a:r>
              <a:rPr lang="es-ES" dirty="0" smtClean="0">
                <a:solidFill>
                  <a:schemeClr val="tx1"/>
                </a:solidFill>
              </a:rPr>
              <a:t>&gt;&gt; A</a:t>
            </a:r>
            <a:r>
              <a:rPr lang="es-ES" dirty="0">
                <a:solidFill>
                  <a:schemeClr val="tx1"/>
                </a:solidFill>
              </a:rPr>
              <a:t>=[xf.^0 xf.^1 xf.^2 xf.^3 xf.^4 xf.^5 xf.^6 xf.^7 xf.^8 xf.^9 xf.^10];</a:t>
            </a:r>
          </a:p>
          <a:p>
            <a:r>
              <a:rPr lang="es-ES" dirty="0" smtClean="0">
                <a:solidFill>
                  <a:schemeClr val="tx1"/>
                </a:solidFill>
              </a:rPr>
              <a:t>&gt;&gt; theta</a:t>
            </a:r>
            <a:r>
              <a:rPr lang="es-ES" dirty="0">
                <a:solidFill>
                  <a:schemeClr val="tx1"/>
                </a:solidFill>
              </a:rPr>
              <a:t>=[</a:t>
            </a:r>
            <a:r>
              <a:rPr lang="es-ES" dirty="0" err="1" smtClean="0">
                <a:solidFill>
                  <a:schemeClr val="tx1"/>
                </a:solidFill>
              </a:rPr>
              <a:t>fitinfo.Intercept</a:t>
            </a:r>
            <a:r>
              <a:rPr lang="es-ES" dirty="0" smtClean="0">
                <a:solidFill>
                  <a:schemeClr val="tx1"/>
                </a:solidFill>
              </a:rPr>
              <a:t>(5); </a:t>
            </a:r>
            <a:r>
              <a:rPr lang="es-ES" dirty="0">
                <a:solidFill>
                  <a:schemeClr val="tx1"/>
                </a:solidFill>
              </a:rPr>
              <a:t>B</a:t>
            </a:r>
            <a:r>
              <a:rPr lang="es-ES" dirty="0" smtClean="0">
                <a:solidFill>
                  <a:schemeClr val="tx1"/>
                </a:solidFill>
              </a:rPr>
              <a:t>(:,5)]</a:t>
            </a:r>
            <a:endParaRPr lang="es-ES" dirty="0">
              <a:solidFill>
                <a:schemeClr val="tx1"/>
              </a:solidFill>
            </a:endParaRPr>
          </a:p>
          <a:p>
            <a:r>
              <a:rPr lang="es-ES" dirty="0" smtClean="0">
                <a:solidFill>
                  <a:schemeClr val="tx1"/>
                </a:solidFill>
              </a:rPr>
              <a:t>&gt;&gt; </a:t>
            </a:r>
            <a:r>
              <a:rPr lang="es-ES" dirty="0" err="1" smtClean="0">
                <a:solidFill>
                  <a:schemeClr val="tx1"/>
                </a:solidFill>
              </a:rPr>
              <a:t>yfit</a:t>
            </a:r>
            <a:r>
              <a:rPr lang="es-ES" dirty="0" smtClean="0">
                <a:solidFill>
                  <a:schemeClr val="tx1"/>
                </a:solidFill>
              </a:rPr>
              <a:t>=A*theta</a:t>
            </a:r>
            <a:r>
              <a:rPr lang="es-ES" dirty="0">
                <a:solidFill>
                  <a:schemeClr val="tx1"/>
                </a:solidFill>
              </a:rPr>
              <a:t>;</a:t>
            </a:r>
          </a:p>
          <a:p>
            <a:r>
              <a:rPr lang="es-ES" dirty="0" smtClean="0">
                <a:solidFill>
                  <a:schemeClr val="tx1"/>
                </a:solidFill>
              </a:rPr>
              <a:t>&gt;&gt; </a:t>
            </a:r>
            <a:r>
              <a:rPr lang="es-ES" dirty="0" err="1" smtClean="0">
                <a:solidFill>
                  <a:schemeClr val="tx1"/>
                </a:solidFill>
              </a:rPr>
              <a:t>plot</a:t>
            </a:r>
            <a:r>
              <a:rPr lang="es-ES" dirty="0" smtClean="0">
                <a:solidFill>
                  <a:schemeClr val="tx1"/>
                </a:solidFill>
              </a:rPr>
              <a:t>(x,y</a:t>
            </a:r>
            <a:r>
              <a:rPr lang="es-ES" dirty="0">
                <a:solidFill>
                  <a:schemeClr val="tx1"/>
                </a:solidFill>
              </a:rPr>
              <a:t>,'o',</a:t>
            </a:r>
            <a:r>
              <a:rPr lang="es-ES" dirty="0" err="1">
                <a:solidFill>
                  <a:schemeClr val="tx1"/>
                </a:solidFill>
              </a:rPr>
              <a:t>xf,yfit</a:t>
            </a:r>
            <a:r>
              <a:rPr lang="es-ES" dirty="0">
                <a:solidFill>
                  <a:schemeClr val="tx1"/>
                </a:solidFill>
              </a:rPr>
              <a:t>)</a:t>
            </a:r>
            <a:endParaRPr lang="es-ES" dirty="0" smtClean="0">
              <a:solidFill>
                <a:schemeClr val="tx1"/>
              </a:solidFill>
            </a:endParaRPr>
          </a:p>
        </p:txBody>
      </p:sp>
      <p:pic>
        <p:nvPicPr>
          <p:cNvPr id="5" name="Picture 4"/>
          <p:cNvPicPr>
            <a:picLocks noChangeAspect="1"/>
          </p:cNvPicPr>
          <p:nvPr/>
        </p:nvPicPr>
        <p:blipFill rotWithShape="1">
          <a:blip r:embed="rId3"/>
          <a:srcRect l="32807" t="1913" r="33078" b="50128"/>
          <a:stretch/>
        </p:blipFill>
        <p:spPr>
          <a:xfrm>
            <a:off x="3193401" y="1362294"/>
            <a:ext cx="5309754" cy="4665518"/>
          </a:xfrm>
          <a:prstGeom prst="rect">
            <a:avLst/>
          </a:prstGeom>
        </p:spPr>
      </p:pic>
    </p:spTree>
    <p:extLst>
      <p:ext uri="{BB962C8B-B14F-4D97-AF65-F5344CB8AC3E}">
        <p14:creationId xmlns:p14="http://schemas.microsoft.com/office/powerpoint/2010/main" val="357661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Plotting the fitted model</a:t>
            </a:r>
            <a:endParaRPr lang="en-US" dirty="0"/>
          </a:p>
        </p:txBody>
      </p:sp>
      <p:sp>
        <p:nvSpPr>
          <p:cNvPr id="4" name="Rectangle 3">
            <a:extLst>
              <a:ext uri="{FF2B5EF4-FFF2-40B4-BE49-F238E27FC236}">
                <a16:creationId xmlns:a16="http://schemas.microsoft.com/office/drawing/2014/main" id="{6AF86D38-5349-4C80-B4FE-258F839B379B}"/>
              </a:ext>
            </a:extLst>
          </p:cNvPr>
          <p:cNvSpPr/>
          <p:nvPr/>
        </p:nvSpPr>
        <p:spPr>
          <a:xfrm>
            <a:off x="609600" y="2252591"/>
            <a:ext cx="6705600" cy="1882991"/>
          </a:xfrm>
          <a:prstGeom prst="rect">
            <a:avLst/>
          </a:prstGeom>
          <a:noFill/>
          <a:ln w="38100">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smtClean="0">
                <a:solidFill>
                  <a:schemeClr val="tx1"/>
                </a:solidFill>
              </a:rPr>
              <a:t>&gt;&gt; </a:t>
            </a:r>
            <a:r>
              <a:rPr lang="es-ES" dirty="0" err="1">
                <a:solidFill>
                  <a:schemeClr val="tx1"/>
                </a:solidFill>
              </a:rPr>
              <a:t>xf</a:t>
            </a:r>
            <a:r>
              <a:rPr lang="es-ES" dirty="0">
                <a:solidFill>
                  <a:schemeClr val="tx1"/>
                </a:solidFill>
              </a:rPr>
              <a:t>=[</a:t>
            </a:r>
            <a:r>
              <a:rPr lang="es-ES" dirty="0" err="1">
                <a:solidFill>
                  <a:schemeClr val="tx1"/>
                </a:solidFill>
              </a:rPr>
              <a:t>linspace</a:t>
            </a:r>
            <a:r>
              <a:rPr lang="es-ES" dirty="0">
                <a:solidFill>
                  <a:schemeClr val="tx1"/>
                </a:solidFill>
              </a:rPr>
              <a:t>(-3.5,3.5)'];</a:t>
            </a:r>
          </a:p>
          <a:p>
            <a:r>
              <a:rPr lang="es-ES" dirty="0" smtClean="0">
                <a:solidFill>
                  <a:schemeClr val="tx1"/>
                </a:solidFill>
              </a:rPr>
              <a:t>&gt;&gt; A</a:t>
            </a:r>
            <a:r>
              <a:rPr lang="es-ES" dirty="0">
                <a:solidFill>
                  <a:schemeClr val="tx1"/>
                </a:solidFill>
              </a:rPr>
              <a:t>=[xf.^0 xf.^1 xf.^2 xf.^3 xf.^4 xf.^5 xf.^6 xf.^7 xf.^8 xf.^9 xf.^10];</a:t>
            </a:r>
          </a:p>
          <a:p>
            <a:r>
              <a:rPr lang="es-ES" dirty="0" smtClean="0">
                <a:solidFill>
                  <a:schemeClr val="tx1"/>
                </a:solidFill>
              </a:rPr>
              <a:t>&gt;&gt; theta</a:t>
            </a:r>
            <a:r>
              <a:rPr lang="es-ES" dirty="0">
                <a:solidFill>
                  <a:schemeClr val="tx1"/>
                </a:solidFill>
              </a:rPr>
              <a:t>=[</a:t>
            </a:r>
            <a:r>
              <a:rPr lang="es-ES" dirty="0" err="1" smtClean="0">
                <a:solidFill>
                  <a:schemeClr val="tx1"/>
                </a:solidFill>
              </a:rPr>
              <a:t>fitinfo.Intercept</a:t>
            </a:r>
            <a:r>
              <a:rPr lang="es-ES" dirty="0" smtClean="0">
                <a:solidFill>
                  <a:schemeClr val="tx1"/>
                </a:solidFill>
              </a:rPr>
              <a:t>(65); </a:t>
            </a:r>
            <a:r>
              <a:rPr lang="es-ES" dirty="0">
                <a:solidFill>
                  <a:schemeClr val="tx1"/>
                </a:solidFill>
              </a:rPr>
              <a:t>B</a:t>
            </a:r>
            <a:r>
              <a:rPr lang="es-ES" dirty="0" smtClean="0">
                <a:solidFill>
                  <a:schemeClr val="tx1"/>
                </a:solidFill>
              </a:rPr>
              <a:t>(:,65)]</a:t>
            </a:r>
            <a:endParaRPr lang="es-ES" dirty="0">
              <a:solidFill>
                <a:schemeClr val="tx1"/>
              </a:solidFill>
            </a:endParaRPr>
          </a:p>
          <a:p>
            <a:r>
              <a:rPr lang="es-ES" dirty="0" smtClean="0">
                <a:solidFill>
                  <a:schemeClr val="tx1"/>
                </a:solidFill>
              </a:rPr>
              <a:t>&gt;&gt; </a:t>
            </a:r>
            <a:r>
              <a:rPr lang="es-ES" dirty="0" err="1" smtClean="0">
                <a:solidFill>
                  <a:schemeClr val="tx1"/>
                </a:solidFill>
              </a:rPr>
              <a:t>yfit</a:t>
            </a:r>
            <a:r>
              <a:rPr lang="es-ES" dirty="0" smtClean="0">
                <a:solidFill>
                  <a:schemeClr val="tx1"/>
                </a:solidFill>
              </a:rPr>
              <a:t>=A*theta</a:t>
            </a:r>
            <a:r>
              <a:rPr lang="es-ES" dirty="0">
                <a:solidFill>
                  <a:schemeClr val="tx1"/>
                </a:solidFill>
              </a:rPr>
              <a:t>;</a:t>
            </a:r>
          </a:p>
          <a:p>
            <a:r>
              <a:rPr lang="es-ES" dirty="0" smtClean="0">
                <a:solidFill>
                  <a:schemeClr val="tx1"/>
                </a:solidFill>
              </a:rPr>
              <a:t>&gt;&gt; </a:t>
            </a:r>
            <a:r>
              <a:rPr lang="es-ES" dirty="0" err="1" smtClean="0">
                <a:solidFill>
                  <a:schemeClr val="tx1"/>
                </a:solidFill>
              </a:rPr>
              <a:t>plot</a:t>
            </a:r>
            <a:r>
              <a:rPr lang="es-ES" dirty="0" smtClean="0">
                <a:solidFill>
                  <a:schemeClr val="tx1"/>
                </a:solidFill>
              </a:rPr>
              <a:t>(x,y</a:t>
            </a:r>
            <a:r>
              <a:rPr lang="es-ES" dirty="0">
                <a:solidFill>
                  <a:schemeClr val="tx1"/>
                </a:solidFill>
              </a:rPr>
              <a:t>,'o',</a:t>
            </a:r>
            <a:r>
              <a:rPr lang="es-ES" dirty="0" err="1">
                <a:solidFill>
                  <a:schemeClr val="tx1"/>
                </a:solidFill>
              </a:rPr>
              <a:t>xf,yfit</a:t>
            </a:r>
            <a:r>
              <a:rPr lang="es-ES" dirty="0">
                <a:solidFill>
                  <a:schemeClr val="tx1"/>
                </a:solidFill>
              </a:rPr>
              <a:t>)</a:t>
            </a:r>
            <a:endParaRPr lang="es-ES" dirty="0" smtClean="0">
              <a:solidFill>
                <a:schemeClr val="tx1"/>
              </a:solidFill>
            </a:endParaRPr>
          </a:p>
        </p:txBody>
      </p:sp>
      <p:pic>
        <p:nvPicPr>
          <p:cNvPr id="6" name="Picture 5"/>
          <p:cNvPicPr>
            <a:picLocks noChangeAspect="1"/>
          </p:cNvPicPr>
          <p:nvPr/>
        </p:nvPicPr>
        <p:blipFill rotWithShape="1">
          <a:blip r:embed="rId3"/>
          <a:srcRect l="32702" t="19394" r="32545" b="31212"/>
          <a:stretch/>
        </p:blipFill>
        <p:spPr>
          <a:xfrm>
            <a:off x="3102551" y="1204152"/>
            <a:ext cx="5986897" cy="5318060"/>
          </a:xfrm>
          <a:prstGeom prst="rect">
            <a:avLst/>
          </a:prstGeom>
        </p:spPr>
      </p:pic>
    </p:spTree>
    <p:extLst>
      <p:ext uri="{BB962C8B-B14F-4D97-AF65-F5344CB8AC3E}">
        <p14:creationId xmlns:p14="http://schemas.microsoft.com/office/powerpoint/2010/main" val="276896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Depending on the number of features of a model, one may obtain</a:t>
            </a:r>
          </a:p>
          <a:p>
            <a:pPr lvl="1"/>
            <a:r>
              <a:rPr lang="en-US" dirty="0" smtClean="0"/>
              <a:t>Under-fitting</a:t>
            </a:r>
            <a:r>
              <a:rPr lang="en-US" dirty="0"/>
              <a:t>, if the model contains too </a:t>
            </a:r>
            <a:r>
              <a:rPr lang="en-US" dirty="0" smtClean="0"/>
              <a:t>few </a:t>
            </a:r>
            <a:r>
              <a:rPr lang="en-US" dirty="0"/>
              <a:t>features</a:t>
            </a:r>
          </a:p>
          <a:p>
            <a:pPr lvl="1"/>
            <a:r>
              <a:rPr lang="en-US" dirty="0" smtClean="0"/>
              <a:t>Over-fitting, if the model contains too many features</a:t>
            </a:r>
          </a:p>
          <a:p>
            <a:pPr lvl="1"/>
            <a:r>
              <a:rPr lang="en-US" dirty="0" smtClean="0"/>
              <a:t>Optimal-fit if the model contains the optimal number of features</a:t>
            </a:r>
          </a:p>
          <a:p>
            <a:r>
              <a:rPr lang="en-US" dirty="0" smtClean="0"/>
              <a:t>Choosing the optimal number of features is very challenging</a:t>
            </a:r>
          </a:p>
          <a:p>
            <a:r>
              <a:rPr lang="en-US" dirty="0" smtClean="0"/>
              <a:t>Regularization is a technique that can help to reduce the effect of the features that should normally not be in the model</a:t>
            </a:r>
          </a:p>
          <a:p>
            <a:r>
              <a:rPr lang="en-US" dirty="0" err="1" smtClean="0"/>
              <a:t>Matlab</a:t>
            </a:r>
            <a:r>
              <a:rPr lang="en-US" dirty="0" smtClean="0"/>
              <a:t> has an in-built function lasso to implement </a:t>
            </a:r>
            <a:r>
              <a:rPr lang="en-US" dirty="0"/>
              <a:t>LASSO </a:t>
            </a:r>
            <a:r>
              <a:rPr lang="en-US" dirty="0" smtClean="0"/>
              <a:t>regularization</a:t>
            </a:r>
            <a:endParaRPr lang="en-US" dirty="0"/>
          </a:p>
        </p:txBody>
      </p:sp>
    </p:spTree>
    <p:extLst>
      <p:ext uri="{BB962C8B-B14F-4D97-AF65-F5344CB8AC3E}">
        <p14:creationId xmlns:p14="http://schemas.microsoft.com/office/powerpoint/2010/main" val="2968530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Recall the idea of curve fitting:</a:t>
                </a:r>
              </a:p>
              <a:p>
                <a:pPr marL="914400" lvl="1" indent="-514350">
                  <a:buFont typeface="+mj-lt"/>
                  <a:buAutoNum type="arabicPeriod"/>
                </a:pPr>
                <a:r>
                  <a:rPr lang="en-US" dirty="0"/>
                  <a:t>Define the model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𝑥</m:t>
                            </m:r>
                          </m:e>
                        </m:bar>
                        <m:r>
                          <a:rPr lang="en-US" i="1">
                            <a:latin typeface="Cambria Math" panose="02040503050406030204" pitchFamily="18" charset="0"/>
                            <a:ea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oMath>
                </a14:m>
                <a:endParaRPr lang="en-US" dirty="0"/>
              </a:p>
              <a:p>
                <a:pPr marL="914400" lvl="1" indent="-514350">
                  <a:buFont typeface="+mj-lt"/>
                  <a:buAutoNum type="arabicPeriod"/>
                </a:pPr>
                <a:r>
                  <a:rPr lang="en-US" dirty="0"/>
                  <a:t>Define a measure of the error : the cost function </a:t>
                </a:r>
                <a14:m>
                  <m:oMath xmlns:m="http://schemas.openxmlformats.org/officeDocument/2006/math">
                    <m:r>
                      <a:rPr lang="en-US" i="1">
                        <a:latin typeface="Cambria Math" panose="02040503050406030204" pitchFamily="18" charset="0"/>
                      </a:rPr>
                      <m:t>𝑐</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oMath>
                </a14:m>
                <a:endParaRPr lang="en-US" dirty="0"/>
              </a:p>
              <a:p>
                <a:pPr marL="914400" lvl="1" indent="-514350">
                  <a:buFont typeface="+mj-lt"/>
                  <a:buAutoNum type="arabicPeriod"/>
                </a:pPr>
                <a:r>
                  <a:rPr lang="en-US" dirty="0"/>
                  <a:t>Find the model parameters </a:t>
                </a:r>
                <a14:m>
                  <m:oMath xmlns:m="http://schemas.openxmlformats.org/officeDocument/2006/math">
                    <m:bar>
                      <m:barPr>
                        <m:ctrlPr>
                          <a:rPr lang="en-US" i="1">
                            <a:latin typeface="Cambria Math" panose="02040503050406030204" pitchFamily="18" charset="0"/>
                          </a:rPr>
                        </m:ctrlPr>
                      </m:bar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bar>
                  </m:oMath>
                </a14:m>
                <a:r>
                  <a:rPr lang="en-US" dirty="0"/>
                  <a:t> which will minimize the cost </a:t>
                </a:r>
                <a:r>
                  <a:rPr lang="en-US" dirty="0" smtClean="0"/>
                  <a:t>function</a:t>
                </a:r>
              </a:p>
              <a:p>
                <a:pPr marL="514350" indent="-514350"/>
                <a:r>
                  <a:rPr lang="en-US" dirty="0" smtClean="0"/>
                  <a:t>A central question is: how many features (model parameters) should be used?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278" t="-1752" r="-500"/>
                </a:stretch>
              </a:blipFill>
            </p:spPr>
            <p:txBody>
              <a:bodyPr/>
              <a:lstStyle/>
              <a:p>
                <a:r>
                  <a:rPr lang="en-US">
                    <a:noFill/>
                  </a:rPr>
                  <a:t> </a:t>
                </a:r>
              </a:p>
            </p:txBody>
          </p:sp>
        </mc:Fallback>
      </mc:AlternateContent>
    </p:spTree>
    <p:extLst>
      <p:ext uri="{BB962C8B-B14F-4D97-AF65-F5344CB8AC3E}">
        <p14:creationId xmlns:p14="http://schemas.microsoft.com/office/powerpoint/2010/main" val="24867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noChangeAspect="1"/>
          </p:cNvGraphicFramePr>
          <p:nvPr>
            <p:extLst>
              <p:ext uri="{D42A27DB-BD31-4B8C-83A1-F6EECF244321}">
                <p14:modId xmlns:p14="http://schemas.microsoft.com/office/powerpoint/2010/main" val="2435394204"/>
              </p:ext>
            </p:extLst>
          </p:nvPr>
        </p:nvGraphicFramePr>
        <p:xfrm>
          <a:off x="465344" y="1315985"/>
          <a:ext cx="7205433" cy="4563171"/>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Introduction</a:t>
            </a:r>
            <a:endParaRPr lang="en-US" dirty="0"/>
          </a:p>
        </p:txBody>
      </p:sp>
      <p:cxnSp>
        <p:nvCxnSpPr>
          <p:cNvPr id="8" name="Straight Connector 7"/>
          <p:cNvCxnSpPr/>
          <p:nvPr/>
        </p:nvCxnSpPr>
        <p:spPr>
          <a:xfrm flipV="1">
            <a:off x="1071363" y="2459312"/>
            <a:ext cx="5993394" cy="203703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1107577" y="2895002"/>
            <a:ext cx="5957180" cy="2809561"/>
          </a:xfrm>
          <a:custGeom>
            <a:avLst/>
            <a:gdLst>
              <a:gd name="connsiteX0" fmla="*/ 0 w 5957180"/>
              <a:gd name="connsiteY0" fmla="*/ 2808765 h 2808765"/>
              <a:gd name="connsiteX1" fmla="*/ 1023042 w 5957180"/>
              <a:gd name="connsiteY1" fmla="*/ 1505066 h 2808765"/>
              <a:gd name="connsiteX2" fmla="*/ 2181885 w 5957180"/>
              <a:gd name="connsiteY2" fmla="*/ 545399 h 2808765"/>
              <a:gd name="connsiteX3" fmla="*/ 3087232 w 5957180"/>
              <a:gd name="connsiteY3" fmla="*/ 128939 h 2808765"/>
              <a:gd name="connsiteX4" fmla="*/ 3838669 w 5957180"/>
              <a:gd name="connsiteY4" fmla="*/ 2191 h 2808765"/>
              <a:gd name="connsiteX5" fmla="*/ 4517679 w 5957180"/>
              <a:gd name="connsiteY5" fmla="*/ 65565 h 2808765"/>
              <a:gd name="connsiteX6" fmla="*/ 5069941 w 5957180"/>
              <a:gd name="connsiteY6" fmla="*/ 273795 h 2808765"/>
              <a:gd name="connsiteX7" fmla="*/ 5730844 w 5957180"/>
              <a:gd name="connsiteY7" fmla="*/ 617826 h 2808765"/>
              <a:gd name="connsiteX8" fmla="*/ 5957180 w 5957180"/>
              <a:gd name="connsiteY8" fmla="*/ 807949 h 2808765"/>
              <a:gd name="connsiteX0" fmla="*/ 0 w 5957180"/>
              <a:gd name="connsiteY0" fmla="*/ 2808765 h 2808765"/>
              <a:gd name="connsiteX1" fmla="*/ 1023042 w 5957180"/>
              <a:gd name="connsiteY1" fmla="*/ 1505066 h 2808765"/>
              <a:gd name="connsiteX2" fmla="*/ 2181885 w 5957180"/>
              <a:gd name="connsiteY2" fmla="*/ 545399 h 2808765"/>
              <a:gd name="connsiteX3" fmla="*/ 3087232 w 5957180"/>
              <a:gd name="connsiteY3" fmla="*/ 128939 h 2808765"/>
              <a:gd name="connsiteX4" fmla="*/ 3838669 w 5957180"/>
              <a:gd name="connsiteY4" fmla="*/ 2191 h 2808765"/>
              <a:gd name="connsiteX5" fmla="*/ 4517679 w 5957180"/>
              <a:gd name="connsiteY5" fmla="*/ 65565 h 2808765"/>
              <a:gd name="connsiteX6" fmla="*/ 5069941 w 5957180"/>
              <a:gd name="connsiteY6" fmla="*/ 273795 h 2808765"/>
              <a:gd name="connsiteX7" fmla="*/ 5957180 w 5957180"/>
              <a:gd name="connsiteY7" fmla="*/ 807949 h 2808765"/>
              <a:gd name="connsiteX0" fmla="*/ 0 w 5957180"/>
              <a:gd name="connsiteY0" fmla="*/ 2809561 h 2809561"/>
              <a:gd name="connsiteX1" fmla="*/ 1023042 w 5957180"/>
              <a:gd name="connsiteY1" fmla="*/ 1505862 h 2809561"/>
              <a:gd name="connsiteX2" fmla="*/ 2181885 w 5957180"/>
              <a:gd name="connsiteY2" fmla="*/ 546195 h 2809561"/>
              <a:gd name="connsiteX3" fmla="*/ 3087232 w 5957180"/>
              <a:gd name="connsiteY3" fmla="*/ 129735 h 2809561"/>
              <a:gd name="connsiteX4" fmla="*/ 3838669 w 5957180"/>
              <a:gd name="connsiteY4" fmla="*/ 2987 h 2809561"/>
              <a:gd name="connsiteX5" fmla="*/ 4517679 w 5957180"/>
              <a:gd name="connsiteY5" fmla="*/ 66361 h 2809561"/>
              <a:gd name="connsiteX6" fmla="*/ 5205743 w 5957180"/>
              <a:gd name="connsiteY6" fmla="*/ 347019 h 2809561"/>
              <a:gd name="connsiteX7" fmla="*/ 5957180 w 5957180"/>
              <a:gd name="connsiteY7" fmla="*/ 808745 h 2809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7180" h="2809561">
                <a:moveTo>
                  <a:pt x="0" y="2809561"/>
                </a:moveTo>
                <a:cubicBezTo>
                  <a:pt x="329697" y="2346325"/>
                  <a:pt x="659395" y="1883090"/>
                  <a:pt x="1023042" y="1505862"/>
                </a:cubicBezTo>
                <a:cubicBezTo>
                  <a:pt x="1386689" y="1128634"/>
                  <a:pt x="1837853" y="775549"/>
                  <a:pt x="2181885" y="546195"/>
                </a:cubicBezTo>
                <a:cubicBezTo>
                  <a:pt x="2525917" y="316841"/>
                  <a:pt x="2811101" y="220270"/>
                  <a:pt x="3087232" y="129735"/>
                </a:cubicBezTo>
                <a:cubicBezTo>
                  <a:pt x="3363363" y="39200"/>
                  <a:pt x="3600261" y="13549"/>
                  <a:pt x="3838669" y="2987"/>
                </a:cubicBezTo>
                <a:cubicBezTo>
                  <a:pt x="4077077" y="-7575"/>
                  <a:pt x="4289833" y="9022"/>
                  <a:pt x="4517679" y="66361"/>
                </a:cubicBezTo>
                <a:cubicBezTo>
                  <a:pt x="4745525" y="123700"/>
                  <a:pt x="4965826" y="223288"/>
                  <a:pt x="5205743" y="347019"/>
                </a:cubicBezTo>
                <a:cubicBezTo>
                  <a:pt x="5445660" y="470750"/>
                  <a:pt x="5772339" y="697463"/>
                  <a:pt x="5957180" y="808745"/>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9"/>
              <p:cNvSpPr/>
              <p:nvPr/>
            </p:nvSpPr>
            <p:spPr>
              <a:xfrm>
                <a:off x="8044108" y="1936092"/>
                <a:ext cx="241829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𝑦</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fr-FR"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r>
                            <a:rPr lang="en-US" sz="2800" i="1">
                              <a:latin typeface="Cambria Math" panose="02040503050406030204" pitchFamily="18" charset="0"/>
                            </a:rPr>
                            <m:t>𝑥</m:t>
                          </m:r>
                        </m:e>
                        <m:sub>
                          <m:r>
                            <a:rPr lang="en-US" sz="2800" i="1">
                              <a:latin typeface="Cambria Math" panose="02040503050406030204" pitchFamily="18" charset="0"/>
                            </a:rPr>
                            <m:t>1</m:t>
                          </m:r>
                        </m:sub>
                      </m:sSub>
                    </m:oMath>
                  </m:oMathPara>
                </a14:m>
                <a:endParaRPr lang="en-US" sz="2800" dirty="0"/>
              </a:p>
            </p:txBody>
          </p:sp>
        </mc:Choice>
        <mc:Fallback xmlns="">
          <p:sp>
            <p:nvSpPr>
              <p:cNvPr id="10" name="Rectangle 9"/>
              <p:cNvSpPr>
                <a:spLocks noRot="1" noChangeAspect="1" noMove="1" noResize="1" noEditPoints="1" noAdjustHandles="1" noChangeArrowheads="1" noChangeShapeType="1" noTextEdit="1"/>
              </p:cNvSpPr>
              <p:nvPr/>
            </p:nvSpPr>
            <p:spPr>
              <a:xfrm>
                <a:off x="8044108" y="1936092"/>
                <a:ext cx="2418291"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8025977" y="3561461"/>
                <a:ext cx="355642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𝑦</m:t>
                      </m:r>
                      <m:r>
                        <a:rPr lang="en-US" sz="280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fr-FR"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fr-FR"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m:oMathPara>
                </a14:m>
                <a:endParaRPr lang="en-US" sz="2800" dirty="0"/>
              </a:p>
            </p:txBody>
          </p:sp>
        </mc:Choice>
        <mc:Fallback xmlns="">
          <p:sp>
            <p:nvSpPr>
              <p:cNvPr id="11" name="Rectangle 10"/>
              <p:cNvSpPr>
                <a:spLocks noRot="1" noChangeAspect="1" noMove="1" noResize="1" noEditPoints="1" noAdjustHandles="1" noChangeArrowheads="1" noChangeShapeType="1" noTextEdit="1"/>
              </p:cNvSpPr>
              <p:nvPr/>
            </p:nvSpPr>
            <p:spPr>
              <a:xfrm>
                <a:off x="8025977" y="3561461"/>
                <a:ext cx="3556423"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8044108" y="2518734"/>
                <a:ext cx="128144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800" i="1" smtClean="0">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b="0" i="1" smtClean="0">
                          <a:latin typeface="Cambria Math" panose="02040503050406030204" pitchFamily="18" charset="0"/>
                        </a:rPr>
                        <m:t>=</m:t>
                      </m:r>
                      <m:r>
                        <a:rPr lang="en-US" sz="2800" b="0" i="1" smtClean="0">
                          <a:latin typeface="Cambria Math" panose="02040503050406030204" pitchFamily="18" charset="0"/>
                        </a:rPr>
                        <m:t>𝑥</m:t>
                      </m:r>
                    </m:oMath>
                  </m:oMathPara>
                </a14:m>
                <a:endParaRPr lang="en-US" sz="2800" dirty="0"/>
              </a:p>
            </p:txBody>
          </p:sp>
        </mc:Choice>
        <mc:Fallback xmlns="">
          <p:sp>
            <p:nvSpPr>
              <p:cNvPr id="12" name="Rectangle 11"/>
              <p:cNvSpPr>
                <a:spLocks noRot="1" noChangeAspect="1" noMove="1" noResize="1" noEditPoints="1" noAdjustHandles="1" noChangeArrowheads="1" noChangeShapeType="1" noTextEdit="1"/>
              </p:cNvSpPr>
              <p:nvPr/>
            </p:nvSpPr>
            <p:spPr>
              <a:xfrm>
                <a:off x="8044108" y="2518734"/>
                <a:ext cx="1281440" cy="52322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8043610" y="4154391"/>
                <a:ext cx="128144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800" i="1" smtClean="0">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b="0" i="1" smtClean="0">
                          <a:latin typeface="Cambria Math" panose="02040503050406030204" pitchFamily="18" charset="0"/>
                        </a:rPr>
                        <m:t>=</m:t>
                      </m:r>
                      <m:r>
                        <a:rPr lang="en-US" sz="2800" b="0" i="1" smtClean="0">
                          <a:latin typeface="Cambria Math" panose="02040503050406030204" pitchFamily="18" charset="0"/>
                        </a:rPr>
                        <m:t>𝑥</m:t>
                      </m:r>
                    </m:oMath>
                  </m:oMathPara>
                </a14:m>
                <a:endParaRPr lang="en-US" sz="2800" dirty="0"/>
              </a:p>
            </p:txBody>
          </p:sp>
        </mc:Choice>
        <mc:Fallback xmlns="">
          <p:sp>
            <p:nvSpPr>
              <p:cNvPr id="13" name="Rectangle 12"/>
              <p:cNvSpPr>
                <a:spLocks noRot="1" noChangeAspect="1" noMove="1" noResize="1" noEditPoints="1" noAdjustHandles="1" noChangeArrowheads="1" noChangeShapeType="1" noTextEdit="1"/>
              </p:cNvSpPr>
              <p:nvPr/>
            </p:nvSpPr>
            <p:spPr>
              <a:xfrm>
                <a:off x="8043610" y="4154391"/>
                <a:ext cx="1281440" cy="52322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8043610" y="4735838"/>
                <a:ext cx="146565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80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oMath>
                  </m:oMathPara>
                </a14:m>
                <a:endParaRPr lang="en-US" sz="2800" dirty="0"/>
              </a:p>
            </p:txBody>
          </p:sp>
        </mc:Choice>
        <mc:Fallback xmlns="">
          <p:sp>
            <p:nvSpPr>
              <p:cNvPr id="14" name="Rectangle 13"/>
              <p:cNvSpPr>
                <a:spLocks noRot="1" noChangeAspect="1" noMove="1" noResize="1" noEditPoints="1" noAdjustHandles="1" noChangeArrowheads="1" noChangeShapeType="1" noTextEdit="1"/>
              </p:cNvSpPr>
              <p:nvPr/>
            </p:nvSpPr>
            <p:spPr>
              <a:xfrm>
                <a:off x="8043610" y="4735838"/>
                <a:ext cx="1465658" cy="523220"/>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7177572" y="3849758"/>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p:sp>
            <p:nvSpPr>
              <p:cNvPr id="3" name="Rectangle 2"/>
              <p:cNvSpPr>
                <a:spLocks noRot="1" noChangeAspect="1" noMove="1" noResize="1" noEditPoints="1" noAdjustHandles="1" noChangeArrowheads="1" noChangeShapeType="1" noTextEdit="1"/>
              </p:cNvSpPr>
              <p:nvPr/>
            </p:nvSpPr>
            <p:spPr>
              <a:xfrm>
                <a:off x="7177572" y="3849758"/>
                <a:ext cx="426399" cy="461665"/>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3260892" y="1476809"/>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oMath>
                  </m:oMathPara>
                </a14:m>
                <a:endParaRPr lang="en-US" sz="2400" dirty="0">
                  <a:solidFill>
                    <a:srgbClr val="48A6AD"/>
                  </a:solidFill>
                </a:endParaRPr>
              </a:p>
            </p:txBody>
          </p:sp>
        </mc:Choice>
        <mc:Fallback>
          <p:sp>
            <p:nvSpPr>
              <p:cNvPr id="15" name="Rectangle 14"/>
              <p:cNvSpPr>
                <a:spLocks noRot="1" noChangeAspect="1" noMove="1" noResize="1" noEditPoints="1" noAdjustHandles="1" noChangeArrowheads="1" noChangeShapeType="1" noTextEdit="1"/>
              </p:cNvSpPr>
              <p:nvPr/>
            </p:nvSpPr>
            <p:spPr>
              <a:xfrm>
                <a:off x="3260892" y="1476809"/>
                <a:ext cx="426399" cy="461665"/>
              </a:xfrm>
              <a:prstGeom prst="rect">
                <a:avLst/>
              </a:prstGeom>
              <a:blipFill>
                <a:blip r:embed="rId10"/>
                <a:stretch>
                  <a:fillRect b="-10526"/>
                </a:stretch>
              </a:blipFill>
            </p:spPr>
            <p:txBody>
              <a:bodyPr/>
              <a:lstStyle/>
              <a:p>
                <a:r>
                  <a:rPr lang="en-CA">
                    <a:noFill/>
                  </a:rPr>
                  <a:t> </a:t>
                </a:r>
              </a:p>
            </p:txBody>
          </p:sp>
        </mc:Fallback>
      </mc:AlternateContent>
    </p:spTree>
    <p:extLst>
      <p:ext uri="{BB962C8B-B14F-4D97-AF65-F5344CB8AC3E}">
        <p14:creationId xmlns:p14="http://schemas.microsoft.com/office/powerpoint/2010/main" val="236624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dirty="0"/>
          </a:p>
        </p:txBody>
      </p:sp>
      <p:graphicFrame>
        <p:nvGraphicFramePr>
          <p:cNvPr id="3" name="Chart 2"/>
          <p:cNvGraphicFramePr>
            <a:graphicFrameLocks/>
          </p:cNvGraphicFramePr>
          <p:nvPr>
            <p:extLst>
              <p:ext uri="{D42A27DB-BD31-4B8C-83A1-F6EECF244321}">
                <p14:modId xmlns:p14="http://schemas.microsoft.com/office/powerpoint/2010/main" val="1803999212"/>
              </p:ext>
            </p:extLst>
          </p:nvPr>
        </p:nvGraphicFramePr>
        <p:xfrm>
          <a:off x="609600" y="1794938"/>
          <a:ext cx="6357911" cy="4026439"/>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4" name="Rectangle 3"/>
              <p:cNvSpPr/>
              <p:nvPr/>
            </p:nvSpPr>
            <p:spPr>
              <a:xfrm>
                <a:off x="7454505" y="2731044"/>
                <a:ext cx="457606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𝑦</m:t>
                      </m:r>
                      <m:r>
                        <a:rPr lang="en-US" sz="280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fr-FR"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i="1">
                                  <a:latin typeface="Cambria Math" panose="02040503050406030204" pitchFamily="18" charset="0"/>
                                </a:rPr>
                                <m:t>1</m:t>
                              </m:r>
                            </m:sub>
                          </m:sSub>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i="1">
                          <a:latin typeface="Cambria Math" panose="02040503050406030204" pitchFamily="18" charset="0"/>
                        </a:rPr>
                        <m:t>+</m:t>
                      </m:r>
                      <m:r>
                        <a:rPr lang="en-US" sz="2800" b="0" i="1" smtClean="0">
                          <a:latin typeface="Cambria Math" panose="02040503050406030204" pitchFamily="18" charset="0"/>
                        </a:rPr>
                        <m:t>…+</m:t>
                      </m:r>
                      <m:sSub>
                        <m:sSubPr>
                          <m:ctrlPr>
                            <a:rPr lang="fr-FR"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20</m:t>
                              </m:r>
                            </m:sub>
                          </m:sSub>
                          <m:r>
                            <a:rPr lang="en-US" sz="2800" i="1">
                              <a:latin typeface="Cambria Math" panose="02040503050406030204" pitchFamily="18" charset="0"/>
                            </a:rPr>
                            <m:t>𝑥</m:t>
                          </m:r>
                        </m:e>
                        <m:sub>
                          <m:r>
                            <a:rPr lang="en-US" sz="2800" b="0" i="1" smtClean="0">
                              <a:latin typeface="Cambria Math" panose="02040503050406030204" pitchFamily="18" charset="0"/>
                            </a:rPr>
                            <m:t>20</m:t>
                          </m:r>
                        </m:sub>
                      </m:sSub>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7454505" y="2731044"/>
                <a:ext cx="4576061"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454505" y="3627570"/>
                <a:ext cx="1361655" cy="5371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80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𝑖</m:t>
                          </m:r>
                        </m:sup>
                      </m:sSup>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7454505" y="3627570"/>
                <a:ext cx="1361655" cy="53713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6331752" y="3933872"/>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48A6AD"/>
                          </a:solidFill>
                          <a:latin typeface="Cambria Math" panose="02040503050406030204" pitchFamily="18" charset="0"/>
                        </a:rPr>
                        <m:t>𝑥</m:t>
                      </m:r>
                    </m:oMath>
                  </m:oMathPara>
                </a14:m>
                <a:endParaRPr lang="en-US" sz="2400" dirty="0">
                  <a:solidFill>
                    <a:srgbClr val="48A6AD"/>
                  </a:solidFill>
                </a:endParaRPr>
              </a:p>
            </p:txBody>
          </p:sp>
        </mc:Choice>
        <mc:Fallback>
          <p:sp>
            <p:nvSpPr>
              <p:cNvPr id="6" name="Rectangle 5"/>
              <p:cNvSpPr>
                <a:spLocks noRot="1" noChangeAspect="1" noMove="1" noResize="1" noEditPoints="1" noAdjustHandles="1" noChangeArrowheads="1" noChangeShapeType="1" noTextEdit="1"/>
              </p:cNvSpPr>
              <p:nvPr/>
            </p:nvSpPr>
            <p:spPr>
              <a:xfrm>
                <a:off x="6331752" y="3933872"/>
                <a:ext cx="426399" cy="461665"/>
              </a:xfrm>
              <a:prstGeom prst="rect">
                <a:avLst/>
              </a:prstGeom>
              <a:blipFill>
                <a:blip r:embed="rId6"/>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2316012" y="1794938"/>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48A6AD"/>
                          </a:solidFill>
                          <a:latin typeface="Cambria Math" panose="02040503050406030204" pitchFamily="18" charset="0"/>
                        </a:rPr>
                        <m:t>𝑦</m:t>
                      </m:r>
                    </m:oMath>
                  </m:oMathPara>
                </a14:m>
                <a:endParaRPr lang="en-US" sz="2400" dirty="0">
                  <a:solidFill>
                    <a:srgbClr val="48A6AD"/>
                  </a:solidFill>
                </a:endParaRPr>
              </a:p>
            </p:txBody>
          </p:sp>
        </mc:Choice>
        <mc:Fallback>
          <p:sp>
            <p:nvSpPr>
              <p:cNvPr id="7" name="Rectangle 6"/>
              <p:cNvSpPr>
                <a:spLocks noRot="1" noChangeAspect="1" noMove="1" noResize="1" noEditPoints="1" noAdjustHandles="1" noChangeArrowheads="1" noChangeShapeType="1" noTextEdit="1"/>
              </p:cNvSpPr>
              <p:nvPr/>
            </p:nvSpPr>
            <p:spPr>
              <a:xfrm>
                <a:off x="2316012" y="1794938"/>
                <a:ext cx="426399" cy="461665"/>
              </a:xfrm>
              <a:prstGeom prst="rect">
                <a:avLst/>
              </a:prstGeom>
              <a:blipFill>
                <a:blip r:embed="rId7"/>
                <a:stretch>
                  <a:fillRect b="-10526"/>
                </a:stretch>
              </a:blipFill>
            </p:spPr>
            <p:txBody>
              <a:bodyPr/>
              <a:lstStyle/>
              <a:p>
                <a:r>
                  <a:rPr lang="en-CA">
                    <a:noFill/>
                  </a:rPr>
                  <a:t> </a:t>
                </a:r>
              </a:p>
            </p:txBody>
          </p:sp>
        </mc:Fallback>
      </mc:AlternateContent>
    </p:spTree>
    <p:extLst>
      <p:ext uri="{BB962C8B-B14F-4D97-AF65-F5344CB8AC3E}">
        <p14:creationId xmlns:p14="http://schemas.microsoft.com/office/powerpoint/2010/main" val="382075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3" name="Picture 2"/>
          <p:cNvPicPr>
            <a:picLocks noChangeAspect="1"/>
          </p:cNvPicPr>
          <p:nvPr/>
        </p:nvPicPr>
        <p:blipFill>
          <a:blip r:embed="rId3"/>
          <a:stretch>
            <a:fillRect/>
          </a:stretch>
        </p:blipFill>
        <p:spPr>
          <a:xfrm>
            <a:off x="542514" y="2710543"/>
            <a:ext cx="3602740" cy="2286000"/>
          </a:xfrm>
          <a:prstGeom prst="rect">
            <a:avLst/>
          </a:prstGeom>
        </p:spPr>
      </p:pic>
      <p:pic>
        <p:nvPicPr>
          <p:cNvPr id="6" name="Picture 5"/>
          <p:cNvPicPr>
            <a:picLocks noChangeAspect="1"/>
          </p:cNvPicPr>
          <p:nvPr/>
        </p:nvPicPr>
        <p:blipFill>
          <a:blip r:embed="rId4"/>
          <a:stretch>
            <a:fillRect/>
          </a:stretch>
        </p:blipFill>
        <p:spPr>
          <a:xfrm>
            <a:off x="4258907" y="2710543"/>
            <a:ext cx="3602734" cy="2286000"/>
          </a:xfrm>
          <a:prstGeom prst="rect">
            <a:avLst/>
          </a:prstGeom>
        </p:spPr>
      </p:pic>
      <p:pic>
        <p:nvPicPr>
          <p:cNvPr id="8" name="Picture 7"/>
          <p:cNvPicPr>
            <a:picLocks noChangeAspect="1"/>
          </p:cNvPicPr>
          <p:nvPr/>
        </p:nvPicPr>
        <p:blipFill>
          <a:blip r:embed="rId5"/>
          <a:stretch>
            <a:fillRect/>
          </a:stretch>
        </p:blipFill>
        <p:spPr>
          <a:xfrm>
            <a:off x="7975294" y="2710543"/>
            <a:ext cx="3607106" cy="2286000"/>
          </a:xfrm>
          <a:prstGeom prst="rect">
            <a:avLst/>
          </a:prstGeom>
        </p:spPr>
      </p:pic>
      <p:sp>
        <p:nvSpPr>
          <p:cNvPr id="9" name="Rectangle 8"/>
          <p:cNvSpPr/>
          <p:nvPr/>
        </p:nvSpPr>
        <p:spPr>
          <a:xfrm>
            <a:off x="1160097" y="1762780"/>
            <a:ext cx="1518364" cy="523220"/>
          </a:xfrm>
          <a:prstGeom prst="rect">
            <a:avLst/>
          </a:prstGeom>
        </p:spPr>
        <p:txBody>
          <a:bodyPr wrap="none">
            <a:spAutoFit/>
          </a:bodyPr>
          <a:lstStyle/>
          <a:p>
            <a:r>
              <a:rPr lang="en-US" sz="2800" dirty="0" smtClean="0">
                <a:solidFill>
                  <a:srgbClr val="48A6AD"/>
                </a:solidFill>
              </a:rPr>
              <a:t>Under-fit</a:t>
            </a:r>
            <a:endParaRPr lang="en-US" sz="2800" dirty="0">
              <a:solidFill>
                <a:srgbClr val="48A6AD"/>
              </a:solidFill>
            </a:endParaRPr>
          </a:p>
        </p:txBody>
      </p:sp>
      <p:sp>
        <p:nvSpPr>
          <p:cNvPr id="10" name="Rectangle 9"/>
          <p:cNvSpPr/>
          <p:nvPr/>
        </p:nvSpPr>
        <p:spPr>
          <a:xfrm>
            <a:off x="9116196" y="1762780"/>
            <a:ext cx="1304844" cy="523220"/>
          </a:xfrm>
          <a:prstGeom prst="rect">
            <a:avLst/>
          </a:prstGeom>
        </p:spPr>
        <p:txBody>
          <a:bodyPr wrap="none">
            <a:spAutoFit/>
          </a:bodyPr>
          <a:lstStyle/>
          <a:p>
            <a:r>
              <a:rPr lang="en-US" sz="2800" dirty="0" smtClean="0">
                <a:solidFill>
                  <a:srgbClr val="48A6AD"/>
                </a:solidFill>
              </a:rPr>
              <a:t>Over-fit</a:t>
            </a:r>
            <a:endParaRPr lang="en-US" sz="2800" dirty="0">
              <a:solidFill>
                <a:srgbClr val="48A6AD"/>
              </a:solidFill>
            </a:endParaRPr>
          </a:p>
        </p:txBody>
      </p:sp>
      <p:sp>
        <p:nvSpPr>
          <p:cNvPr id="11" name="Rectangle 10"/>
          <p:cNvSpPr/>
          <p:nvPr/>
        </p:nvSpPr>
        <p:spPr>
          <a:xfrm>
            <a:off x="4937440" y="1762780"/>
            <a:ext cx="1854995" cy="523220"/>
          </a:xfrm>
          <a:prstGeom prst="rect">
            <a:avLst/>
          </a:prstGeom>
        </p:spPr>
        <p:txBody>
          <a:bodyPr wrap="none">
            <a:spAutoFit/>
          </a:bodyPr>
          <a:lstStyle/>
          <a:p>
            <a:r>
              <a:rPr lang="en-US" sz="2800" dirty="0" smtClean="0">
                <a:solidFill>
                  <a:srgbClr val="48A6AD"/>
                </a:solidFill>
              </a:rPr>
              <a:t>Optimal -fit</a:t>
            </a:r>
            <a:endParaRPr lang="en-US" sz="2800" dirty="0">
              <a:solidFill>
                <a:srgbClr val="48A6AD"/>
              </a:solidFill>
            </a:endParaRPr>
          </a:p>
        </p:txBody>
      </p:sp>
      <mc:AlternateContent xmlns:mc="http://schemas.openxmlformats.org/markup-compatibility/2006" xmlns:a14="http://schemas.microsoft.com/office/drawing/2010/main">
        <mc:Choice Requires="a14">
          <p:sp>
            <p:nvSpPr>
              <p:cNvPr id="12" name="Rectangle 11"/>
              <p:cNvSpPr/>
              <p:nvPr/>
            </p:nvSpPr>
            <p:spPr>
              <a:xfrm>
                <a:off x="8963135" y="5537851"/>
                <a:ext cx="1389226" cy="400110"/>
              </a:xfrm>
              <a:prstGeom prst="rect">
                <a:avLst/>
              </a:prstGeom>
            </p:spPr>
            <p:txBody>
              <a:bodyPr wrap="none">
                <a:spAutoFit/>
              </a:bodyPr>
              <a:lstStyle/>
              <a:p>
                <a:r>
                  <a:rPr lang="en-US" sz="2000" dirty="0" smtClean="0">
                    <a:solidFill>
                      <a:srgbClr val="48A6AD"/>
                    </a:solidFill>
                  </a:rPr>
                  <a:t>RMSE</a:t>
                </a:r>
                <a14:m>
                  <m:oMath xmlns:m="http://schemas.openxmlformats.org/officeDocument/2006/math">
                    <m:r>
                      <a:rPr lang="en-US" sz="2000" b="0" i="1" smtClean="0">
                        <a:solidFill>
                          <a:srgbClr val="48A6AD"/>
                        </a:solidFill>
                        <a:latin typeface="Cambria Math" panose="02040503050406030204" pitchFamily="18" charset="0"/>
                      </a:rPr>
                      <m:t>=4.1</m:t>
                    </m:r>
                  </m:oMath>
                </a14:m>
                <a:endParaRPr lang="en-US" sz="2000" dirty="0">
                  <a:solidFill>
                    <a:srgbClr val="48A6AD"/>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8963135" y="5537851"/>
                <a:ext cx="1389226" cy="400110"/>
              </a:xfrm>
              <a:prstGeom prst="rect">
                <a:avLst/>
              </a:prstGeom>
              <a:blipFill rotWithShape="0">
                <a:blip r:embed="rId6"/>
                <a:stretch>
                  <a:fillRect l="-4386"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5170324" y="5537851"/>
                <a:ext cx="1389226" cy="400110"/>
              </a:xfrm>
              <a:prstGeom prst="rect">
                <a:avLst/>
              </a:prstGeom>
            </p:spPr>
            <p:txBody>
              <a:bodyPr wrap="none">
                <a:spAutoFit/>
              </a:bodyPr>
              <a:lstStyle/>
              <a:p>
                <a:r>
                  <a:rPr lang="en-US" sz="2000" dirty="0" smtClean="0">
                    <a:solidFill>
                      <a:srgbClr val="48A6AD"/>
                    </a:solidFill>
                  </a:rPr>
                  <a:t>RMSE</a:t>
                </a:r>
                <a14:m>
                  <m:oMath xmlns:m="http://schemas.openxmlformats.org/officeDocument/2006/math">
                    <m:r>
                      <a:rPr lang="en-US" sz="2000" b="0" i="1" smtClean="0">
                        <a:solidFill>
                          <a:srgbClr val="48A6AD"/>
                        </a:solidFill>
                        <a:latin typeface="Cambria Math" panose="02040503050406030204" pitchFamily="18" charset="0"/>
                      </a:rPr>
                      <m:t>=1.4</m:t>
                    </m:r>
                  </m:oMath>
                </a14:m>
                <a:endParaRPr lang="en-US" sz="2000" dirty="0">
                  <a:solidFill>
                    <a:srgbClr val="48A6AD"/>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5170324" y="5537851"/>
                <a:ext cx="1389226" cy="400110"/>
              </a:xfrm>
              <a:prstGeom prst="rect">
                <a:avLst/>
              </a:prstGeom>
              <a:blipFill rotWithShape="0">
                <a:blip r:embed="rId7"/>
                <a:stretch>
                  <a:fillRect l="-4386"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1160097" y="5537851"/>
                <a:ext cx="1389226" cy="400110"/>
              </a:xfrm>
              <a:prstGeom prst="rect">
                <a:avLst/>
              </a:prstGeom>
            </p:spPr>
            <p:txBody>
              <a:bodyPr wrap="none">
                <a:spAutoFit/>
              </a:bodyPr>
              <a:lstStyle/>
              <a:p>
                <a:r>
                  <a:rPr lang="en-US" sz="2000" dirty="0" smtClean="0">
                    <a:solidFill>
                      <a:srgbClr val="48A6AD"/>
                    </a:solidFill>
                  </a:rPr>
                  <a:t>RMSE</a:t>
                </a:r>
                <a14:m>
                  <m:oMath xmlns:m="http://schemas.openxmlformats.org/officeDocument/2006/math">
                    <m:r>
                      <a:rPr lang="en-US" sz="2000" b="0" i="1" smtClean="0">
                        <a:solidFill>
                          <a:srgbClr val="48A6AD"/>
                        </a:solidFill>
                        <a:latin typeface="Cambria Math" panose="02040503050406030204" pitchFamily="18" charset="0"/>
                      </a:rPr>
                      <m:t>=3.0</m:t>
                    </m:r>
                  </m:oMath>
                </a14:m>
                <a:endParaRPr lang="en-US" sz="2000" dirty="0">
                  <a:solidFill>
                    <a:srgbClr val="48A6AD"/>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1160097" y="5537851"/>
                <a:ext cx="1389226" cy="400110"/>
              </a:xfrm>
              <a:prstGeom prst="rect">
                <a:avLst/>
              </a:prstGeom>
              <a:blipFill rotWithShape="0">
                <a:blip r:embed="rId8"/>
                <a:stretch>
                  <a:fillRect l="-4386" t="-7576" b="-257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3626113" y="385354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𝑥</m:t>
                      </m:r>
                    </m:oMath>
                  </m:oMathPara>
                </a14:m>
                <a:endParaRPr lang="en-US" dirty="0">
                  <a:solidFill>
                    <a:srgbClr val="48A6AD"/>
                  </a:solidFill>
                </a:endParaRPr>
              </a:p>
            </p:txBody>
          </p:sp>
        </mc:Choice>
        <mc:Fallback>
          <p:sp>
            <p:nvSpPr>
              <p:cNvPr id="15" name="Rectangle 14"/>
              <p:cNvSpPr>
                <a:spLocks noRot="1" noChangeAspect="1" noMove="1" noResize="1" noEditPoints="1" noAdjustHandles="1" noChangeArrowheads="1" noChangeShapeType="1" noTextEdit="1"/>
              </p:cNvSpPr>
              <p:nvPr/>
            </p:nvSpPr>
            <p:spPr>
              <a:xfrm>
                <a:off x="3626113" y="3853543"/>
                <a:ext cx="367985" cy="369332"/>
              </a:xfrm>
              <a:prstGeom prst="rect">
                <a:avLst/>
              </a:prstGeom>
              <a:blipFill>
                <a:blip r:embed="rId9"/>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1370593" y="2710543"/>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48A6AD"/>
                          </a:solidFill>
                          <a:latin typeface="Cambria Math" panose="02040503050406030204" pitchFamily="18" charset="0"/>
                        </a:rPr>
                        <m:t>𝑦</m:t>
                      </m:r>
                    </m:oMath>
                  </m:oMathPara>
                </a14:m>
                <a:endParaRPr lang="en-US" dirty="0">
                  <a:solidFill>
                    <a:srgbClr val="48A6AD"/>
                  </a:solidFill>
                </a:endParaRPr>
              </a:p>
            </p:txBody>
          </p:sp>
        </mc:Choice>
        <mc:Fallback>
          <p:sp>
            <p:nvSpPr>
              <p:cNvPr id="16" name="Rectangle 15"/>
              <p:cNvSpPr>
                <a:spLocks noRot="1" noChangeAspect="1" noMove="1" noResize="1" noEditPoints="1" noAdjustHandles="1" noChangeArrowheads="1" noChangeShapeType="1" noTextEdit="1"/>
              </p:cNvSpPr>
              <p:nvPr/>
            </p:nvSpPr>
            <p:spPr>
              <a:xfrm>
                <a:off x="1370593" y="2710543"/>
                <a:ext cx="371384" cy="369332"/>
              </a:xfrm>
              <a:prstGeom prst="rect">
                <a:avLst/>
              </a:prstGeom>
              <a:blipFill>
                <a:blip r:embed="rId10"/>
                <a:stretch>
                  <a:fillRect b="-666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7352293" y="386006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𝑥</m:t>
                      </m:r>
                    </m:oMath>
                  </m:oMathPara>
                </a14:m>
                <a:endParaRPr lang="en-US" dirty="0">
                  <a:solidFill>
                    <a:srgbClr val="48A6AD"/>
                  </a:solidFill>
                </a:endParaRPr>
              </a:p>
            </p:txBody>
          </p:sp>
        </mc:Choice>
        <mc:Fallback>
          <p:sp>
            <p:nvSpPr>
              <p:cNvPr id="17" name="Rectangle 16"/>
              <p:cNvSpPr>
                <a:spLocks noRot="1" noChangeAspect="1" noMove="1" noResize="1" noEditPoints="1" noAdjustHandles="1" noChangeArrowheads="1" noChangeShapeType="1" noTextEdit="1"/>
              </p:cNvSpPr>
              <p:nvPr/>
            </p:nvSpPr>
            <p:spPr>
              <a:xfrm>
                <a:off x="7352293" y="3860063"/>
                <a:ext cx="367985" cy="369332"/>
              </a:xfrm>
              <a:prstGeom prst="rect">
                <a:avLst/>
              </a:prstGeom>
              <a:blipFill>
                <a:blip r:embed="rId11"/>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5096773" y="2717063"/>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48A6AD"/>
                          </a:solidFill>
                          <a:latin typeface="Cambria Math" panose="02040503050406030204" pitchFamily="18" charset="0"/>
                        </a:rPr>
                        <m:t>𝑦</m:t>
                      </m:r>
                    </m:oMath>
                  </m:oMathPara>
                </a14:m>
                <a:endParaRPr lang="en-US" dirty="0">
                  <a:solidFill>
                    <a:srgbClr val="48A6AD"/>
                  </a:solidFill>
                </a:endParaRPr>
              </a:p>
            </p:txBody>
          </p:sp>
        </mc:Choice>
        <mc:Fallback>
          <p:sp>
            <p:nvSpPr>
              <p:cNvPr id="18" name="Rectangle 17"/>
              <p:cNvSpPr>
                <a:spLocks noRot="1" noChangeAspect="1" noMove="1" noResize="1" noEditPoints="1" noAdjustHandles="1" noChangeArrowheads="1" noChangeShapeType="1" noTextEdit="1"/>
              </p:cNvSpPr>
              <p:nvPr/>
            </p:nvSpPr>
            <p:spPr>
              <a:xfrm>
                <a:off x="5096773" y="2717063"/>
                <a:ext cx="371384" cy="369332"/>
              </a:xfrm>
              <a:prstGeom prst="rect">
                <a:avLst/>
              </a:prstGeom>
              <a:blipFill>
                <a:blip r:embed="rId12"/>
                <a:stretch>
                  <a:fillRect b="-666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11093713" y="3891938"/>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48A6AD"/>
                          </a:solidFill>
                          <a:latin typeface="Cambria Math" panose="02040503050406030204" pitchFamily="18" charset="0"/>
                        </a:rPr>
                        <m:t>𝑥</m:t>
                      </m:r>
                    </m:oMath>
                  </m:oMathPara>
                </a14:m>
                <a:endParaRPr lang="en-US" dirty="0">
                  <a:solidFill>
                    <a:srgbClr val="48A6AD"/>
                  </a:solidFill>
                </a:endParaRPr>
              </a:p>
            </p:txBody>
          </p:sp>
        </mc:Choice>
        <mc:Fallback>
          <p:sp>
            <p:nvSpPr>
              <p:cNvPr id="19" name="Rectangle 18"/>
              <p:cNvSpPr>
                <a:spLocks noRot="1" noChangeAspect="1" noMove="1" noResize="1" noEditPoints="1" noAdjustHandles="1" noChangeArrowheads="1" noChangeShapeType="1" noTextEdit="1"/>
              </p:cNvSpPr>
              <p:nvPr/>
            </p:nvSpPr>
            <p:spPr>
              <a:xfrm>
                <a:off x="11093713" y="3891938"/>
                <a:ext cx="367985" cy="369332"/>
              </a:xfrm>
              <a:prstGeom prst="rect">
                <a:avLst/>
              </a:prstGeom>
              <a:blipFill>
                <a:blip r:embed="rId13"/>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0" name="Rectangle 19"/>
              <p:cNvSpPr/>
              <p:nvPr/>
            </p:nvSpPr>
            <p:spPr>
              <a:xfrm>
                <a:off x="8838193" y="2748938"/>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48A6AD"/>
                          </a:solidFill>
                          <a:latin typeface="Cambria Math" panose="02040503050406030204" pitchFamily="18" charset="0"/>
                        </a:rPr>
                        <m:t>𝑦</m:t>
                      </m:r>
                    </m:oMath>
                  </m:oMathPara>
                </a14:m>
                <a:endParaRPr lang="en-US" dirty="0">
                  <a:solidFill>
                    <a:srgbClr val="48A6AD"/>
                  </a:solidFill>
                </a:endParaRPr>
              </a:p>
            </p:txBody>
          </p:sp>
        </mc:Choice>
        <mc:Fallback>
          <p:sp>
            <p:nvSpPr>
              <p:cNvPr id="20" name="Rectangle 19"/>
              <p:cNvSpPr>
                <a:spLocks noRot="1" noChangeAspect="1" noMove="1" noResize="1" noEditPoints="1" noAdjustHandles="1" noChangeArrowheads="1" noChangeShapeType="1" noTextEdit="1"/>
              </p:cNvSpPr>
              <p:nvPr/>
            </p:nvSpPr>
            <p:spPr>
              <a:xfrm>
                <a:off x="8838193" y="2748938"/>
                <a:ext cx="371384" cy="369332"/>
              </a:xfrm>
              <a:prstGeom prst="rect">
                <a:avLst/>
              </a:prstGeom>
              <a:blipFill>
                <a:blip r:embed="rId14"/>
                <a:stretch>
                  <a:fillRect b="-4918"/>
                </a:stretch>
              </a:blipFill>
            </p:spPr>
            <p:txBody>
              <a:bodyPr/>
              <a:lstStyle/>
              <a:p>
                <a:r>
                  <a:rPr lang="en-CA">
                    <a:noFill/>
                  </a:rPr>
                  <a:t> </a:t>
                </a:r>
              </a:p>
            </p:txBody>
          </p:sp>
        </mc:Fallback>
      </mc:AlternateContent>
    </p:spTree>
    <p:extLst>
      <p:ext uri="{BB962C8B-B14F-4D97-AF65-F5344CB8AC3E}">
        <p14:creationId xmlns:p14="http://schemas.microsoft.com/office/powerpoint/2010/main" val="50659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Regularization - Principle</a:t>
            </a:r>
            <a:endParaRPr lang="en-US" dirty="0"/>
          </a:p>
        </p:txBody>
      </p:sp>
      <p:sp>
        <p:nvSpPr>
          <p:cNvPr id="3" name="Content Placeholder 2"/>
          <p:cNvSpPr>
            <a:spLocks noGrp="1"/>
          </p:cNvSpPr>
          <p:nvPr>
            <p:ph idx="1"/>
          </p:nvPr>
        </p:nvSpPr>
        <p:spPr/>
        <p:txBody>
          <a:bodyPr/>
          <a:lstStyle/>
          <a:p>
            <a:r>
              <a:rPr lang="en-US" dirty="0" smtClean="0"/>
              <a:t>For large data sets which are multi-dimensional choosing the correct number of features is a very challenging task</a:t>
            </a:r>
          </a:p>
          <a:p>
            <a:r>
              <a:rPr lang="en-US" dirty="0" smtClean="0"/>
              <a:t>A tool to help in this is regularization</a:t>
            </a:r>
          </a:p>
          <a:p>
            <a:r>
              <a:rPr lang="en-US" dirty="0" smtClean="0"/>
              <a:t>The idea is to modify the cost function to be minimized in regression:</a:t>
            </a:r>
            <a:br>
              <a:rPr lang="en-US" dirty="0" smtClean="0"/>
            </a:br>
            <a:endParaRPr lang="en-US" dirty="0" smtClean="0"/>
          </a:p>
          <a:p>
            <a:pPr marL="0" indent="0" algn="ctr">
              <a:buNone/>
            </a:pPr>
            <a:r>
              <a:rPr lang="en-US" dirty="0" smtClean="0"/>
              <a:t>Cost function = Norm of residuals + Norm of Feature weights</a:t>
            </a:r>
            <a:endParaRPr lang="en-US" dirty="0"/>
          </a:p>
        </p:txBody>
      </p:sp>
      <p:sp>
        <p:nvSpPr>
          <p:cNvPr id="4" name="Rectangle 3"/>
          <p:cNvSpPr/>
          <p:nvPr/>
        </p:nvSpPr>
        <p:spPr>
          <a:xfrm>
            <a:off x="860079" y="4734962"/>
            <a:ext cx="10492967" cy="778598"/>
          </a:xfrm>
          <a:prstGeom prst="rect">
            <a:avLst/>
          </a:prstGeom>
          <a:noFill/>
          <a:ln>
            <a:solidFill>
              <a:srgbClr val="48A6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967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Ridge Regression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Ridge </a:t>
                </a:r>
                <a:r>
                  <a:rPr lang="en-US" dirty="0"/>
                  <a:t>(or Tikhonov) </a:t>
                </a:r>
                <a:r>
                  <a:rPr lang="en-US" dirty="0"/>
                  <a:t>r</a:t>
                </a:r>
                <a:r>
                  <a:rPr lang="en-US" dirty="0" smtClean="0"/>
                  <a:t>egularization </a:t>
                </a:r>
                <a:r>
                  <a:rPr lang="en-US" dirty="0" smtClean="0"/>
                  <a:t>term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2</m:t>
                          </m:r>
                        </m:den>
                      </m:f>
                      <m:sSubSup>
                        <m:sSubSupPr>
                          <m:ctrlPr>
                            <a:rPr lang="en-US" i="1" smtClean="0">
                              <a:latin typeface="Cambria Math" panose="02040503050406030204" pitchFamily="18" charset="0"/>
                              <a:ea typeface="Cambria Math" panose="02040503050406030204" pitchFamily="18" charset="0"/>
                            </a:rPr>
                          </m:ctrlPr>
                        </m:sSubSupPr>
                        <m:e>
                          <m:d>
                            <m:dPr>
                              <m:begChr m:val="‖"/>
                              <m:endChr m:val="‖"/>
                              <m:ctrlPr>
                                <a:rPr lang="en-US" i="1" smtClean="0">
                                  <a:latin typeface="Cambria Math" panose="02040503050406030204" pitchFamily="18" charset="0"/>
                                  <a:ea typeface="Cambria Math" panose="02040503050406030204" pitchFamily="18" charset="0"/>
                                </a:rPr>
                              </m:ctrlPr>
                            </m:dPr>
                            <m:e>
                              <m:bar>
                                <m:barPr>
                                  <m:ctrlPr>
                                    <a:rPr lang="en-US" i="1" smtClean="0">
                                      <a:latin typeface="Cambria Math" panose="02040503050406030204" pitchFamily="18" charset="0"/>
                                      <a:ea typeface="Cambria Math" panose="02040503050406030204" pitchFamily="18" charset="0"/>
                                    </a:rPr>
                                  </m:ctrlPr>
                                </m:barPr>
                                <m:e>
                                  <m:r>
                                    <a:rPr lang="en-US" i="1" smtClean="0">
                                      <a:latin typeface="Cambria Math" panose="02040503050406030204" pitchFamily="18" charset="0"/>
                                      <a:ea typeface="Cambria Math" panose="02040503050406030204" pitchFamily="18" charset="0"/>
                                    </a:rPr>
                                    <m:t>𝜃</m:t>
                                  </m:r>
                                </m:e>
                              </m:bar>
                            </m:e>
                          </m:d>
                        </m:e>
                        <m:sub>
                          <m:r>
                            <a:rPr lang="en-US" b="0" i="1" smtClean="0">
                              <a:latin typeface="Cambria Math" panose="02040503050406030204" pitchFamily="18" charset="0"/>
                              <a:ea typeface="Cambria Math" panose="02040503050406030204" pitchFamily="18" charset="0"/>
                            </a:rPr>
                            <m:t>2</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2</m:t>
                          </m:r>
                        </m:den>
                      </m:f>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e>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oMath>
                  </m:oMathPara>
                </a14:m>
                <a:endParaRPr lang="en-US" dirty="0" smtClean="0"/>
              </a:p>
              <a:p>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is a hyper-parameter</a:t>
                </a:r>
                <a:endParaRPr lang="en-US" dirty="0"/>
              </a:p>
              <a:p>
                <a:r>
                  <a:rPr lang="en-US" dirty="0" smtClean="0"/>
                  <a:t>Cost </a:t>
                </a:r>
                <a:r>
                  <a:rPr lang="en-US" dirty="0" smtClean="0"/>
                  <a:t>function for regression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𝑐</m:t>
                      </m:r>
                      <m:d>
                        <m:dPr>
                          <m:ctrlPr>
                            <a:rPr lang="en-US" b="0" i="1" smtClean="0">
                              <a:latin typeface="Cambria Math" panose="02040503050406030204" pitchFamily="18" charset="0"/>
                              <a:ea typeface="Cambria Math" panose="02040503050406030204" pitchFamily="18" charset="0"/>
                            </a:rPr>
                          </m:ctrlPr>
                        </m:d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MSE</m:t>
                      </m:r>
                      <m:d>
                        <m:dPr>
                          <m:ctrlPr>
                            <a:rPr lang="en-US" b="0" i="1" smtClean="0">
                              <a:latin typeface="Cambria Math" panose="02040503050406030204" pitchFamily="18" charset="0"/>
                              <a:ea typeface="Cambria Math" panose="02040503050406030204" pitchFamily="18" charset="0"/>
                            </a:rPr>
                          </m:ctrlPr>
                        </m:d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𝜆</m:t>
                          </m:r>
                        </m:num>
                        <m:den>
                          <m:r>
                            <a:rPr lang="en-US" i="1">
                              <a:latin typeface="Cambria Math" panose="02040503050406030204" pitchFamily="18" charset="0"/>
                              <a:ea typeface="Cambria Math" panose="02040503050406030204" pitchFamily="18" charset="0"/>
                            </a:rPr>
                            <m:t>2</m:t>
                          </m:r>
                        </m:den>
                      </m:f>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oMath>
                  </m:oMathPara>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a:stretch>
              </a:blipFill>
            </p:spPr>
            <p:txBody>
              <a:bodyPr/>
              <a:lstStyle/>
              <a:p>
                <a:r>
                  <a:rPr lang="en-CA">
                    <a:noFill/>
                  </a:rPr>
                  <a:t> </a:t>
                </a:r>
              </a:p>
            </p:txBody>
          </p:sp>
        </mc:Fallback>
      </mc:AlternateContent>
    </p:spTree>
    <p:extLst>
      <p:ext uri="{BB962C8B-B14F-4D97-AF65-F5344CB8AC3E}">
        <p14:creationId xmlns:p14="http://schemas.microsoft.com/office/powerpoint/2010/main" val="31163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LASSO Regression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LASSO Regularization term :</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sSub>
                        <m:sSubPr>
                          <m:ctrlPr>
                            <a:rPr lang="en-US" i="1" smtClean="0">
                              <a:latin typeface="Cambria Math" panose="02040503050406030204" pitchFamily="18" charset="0"/>
                              <a:ea typeface="Cambria Math" panose="02040503050406030204" pitchFamily="18" charset="0"/>
                            </a:rPr>
                          </m:ctrlPr>
                        </m:sSubPr>
                        <m:e>
                          <m:d>
                            <m:dPr>
                              <m:begChr m:val="‖"/>
                              <m:endChr m:val="‖"/>
                              <m:ctrlPr>
                                <a:rPr lang="en-US" i="1">
                                  <a:latin typeface="Cambria Math" panose="02040503050406030204" pitchFamily="18" charset="0"/>
                                  <a:ea typeface="Cambria Math" panose="02040503050406030204" pitchFamily="18" charset="0"/>
                                </a:rPr>
                              </m:ctrlPr>
                            </m:d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e>
                          <m:d>
                            <m:dPr>
                              <m:begChr m:val="|"/>
                              <m:endChr m:val="|"/>
                              <m:ctrlPr>
                                <a:rPr lang="en-US"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𝑖</m:t>
                                  </m:r>
                                </m:sub>
                              </m:sSub>
                            </m:e>
                          </m:d>
                        </m:e>
                      </m:nary>
                    </m:oMath>
                  </m:oMathPara>
                </a14:m>
                <a:endParaRPr lang="en-US" dirty="0" smtClean="0"/>
              </a:p>
              <a:p>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smtClean="0"/>
                  <a:t> </a:t>
                </a:r>
                <a:r>
                  <a:rPr lang="en-US" dirty="0"/>
                  <a:t>is a hyper-parameter</a:t>
                </a:r>
              </a:p>
              <a:p>
                <a:r>
                  <a:rPr lang="en-US" dirty="0" smtClean="0"/>
                  <a:t>Cost </a:t>
                </a:r>
                <a:r>
                  <a:rPr lang="en-US" dirty="0" smtClean="0"/>
                  <a:t>function for regression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𝑐</m:t>
                      </m:r>
                      <m:d>
                        <m:dPr>
                          <m:ctrlPr>
                            <a:rPr lang="en-US" b="0" i="1" smtClean="0">
                              <a:latin typeface="Cambria Math" panose="02040503050406030204" pitchFamily="18" charset="0"/>
                              <a:ea typeface="Cambria Math" panose="02040503050406030204" pitchFamily="18" charset="0"/>
                            </a:rPr>
                          </m:ctrlPr>
                        </m:d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MSE</m:t>
                      </m:r>
                      <m:d>
                        <m:dPr>
                          <m:ctrlPr>
                            <a:rPr lang="en-US" b="0" i="1" smtClean="0">
                              <a:latin typeface="Cambria Math" panose="02040503050406030204" pitchFamily="18" charset="0"/>
                              <a:ea typeface="Cambria Math" panose="02040503050406030204" pitchFamily="18" charset="0"/>
                            </a:rPr>
                          </m:ctrlPr>
                        </m:d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𝑖</m:t>
                                  </m:r>
                                </m:sub>
                              </m:sSub>
                            </m:e>
                          </m:d>
                        </m:e>
                      </m:nary>
                    </m:oMath>
                  </m:oMathPara>
                </a14:m>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a:stretch>
              </a:blipFill>
            </p:spPr>
            <p:txBody>
              <a:bodyPr/>
              <a:lstStyle/>
              <a:p>
                <a:r>
                  <a:rPr lang="en-CA">
                    <a:noFill/>
                  </a:rPr>
                  <a:t> </a:t>
                </a:r>
              </a:p>
            </p:txBody>
          </p:sp>
        </mc:Fallback>
      </mc:AlternateContent>
    </p:spTree>
    <p:extLst>
      <p:ext uri="{BB962C8B-B14F-4D97-AF65-F5344CB8AC3E}">
        <p14:creationId xmlns:p14="http://schemas.microsoft.com/office/powerpoint/2010/main" val="98850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net Regression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Elastic net Regularization term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𝛼</m:t>
                      </m:r>
                      <m:r>
                        <a:rPr lang="en-US" i="1" smtClean="0">
                          <a:latin typeface="Cambria Math" panose="02040503050406030204" pitchFamily="18" charset="0"/>
                          <a:ea typeface="Cambria Math" panose="02040503050406030204" pitchFamily="18" charset="0"/>
                        </a:rPr>
                        <m:t>𝜆</m:t>
                      </m:r>
                      <m:sSub>
                        <m:sSubPr>
                          <m:ctrlPr>
                            <a:rPr lang="en-US" i="1" smtClean="0">
                              <a:latin typeface="Cambria Math" panose="02040503050406030204" pitchFamily="18" charset="0"/>
                              <a:ea typeface="Cambria Math" panose="02040503050406030204" pitchFamily="18" charset="0"/>
                            </a:rPr>
                          </m:ctrlPr>
                        </m:sSubPr>
                        <m:e>
                          <m:d>
                            <m:dPr>
                              <m:begChr m:val="‖"/>
                              <m:endChr m:val="‖"/>
                              <m:ctrlPr>
                                <a:rPr lang="en-US" i="1">
                                  <a:latin typeface="Cambria Math" panose="02040503050406030204" pitchFamily="18" charset="0"/>
                                  <a:ea typeface="Cambria Math" panose="02040503050406030204" pitchFamily="18" charset="0"/>
                                </a:rPr>
                              </m:ctrlPr>
                            </m:d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𝜆</m:t>
                      </m:r>
                      <m:sSubSup>
                        <m:sSubSupPr>
                          <m:ctrlPr>
                            <a:rPr lang="en-US" i="1">
                              <a:latin typeface="Cambria Math" panose="02040503050406030204" pitchFamily="18" charset="0"/>
                              <a:ea typeface="Cambria Math" panose="02040503050406030204" pitchFamily="18" charset="0"/>
                            </a:rPr>
                          </m:ctrlPr>
                        </m:sSubSupPr>
                        <m:e>
                          <m:d>
                            <m:dPr>
                              <m:begChr m:val="‖"/>
                              <m:endChr m:val="‖"/>
                              <m:ctrlPr>
                                <a:rPr lang="en-US" i="1">
                                  <a:latin typeface="Cambria Math" panose="02040503050406030204" pitchFamily="18" charset="0"/>
                                  <a:ea typeface="Cambria Math" panose="02040503050406030204" pitchFamily="18" charset="0"/>
                                </a:rPr>
                              </m:ctrlPr>
                            </m:d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𝛼𝜆</m:t>
                      </m:r>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e>
                          <m:d>
                            <m:dPr>
                              <m:begChr m:val="|"/>
                              <m:endChr m:val="|"/>
                              <m:ctrlPr>
                                <a:rPr lang="en-US"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𝑖</m:t>
                                  </m:r>
                                </m:sub>
                              </m:sSub>
                            </m:e>
                          </m:d>
                        </m:e>
                      </m:nary>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𝜆</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oMath>
                  </m:oMathPara>
                </a14:m>
                <a:endParaRPr lang="en-US" dirty="0" smtClean="0"/>
              </a:p>
              <a:p>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a:t>
                </a:r>
                <a:r>
                  <a:rPr lang="en-US" dirty="0"/>
                  <a:t>and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are hyper-parameters</a:t>
                </a:r>
                <a:endParaRPr lang="en-US" dirty="0"/>
              </a:p>
              <a:p>
                <a:r>
                  <a:rPr lang="en-US" dirty="0" smtClean="0"/>
                  <a:t>Cost </a:t>
                </a:r>
                <a:r>
                  <a:rPr lang="en-US" dirty="0" smtClean="0"/>
                  <a:t>function for regression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𝑐</m:t>
                      </m:r>
                      <m:d>
                        <m:dPr>
                          <m:ctrlPr>
                            <a:rPr lang="en-US" b="0" i="1" smtClean="0">
                              <a:latin typeface="Cambria Math" panose="02040503050406030204" pitchFamily="18" charset="0"/>
                              <a:ea typeface="Cambria Math" panose="02040503050406030204" pitchFamily="18" charset="0"/>
                            </a:rPr>
                          </m:ctrlPr>
                        </m:d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MSE</m:t>
                      </m:r>
                      <m:d>
                        <m:dPr>
                          <m:ctrlPr>
                            <a:rPr lang="en-US" b="0" i="1" smtClean="0">
                              <a:latin typeface="Cambria Math" panose="02040503050406030204" pitchFamily="18" charset="0"/>
                              <a:ea typeface="Cambria Math" panose="02040503050406030204" pitchFamily="18" charset="0"/>
                            </a:rPr>
                          </m:ctrlPr>
                        </m:dPr>
                        <m:e>
                          <m:bar>
                            <m:barPr>
                              <m:ctrlPr>
                                <a:rPr lang="en-US" i="1">
                                  <a:latin typeface="Cambria Math" panose="02040503050406030204" pitchFamily="18" charset="0"/>
                                  <a:ea typeface="Cambria Math" panose="02040503050406030204" pitchFamily="18" charset="0"/>
                                </a:rPr>
                              </m:ctrlPr>
                            </m:barPr>
                            <m:e>
                              <m:r>
                                <a:rPr lang="en-US" i="1">
                                  <a:latin typeface="Cambria Math" panose="02040503050406030204" pitchFamily="18" charset="0"/>
                                  <a:ea typeface="Cambria Math" panose="02040503050406030204" pitchFamily="18" charset="0"/>
                                </a:rPr>
                                <m:t>𝜃</m:t>
                              </m:r>
                            </m:e>
                          </m:ba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𝛼𝜆</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𝑖</m:t>
                                  </m:r>
                                </m:sub>
                              </m:sSub>
                            </m:e>
                          </m:d>
                        </m:e>
                      </m:nary>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𝜆</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𝑚</m:t>
                          </m:r>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oMath>
                  </m:oMathPara>
                </a14:m>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78" t="-1752"/>
                </a:stretch>
              </a:blipFill>
            </p:spPr>
            <p:txBody>
              <a:bodyPr/>
              <a:lstStyle/>
              <a:p>
                <a:r>
                  <a:rPr lang="en-CA">
                    <a:noFill/>
                  </a:rPr>
                  <a:t> </a:t>
                </a:r>
              </a:p>
            </p:txBody>
          </p:sp>
        </mc:Fallback>
      </mc:AlternateContent>
    </p:spTree>
    <p:extLst>
      <p:ext uri="{BB962C8B-B14F-4D97-AF65-F5344CB8AC3E}">
        <p14:creationId xmlns:p14="http://schemas.microsoft.com/office/powerpoint/2010/main" val="354225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2955</Words>
  <Application>Microsoft Office PowerPoint</Application>
  <PresentationFormat>Widescreen</PresentationFormat>
  <Paragraphs>430</Paragraphs>
  <Slides>18</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Cambria Math</vt:lpstr>
      <vt:lpstr>Office Theme</vt:lpstr>
      <vt:lpstr>1_Office Theme</vt:lpstr>
      <vt:lpstr>Lecture 5</vt:lpstr>
      <vt:lpstr>Introduction</vt:lpstr>
      <vt:lpstr>Introduction</vt:lpstr>
      <vt:lpstr>Introduction</vt:lpstr>
      <vt:lpstr>Introduction</vt:lpstr>
      <vt:lpstr>Regularization - Principle</vt:lpstr>
      <vt:lpstr>Ridge Regression</vt:lpstr>
      <vt:lpstr>LASSO Regression</vt:lpstr>
      <vt:lpstr>Elastic net Regression</vt:lpstr>
      <vt:lpstr>Implementation in Matlab</vt:lpstr>
      <vt:lpstr>Example</vt:lpstr>
      <vt:lpstr>Example</vt:lpstr>
      <vt:lpstr>Example</vt:lpstr>
      <vt:lpstr>Example</vt:lpstr>
      <vt:lpstr>Example</vt:lpstr>
      <vt:lpstr>Example</vt:lpstr>
      <vt:lpstr>Example</vt:lpstr>
      <vt:lpstr>Summary</vt:lpstr>
    </vt:vector>
  </TitlesOfParts>
  <Company>ENCS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Rolf Wuthrich</dc:creator>
  <cp:lastModifiedBy>Rolf Wuthrich</cp:lastModifiedBy>
  <cp:revision>190</cp:revision>
  <dcterms:created xsi:type="dcterms:W3CDTF">2020-02-05T15:39:39Z</dcterms:created>
  <dcterms:modified xsi:type="dcterms:W3CDTF">2020-04-24T19:33:15Z</dcterms:modified>
</cp:coreProperties>
</file>