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76" r:id="rId9"/>
    <p:sldId id="262" r:id="rId10"/>
    <p:sldId id="263" r:id="rId11"/>
    <p:sldId id="264" r:id="rId12"/>
    <p:sldId id="265" r:id="rId13"/>
    <p:sldId id="266"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49" autoAdjust="0"/>
  </p:normalViewPr>
  <p:slideViewPr>
    <p:cSldViewPr snapToGrid="0">
      <p:cViewPr varScale="1">
        <p:scale>
          <a:sx n="60" d="100"/>
          <a:sy n="60" d="100"/>
        </p:scale>
        <p:origin x="728" y="45"/>
      </p:cViewPr>
      <p:guideLst/>
    </p:cSldViewPr>
  </p:slideViewPr>
  <p:notesTextViewPr>
    <p:cViewPr>
      <p:scale>
        <a:sx n="150" d="100"/>
        <a:sy n="150" d="100"/>
      </p:scale>
      <p:origin x="0" y="-107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a:solidFill>
                <a:schemeClr val="accent1"/>
              </a:solidFill>
            </a:ln>
          </c:spPr>
          <c:marker>
            <c:symbol val="none"/>
          </c:marker>
          <c:xVal>
            <c:numRef>
              <c:f>Logistic!$A$1:$A$31</c:f>
              <c:numCache>
                <c:formatCode>General</c:formatCode>
                <c:ptCount val="31"/>
                <c:pt idx="0">
                  <c:v>-7.5</c:v>
                </c:pt>
                <c:pt idx="1">
                  <c:v>-7</c:v>
                </c:pt>
                <c:pt idx="2">
                  <c:v>-6.5</c:v>
                </c:pt>
                <c:pt idx="3">
                  <c:v>-6</c:v>
                </c:pt>
                <c:pt idx="4">
                  <c:v>-5.5</c:v>
                </c:pt>
                <c:pt idx="5">
                  <c:v>-5</c:v>
                </c:pt>
                <c:pt idx="6">
                  <c:v>-4.5</c:v>
                </c:pt>
                <c:pt idx="7">
                  <c:v>-4</c:v>
                </c:pt>
                <c:pt idx="8">
                  <c:v>-3.5</c:v>
                </c:pt>
                <c:pt idx="9">
                  <c:v>-3</c:v>
                </c:pt>
                <c:pt idx="10">
                  <c:v>-2.5</c:v>
                </c:pt>
                <c:pt idx="11">
                  <c:v>-2</c:v>
                </c:pt>
                <c:pt idx="12">
                  <c:v>-1.5</c:v>
                </c:pt>
                <c:pt idx="13">
                  <c:v>-1</c:v>
                </c:pt>
                <c:pt idx="14">
                  <c:v>-0.5</c:v>
                </c:pt>
                <c:pt idx="15">
                  <c:v>0</c:v>
                </c:pt>
                <c:pt idx="16">
                  <c:v>0.5</c:v>
                </c:pt>
                <c:pt idx="17">
                  <c:v>1</c:v>
                </c:pt>
                <c:pt idx="18">
                  <c:v>1.5</c:v>
                </c:pt>
                <c:pt idx="19">
                  <c:v>2</c:v>
                </c:pt>
                <c:pt idx="20">
                  <c:v>2.5</c:v>
                </c:pt>
                <c:pt idx="21">
                  <c:v>3</c:v>
                </c:pt>
                <c:pt idx="22">
                  <c:v>3.5</c:v>
                </c:pt>
                <c:pt idx="23">
                  <c:v>4</c:v>
                </c:pt>
                <c:pt idx="24">
                  <c:v>4.5</c:v>
                </c:pt>
                <c:pt idx="25">
                  <c:v>5</c:v>
                </c:pt>
                <c:pt idx="26">
                  <c:v>5.5</c:v>
                </c:pt>
                <c:pt idx="27">
                  <c:v>6</c:v>
                </c:pt>
                <c:pt idx="28">
                  <c:v>6.5</c:v>
                </c:pt>
                <c:pt idx="29">
                  <c:v>7</c:v>
                </c:pt>
                <c:pt idx="30">
                  <c:v>7.5</c:v>
                </c:pt>
              </c:numCache>
            </c:numRef>
          </c:xVal>
          <c:yVal>
            <c:numRef>
              <c:f>Logistic!$B$1:$B$31</c:f>
              <c:numCache>
                <c:formatCode>General</c:formatCode>
                <c:ptCount val="31"/>
                <c:pt idx="0">
                  <c:v>5.5277863692359955E-4</c:v>
                </c:pt>
                <c:pt idx="1">
                  <c:v>9.1105119440064539E-4</c:v>
                </c:pt>
                <c:pt idx="2">
                  <c:v>1.5011822567369917E-3</c:v>
                </c:pt>
                <c:pt idx="3">
                  <c:v>2.4726231566347743E-3</c:v>
                </c:pt>
                <c:pt idx="4">
                  <c:v>4.0701377158961277E-3</c:v>
                </c:pt>
                <c:pt idx="5">
                  <c:v>6.6928509242848554E-3</c:v>
                </c:pt>
                <c:pt idx="6">
                  <c:v>1.098694263059318E-2</c:v>
                </c:pt>
                <c:pt idx="7">
                  <c:v>1.7986209962091559E-2</c:v>
                </c:pt>
                <c:pt idx="8">
                  <c:v>2.9312230751356319E-2</c:v>
                </c:pt>
                <c:pt idx="9">
                  <c:v>4.7425873177566781E-2</c:v>
                </c:pt>
                <c:pt idx="10">
                  <c:v>7.5858180021243546E-2</c:v>
                </c:pt>
                <c:pt idx="11">
                  <c:v>0.11920292202211755</c:v>
                </c:pt>
                <c:pt idx="12">
                  <c:v>0.18242552380635635</c:v>
                </c:pt>
                <c:pt idx="13">
                  <c:v>0.2689414213699951</c:v>
                </c:pt>
                <c:pt idx="14">
                  <c:v>0.37754066879814541</c:v>
                </c:pt>
                <c:pt idx="15">
                  <c:v>0.5</c:v>
                </c:pt>
                <c:pt idx="16">
                  <c:v>0.62245933120185459</c:v>
                </c:pt>
                <c:pt idx="17">
                  <c:v>0.7310585786300049</c:v>
                </c:pt>
                <c:pt idx="18">
                  <c:v>0.81757447619364365</c:v>
                </c:pt>
                <c:pt idx="19">
                  <c:v>0.88079707797788231</c:v>
                </c:pt>
                <c:pt idx="20">
                  <c:v>0.92414181997875655</c:v>
                </c:pt>
                <c:pt idx="21">
                  <c:v>0.95257412682243336</c:v>
                </c:pt>
                <c:pt idx="22">
                  <c:v>0.97068776924864364</c:v>
                </c:pt>
                <c:pt idx="23">
                  <c:v>0.98201379003790845</c:v>
                </c:pt>
                <c:pt idx="24">
                  <c:v>0.98901305736940681</c:v>
                </c:pt>
                <c:pt idx="25">
                  <c:v>0.99330714907571527</c:v>
                </c:pt>
                <c:pt idx="26">
                  <c:v>0.99592986228410396</c:v>
                </c:pt>
                <c:pt idx="27">
                  <c:v>0.99752737684336534</c:v>
                </c:pt>
                <c:pt idx="28">
                  <c:v>0.99849881774326299</c:v>
                </c:pt>
                <c:pt idx="29">
                  <c:v>0.9990889488055994</c:v>
                </c:pt>
                <c:pt idx="30">
                  <c:v>0.9994472213630764</c:v>
                </c:pt>
              </c:numCache>
            </c:numRef>
          </c:yVal>
          <c:smooth val="1"/>
          <c:extLst>
            <c:ext xmlns:c16="http://schemas.microsoft.com/office/drawing/2014/chart" uri="{C3380CC4-5D6E-409C-BE32-E72D297353CC}">
              <c16:uniqueId val="{00000000-1B2E-4114-AADD-850F0E818A78}"/>
            </c:ext>
          </c:extLst>
        </c:ser>
        <c:dLbls>
          <c:showLegendKey val="0"/>
          <c:showVal val="0"/>
          <c:showCatName val="0"/>
          <c:showSerName val="0"/>
          <c:showPercent val="0"/>
          <c:showBubbleSize val="0"/>
        </c:dLbls>
        <c:axId val="339861496"/>
        <c:axId val="339861888"/>
      </c:scatterChart>
      <c:valAx>
        <c:axId val="339861496"/>
        <c:scaling>
          <c:orientation val="minMax"/>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39861888"/>
        <c:crosses val="autoZero"/>
        <c:crossBetween val="midCat"/>
      </c:valAx>
      <c:valAx>
        <c:axId val="339861888"/>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39861496"/>
        <c:crosses val="autoZero"/>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a:solidFill>
                <a:schemeClr val="accent1"/>
              </a:solidFill>
            </a:ln>
          </c:spPr>
          <c:marker>
            <c:symbol val="none"/>
          </c:marker>
          <c:xVal>
            <c:numRef>
              <c:f>Logistic!$E$1:$E$21</c:f>
              <c:numCache>
                <c:formatCode>General</c:formatCode>
                <c:ptCount val="21"/>
                <c:pt idx="0">
                  <c:v>0.02</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numCache>
            </c:numRef>
          </c:xVal>
          <c:yVal>
            <c:numRef>
              <c:f>Logistic!$F$1:$F$21</c:f>
              <c:numCache>
                <c:formatCode>General</c:formatCode>
                <c:ptCount val="21"/>
                <c:pt idx="0">
                  <c:v>3.912023005428146</c:v>
                </c:pt>
                <c:pt idx="1">
                  <c:v>2.9957322735539909</c:v>
                </c:pt>
                <c:pt idx="2">
                  <c:v>2.3025850929940455</c:v>
                </c:pt>
                <c:pt idx="3">
                  <c:v>1.8971199848858811</c:v>
                </c:pt>
                <c:pt idx="4">
                  <c:v>1.6094379124341003</c:v>
                </c:pt>
                <c:pt idx="5">
                  <c:v>1.3862943611198906</c:v>
                </c:pt>
                <c:pt idx="6">
                  <c:v>1.2039728043259361</c:v>
                </c:pt>
                <c:pt idx="7">
                  <c:v>1.0498221244986778</c:v>
                </c:pt>
                <c:pt idx="8">
                  <c:v>0.91629073187415511</c:v>
                </c:pt>
                <c:pt idx="9">
                  <c:v>0.79850769621777173</c:v>
                </c:pt>
                <c:pt idx="10">
                  <c:v>0.6931471805599454</c:v>
                </c:pt>
                <c:pt idx="11">
                  <c:v>0.59783700075562052</c:v>
                </c:pt>
                <c:pt idx="12">
                  <c:v>0.51082562376599072</c:v>
                </c:pt>
                <c:pt idx="13">
                  <c:v>0.43078291609245423</c:v>
                </c:pt>
                <c:pt idx="14">
                  <c:v>0.35667494393873228</c:v>
                </c:pt>
                <c:pt idx="15">
                  <c:v>0.28768207245178079</c:v>
                </c:pt>
                <c:pt idx="16">
                  <c:v>0.22314355131420957</c:v>
                </c:pt>
                <c:pt idx="17">
                  <c:v>0.16251892949777469</c:v>
                </c:pt>
                <c:pt idx="18">
                  <c:v>0.10536051565782603</c:v>
                </c:pt>
                <c:pt idx="19">
                  <c:v>5.1293294387550231E-2</c:v>
                </c:pt>
                <c:pt idx="20">
                  <c:v>-2.2204460492503128E-16</c:v>
                </c:pt>
              </c:numCache>
            </c:numRef>
          </c:yVal>
          <c:smooth val="1"/>
          <c:extLst>
            <c:ext xmlns:c16="http://schemas.microsoft.com/office/drawing/2014/chart" uri="{C3380CC4-5D6E-409C-BE32-E72D297353CC}">
              <c16:uniqueId val="{00000000-1863-4557-B40A-1A3E7700DCCA}"/>
            </c:ext>
          </c:extLst>
        </c:ser>
        <c:dLbls>
          <c:showLegendKey val="0"/>
          <c:showVal val="0"/>
          <c:showCatName val="0"/>
          <c:showSerName val="0"/>
          <c:showPercent val="0"/>
          <c:showBubbleSize val="0"/>
        </c:dLbls>
        <c:axId val="339862672"/>
        <c:axId val="339863064"/>
      </c:scatterChart>
      <c:valAx>
        <c:axId val="339862672"/>
        <c:scaling>
          <c:orientation val="minMax"/>
          <c:max val="1"/>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39863064"/>
        <c:crosses val="autoZero"/>
        <c:crossBetween val="midCat"/>
      </c:valAx>
      <c:valAx>
        <c:axId val="339863064"/>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39862672"/>
        <c:crosses val="autoZero"/>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a:solidFill>
                <a:schemeClr val="accent1"/>
              </a:solidFill>
            </a:ln>
          </c:spPr>
          <c:marker>
            <c:symbol val="none"/>
          </c:marker>
          <c:xVal>
            <c:numRef>
              <c:f>Logistic!$E$1:$E$21</c:f>
              <c:numCache>
                <c:formatCode>General</c:formatCode>
                <c:ptCount val="21"/>
                <c:pt idx="0">
                  <c:v>0.02</c:v>
                </c:pt>
                <c:pt idx="1">
                  <c:v>0.05</c:v>
                </c:pt>
                <c:pt idx="2">
                  <c:v>0.1</c:v>
                </c:pt>
                <c:pt idx="3">
                  <c:v>0.15000000000000002</c:v>
                </c:pt>
                <c:pt idx="4">
                  <c:v>0.2</c:v>
                </c:pt>
                <c:pt idx="5">
                  <c:v>0.25</c:v>
                </c:pt>
                <c:pt idx="6">
                  <c:v>0.3</c:v>
                </c:pt>
                <c:pt idx="7">
                  <c:v>0.35</c:v>
                </c:pt>
                <c:pt idx="8">
                  <c:v>0.39999999999999997</c:v>
                </c:pt>
                <c:pt idx="9">
                  <c:v>0.44999999999999996</c:v>
                </c:pt>
                <c:pt idx="10">
                  <c:v>0.49999999999999994</c:v>
                </c:pt>
                <c:pt idx="11">
                  <c:v>0.54999999999999993</c:v>
                </c:pt>
                <c:pt idx="12">
                  <c:v>0.6</c:v>
                </c:pt>
                <c:pt idx="13">
                  <c:v>0.65</c:v>
                </c:pt>
                <c:pt idx="14">
                  <c:v>0.70000000000000007</c:v>
                </c:pt>
                <c:pt idx="15">
                  <c:v>0.75000000000000011</c:v>
                </c:pt>
                <c:pt idx="16">
                  <c:v>0.80000000000000016</c:v>
                </c:pt>
                <c:pt idx="17">
                  <c:v>0.8500000000000002</c:v>
                </c:pt>
                <c:pt idx="18">
                  <c:v>0.90000000000000024</c:v>
                </c:pt>
                <c:pt idx="19">
                  <c:v>0.95000000000000029</c:v>
                </c:pt>
                <c:pt idx="20">
                  <c:v>1.0000000000000002</c:v>
                </c:pt>
              </c:numCache>
            </c:numRef>
          </c:xVal>
          <c:yVal>
            <c:numRef>
              <c:f>Logistic!$G$1:$G$21</c:f>
              <c:numCache>
                <c:formatCode>General</c:formatCode>
                <c:ptCount val="21"/>
                <c:pt idx="0">
                  <c:v>2.0202707317519466E-2</c:v>
                </c:pt>
                <c:pt idx="1">
                  <c:v>5.1293294387550578E-2</c:v>
                </c:pt>
                <c:pt idx="2">
                  <c:v>0.10536051565782628</c:v>
                </c:pt>
                <c:pt idx="3">
                  <c:v>0.16251892949777494</c:v>
                </c:pt>
                <c:pt idx="4">
                  <c:v>0.22314355131420971</c:v>
                </c:pt>
                <c:pt idx="5">
                  <c:v>0.2876820724517809</c:v>
                </c:pt>
                <c:pt idx="6">
                  <c:v>0.35667494393873245</c:v>
                </c:pt>
                <c:pt idx="7">
                  <c:v>0.43078291609245423</c:v>
                </c:pt>
                <c:pt idx="8">
                  <c:v>0.5108256237659905</c:v>
                </c:pt>
                <c:pt idx="9">
                  <c:v>0.59783700075562041</c:v>
                </c:pt>
                <c:pt idx="10">
                  <c:v>0.69314718055994529</c:v>
                </c:pt>
                <c:pt idx="11">
                  <c:v>0.79850769621777151</c:v>
                </c:pt>
                <c:pt idx="12">
                  <c:v>0.916290731874155</c:v>
                </c:pt>
                <c:pt idx="13">
                  <c:v>1.0498221244986778</c:v>
                </c:pt>
                <c:pt idx="14">
                  <c:v>1.2039728043259361</c:v>
                </c:pt>
                <c:pt idx="15">
                  <c:v>1.386294361119891</c:v>
                </c:pt>
                <c:pt idx="16">
                  <c:v>1.6094379124341012</c:v>
                </c:pt>
                <c:pt idx="17">
                  <c:v>1.8971199848858826</c:v>
                </c:pt>
                <c:pt idx="18">
                  <c:v>2.3025850929940481</c:v>
                </c:pt>
                <c:pt idx="19">
                  <c:v>2.9957322735539966</c:v>
                </c:pt>
              </c:numCache>
            </c:numRef>
          </c:yVal>
          <c:smooth val="1"/>
          <c:extLst>
            <c:ext xmlns:c16="http://schemas.microsoft.com/office/drawing/2014/chart" uri="{C3380CC4-5D6E-409C-BE32-E72D297353CC}">
              <c16:uniqueId val="{00000000-DA2D-4FE3-B808-73679A8770F9}"/>
            </c:ext>
          </c:extLst>
        </c:ser>
        <c:dLbls>
          <c:showLegendKey val="0"/>
          <c:showVal val="0"/>
          <c:showCatName val="0"/>
          <c:showSerName val="0"/>
          <c:showPercent val="0"/>
          <c:showBubbleSize val="0"/>
        </c:dLbls>
        <c:axId val="339863848"/>
        <c:axId val="340384248"/>
      </c:scatterChart>
      <c:valAx>
        <c:axId val="339863848"/>
        <c:scaling>
          <c:orientation val="minMax"/>
          <c:max val="1"/>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40384248"/>
        <c:crosses val="autoZero"/>
        <c:crossBetween val="midCat"/>
      </c:valAx>
      <c:valAx>
        <c:axId val="340384248"/>
        <c:scaling>
          <c:orientation val="minMax"/>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39863848"/>
        <c:crosses val="autoZero"/>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a:noFill/>
            </a:ln>
          </c:spPr>
          <c:marker>
            <c:symbol val="circle"/>
            <c:size val="9"/>
            <c:spPr>
              <a:solidFill>
                <a:schemeClr val="bg1"/>
              </a:solidFill>
              <a:ln w="15875">
                <a:solidFill>
                  <a:schemeClr val="accent1"/>
                </a:solidFill>
              </a:ln>
            </c:spPr>
          </c:marker>
          <c:xVal>
            <c:numRef>
              <c:f>Grades!$A$1:$A$91</c:f>
              <c:numCache>
                <c:formatCode>General</c:formatCode>
                <c:ptCount val="91"/>
                <c:pt idx="0">
                  <c:v>54.285714285714285</c:v>
                </c:pt>
                <c:pt idx="1">
                  <c:v>65.714285714285708</c:v>
                </c:pt>
                <c:pt idx="2">
                  <c:v>71.428571428571431</c:v>
                </c:pt>
                <c:pt idx="3">
                  <c:v>68.571428571428569</c:v>
                </c:pt>
                <c:pt idx="4">
                  <c:v>40</c:v>
                </c:pt>
                <c:pt idx="5">
                  <c:v>68.571428571428569</c:v>
                </c:pt>
                <c:pt idx="6">
                  <c:v>77.142857142857153</c:v>
                </c:pt>
                <c:pt idx="7">
                  <c:v>48.571428571428569</c:v>
                </c:pt>
                <c:pt idx="8">
                  <c:v>82.857142857142861</c:v>
                </c:pt>
                <c:pt idx="9">
                  <c:v>62.857142857142854</c:v>
                </c:pt>
                <c:pt idx="10">
                  <c:v>80</c:v>
                </c:pt>
                <c:pt idx="11">
                  <c:v>85.714285714285708</c:v>
                </c:pt>
                <c:pt idx="12">
                  <c:v>65.714285714285708</c:v>
                </c:pt>
                <c:pt idx="13">
                  <c:v>54.285714285714285</c:v>
                </c:pt>
                <c:pt idx="14">
                  <c:v>17.142857142857142</c:v>
                </c:pt>
                <c:pt idx="15">
                  <c:v>57.142857142857139</c:v>
                </c:pt>
                <c:pt idx="16">
                  <c:v>68.571428571428569</c:v>
                </c:pt>
                <c:pt idx="17">
                  <c:v>85.714285714285708</c:v>
                </c:pt>
                <c:pt idx="18">
                  <c:v>71.428571428571431</c:v>
                </c:pt>
                <c:pt idx="19">
                  <c:v>71.428571428571431</c:v>
                </c:pt>
                <c:pt idx="20">
                  <c:v>20</c:v>
                </c:pt>
                <c:pt idx="21">
                  <c:v>51.428571428571423</c:v>
                </c:pt>
                <c:pt idx="22">
                  <c:v>68.571428571428569</c:v>
                </c:pt>
                <c:pt idx="23">
                  <c:v>54.285714285714285</c:v>
                </c:pt>
                <c:pt idx="24">
                  <c:v>34.285714285714285</c:v>
                </c:pt>
                <c:pt idx="25">
                  <c:v>74.285714285714292</c:v>
                </c:pt>
                <c:pt idx="26">
                  <c:v>25.714285714285712</c:v>
                </c:pt>
                <c:pt idx="27">
                  <c:v>85.714285714285708</c:v>
                </c:pt>
                <c:pt idx="28">
                  <c:v>42.857142857142854</c:v>
                </c:pt>
                <c:pt idx="29">
                  <c:v>85.714285714285708</c:v>
                </c:pt>
                <c:pt idx="30">
                  <c:v>82.857142857142861</c:v>
                </c:pt>
                <c:pt idx="31">
                  <c:v>71.428571428571431</c:v>
                </c:pt>
                <c:pt idx="32">
                  <c:v>51.428571428571423</c:v>
                </c:pt>
                <c:pt idx="33">
                  <c:v>62.857142857142854</c:v>
                </c:pt>
                <c:pt idx="34">
                  <c:v>80</c:v>
                </c:pt>
                <c:pt idx="35">
                  <c:v>48.571428571428569</c:v>
                </c:pt>
                <c:pt idx="36">
                  <c:v>74.285714285714292</c:v>
                </c:pt>
                <c:pt idx="37">
                  <c:v>34.285714285714285</c:v>
                </c:pt>
                <c:pt idx="38">
                  <c:v>100</c:v>
                </c:pt>
                <c:pt idx="39">
                  <c:v>71.428571428571431</c:v>
                </c:pt>
                <c:pt idx="40">
                  <c:v>94.285714285714278</c:v>
                </c:pt>
                <c:pt idx="41">
                  <c:v>62.857142857142854</c:v>
                </c:pt>
                <c:pt idx="42">
                  <c:v>88.571428571428569</c:v>
                </c:pt>
                <c:pt idx="43">
                  <c:v>54.285714285714285</c:v>
                </c:pt>
                <c:pt idx="44">
                  <c:v>51.428571428571423</c:v>
                </c:pt>
                <c:pt idx="45">
                  <c:v>71.428571428571431</c:v>
                </c:pt>
                <c:pt idx="46">
                  <c:v>68.571428571428569</c:v>
                </c:pt>
                <c:pt idx="47">
                  <c:v>71.428571428571431</c:v>
                </c:pt>
                <c:pt idx="48">
                  <c:v>62.857142857142854</c:v>
                </c:pt>
                <c:pt idx="49">
                  <c:v>60</c:v>
                </c:pt>
                <c:pt idx="50">
                  <c:v>68.571428571428569</c:v>
                </c:pt>
                <c:pt idx="51">
                  <c:v>37.142857142857146</c:v>
                </c:pt>
                <c:pt idx="52">
                  <c:v>88.571428571428569</c:v>
                </c:pt>
                <c:pt idx="53">
                  <c:v>48.571428571428569</c:v>
                </c:pt>
                <c:pt idx="54">
                  <c:v>62.857142857142854</c:v>
                </c:pt>
                <c:pt idx="55">
                  <c:v>60</c:v>
                </c:pt>
                <c:pt idx="56">
                  <c:v>62.857142857142854</c:v>
                </c:pt>
                <c:pt idx="57">
                  <c:v>25.714285714285712</c:v>
                </c:pt>
                <c:pt idx="58">
                  <c:v>57.142857142857139</c:v>
                </c:pt>
                <c:pt idx="59">
                  <c:v>80</c:v>
                </c:pt>
                <c:pt idx="60">
                  <c:v>71.428571428571431</c:v>
                </c:pt>
                <c:pt idx="61">
                  <c:v>71.428571428571431</c:v>
                </c:pt>
                <c:pt idx="62">
                  <c:v>82.857142857142861</c:v>
                </c:pt>
                <c:pt idx="63">
                  <c:v>62.857142857142854</c:v>
                </c:pt>
                <c:pt idx="64">
                  <c:v>37.142857142857146</c:v>
                </c:pt>
                <c:pt idx="65">
                  <c:v>97.142857142857139</c:v>
                </c:pt>
                <c:pt idx="66">
                  <c:v>88.571428571428569</c:v>
                </c:pt>
                <c:pt idx="67">
                  <c:v>0</c:v>
                </c:pt>
                <c:pt idx="68">
                  <c:v>71.428571428571431</c:v>
                </c:pt>
                <c:pt idx="69">
                  <c:v>80</c:v>
                </c:pt>
                <c:pt idx="70">
                  <c:v>65.714285714285708</c:v>
                </c:pt>
                <c:pt idx="71">
                  <c:v>65.714285714285708</c:v>
                </c:pt>
                <c:pt idx="72">
                  <c:v>85.714285714285708</c:v>
                </c:pt>
                <c:pt idx="73">
                  <c:v>68.571428571428569</c:v>
                </c:pt>
                <c:pt idx="74">
                  <c:v>80</c:v>
                </c:pt>
                <c:pt idx="75">
                  <c:v>85.714285714285708</c:v>
                </c:pt>
                <c:pt idx="76">
                  <c:v>34.285714285714285</c:v>
                </c:pt>
                <c:pt idx="77">
                  <c:v>65.714285714285708</c:v>
                </c:pt>
                <c:pt idx="78">
                  <c:v>71.428571428571431</c:v>
                </c:pt>
                <c:pt idx="79">
                  <c:v>77.142857142857153</c:v>
                </c:pt>
                <c:pt idx="80">
                  <c:v>65.714285714285708</c:v>
                </c:pt>
                <c:pt idx="81">
                  <c:v>74.285714285714292</c:v>
                </c:pt>
                <c:pt idx="82">
                  <c:v>57.142857142857139</c:v>
                </c:pt>
                <c:pt idx="83">
                  <c:v>88.571428571428569</c:v>
                </c:pt>
                <c:pt idx="84">
                  <c:v>0</c:v>
                </c:pt>
                <c:pt idx="85">
                  <c:v>65.714285714285708</c:v>
                </c:pt>
                <c:pt idx="86">
                  <c:v>60</c:v>
                </c:pt>
                <c:pt idx="87">
                  <c:v>65.714285714285708</c:v>
                </c:pt>
                <c:pt idx="88">
                  <c:v>25.714285714285712</c:v>
                </c:pt>
                <c:pt idx="89">
                  <c:v>62.857142857142854</c:v>
                </c:pt>
                <c:pt idx="90">
                  <c:v>68.571428571428569</c:v>
                </c:pt>
              </c:numCache>
            </c:numRef>
          </c:xVal>
          <c:yVal>
            <c:numRef>
              <c:f>Grades!$B$1:$B$91</c:f>
              <c:numCache>
                <c:formatCode>General</c:formatCode>
                <c:ptCount val="91"/>
                <c:pt idx="0">
                  <c:v>1</c:v>
                </c:pt>
                <c:pt idx="1">
                  <c:v>1</c:v>
                </c:pt>
                <c:pt idx="2">
                  <c:v>1</c:v>
                </c:pt>
                <c:pt idx="3">
                  <c:v>1</c:v>
                </c:pt>
                <c:pt idx="4">
                  <c:v>0</c:v>
                </c:pt>
                <c:pt idx="5">
                  <c:v>1</c:v>
                </c:pt>
                <c:pt idx="6">
                  <c:v>1</c:v>
                </c:pt>
                <c:pt idx="7">
                  <c:v>0</c:v>
                </c:pt>
                <c:pt idx="8">
                  <c:v>1</c:v>
                </c:pt>
                <c:pt idx="9">
                  <c:v>1</c:v>
                </c:pt>
                <c:pt idx="10">
                  <c:v>1</c:v>
                </c:pt>
                <c:pt idx="11">
                  <c:v>1</c:v>
                </c:pt>
                <c:pt idx="12">
                  <c:v>1</c:v>
                </c:pt>
                <c:pt idx="13">
                  <c:v>1</c:v>
                </c:pt>
                <c:pt idx="14">
                  <c:v>1</c:v>
                </c:pt>
                <c:pt idx="15">
                  <c:v>1</c:v>
                </c:pt>
                <c:pt idx="16">
                  <c:v>1</c:v>
                </c:pt>
                <c:pt idx="17">
                  <c:v>1</c:v>
                </c:pt>
                <c:pt idx="18">
                  <c:v>1</c:v>
                </c:pt>
                <c:pt idx="19">
                  <c:v>1</c:v>
                </c:pt>
                <c:pt idx="20">
                  <c:v>0</c:v>
                </c:pt>
                <c:pt idx="21">
                  <c:v>1</c:v>
                </c:pt>
                <c:pt idx="22">
                  <c:v>1</c:v>
                </c:pt>
                <c:pt idx="23">
                  <c:v>0</c:v>
                </c:pt>
                <c:pt idx="24">
                  <c:v>1</c:v>
                </c:pt>
                <c:pt idx="25">
                  <c:v>1</c:v>
                </c:pt>
                <c:pt idx="26">
                  <c:v>0</c:v>
                </c:pt>
                <c:pt idx="27">
                  <c:v>1</c:v>
                </c:pt>
                <c:pt idx="28">
                  <c:v>0</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0</c:v>
                </c:pt>
                <c:pt idx="45">
                  <c:v>1</c:v>
                </c:pt>
                <c:pt idx="46">
                  <c:v>1</c:v>
                </c:pt>
                <c:pt idx="47">
                  <c:v>1</c:v>
                </c:pt>
                <c:pt idx="48">
                  <c:v>1</c:v>
                </c:pt>
                <c:pt idx="49">
                  <c:v>1</c:v>
                </c:pt>
                <c:pt idx="50">
                  <c:v>1</c:v>
                </c:pt>
                <c:pt idx="51">
                  <c:v>1</c:v>
                </c:pt>
                <c:pt idx="52">
                  <c:v>1</c:v>
                </c:pt>
                <c:pt idx="53">
                  <c:v>1</c:v>
                </c:pt>
                <c:pt idx="54">
                  <c:v>1</c:v>
                </c:pt>
                <c:pt idx="55">
                  <c:v>1</c:v>
                </c:pt>
                <c:pt idx="56">
                  <c:v>1</c:v>
                </c:pt>
                <c:pt idx="57">
                  <c:v>0</c:v>
                </c:pt>
                <c:pt idx="58">
                  <c:v>1</c:v>
                </c:pt>
                <c:pt idx="59">
                  <c:v>1</c:v>
                </c:pt>
                <c:pt idx="60">
                  <c:v>1</c:v>
                </c:pt>
                <c:pt idx="61">
                  <c:v>1</c:v>
                </c:pt>
                <c:pt idx="62">
                  <c:v>1</c:v>
                </c:pt>
                <c:pt idx="63">
                  <c:v>1</c:v>
                </c:pt>
                <c:pt idx="64">
                  <c:v>1</c:v>
                </c:pt>
                <c:pt idx="65">
                  <c:v>1</c:v>
                </c:pt>
                <c:pt idx="66">
                  <c:v>1</c:v>
                </c:pt>
                <c:pt idx="67">
                  <c:v>0</c:v>
                </c:pt>
                <c:pt idx="68">
                  <c:v>1</c:v>
                </c:pt>
                <c:pt idx="69">
                  <c:v>1</c:v>
                </c:pt>
                <c:pt idx="70">
                  <c:v>1</c:v>
                </c:pt>
                <c:pt idx="71">
                  <c:v>1</c:v>
                </c:pt>
                <c:pt idx="72">
                  <c:v>1</c:v>
                </c:pt>
                <c:pt idx="73">
                  <c:v>1</c:v>
                </c:pt>
                <c:pt idx="74">
                  <c:v>1</c:v>
                </c:pt>
                <c:pt idx="75">
                  <c:v>1</c:v>
                </c:pt>
                <c:pt idx="76">
                  <c:v>0</c:v>
                </c:pt>
                <c:pt idx="77">
                  <c:v>1</c:v>
                </c:pt>
                <c:pt idx="78">
                  <c:v>0</c:v>
                </c:pt>
                <c:pt idx="79">
                  <c:v>1</c:v>
                </c:pt>
                <c:pt idx="80">
                  <c:v>1</c:v>
                </c:pt>
                <c:pt idx="81">
                  <c:v>1</c:v>
                </c:pt>
                <c:pt idx="82">
                  <c:v>1</c:v>
                </c:pt>
                <c:pt idx="83">
                  <c:v>1</c:v>
                </c:pt>
                <c:pt idx="84">
                  <c:v>0</c:v>
                </c:pt>
                <c:pt idx="85">
                  <c:v>1</c:v>
                </c:pt>
                <c:pt idx="86">
                  <c:v>1</c:v>
                </c:pt>
                <c:pt idx="87">
                  <c:v>1</c:v>
                </c:pt>
                <c:pt idx="88">
                  <c:v>0</c:v>
                </c:pt>
                <c:pt idx="89">
                  <c:v>1</c:v>
                </c:pt>
                <c:pt idx="90">
                  <c:v>1</c:v>
                </c:pt>
              </c:numCache>
            </c:numRef>
          </c:yVal>
          <c:smooth val="0"/>
          <c:extLst>
            <c:ext xmlns:c16="http://schemas.microsoft.com/office/drawing/2014/chart" uri="{C3380CC4-5D6E-409C-BE32-E72D297353CC}">
              <c16:uniqueId val="{00000000-72A8-4127-83DC-98385C1E48E0}"/>
            </c:ext>
          </c:extLst>
        </c:ser>
        <c:dLbls>
          <c:showLegendKey val="0"/>
          <c:showVal val="0"/>
          <c:showCatName val="0"/>
          <c:showSerName val="0"/>
          <c:showPercent val="0"/>
          <c:showBubbleSize val="0"/>
        </c:dLbls>
        <c:axId val="340385032"/>
        <c:axId val="340385424"/>
        <c:extLst/>
      </c:scatterChart>
      <c:valAx>
        <c:axId val="340385032"/>
        <c:scaling>
          <c:orientation val="minMax"/>
          <c:max val="100"/>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40385424"/>
        <c:crosses val="autoZero"/>
        <c:crossBetween val="midCat"/>
      </c:valAx>
      <c:valAx>
        <c:axId val="340385424"/>
        <c:scaling>
          <c:orientation val="minMax"/>
          <c:max val="1.1000000000000001"/>
          <c:min val="0"/>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340385032"/>
        <c:crossesAt val="-1"/>
        <c:crossBetween val="midCat"/>
        <c:majorUnit val="1"/>
      </c:valAx>
      <c:spPr>
        <a:noFill/>
        <a:ln>
          <a:noFill/>
        </a:ln>
      </c:spPr>
    </c:plotArea>
    <c:plotVisOnly val="1"/>
    <c:dispBlanksAs val="gap"/>
    <c:showDLblsOverMax val="1"/>
  </c:chart>
  <c:spPr>
    <a:noFill/>
    <a:ln w="9360">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as well check the other case</a:t>
            </a:r>
            <a:r>
              <a:rPr lang="en-US" baseline="0" dirty="0" smtClean="0"/>
              <a:t> where y=0</a:t>
            </a:r>
          </a:p>
          <a:p>
            <a:endParaRPr lang="en-US" baseline="0" dirty="0" smtClean="0"/>
          </a:p>
          <a:p>
            <a:r>
              <a:rPr lang="en-US" baseline="0" dirty="0" smtClean="0"/>
              <a:t>This is means the instance does not belong to the class of interest</a:t>
            </a:r>
          </a:p>
          <a:p>
            <a:endParaRPr lang="en-US" baseline="0" dirty="0" smtClean="0"/>
          </a:p>
          <a:p>
            <a:r>
              <a:rPr lang="en-US" baseline="0" dirty="0" smtClean="0"/>
              <a:t>Here c(p) is defined as –log(1-p)</a:t>
            </a:r>
          </a:p>
          <a:p>
            <a:endParaRPr lang="en-US" baseline="0" dirty="0" smtClean="0"/>
          </a:p>
          <a:p>
            <a:r>
              <a:rPr lang="en-US" baseline="0" dirty="0" smtClean="0"/>
              <a:t>If we plot this function, we realize that the function has high cost for probabilities close to one but has low costs for probabilities close to zero</a:t>
            </a:r>
          </a:p>
          <a:p>
            <a:endParaRPr lang="en-US" baseline="0" dirty="0" smtClean="0"/>
          </a:p>
          <a:p>
            <a:r>
              <a:rPr lang="en-US" dirty="0" smtClean="0"/>
              <a:t>That is indeed what we want. As y=0, we want to make costly wrong predictions</a:t>
            </a:r>
            <a:r>
              <a:rPr lang="en-US" baseline="0" dirty="0" smtClean="0"/>
              <a:t> which are in this case probabilities close to one. On the other side we want to favor correct predictions which in this case are probabilities close to zero.</a:t>
            </a:r>
          </a:p>
          <a:p>
            <a:endParaRPr lang="en-US" baseline="0" dirty="0" smtClean="0"/>
          </a:p>
          <a:p>
            <a:endParaRPr lang="en-CA" dirty="0" smtClean="0"/>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10</a:t>
            </a:fld>
            <a:endParaRPr lang="en-US"/>
          </a:p>
        </p:txBody>
      </p:sp>
    </p:spTree>
    <p:extLst>
      <p:ext uri="{BB962C8B-B14F-4D97-AF65-F5344CB8AC3E}">
        <p14:creationId xmlns:p14="http://schemas.microsoft.com/office/powerpoint/2010/main" val="1426317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Training the model means finding </a:t>
                </a:r>
                <a:r>
                  <a:rPr lang="en-US" dirty="0"/>
                  <a:t>the </a:t>
                </a:r>
                <a:r>
                  <a:rPr lang="en-US" dirty="0" smtClean="0"/>
                  <a:t>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that will allow us to predict correctly our probabilities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e>
                    </m:d>
                  </m:oMath>
                </a14:m>
                <a:endParaRPr lang="en-CA" dirty="0" smtClean="0"/>
              </a:p>
              <a:p>
                <a:endParaRPr lang="en-US" dirty="0" smtClean="0"/>
              </a:p>
              <a:p>
                <a:r>
                  <a:rPr lang="en-US" dirty="0" smtClean="0"/>
                  <a:t>This is achieved by minimizing the log-loss function. This cost function is defined as displayed on the slide</a:t>
                </a:r>
              </a:p>
              <a:p>
                <a:endParaRPr lang="en-US" dirty="0" smtClean="0"/>
              </a:p>
              <a:p>
                <a:r>
                  <a:rPr lang="en-US" dirty="0" smtClean="0"/>
                  <a:t>You will recognize our function c(p) we discussed</a:t>
                </a:r>
                <a:r>
                  <a:rPr lang="en-US" baseline="0" dirty="0" smtClean="0"/>
                  <a:t> in the previous slides</a:t>
                </a:r>
              </a:p>
              <a:p>
                <a:r>
                  <a:rPr lang="en-US" baseline="0" dirty="0" smtClean="0"/>
                  <a:t>The log-loss function is defined as the sum over all functions c(p) evaluated in all instances.</a:t>
                </a:r>
              </a:p>
              <a:p>
                <a:r>
                  <a:rPr lang="en-US" baseline="0" dirty="0" smtClean="0"/>
                  <a:t>Remember that the probabilities are calculated using the logistic function for each instance number </a:t>
                </a:r>
                <a:r>
                  <a:rPr lang="en-US" baseline="0" dirty="0" err="1" smtClean="0"/>
                  <a:t>i</a:t>
                </a:r>
                <a:r>
                  <a:rPr lang="en-US" baseline="0" dirty="0" smtClean="0"/>
                  <a:t>.</a:t>
                </a:r>
              </a:p>
              <a:p>
                <a:endParaRPr lang="en-CA" dirty="0"/>
              </a:p>
            </p:txBody>
          </p:sp>
        </mc:Choice>
        <mc:Fallback xmlns="">
          <p:sp>
            <p:nvSpPr>
              <p:cNvPr id="3" name="Notes Placeholder 2"/>
              <p:cNvSpPr>
                <a:spLocks noGrp="1"/>
              </p:cNvSpPr>
              <p:nvPr>
                <p:ph type="body" idx="1"/>
              </p:nvPr>
            </p:nvSpPr>
            <p:spPr/>
            <p:txBody>
              <a:bodyPr/>
              <a:lstStyle/>
              <a:p>
                <a:r>
                  <a:rPr lang="en-US" dirty="0" smtClean="0"/>
                  <a:t>Training the model means finding </a:t>
                </a:r>
                <a:r>
                  <a:rPr lang="en-US" dirty="0"/>
                  <a:t>the </a:t>
                </a:r>
                <a:r>
                  <a:rPr lang="en-US" dirty="0" smtClean="0"/>
                  <a:t>feature weights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 ̂ )</a:t>
                </a:r>
                <a:r>
                  <a:rPr lang="en-US" dirty="0" smtClean="0"/>
                  <a:t> that will allow us to predict correctly our probabilities </a:t>
                </a:r>
                <a:r>
                  <a:rPr lang="en-US" i="0">
                    <a:latin typeface="Cambria Math" panose="02040503050406030204" pitchFamily="18" charset="0"/>
                  </a:rPr>
                  <a:t>𝑝=𝑓(▁𝑥</a:t>
                </a:r>
                <a:r>
                  <a:rPr lang="en-US" i="0">
                    <a:latin typeface="Cambria Math" panose="02040503050406030204" pitchFamily="18" charset="0"/>
                    <a:ea typeface="Cambria Math" panose="02040503050406030204" pitchFamily="18" charset="0"/>
                  </a:rPr>
                  <a:t>;▁(𝜃 ̂ ))</a:t>
                </a:r>
                <a:endParaRPr lang="en-CA" dirty="0" smtClean="0"/>
              </a:p>
              <a:p>
                <a:endParaRPr lang="en-US" dirty="0" smtClean="0"/>
              </a:p>
              <a:p>
                <a:r>
                  <a:rPr lang="en-US" dirty="0" smtClean="0"/>
                  <a:t>This is achieved by minimizing the log-loss function. This cost function is defined as displayed on the slide</a:t>
                </a:r>
              </a:p>
              <a:p>
                <a:endParaRPr lang="en-US" dirty="0" smtClean="0"/>
              </a:p>
              <a:p>
                <a:r>
                  <a:rPr lang="en-US" dirty="0" smtClean="0"/>
                  <a:t>You will recognize our function c(p) we discussed</a:t>
                </a:r>
                <a:r>
                  <a:rPr lang="en-US" baseline="0" dirty="0" smtClean="0"/>
                  <a:t> in the previous slides</a:t>
                </a:r>
              </a:p>
              <a:p>
                <a:r>
                  <a:rPr lang="en-US" baseline="0" dirty="0" smtClean="0"/>
                  <a:t>The log-loss function is defined as the sum over all functions c(p) evaluated in all instances.</a:t>
                </a:r>
              </a:p>
              <a:p>
                <a:r>
                  <a:rPr lang="en-US" baseline="0" dirty="0" smtClean="0"/>
                  <a:t>Remember that the probabilities are calculated using the logistic function for each instance number </a:t>
                </a:r>
                <a:r>
                  <a:rPr lang="en-US" baseline="0" dirty="0" err="1" smtClean="0"/>
                  <a:t>i</a:t>
                </a:r>
                <a:r>
                  <a:rPr lang="en-US" baseline="0" dirty="0" smtClean="0"/>
                  <a:t>.</a:t>
                </a:r>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11</a:t>
            </a:fld>
            <a:endParaRPr lang="en-US"/>
          </a:p>
        </p:txBody>
      </p:sp>
    </p:spTree>
    <p:extLst>
      <p:ext uri="{BB962C8B-B14F-4D97-AF65-F5344CB8AC3E}">
        <p14:creationId xmlns:p14="http://schemas.microsoft.com/office/powerpoint/2010/main" val="3809791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show with</a:t>
            </a:r>
            <a:r>
              <a:rPr lang="en-US" baseline="0" dirty="0" smtClean="0"/>
              <a:t> an example how logistic regression is applied</a:t>
            </a:r>
          </a:p>
          <a:p>
            <a:endParaRPr lang="en-US" baseline="0" dirty="0" smtClean="0"/>
          </a:p>
          <a:p>
            <a:r>
              <a:rPr lang="en-US" baseline="0" dirty="0" smtClean="0"/>
              <a:t>For this we use a data set containing midterm grades of a past semester of this course</a:t>
            </a:r>
          </a:p>
          <a:p>
            <a:r>
              <a:rPr lang="en-US" baseline="0" dirty="0" smtClean="0"/>
              <a:t>In this example there were 91 students in the course</a:t>
            </a:r>
          </a:p>
          <a:p>
            <a:r>
              <a:rPr lang="en-US" baseline="0" dirty="0" smtClean="0"/>
              <a:t>The x values are the grades, out of 100, the students got in the midterm</a:t>
            </a:r>
          </a:p>
          <a:p>
            <a:r>
              <a:rPr lang="en-US" baseline="0" dirty="0" smtClean="0"/>
              <a:t>The labels are either 1 if the student did pass the course or zero if the student did fail the course</a:t>
            </a:r>
          </a:p>
          <a:p>
            <a:endParaRPr lang="en-US" baseline="0" dirty="0" smtClean="0"/>
          </a:p>
          <a:p>
            <a:r>
              <a:rPr lang="en-US" baseline="0" dirty="0" smtClean="0"/>
              <a:t>We can display this data set on a plot showing if the student passed or not the class in function of the midterm grade.</a:t>
            </a:r>
          </a:p>
          <a:p>
            <a:r>
              <a:rPr lang="en-US" baseline="0" dirty="0" smtClean="0"/>
              <a:t>Not surprisingly one can observe that the higher the midterm grade, the more likely the student was to pass the course</a:t>
            </a:r>
          </a:p>
          <a:p>
            <a:endParaRPr lang="en-US" baseline="0" dirty="0" smtClean="0"/>
          </a:p>
          <a:p>
            <a:r>
              <a:rPr lang="en-US" baseline="0" dirty="0" smtClean="0"/>
              <a:t>If we formulate this problem in our machine learning notations we define the features as the column vectors [1 x(</a:t>
            </a:r>
            <a:r>
              <a:rPr lang="en-US" baseline="0" dirty="0" err="1" smtClean="0"/>
              <a:t>i</a:t>
            </a:r>
            <a:r>
              <a:rPr lang="en-US" baseline="0" dirty="0" smtClean="0"/>
              <a:t>)], where x(</a:t>
            </a:r>
            <a:r>
              <a:rPr lang="en-US" baseline="0" dirty="0" err="1" smtClean="0"/>
              <a:t>i</a:t>
            </a:r>
            <a:r>
              <a:rPr lang="en-US" baseline="0" dirty="0" smtClean="0"/>
              <a:t>) is the midterm grade of student number </a:t>
            </a:r>
            <a:r>
              <a:rPr lang="en-US" baseline="0" dirty="0" err="1" smtClean="0"/>
              <a:t>i</a:t>
            </a:r>
            <a:r>
              <a:rPr lang="en-US" baseline="0" dirty="0" smtClean="0"/>
              <a:t>.</a:t>
            </a:r>
          </a:p>
          <a:p>
            <a:r>
              <a:rPr lang="en-US" baseline="0" dirty="0" smtClean="0"/>
              <a:t>The labels are either 0, if the student did at the end fail the class or 1 if he passed the class</a:t>
            </a:r>
          </a:p>
          <a:p>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12</a:t>
            </a:fld>
            <a:endParaRPr lang="en-US"/>
          </a:p>
        </p:txBody>
      </p:sp>
    </p:spTree>
    <p:extLst>
      <p:ext uri="{BB962C8B-B14F-4D97-AF65-F5344CB8AC3E}">
        <p14:creationId xmlns:p14="http://schemas.microsoft.com/office/powerpoint/2010/main" val="3095480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probability to pass the course is computed according the function </a:t>
                </a:r>
                <a14:m>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bar>
                              <m:barPr>
                                <m:ctrlPr>
                                  <a:rPr lang="en-US" i="1" smtClean="0">
                                    <a:latin typeface="Cambria Math" panose="02040503050406030204" pitchFamily="18" charset="0"/>
                                  </a:rPr>
                                </m:ctrlPr>
                              </m:barPr>
                              <m:e>
                                <m:r>
                                  <a:rPr lang="en-US" i="1">
                                    <a:latin typeface="Cambria Math" panose="02040503050406030204" pitchFamily="18" charset="0"/>
                                  </a:rPr>
                                  <m:t>𝑥</m:t>
                                </m:r>
                              </m:e>
                            </m:ba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oMath>
                </a14:m>
                <a:endParaRPr lang="en-US" dirty="0" smtClean="0"/>
              </a:p>
              <a:p>
                <a:r>
                  <a:rPr lang="en-US" dirty="0" smtClean="0"/>
                  <a:t>The variable t is computed as t=</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smtClean="0"/>
              </a:p>
              <a:p>
                <a:r>
                  <a:rPr lang="en-US" dirty="0" smtClean="0"/>
                  <a:t>Putting all together gives us </a:t>
                </a:r>
                <a14:m>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bar>
                              <m:barPr>
                                <m:ctrlPr>
                                  <a:rPr lang="en-US" i="1" smtClean="0">
                                    <a:latin typeface="Cambria Math" panose="02040503050406030204" pitchFamily="18" charset="0"/>
                                  </a:rPr>
                                </m:ctrlPr>
                              </m:barPr>
                              <m:e>
                                <m:r>
                                  <a:rPr lang="en-US" i="1">
                                    <a:latin typeface="Cambria Math" panose="02040503050406030204" pitchFamily="18" charset="0"/>
                                  </a:rPr>
                                  <m:t>𝑥</m:t>
                                </m:r>
                              </m:e>
                            </m:ba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a14:m>
                <a:r>
                  <a:rPr lang="en-US" dirty="0" smtClean="0"/>
                  <a:t> or in vector notations </a:t>
                </a:r>
                <a14:m>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a14:m>
                <a:endParaRPr lang="en-US" dirty="0" smtClean="0"/>
              </a:p>
              <a:p>
                <a:endParaRPr lang="en-US" dirty="0" smtClean="0"/>
              </a:p>
              <a:p>
                <a:r>
                  <a:rPr lang="en-US" dirty="0" smtClean="0"/>
                  <a:t>The cost function to be minimized can be written</a:t>
                </a:r>
                <a:r>
                  <a:rPr lang="en-US" baseline="0" dirty="0" smtClean="0"/>
                  <a:t> down too as displayed on the slide</a:t>
                </a:r>
              </a:p>
              <a:p>
                <a:endParaRPr lang="en-US" baseline="0" dirty="0" smtClean="0"/>
              </a:p>
              <a:p>
                <a:r>
                  <a:rPr lang="en-US" baseline="0" dirty="0" smtClean="0"/>
                  <a:t>You may wish to take some time to read these expressions carefully and understand them</a:t>
                </a:r>
                <a:endParaRPr lang="en-US"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The probability to pass the course is computed according the function </a:t>
                </a:r>
                <a:r>
                  <a:rPr lang="en-US" i="0" smtClean="0">
                    <a:latin typeface="Cambria Math" panose="02040503050406030204" pitchFamily="18" charset="0"/>
                  </a:rPr>
                  <a:t>𝑝</a:t>
                </a:r>
                <a:r>
                  <a:rPr lang="en-US" i="0" smtClean="0">
                    <a:latin typeface="Cambria Math" panose="02040503050406030204" pitchFamily="18" charset="0"/>
                  </a:rPr>
                  <a:t>(▁</a:t>
                </a:r>
                <a:r>
                  <a:rPr lang="en-US" i="0">
                    <a:latin typeface="Cambria Math" panose="02040503050406030204" pitchFamily="18" charset="0"/>
                  </a:rPr>
                  <a:t>𝑥</a:t>
                </a:r>
                <a:r>
                  <a:rPr lang="en-US" i="0" smtClean="0">
                    <a:latin typeface="Cambria Math" panose="02040503050406030204" pitchFamily="18" charset="0"/>
                  </a:rPr>
                  <a:t>^(</a:t>
                </a:r>
                <a:r>
                  <a:rPr lang="en-US" b="0" i="0" smtClean="0">
                    <a:latin typeface="Cambria Math" panose="02040503050406030204" pitchFamily="18" charset="0"/>
                  </a:rPr>
                  <a:t>(𝑖)) )</a:t>
                </a:r>
                <a:endParaRPr lang="en-US" dirty="0" smtClean="0"/>
              </a:p>
              <a:p>
                <a:r>
                  <a:rPr lang="en-US" dirty="0" smtClean="0"/>
                  <a:t>The variable t is computed as t=</a:t>
                </a:r>
                <a:r>
                  <a:rPr lang="en-US" i="0">
                    <a:latin typeface="Cambria Math" panose="02040503050406030204" pitchFamily="18" charset="0"/>
                    <a:ea typeface="Cambria Math" panose="02040503050406030204" pitchFamily="18" charset="0"/>
                  </a:rPr>
                  <a:t>𝜃</a:t>
                </a:r>
                <a:r>
                  <a:rPr lang="en-US" i="0" smtClean="0">
                    <a:latin typeface="Cambria Math" panose="02040503050406030204" pitchFamily="18" charset="0"/>
                    <a:ea typeface="Cambria Math" panose="02040503050406030204" pitchFamily="18" charset="0"/>
                  </a:rPr>
                  <a:t>_</a:t>
                </a:r>
                <a:r>
                  <a:rPr lang="en-US" i="0">
                    <a:latin typeface="Cambria Math" panose="02040503050406030204" pitchFamily="18" charset="0"/>
                  </a:rPr>
                  <a:t>0+</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1 𝑥^((𝑖))</a:t>
                </a:r>
                <a:endParaRPr lang="en-US" dirty="0" smtClean="0"/>
              </a:p>
              <a:p>
                <a:r>
                  <a:rPr lang="en-US" dirty="0" smtClean="0"/>
                  <a:t>Putting all together gives us </a:t>
                </a:r>
                <a:r>
                  <a:rPr lang="en-US" i="0" smtClean="0">
                    <a:latin typeface="Cambria Math" panose="02040503050406030204" pitchFamily="18" charset="0"/>
                  </a:rPr>
                  <a:t>𝑝</a:t>
                </a:r>
                <a:r>
                  <a:rPr lang="en-US" i="0" smtClean="0">
                    <a:latin typeface="Cambria Math" panose="02040503050406030204" pitchFamily="18" charset="0"/>
                  </a:rPr>
                  <a:t>(▁</a:t>
                </a:r>
                <a:r>
                  <a:rPr lang="en-US" i="0">
                    <a:latin typeface="Cambria Math" panose="02040503050406030204" pitchFamily="18" charset="0"/>
                  </a:rPr>
                  <a:t>𝑥</a:t>
                </a:r>
                <a:r>
                  <a:rPr lang="en-US" i="0" smtClean="0">
                    <a:latin typeface="Cambria Math" panose="02040503050406030204" pitchFamily="18" charset="0"/>
                  </a:rPr>
                  <a:t>^(</a:t>
                </a:r>
                <a:r>
                  <a:rPr lang="en-US" b="0" i="0" smtClean="0">
                    <a:latin typeface="Cambria Math" panose="02040503050406030204" pitchFamily="18" charset="0"/>
                  </a:rPr>
                  <a:t>(𝑖)) )</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𝜎(𝜃_</a:t>
                </a:r>
                <a:r>
                  <a:rPr lang="en-US" i="0">
                    <a:latin typeface="Cambria Math" panose="02040503050406030204" pitchFamily="18" charset="0"/>
                  </a:rPr>
                  <a:t>0+</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1 𝑥^((𝑖)) )</a:t>
                </a:r>
                <a:r>
                  <a:rPr lang="en-US" dirty="0" smtClean="0"/>
                  <a:t> or in vector notations </a:t>
                </a:r>
                <a:r>
                  <a:rPr lang="en-US" i="0" smtClean="0">
                    <a:latin typeface="Cambria Math" panose="02040503050406030204" pitchFamily="18" charset="0"/>
                    <a:ea typeface="Cambria Math" panose="02040503050406030204" pitchFamily="18" charset="0"/>
                  </a:rPr>
                  <a:t>𝜎</a:t>
                </a:r>
                <a:r>
                  <a:rPr lang="en-US" i="0">
                    <a:latin typeface="Cambria Math" panose="02040503050406030204" pitchFamily="18" charset="0"/>
                    <a:ea typeface="Cambria Math" panose="02040503050406030204" pitchFamily="18" charset="0"/>
                  </a:rPr>
                  <a:t>(〖▁𝜃</a:t>
                </a:r>
                <a:r>
                  <a:rPr lang="en-US" i="0" dirty="0">
                    <a:latin typeface="Cambria Math" panose="02040503050406030204" pitchFamily="18" charset="0"/>
                    <a:ea typeface="Cambria Math" panose="02040503050406030204" pitchFamily="18" charset="0"/>
                  </a:rPr>
                  <a:t> "</a:t>
                </a:r>
                <a:r>
                  <a:rPr lang="en-US" i="0" dirty="0"/>
                  <a:t> </a:t>
                </a:r>
                <a:r>
                  <a:rPr lang="en-US" i="0" dirty="0">
                    <a:latin typeface="Cambria Math" panose="02040503050406030204" pitchFamily="18" charset="0"/>
                  </a:rPr>
                  <a:t>" </a:t>
                </a:r>
                <a:r>
                  <a:rPr lang="en-US" i="0">
                    <a:latin typeface="Cambria Math" panose="02040503050406030204" pitchFamily="18" charset="0"/>
                  </a:rPr>
                  <a:t>〗^𝑇 ▁𝑥^((𝑖)) )</a:t>
                </a:r>
                <a:endParaRPr lang="en-US" dirty="0" smtClean="0"/>
              </a:p>
              <a:p>
                <a:endParaRPr lang="en-US" dirty="0" smtClean="0"/>
              </a:p>
              <a:p>
                <a:r>
                  <a:rPr lang="en-US" dirty="0" smtClean="0"/>
                  <a:t>The cost function to be minimized can be written</a:t>
                </a:r>
                <a:r>
                  <a:rPr lang="en-US" baseline="0" dirty="0" smtClean="0"/>
                  <a:t> down too as displayed on the slide</a:t>
                </a:r>
              </a:p>
              <a:p>
                <a:endParaRPr lang="en-US" baseline="0" dirty="0" smtClean="0"/>
              </a:p>
              <a:p>
                <a:r>
                  <a:rPr lang="en-US" baseline="0" dirty="0" smtClean="0"/>
                  <a:t>You may wish to take some time to read these expressions carefully and understand them</a:t>
                </a:r>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13</a:t>
            </a:fld>
            <a:endParaRPr lang="en-US"/>
          </a:p>
        </p:txBody>
      </p:sp>
    </p:spTree>
    <p:extLst>
      <p:ext uri="{BB962C8B-B14F-4D97-AF65-F5344CB8AC3E}">
        <p14:creationId xmlns:p14="http://schemas.microsoft.com/office/powerpoint/2010/main" val="153620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Logistic regression possible to do with simple algorithms. But as for regression</a:t>
            </a:r>
            <a:r>
              <a:rPr lang="en-US" baseline="0" dirty="0" smtClean="0"/>
              <a:t> with regularization </a:t>
            </a:r>
            <a:r>
              <a:rPr lang="en-US" baseline="0" dirty="0" err="1" smtClean="0"/>
              <a:t>matlab</a:t>
            </a:r>
            <a:r>
              <a:rPr lang="en-US" baseline="0" dirty="0" smtClean="0"/>
              <a:t> implements a function to perform logistic regression</a:t>
            </a:r>
          </a:p>
          <a:p>
            <a:endParaRPr lang="en-US" baseline="0" dirty="0" smtClean="0"/>
          </a:p>
          <a:p>
            <a:r>
              <a:rPr lang="en-US" baseline="0" dirty="0" smtClean="0"/>
              <a:t>We will show in our example how to use this </a:t>
            </a:r>
            <a:r>
              <a:rPr lang="en-US" baseline="0" dirty="0" err="1" smtClean="0"/>
              <a:t>matlab</a:t>
            </a:r>
            <a:r>
              <a:rPr lang="en-US" baseline="0" dirty="0" smtClean="0"/>
              <a:t> function</a:t>
            </a:r>
          </a:p>
          <a:p>
            <a:endParaRPr lang="en-US" baseline="0" dirty="0" smtClean="0"/>
          </a:p>
          <a:p>
            <a:r>
              <a:rPr lang="en-US" baseline="0" dirty="0" smtClean="0"/>
              <a:t>At first we need to enter the data set</a:t>
            </a:r>
          </a:p>
          <a:p>
            <a:endParaRPr lang="en-US" baseline="0" dirty="0" smtClean="0"/>
          </a:p>
          <a:p>
            <a:r>
              <a:rPr lang="en-US" baseline="0" dirty="0" smtClean="0"/>
              <a:t>We do this by defining a column vector x containing all midterm grades</a:t>
            </a:r>
          </a:p>
          <a:p>
            <a:r>
              <a:rPr lang="en-US" baseline="0" dirty="0" smtClean="0"/>
              <a:t>We define as well a column vector y containing the labels.</a:t>
            </a:r>
          </a:p>
          <a:p>
            <a:endParaRPr lang="en-US" baseline="0" dirty="0" smtClean="0"/>
          </a:p>
          <a:p>
            <a:r>
              <a:rPr lang="en-US" baseline="0" dirty="0" smtClean="0"/>
              <a:t>To check if we entered correctly our data set we can plot it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14</a:t>
            </a:fld>
            <a:endParaRPr lang="en-US"/>
          </a:p>
        </p:txBody>
      </p:sp>
    </p:spTree>
    <p:extLst>
      <p:ext uri="{BB962C8B-B14F-4D97-AF65-F5344CB8AC3E}">
        <p14:creationId xmlns:p14="http://schemas.microsoft.com/office/powerpoint/2010/main" val="2124973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perform logistic regression we are going to</a:t>
                </a:r>
                <a:r>
                  <a:rPr lang="en-US" baseline="0" dirty="0" smtClean="0"/>
                  <a:t> use the </a:t>
                </a:r>
                <a:r>
                  <a:rPr lang="en-US" baseline="0" dirty="0" err="1" smtClean="0"/>
                  <a:t>matlab</a:t>
                </a:r>
                <a:r>
                  <a:rPr lang="en-US" baseline="0" dirty="0" smtClean="0"/>
                  <a:t> function </a:t>
                </a:r>
                <a:r>
                  <a:rPr lang="en-US" baseline="0" dirty="0" err="1" smtClean="0"/>
                  <a:t>mnrfit</a:t>
                </a:r>
                <a:endParaRPr lang="en-US" baseline="0" dirty="0" smtClean="0"/>
              </a:p>
              <a:p>
                <a:endParaRPr lang="en-US" baseline="0" dirty="0" smtClean="0"/>
              </a:p>
              <a:p>
                <a:r>
                  <a:rPr lang="en-US" baseline="0" dirty="0" smtClean="0"/>
                  <a:t>We use this function in the version with two input arguments and one output argument</a:t>
                </a:r>
              </a:p>
              <a:p>
                <a:endParaRPr lang="en-US" dirty="0" smtClean="0"/>
              </a:p>
              <a:p>
                <a:r>
                  <a:rPr lang="en-US" dirty="0" smtClean="0"/>
                  <a:t>The output is a vector B with the </a:t>
                </a:r>
                <a:r>
                  <a:rPr lang="en-US" sz="1200" dirty="0" smtClean="0"/>
                  <a:t>fitted regression parameters </a:t>
                </a:r>
                <a14:m>
                  <m:oMath xmlns:m="http://schemas.openxmlformats.org/officeDocument/2006/math">
                    <m:bar>
                      <m:barPr>
                        <m:ctrlPr>
                          <a:rPr lang="en-US" sz="1200" i="1">
                            <a:latin typeface="Cambria Math" panose="02040503050406030204" pitchFamily="18" charset="0"/>
                          </a:rPr>
                        </m:ctrlPr>
                      </m:barPr>
                      <m:e>
                        <m:r>
                          <a:rPr lang="en-US" sz="1200" i="1">
                            <a:latin typeface="Cambria Math" panose="02040503050406030204" pitchFamily="18" charset="0"/>
                            <a:ea typeface="Cambria Math" panose="02040503050406030204" pitchFamily="18" charset="0"/>
                          </a:rPr>
                          <m:t>𝜃</m:t>
                        </m:r>
                      </m:e>
                    </m:bar>
                  </m:oMath>
                </a14:m>
                <a:endParaRPr lang="en-CA" dirty="0" smtClean="0"/>
              </a:p>
              <a:p>
                <a:endParaRPr lang="en-US" dirty="0" smtClean="0"/>
              </a:p>
              <a:p>
                <a:r>
                  <a:rPr lang="en-US" dirty="0" smtClean="0"/>
                  <a:t>The first input argument</a:t>
                </a:r>
                <a:r>
                  <a:rPr lang="en-US" baseline="0" dirty="0" smtClean="0"/>
                  <a:t> x is a matrix </a:t>
                </a:r>
                <a:r>
                  <a:rPr lang="en-US" sz="1200" dirty="0" smtClean="0"/>
                  <a:t>containing all features column by column </a:t>
                </a:r>
              </a:p>
              <a:p>
                <a:r>
                  <a:rPr lang="en-US" sz="1200" dirty="0" smtClean="0"/>
                  <a:t>So the</a:t>
                </a:r>
                <a:r>
                  <a:rPr lang="en-US" sz="1200" baseline="0" dirty="0" smtClean="0"/>
                  <a:t> first column contains the first features x1, second column the second feature x2 and so on</a:t>
                </a:r>
              </a:p>
              <a:p>
                <a:endParaRPr lang="en-US" sz="1200" baseline="0" dirty="0" smtClean="0"/>
              </a:p>
              <a:p>
                <a:r>
                  <a:rPr lang="en-US" sz="1200" baseline="0" dirty="0" smtClean="0"/>
                  <a:t>Note that here </a:t>
                </a:r>
                <a:r>
                  <a:rPr lang="en-US" sz="1200" baseline="0" dirty="0" err="1" smtClean="0"/>
                  <a:t>matlab</a:t>
                </a:r>
                <a:r>
                  <a:rPr lang="en-US" sz="1200" baseline="0" dirty="0" smtClean="0"/>
                  <a:t> does not use the convention to add a 1 as the first column vector.</a:t>
                </a:r>
              </a:p>
              <a:p>
                <a:r>
                  <a:rPr lang="en-US" sz="1200" baseline="0" dirty="0" smtClean="0"/>
                  <a:t>As we already stressed out in a previous lesson, the usage or not of this convention can be a source of confusion when using existing libraries and it is always very important to read carefully the documentation</a:t>
                </a:r>
              </a:p>
              <a:p>
                <a:endParaRPr lang="en-US" sz="1200" baseline="0" dirty="0" smtClean="0"/>
              </a:p>
              <a:p>
                <a:r>
                  <a:rPr lang="en-US" dirty="0" smtClean="0"/>
                  <a:t>The second</a:t>
                </a:r>
                <a:r>
                  <a:rPr lang="en-US" baseline="0" dirty="0" smtClean="0"/>
                  <a:t> input argument is the column vector y containing all labels of the data set</a:t>
                </a:r>
              </a:p>
              <a:p>
                <a:r>
                  <a:rPr lang="en-US" baseline="0" dirty="0" smtClean="0"/>
                  <a:t>Note that this vector must be made out of Boolean values, which means out of TRUE and FALSE values.</a:t>
                </a:r>
                <a:endParaRPr lang="en-CA" dirty="0"/>
              </a:p>
            </p:txBody>
          </p:sp>
        </mc:Choice>
        <mc:Fallback xmlns="">
          <p:sp>
            <p:nvSpPr>
              <p:cNvPr id="3" name="Notes Placeholder 2"/>
              <p:cNvSpPr>
                <a:spLocks noGrp="1"/>
              </p:cNvSpPr>
              <p:nvPr>
                <p:ph type="body" idx="1"/>
              </p:nvPr>
            </p:nvSpPr>
            <p:spPr/>
            <p:txBody>
              <a:bodyPr/>
              <a:lstStyle/>
              <a:p>
                <a:r>
                  <a:rPr lang="en-US" dirty="0" smtClean="0"/>
                  <a:t>To perform logistic regression we are going to</a:t>
                </a:r>
                <a:r>
                  <a:rPr lang="en-US" baseline="0" dirty="0" smtClean="0"/>
                  <a:t> use the </a:t>
                </a:r>
                <a:r>
                  <a:rPr lang="en-US" baseline="0" dirty="0" err="1" smtClean="0"/>
                  <a:t>matlab</a:t>
                </a:r>
                <a:r>
                  <a:rPr lang="en-US" baseline="0" dirty="0" smtClean="0"/>
                  <a:t> function </a:t>
                </a:r>
                <a:r>
                  <a:rPr lang="en-US" baseline="0" dirty="0" err="1" smtClean="0"/>
                  <a:t>mnrfit</a:t>
                </a:r>
                <a:endParaRPr lang="en-US" baseline="0" dirty="0" smtClean="0"/>
              </a:p>
              <a:p>
                <a:endParaRPr lang="en-US" baseline="0" dirty="0" smtClean="0"/>
              </a:p>
              <a:p>
                <a:r>
                  <a:rPr lang="en-US" baseline="0" dirty="0" smtClean="0"/>
                  <a:t>We use this function in the version with two input arguments and one output argument</a:t>
                </a:r>
              </a:p>
              <a:p>
                <a:endParaRPr lang="en-US" dirty="0" smtClean="0"/>
              </a:p>
              <a:p>
                <a:r>
                  <a:rPr lang="en-US" dirty="0" smtClean="0"/>
                  <a:t>The output is a vector B with the </a:t>
                </a:r>
                <a:r>
                  <a:rPr lang="en-US" sz="1200" dirty="0" smtClean="0"/>
                  <a:t>fitted regression parameters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endParaRPr lang="en-CA" dirty="0" smtClean="0"/>
              </a:p>
              <a:p>
                <a:endParaRPr lang="en-US" dirty="0" smtClean="0"/>
              </a:p>
              <a:p>
                <a:r>
                  <a:rPr lang="en-US" dirty="0" smtClean="0"/>
                  <a:t>The first input argument</a:t>
                </a:r>
                <a:r>
                  <a:rPr lang="en-US" baseline="0" dirty="0" smtClean="0"/>
                  <a:t> x is a matrix </a:t>
                </a:r>
                <a:r>
                  <a:rPr lang="en-US" sz="1200" dirty="0" smtClean="0"/>
                  <a:t>containing all features column by column </a:t>
                </a:r>
              </a:p>
              <a:p>
                <a:r>
                  <a:rPr lang="en-US" sz="1200" dirty="0" smtClean="0"/>
                  <a:t>So the</a:t>
                </a:r>
                <a:r>
                  <a:rPr lang="en-US" sz="1200" baseline="0" dirty="0" smtClean="0"/>
                  <a:t> first column contains the first features x1, second column the second feature x2 and so on</a:t>
                </a:r>
              </a:p>
              <a:p>
                <a:endParaRPr lang="en-US" sz="1200" baseline="0" dirty="0" smtClean="0"/>
              </a:p>
              <a:p>
                <a:r>
                  <a:rPr lang="en-US" sz="1200" baseline="0" dirty="0" smtClean="0"/>
                  <a:t>Note that here </a:t>
                </a:r>
                <a:r>
                  <a:rPr lang="en-US" sz="1200" baseline="0" dirty="0" err="1" smtClean="0"/>
                  <a:t>matlab</a:t>
                </a:r>
                <a:r>
                  <a:rPr lang="en-US" sz="1200" baseline="0" dirty="0" smtClean="0"/>
                  <a:t> does not use the convention to add a 1 as the first column vector.</a:t>
                </a:r>
              </a:p>
              <a:p>
                <a:r>
                  <a:rPr lang="en-US" sz="1200" baseline="0" dirty="0" smtClean="0"/>
                  <a:t>As we already stressed out in a previous lesson, the usage or not of this convention can be a source of confusion when using existing libraries and it is always very important to read carefully the documentation</a:t>
                </a:r>
              </a:p>
              <a:p>
                <a:endParaRPr lang="en-US" sz="1200" baseline="0" dirty="0" smtClean="0"/>
              </a:p>
              <a:p>
                <a:r>
                  <a:rPr lang="en-US" dirty="0" smtClean="0"/>
                  <a:t>The second</a:t>
                </a:r>
                <a:r>
                  <a:rPr lang="en-US" baseline="0" dirty="0" smtClean="0"/>
                  <a:t> input argument is the column vector y containing all labels of the data set</a:t>
                </a:r>
              </a:p>
              <a:p>
                <a:r>
                  <a:rPr lang="en-US" baseline="0" dirty="0" smtClean="0"/>
                  <a:t>Note that this vector must be made out of Boolean values, which means out of TRUE and FALSE values.</a:t>
                </a:r>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15</a:t>
            </a:fld>
            <a:endParaRPr lang="en-US"/>
          </a:p>
        </p:txBody>
      </p:sp>
    </p:spTree>
    <p:extLst>
      <p:ext uri="{BB962C8B-B14F-4D97-AF65-F5344CB8AC3E}">
        <p14:creationId xmlns:p14="http://schemas.microsoft.com/office/powerpoint/2010/main" val="87340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order to be able to use the </a:t>
                </a:r>
                <a:r>
                  <a:rPr lang="en-US" dirty="0" err="1" smtClean="0"/>
                  <a:t>matlab</a:t>
                </a:r>
                <a:r>
                  <a:rPr lang="en-US" dirty="0" smtClean="0"/>
                  <a:t> function </a:t>
                </a:r>
                <a:r>
                  <a:rPr lang="en-US" dirty="0" err="1" smtClean="0"/>
                  <a:t>mnrfit</a:t>
                </a:r>
                <a:r>
                  <a:rPr lang="en-US" dirty="0" smtClean="0"/>
                  <a:t>, we need to format our data accordingly what the </a:t>
                </a:r>
                <a:r>
                  <a:rPr lang="en-US" dirty="0" err="1" smtClean="0"/>
                  <a:t>matlab</a:t>
                </a:r>
                <a:r>
                  <a:rPr lang="en-US" dirty="0" smtClean="0"/>
                  <a:t> function requires</a:t>
                </a:r>
              </a:p>
              <a:p>
                <a:endParaRPr lang="en-US" dirty="0" smtClean="0"/>
              </a:p>
              <a:p>
                <a:r>
                  <a:rPr lang="en-US" dirty="0" smtClean="0"/>
                  <a:t>As our y vector contains zeros</a:t>
                </a:r>
                <a:r>
                  <a:rPr lang="en-US" baseline="0" dirty="0" smtClean="0"/>
                  <a:t> and ones, we need first to convert this in Boolean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do this with the command </a:t>
                </a:r>
                <a:r>
                  <a:rPr lang="en-CA" dirty="0" err="1" smtClean="0">
                    <a:solidFill>
                      <a:schemeClr val="tx1"/>
                    </a:solidFill>
                  </a:rPr>
                  <a:t>yc</a:t>
                </a:r>
                <a:r>
                  <a:rPr lang="en-CA" dirty="0" smtClean="0">
                    <a:solidFill>
                      <a:schemeClr val="tx1"/>
                    </a:solidFill>
                  </a:rPr>
                  <a:t>=categorical(y==1)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This</a:t>
                </a:r>
                <a:r>
                  <a:rPr lang="en-US" baseline="0" dirty="0" smtClean="0">
                    <a:solidFill>
                      <a:schemeClr val="tx1"/>
                    </a:solidFill>
                  </a:rPr>
                  <a:t> creates a column vector which will have a TRUE if the label was equal to one, and FALSE if the label was equal to zero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Now there is further important step required for </a:t>
                </a:r>
                <a:r>
                  <a:rPr lang="en-US" baseline="0" dirty="0" err="1" smtClean="0">
                    <a:solidFill>
                      <a:schemeClr val="tx1"/>
                    </a:solidFill>
                  </a:rPr>
                  <a:t>matlab</a:t>
                </a: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In fact we need to tell </a:t>
                </a:r>
                <a:r>
                  <a:rPr lang="en-US" baseline="0" dirty="0" err="1" smtClean="0">
                    <a:solidFill>
                      <a:schemeClr val="tx1"/>
                    </a:solidFill>
                  </a:rPr>
                  <a:t>matlab</a:t>
                </a:r>
                <a:r>
                  <a:rPr lang="en-US" baseline="0" dirty="0" smtClean="0">
                    <a:solidFill>
                      <a:schemeClr val="tx1"/>
                    </a:solidFill>
                  </a:rPr>
                  <a:t> which class is the class associated to a probability of one and which one is associated to the probability zero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You may think </a:t>
                </a:r>
                <a:r>
                  <a:rPr lang="en-US" baseline="0" dirty="0" err="1" smtClean="0">
                    <a:solidFill>
                      <a:schemeClr val="tx1"/>
                    </a:solidFill>
                  </a:rPr>
                  <a:t>matlab</a:t>
                </a:r>
                <a:r>
                  <a:rPr lang="en-US" baseline="0" dirty="0" smtClean="0">
                    <a:solidFill>
                      <a:schemeClr val="tx1"/>
                    </a:solidFill>
                  </a:rPr>
                  <a:t> associated the label TRUE to the probability one and FALSE to the probability zero. This is not the case.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solidFill>
                      <a:schemeClr val="tx1"/>
                    </a:solidFill>
                  </a:rPr>
                  <a:t>Matlab</a:t>
                </a:r>
                <a:r>
                  <a:rPr lang="en-US" baseline="0" dirty="0" smtClean="0">
                    <a:solidFill>
                      <a:schemeClr val="tx1"/>
                    </a:solidFill>
                  </a:rPr>
                  <a:t> uses another convention which is related to which order the categorizes are stored. We don’t want to go in the technical details here. If you are interested you can find more in the online </a:t>
                </a:r>
                <a:r>
                  <a:rPr lang="en-US" baseline="0" dirty="0" err="1" smtClean="0">
                    <a:solidFill>
                      <a:schemeClr val="tx1"/>
                    </a:solidFill>
                  </a:rPr>
                  <a:t>matlab</a:t>
                </a:r>
                <a:r>
                  <a:rPr lang="en-US" baseline="0" dirty="0" smtClean="0">
                    <a:solidFill>
                      <a:schemeClr val="tx1"/>
                    </a:solidFill>
                  </a:rPr>
                  <a:t> documentation. Let us just give the right command to use such that all will behave as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command is </a:t>
                </a:r>
                <a:r>
                  <a:rPr lang="en-CA" dirty="0" err="1" smtClean="0">
                    <a:solidFill>
                      <a:schemeClr val="tx1"/>
                    </a:solidFill>
                  </a:rPr>
                  <a:t>yc</a:t>
                </a:r>
                <a:r>
                  <a:rPr lang="en-CA" dirty="0" smtClean="0">
                    <a:solidFill>
                      <a:schemeClr val="tx1"/>
                    </a:solidFill>
                  </a:rPr>
                  <a:t>=</a:t>
                </a:r>
                <a:r>
                  <a:rPr lang="en-CA" dirty="0" err="1" smtClean="0">
                    <a:solidFill>
                      <a:schemeClr val="tx1"/>
                    </a:solidFill>
                  </a:rPr>
                  <a:t>reordercats</a:t>
                </a:r>
                <a:r>
                  <a:rPr lang="en-CA" dirty="0" smtClean="0">
                    <a:solidFill>
                      <a:schemeClr val="tx1"/>
                    </a:solidFill>
                  </a:rPr>
                  <a:t>(</a:t>
                </a:r>
                <a:r>
                  <a:rPr lang="en-CA" dirty="0" err="1" smtClean="0">
                    <a:solidFill>
                      <a:schemeClr val="tx1"/>
                    </a:solidFill>
                  </a:rPr>
                  <a:t>yc</a:t>
                </a:r>
                <a:r>
                  <a:rPr lang="en-CA" dirty="0" smtClean="0">
                    <a:solidFill>
                      <a:schemeClr val="tx1"/>
                    </a:solidFill>
                  </a:rPr>
                  <a:t>, {'true'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What this command basically does is to tell </a:t>
                </a:r>
                <a:r>
                  <a:rPr lang="en-US" dirty="0" err="1" smtClean="0">
                    <a:solidFill>
                      <a:schemeClr val="tx1"/>
                    </a:solidFill>
                  </a:rPr>
                  <a:t>matlab</a:t>
                </a:r>
                <a:r>
                  <a:rPr lang="en-US" dirty="0" smtClean="0">
                    <a:solidFill>
                      <a:schemeClr val="tx1"/>
                    </a:solidFill>
                  </a:rPr>
                  <a:t> that the labels TRUE are the </a:t>
                </a:r>
                <a:r>
                  <a:rPr lang="en-US" dirty="0" err="1" smtClean="0">
                    <a:solidFill>
                      <a:schemeClr val="tx1"/>
                    </a:solidFill>
                  </a:rPr>
                  <a:t>the</a:t>
                </a:r>
                <a:r>
                  <a:rPr lang="en-US" dirty="0" smtClean="0">
                    <a:solidFill>
                      <a:schemeClr val="tx1"/>
                    </a:solidFill>
                  </a:rPr>
                  <a:t> one to be associated later with the probability</a:t>
                </a:r>
                <a:r>
                  <a:rPr lang="en-US" baseline="0" dirty="0" smtClean="0">
                    <a:solidFill>
                      <a:schemeClr val="tx1"/>
                    </a:solidFill>
                  </a:rPr>
                  <a: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a:t>
                </a:r>
                <a:r>
                  <a:rPr lang="en-US" baseline="0" dirty="0" smtClean="0"/>
                  <a:t> are curious I invite you, once you have seen the full example, to try to reproduce this example but ordering the categorizes in the opposite way. You will see that then the model will predict that a student will low midterm grade passes the course and a student with high midterm grade fails the course. Which is of course exactly opposite of what we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Having formatted properly our labels with these two </a:t>
                </a:r>
                <a:r>
                  <a:rPr lang="en-US" baseline="0" dirty="0" err="1" smtClean="0"/>
                  <a:t>matlab</a:t>
                </a:r>
                <a:r>
                  <a:rPr lang="en-US" baseline="0" dirty="0" smtClean="0"/>
                  <a:t> commands we can now proceed with the logistic regression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done with a single command </a:t>
                </a:r>
                <a:r>
                  <a:rPr lang="en-CA" dirty="0" smtClean="0">
                    <a:solidFill>
                      <a:schemeClr val="tx1"/>
                    </a:solidFill>
                  </a:rPr>
                  <a:t>B = </a:t>
                </a:r>
                <a:r>
                  <a:rPr lang="en-CA" dirty="0" err="1" smtClean="0">
                    <a:solidFill>
                      <a:schemeClr val="tx1"/>
                    </a:solidFill>
                  </a:rPr>
                  <a:t>mnrfit</a:t>
                </a:r>
                <a:r>
                  <a:rPr lang="en-CA" dirty="0" smtClean="0">
                    <a:solidFill>
                      <a:schemeClr val="tx1"/>
                    </a:solidFill>
                  </a:rPr>
                  <a:t>(</a:t>
                </a:r>
                <a:r>
                  <a:rPr lang="en-CA" dirty="0" err="1" smtClean="0">
                    <a:solidFill>
                      <a:schemeClr val="tx1"/>
                    </a:solidFill>
                  </a:rPr>
                  <a:t>x,yc</a:t>
                </a:r>
                <a:r>
                  <a:rPr lang="en-CA"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vector B contains the bias term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oMath>
                </a14:m>
                <a:r>
                  <a:rPr lang="en-US" baseline="0" dirty="0" smtClean="0"/>
                  <a:t> and the feature weight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oMath>
                </a14:m>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mc:Choice>
        <mc:Fallback xmlns="">
          <p:sp>
            <p:nvSpPr>
              <p:cNvPr id="3" name="Notes Placeholder 2"/>
              <p:cNvSpPr>
                <a:spLocks noGrp="1"/>
              </p:cNvSpPr>
              <p:nvPr>
                <p:ph type="body" idx="1"/>
              </p:nvPr>
            </p:nvSpPr>
            <p:spPr/>
            <p:txBody>
              <a:bodyPr/>
              <a:lstStyle/>
              <a:p>
                <a:r>
                  <a:rPr lang="en-US" dirty="0" smtClean="0"/>
                  <a:t>In order to be able to use the </a:t>
                </a:r>
                <a:r>
                  <a:rPr lang="en-US" dirty="0" err="1" smtClean="0"/>
                  <a:t>matlab</a:t>
                </a:r>
                <a:r>
                  <a:rPr lang="en-US" dirty="0" smtClean="0"/>
                  <a:t> function </a:t>
                </a:r>
                <a:r>
                  <a:rPr lang="en-US" dirty="0" err="1" smtClean="0"/>
                  <a:t>mnrfit</a:t>
                </a:r>
                <a:r>
                  <a:rPr lang="en-US" dirty="0" smtClean="0"/>
                  <a:t>, we need to format our data accordingly what the </a:t>
                </a:r>
                <a:r>
                  <a:rPr lang="en-US" dirty="0" err="1" smtClean="0"/>
                  <a:t>matlab</a:t>
                </a:r>
                <a:r>
                  <a:rPr lang="en-US" dirty="0" smtClean="0"/>
                  <a:t> function requires</a:t>
                </a:r>
              </a:p>
              <a:p>
                <a:endParaRPr lang="en-US" dirty="0" smtClean="0"/>
              </a:p>
              <a:p>
                <a:r>
                  <a:rPr lang="en-US" dirty="0" smtClean="0"/>
                  <a:t>As our y vector contains zeros</a:t>
                </a:r>
                <a:r>
                  <a:rPr lang="en-US" baseline="0" dirty="0" smtClean="0"/>
                  <a:t> and ones, we need first to convert this in Boolean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do this with the command </a:t>
                </a:r>
                <a:r>
                  <a:rPr lang="en-CA" dirty="0" err="1" smtClean="0">
                    <a:solidFill>
                      <a:schemeClr val="tx1"/>
                    </a:solidFill>
                  </a:rPr>
                  <a:t>yc</a:t>
                </a:r>
                <a:r>
                  <a:rPr lang="en-CA" dirty="0" smtClean="0">
                    <a:solidFill>
                      <a:schemeClr val="tx1"/>
                    </a:solidFill>
                  </a:rPr>
                  <a:t>=categorical(y==1)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This</a:t>
                </a:r>
                <a:r>
                  <a:rPr lang="en-US" baseline="0" dirty="0" smtClean="0">
                    <a:solidFill>
                      <a:schemeClr val="tx1"/>
                    </a:solidFill>
                  </a:rPr>
                  <a:t> creates a column vector which will have a TRUE if the label was equal to one, and FALSE if the label was equal to zero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Now there is further important step required for </a:t>
                </a:r>
                <a:r>
                  <a:rPr lang="en-US" baseline="0" dirty="0" err="1" smtClean="0">
                    <a:solidFill>
                      <a:schemeClr val="tx1"/>
                    </a:solidFill>
                  </a:rPr>
                  <a:t>matlab</a:t>
                </a: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In fact we need to tell </a:t>
                </a:r>
                <a:r>
                  <a:rPr lang="en-US" baseline="0" dirty="0" err="1" smtClean="0">
                    <a:solidFill>
                      <a:schemeClr val="tx1"/>
                    </a:solidFill>
                  </a:rPr>
                  <a:t>matlab</a:t>
                </a:r>
                <a:r>
                  <a:rPr lang="en-US" baseline="0" dirty="0" smtClean="0">
                    <a:solidFill>
                      <a:schemeClr val="tx1"/>
                    </a:solidFill>
                  </a:rPr>
                  <a:t> which class is the class associated to a probability of one and which one is associated to the probability zero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You may think </a:t>
                </a:r>
                <a:r>
                  <a:rPr lang="en-US" baseline="0" dirty="0" err="1" smtClean="0">
                    <a:solidFill>
                      <a:schemeClr val="tx1"/>
                    </a:solidFill>
                  </a:rPr>
                  <a:t>matlab</a:t>
                </a:r>
                <a:r>
                  <a:rPr lang="en-US" baseline="0" dirty="0" smtClean="0">
                    <a:solidFill>
                      <a:schemeClr val="tx1"/>
                    </a:solidFill>
                  </a:rPr>
                  <a:t> associated the label TRUE to the probability one and FALSE to the probability zero. This is not the case.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solidFill>
                      <a:schemeClr val="tx1"/>
                    </a:solidFill>
                  </a:rPr>
                  <a:t>Matlab</a:t>
                </a:r>
                <a:r>
                  <a:rPr lang="en-US" baseline="0" dirty="0" smtClean="0">
                    <a:solidFill>
                      <a:schemeClr val="tx1"/>
                    </a:solidFill>
                  </a:rPr>
                  <a:t> uses another convention which is related to which order the categorizes are stored. We don’t want to go in the technical details here. If you are interested you can find more in the online </a:t>
                </a:r>
                <a:r>
                  <a:rPr lang="en-US" baseline="0" dirty="0" err="1" smtClean="0">
                    <a:solidFill>
                      <a:schemeClr val="tx1"/>
                    </a:solidFill>
                  </a:rPr>
                  <a:t>matlab</a:t>
                </a:r>
                <a:r>
                  <a:rPr lang="en-US" baseline="0" dirty="0" smtClean="0">
                    <a:solidFill>
                      <a:schemeClr val="tx1"/>
                    </a:solidFill>
                  </a:rPr>
                  <a:t> documentation. Let us just give the right command to use such that all will behave as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command is </a:t>
                </a:r>
                <a:r>
                  <a:rPr lang="en-CA" dirty="0" err="1" smtClean="0">
                    <a:solidFill>
                      <a:schemeClr val="tx1"/>
                    </a:solidFill>
                  </a:rPr>
                  <a:t>yc</a:t>
                </a:r>
                <a:r>
                  <a:rPr lang="en-CA" dirty="0" smtClean="0">
                    <a:solidFill>
                      <a:schemeClr val="tx1"/>
                    </a:solidFill>
                  </a:rPr>
                  <a:t>=</a:t>
                </a:r>
                <a:r>
                  <a:rPr lang="en-CA" dirty="0" err="1" smtClean="0">
                    <a:solidFill>
                      <a:schemeClr val="tx1"/>
                    </a:solidFill>
                  </a:rPr>
                  <a:t>reordercats</a:t>
                </a:r>
                <a:r>
                  <a:rPr lang="en-CA" dirty="0" smtClean="0">
                    <a:solidFill>
                      <a:schemeClr val="tx1"/>
                    </a:solidFill>
                  </a:rPr>
                  <a:t>(</a:t>
                </a:r>
                <a:r>
                  <a:rPr lang="en-CA" dirty="0" err="1" smtClean="0">
                    <a:solidFill>
                      <a:schemeClr val="tx1"/>
                    </a:solidFill>
                  </a:rPr>
                  <a:t>yc</a:t>
                </a:r>
                <a:r>
                  <a:rPr lang="en-CA" dirty="0" smtClean="0">
                    <a:solidFill>
                      <a:schemeClr val="tx1"/>
                    </a:solidFill>
                  </a:rPr>
                  <a:t>, {'true'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What this command basically does is to tell </a:t>
                </a:r>
                <a:r>
                  <a:rPr lang="en-US" dirty="0" err="1" smtClean="0">
                    <a:solidFill>
                      <a:schemeClr val="tx1"/>
                    </a:solidFill>
                  </a:rPr>
                  <a:t>matlab</a:t>
                </a:r>
                <a:r>
                  <a:rPr lang="en-US" dirty="0" smtClean="0">
                    <a:solidFill>
                      <a:schemeClr val="tx1"/>
                    </a:solidFill>
                  </a:rPr>
                  <a:t> that the labels TRUE are the </a:t>
                </a:r>
                <a:r>
                  <a:rPr lang="en-US" dirty="0" err="1" smtClean="0">
                    <a:solidFill>
                      <a:schemeClr val="tx1"/>
                    </a:solidFill>
                  </a:rPr>
                  <a:t>the</a:t>
                </a:r>
                <a:r>
                  <a:rPr lang="en-US" dirty="0" smtClean="0">
                    <a:solidFill>
                      <a:schemeClr val="tx1"/>
                    </a:solidFill>
                  </a:rPr>
                  <a:t> one to be associated later with the probability</a:t>
                </a:r>
                <a:r>
                  <a:rPr lang="en-US" baseline="0" dirty="0" smtClean="0">
                    <a:solidFill>
                      <a:schemeClr val="tx1"/>
                    </a:solidFill>
                  </a:rPr>
                  <a: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a:t>
                </a:r>
                <a:r>
                  <a:rPr lang="en-US" baseline="0" dirty="0" smtClean="0"/>
                  <a:t> are curious I invite you, once you have seen the full example, to try to reproduce this example but ordering the categorizes in the opposite way. You will see that then the model will predict that a student will low midterm grade passes the course and a student with high midterm grade fails the course. Which is of course exactly opposite of what we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Having formatted properly our labels with these two </a:t>
                </a:r>
                <a:r>
                  <a:rPr lang="en-US" baseline="0" dirty="0" err="1" smtClean="0"/>
                  <a:t>matlab</a:t>
                </a:r>
                <a:r>
                  <a:rPr lang="en-US" baseline="0" dirty="0" smtClean="0"/>
                  <a:t> commands we can now proceed with the logistic regression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done with a single command </a:t>
                </a:r>
                <a:r>
                  <a:rPr lang="en-CA" dirty="0" smtClean="0">
                    <a:solidFill>
                      <a:schemeClr val="tx1"/>
                    </a:solidFill>
                  </a:rPr>
                  <a:t>B = </a:t>
                </a:r>
                <a:r>
                  <a:rPr lang="en-CA" dirty="0" err="1" smtClean="0">
                    <a:solidFill>
                      <a:schemeClr val="tx1"/>
                    </a:solidFill>
                  </a:rPr>
                  <a:t>mnrfit</a:t>
                </a:r>
                <a:r>
                  <a:rPr lang="en-CA" dirty="0" smtClean="0">
                    <a:solidFill>
                      <a:schemeClr val="tx1"/>
                    </a:solidFill>
                  </a:rPr>
                  <a:t>(</a:t>
                </a:r>
                <a:r>
                  <a:rPr lang="en-CA" dirty="0" err="1" smtClean="0">
                    <a:solidFill>
                      <a:schemeClr val="tx1"/>
                    </a:solidFill>
                  </a:rPr>
                  <a:t>x,yc</a:t>
                </a:r>
                <a:r>
                  <a:rPr lang="en-CA"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vector B contains the bias term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rPr>
                  <a:t>0</a:t>
                </a:r>
                <a:r>
                  <a:rPr lang="en-US" baseline="0" dirty="0" smtClean="0"/>
                  <a:t> and the feature weight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rPr>
                  <a:t>1</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16</a:t>
            </a:fld>
            <a:endParaRPr lang="en-US"/>
          </a:p>
        </p:txBody>
      </p:sp>
    </p:spTree>
    <p:extLst>
      <p:ext uri="{BB962C8B-B14F-4D97-AF65-F5344CB8AC3E}">
        <p14:creationId xmlns:p14="http://schemas.microsoft.com/office/powerpoint/2010/main" val="2540082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next step let us </a:t>
            </a:r>
            <a:r>
              <a:rPr lang="en-US" dirty="0" err="1" smtClean="0"/>
              <a:t>deiplay</a:t>
            </a:r>
            <a:r>
              <a:rPr lang="en-US" dirty="0" smtClean="0"/>
              <a:t> the fitted logistic function</a:t>
            </a:r>
          </a:p>
          <a:p>
            <a:endParaRPr lang="en-US" dirty="0" smtClean="0"/>
          </a:p>
          <a:p>
            <a:r>
              <a:rPr lang="en-US" dirty="0" smtClean="0"/>
              <a:t>First we define the logistic function sigma</a:t>
            </a:r>
          </a:p>
          <a:p>
            <a:r>
              <a:rPr lang="en-US" dirty="0" smtClean="0"/>
              <a:t>You should be familiar by now with this syntax</a:t>
            </a:r>
          </a:p>
          <a:p>
            <a:endParaRPr lang="en-US" dirty="0" smtClean="0"/>
          </a:p>
          <a:p>
            <a:r>
              <a:rPr lang="en-US" dirty="0" smtClean="0"/>
              <a:t>Then we define a vector </a:t>
            </a:r>
            <a:r>
              <a:rPr lang="en-US" dirty="0" err="1" smtClean="0"/>
              <a:t>xfit</a:t>
            </a:r>
            <a:r>
              <a:rPr lang="en-US" dirty="0" smtClean="0"/>
              <a:t> containing 100 equally</a:t>
            </a:r>
            <a:r>
              <a:rPr lang="en-US" baseline="0" dirty="0" smtClean="0"/>
              <a:t> spaced points between 0 and 100</a:t>
            </a:r>
          </a:p>
          <a:p>
            <a:r>
              <a:rPr lang="en-US" baseline="0" dirty="0" smtClean="0"/>
              <a:t>Next we compute the variable t for these points using our fitted parameters B we found with the logistic regression.</a:t>
            </a:r>
          </a:p>
          <a:p>
            <a:endParaRPr lang="en-US" baseline="0" dirty="0" smtClean="0"/>
          </a:p>
          <a:p>
            <a:r>
              <a:rPr lang="en-US" dirty="0" smtClean="0"/>
              <a:t>Finally we computed</a:t>
            </a:r>
            <a:r>
              <a:rPr lang="en-US" baseline="0" dirty="0" smtClean="0"/>
              <a:t> the fitted values </a:t>
            </a:r>
            <a:r>
              <a:rPr lang="en-US" baseline="0" dirty="0" err="1" smtClean="0"/>
              <a:t>yfit</a:t>
            </a:r>
            <a:r>
              <a:rPr lang="en-US" baseline="0" dirty="0" smtClean="0"/>
              <a:t> by applying the sigma function the vector t</a:t>
            </a:r>
          </a:p>
          <a:p>
            <a:r>
              <a:rPr lang="en-US" baseline="0" dirty="0" smtClean="0"/>
              <a:t>We do this using the </a:t>
            </a:r>
            <a:r>
              <a:rPr lang="en-US" baseline="0" dirty="0" err="1" smtClean="0"/>
              <a:t>matlab</a:t>
            </a:r>
            <a:r>
              <a:rPr lang="en-US" baseline="0" dirty="0" smtClean="0"/>
              <a:t> function </a:t>
            </a:r>
            <a:r>
              <a:rPr lang="en-CA" dirty="0" err="1" smtClean="0">
                <a:solidFill>
                  <a:schemeClr val="tx1"/>
                </a:solidFill>
              </a:rPr>
              <a:t>arrayfun</a:t>
            </a:r>
            <a:endParaRPr lang="en-CA" dirty="0" smtClean="0">
              <a:solidFill>
                <a:schemeClr val="tx1"/>
              </a:solidFill>
            </a:endParaRPr>
          </a:p>
          <a:p>
            <a:r>
              <a:rPr lang="en-US" dirty="0" smtClean="0">
                <a:solidFill>
                  <a:schemeClr val="tx1"/>
                </a:solidFill>
              </a:rPr>
              <a:t>The first argument is the function we want to apply to a vector</a:t>
            </a:r>
          </a:p>
          <a:p>
            <a:r>
              <a:rPr lang="en-US" dirty="0" smtClean="0">
                <a:solidFill>
                  <a:schemeClr val="tx1"/>
                </a:solidFill>
              </a:rPr>
              <a:t>The second argument</a:t>
            </a:r>
            <a:r>
              <a:rPr lang="en-US" baseline="0" dirty="0" smtClean="0">
                <a:solidFill>
                  <a:schemeClr val="tx1"/>
                </a:solidFill>
              </a:rPr>
              <a:t> is the vector to which we want to apply the function</a:t>
            </a:r>
          </a:p>
          <a:p>
            <a:r>
              <a:rPr lang="en-US" baseline="0" dirty="0" smtClean="0">
                <a:solidFill>
                  <a:schemeClr val="tx1"/>
                </a:solidFill>
              </a:rPr>
              <a:t>The vector we want to apply the logistic function to is the vector t</a:t>
            </a:r>
          </a:p>
          <a:p>
            <a:endParaRPr lang="en-US" baseline="0" dirty="0" smtClean="0">
              <a:solidFill>
                <a:schemeClr val="tx1"/>
              </a:solidFill>
            </a:endParaRPr>
          </a:p>
          <a:p>
            <a:r>
              <a:rPr lang="en-US" baseline="0" dirty="0" smtClean="0">
                <a:solidFill>
                  <a:schemeClr val="tx1"/>
                </a:solidFill>
              </a:rPr>
              <a:t>With the plot function we can plot the data set and the fitted logistic function</a:t>
            </a:r>
            <a:endParaRPr lang="en-US" dirty="0"/>
          </a:p>
        </p:txBody>
      </p:sp>
      <p:sp>
        <p:nvSpPr>
          <p:cNvPr id="4" name="Slide Number Placeholder 3"/>
          <p:cNvSpPr>
            <a:spLocks noGrp="1"/>
          </p:cNvSpPr>
          <p:nvPr>
            <p:ph type="sldNum" sz="quarter" idx="10"/>
          </p:nvPr>
        </p:nvSpPr>
        <p:spPr/>
        <p:txBody>
          <a:bodyPr/>
          <a:lstStyle/>
          <a:p>
            <a:fld id="{5DBF335C-4646-458E-9A0B-64BA6FB582C9}" type="slidenum">
              <a:rPr lang="en-US" smtClean="0"/>
              <a:t>17</a:t>
            </a:fld>
            <a:endParaRPr lang="en-US"/>
          </a:p>
        </p:txBody>
      </p:sp>
    </p:spTree>
    <p:extLst>
      <p:ext uri="{BB962C8B-B14F-4D97-AF65-F5344CB8AC3E}">
        <p14:creationId xmlns:p14="http://schemas.microsoft.com/office/powerpoint/2010/main" val="436003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trained our model on the data set we can use it to make predictions</a:t>
            </a:r>
          </a:p>
          <a:p>
            <a:endParaRPr lang="en-US" dirty="0" smtClean="0"/>
          </a:p>
          <a:p>
            <a:r>
              <a:rPr lang="en-US" dirty="0" smtClean="0"/>
              <a:t>As</a:t>
            </a:r>
            <a:r>
              <a:rPr lang="en-US" baseline="0" dirty="0" smtClean="0"/>
              <a:t> first example let us predict what is the probability to pass the course if you obtained 60/100 in the midterm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compute </a:t>
            </a:r>
            <a:r>
              <a:rPr lang="fr-FR" dirty="0" smtClean="0">
                <a:solidFill>
                  <a:schemeClr val="tx1"/>
                </a:solidFill>
              </a:rPr>
              <a:t>sigma(B'*[1; 60])</a:t>
            </a:r>
          </a:p>
          <a:p>
            <a:endParaRPr lang="en-US" dirty="0" smtClean="0"/>
          </a:p>
          <a:p>
            <a:r>
              <a:rPr lang="en-US" dirty="0" smtClean="0"/>
              <a:t>We obtain a probability of 92%. So there is very high chance</a:t>
            </a:r>
            <a:r>
              <a:rPr lang="en-US" baseline="0" dirty="0" smtClean="0"/>
              <a:t> to pass the course </a:t>
            </a:r>
            <a:r>
              <a:rPr lang="en-US" baseline="0" dirty="0" err="1" smtClean="0"/>
              <a:t>bsed</a:t>
            </a:r>
            <a:r>
              <a:rPr lang="en-US" baseline="0" dirty="0" smtClean="0"/>
              <a:t> on previous experience</a:t>
            </a:r>
          </a:p>
          <a:p>
            <a:endParaRPr lang="en-US" baseline="0" dirty="0" smtClean="0"/>
          </a:p>
          <a:p>
            <a:r>
              <a:rPr lang="en-US" baseline="0" dirty="0" smtClean="0"/>
              <a:t>On the other hand if you did 25/100 in the midterm then the model predicts a probability of 25% to pass the course based on previous experience</a:t>
            </a:r>
          </a:p>
          <a:p>
            <a:endParaRPr lang="en-US" baseline="0" dirty="0" smtClean="0"/>
          </a:p>
          <a:p>
            <a:r>
              <a:rPr lang="en-US" baseline="0" dirty="0" smtClean="0"/>
              <a:t>These were two examples where the predictions are quite clear. Either very high chance to pass or very high chance to fail.</a:t>
            </a:r>
          </a:p>
          <a:p>
            <a:endParaRPr lang="en-US" baseline="0" dirty="0" smtClean="0"/>
          </a:p>
          <a:p>
            <a:r>
              <a:rPr lang="en-US" baseline="0" dirty="0" smtClean="0"/>
              <a:t>You will not that there is a zone where the predictions are not as clear</a:t>
            </a:r>
          </a:p>
          <a:p>
            <a:r>
              <a:rPr lang="en-US" baseline="0" dirty="0" smtClean="0"/>
              <a:t>For grades around 40 the model will predict probabilities around 50% which means there are similar chances to pass or fail the course</a:t>
            </a:r>
          </a:p>
          <a:p>
            <a:endParaRPr lang="en-US" baseline="0" dirty="0" smtClean="0"/>
          </a:p>
          <a:p>
            <a:r>
              <a:rPr lang="en-US" baseline="0" dirty="0" smtClean="0"/>
              <a:t>Or course all these are only predictions of probabilities. </a:t>
            </a:r>
          </a:p>
          <a:p>
            <a:r>
              <a:rPr lang="en-US" baseline="0" dirty="0" smtClean="0"/>
              <a:t>As you will note from the data set there are cases where students passed the class despite low midterm grades and cases where students failed the class despite high midterm grades. But these are rather exceptions</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18</a:t>
            </a:fld>
            <a:endParaRPr lang="en-US"/>
          </a:p>
        </p:txBody>
      </p:sp>
    </p:spTree>
    <p:extLst>
      <p:ext uri="{BB962C8B-B14F-4D97-AF65-F5344CB8AC3E}">
        <p14:creationId xmlns:p14="http://schemas.microsoft.com/office/powerpoint/2010/main" val="229191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Logistic regression is used to predict probabilities that an instance belongs to a certain class</a:t>
            </a:r>
          </a:p>
          <a:p>
            <a:endParaRPr lang="en-US" dirty="0" smtClean="0"/>
          </a:p>
          <a:p>
            <a:r>
              <a:rPr lang="en-US" dirty="0" smtClean="0"/>
              <a:t>Logistic regression is based on the logistic function and uses the log-loss cost function to find the optimal model parameters</a:t>
            </a:r>
          </a:p>
          <a:p>
            <a:endParaRPr lang="en-US" smtClean="0"/>
          </a:p>
          <a:p>
            <a:r>
              <a:rPr lang="en-US" smtClean="0"/>
              <a:t>Matlab</a:t>
            </a:r>
            <a:r>
              <a:rPr lang="en-US" dirty="0" smtClean="0"/>
              <a:t> has an inbuilt function to preform logistic regression</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19</a:t>
            </a:fld>
            <a:endParaRPr lang="en-US"/>
          </a:p>
        </p:txBody>
      </p:sp>
    </p:spTree>
    <p:extLst>
      <p:ext uri="{BB962C8B-B14F-4D97-AF65-F5344CB8AC3E}">
        <p14:creationId xmlns:p14="http://schemas.microsoft.com/office/powerpoint/2010/main" val="32773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discussed how regression can be used to adjust some model to data in order to make quantitative predictions</a:t>
            </a:r>
          </a:p>
          <a:p>
            <a:endParaRPr lang="en-US" dirty="0" smtClean="0"/>
          </a:p>
          <a:p>
            <a:r>
              <a:rPr lang="en-US" dirty="0" smtClean="0"/>
              <a:t>For example we studied how a</a:t>
            </a:r>
            <a:r>
              <a:rPr lang="en-US" baseline="0" dirty="0" smtClean="0"/>
              <a:t> model can be used to represent the power generation of a windmill based on some historical data. Such models can then be used to try to predict future power generation of this windmill.</a:t>
            </a:r>
          </a:p>
          <a:p>
            <a:endParaRPr lang="en-US" dirty="0" smtClean="0"/>
          </a:p>
          <a:p>
            <a:r>
              <a:rPr lang="en-US" dirty="0" smtClean="0"/>
              <a:t>Now, a similar problem is, instead of making quantitative predictions, you want to predict a Boolean value. So a TRUE/FALSE</a:t>
            </a:r>
            <a:r>
              <a:rPr lang="en-US" baseline="0" dirty="0" smtClean="0"/>
              <a:t> value.</a:t>
            </a:r>
          </a:p>
          <a:p>
            <a:endParaRPr lang="en-US" dirty="0" smtClean="0"/>
          </a:p>
          <a:p>
            <a:r>
              <a:rPr lang="en-US" dirty="0" smtClean="0"/>
              <a:t>A typical example</a:t>
            </a:r>
            <a:r>
              <a:rPr lang="en-US" baseline="0" dirty="0" smtClean="0"/>
              <a:t> is a spam filter. You want o predict if a given </a:t>
            </a:r>
            <a:r>
              <a:rPr lang="en-US" dirty="0" smtClean="0"/>
              <a:t>email spam or not a spam.</a:t>
            </a:r>
          </a:p>
          <a:p>
            <a:endParaRPr lang="en-US" dirty="0" smtClean="0"/>
          </a:p>
          <a:p>
            <a:r>
              <a:rPr lang="en-US" dirty="0" smtClean="0"/>
              <a:t>To</a:t>
            </a:r>
            <a:r>
              <a:rPr lang="en-US" baseline="0" dirty="0" smtClean="0"/>
              <a:t> predict Boolean values rather than numerical values is the topic of this lecture</a:t>
            </a:r>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3885499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machine learning, fitting</a:t>
            </a:r>
            <a:r>
              <a:rPr lang="en-US" baseline="0" dirty="0" smtClean="0"/>
              <a:t> data set containing Boolean values belong to the more general classification problem.</a:t>
            </a:r>
          </a:p>
          <a:p>
            <a:endParaRPr lang="en-US" baseline="0" dirty="0" smtClean="0"/>
          </a:p>
          <a:p>
            <a:r>
              <a:rPr lang="en-US" baseline="0" dirty="0" smtClean="0"/>
              <a:t>In classification one wants to predict of a given instance belongs or does not belong to a given class.</a:t>
            </a:r>
          </a:p>
          <a:p>
            <a:r>
              <a:rPr lang="en-US" baseline="0" dirty="0" smtClean="0"/>
              <a:t>In the case of a spam filter that would be to classify an email either as a spam or a legitimate email</a:t>
            </a:r>
          </a:p>
          <a:p>
            <a:endParaRPr lang="en-US" baseline="0" dirty="0" smtClean="0"/>
          </a:p>
          <a:p>
            <a:r>
              <a:rPr lang="en-US" baseline="0" dirty="0" smtClean="0"/>
              <a:t>Another example is recognition of hand-written digits</a:t>
            </a:r>
          </a:p>
          <a:p>
            <a:endParaRPr lang="en-US" baseline="0" dirty="0" smtClean="0"/>
          </a:p>
          <a:p>
            <a:r>
              <a:rPr lang="en-US" baseline="0" dirty="0" smtClean="0"/>
              <a:t>There the data set is a collection of pictures of hand written digits</a:t>
            </a:r>
          </a:p>
          <a:p>
            <a:endParaRPr lang="en-US" baseline="0" dirty="0" smtClean="0"/>
          </a:p>
          <a:p>
            <a:r>
              <a:rPr lang="en-US" baseline="0" dirty="0" smtClean="0"/>
              <a:t>Some of these pictures will represent the digit 4 other will not.</a:t>
            </a:r>
          </a:p>
          <a:p>
            <a:r>
              <a:rPr lang="en-US" baseline="0" dirty="0" smtClean="0"/>
              <a:t>So one would say the label y(</a:t>
            </a:r>
            <a:r>
              <a:rPr lang="en-US" baseline="0" dirty="0" err="1" smtClean="0"/>
              <a:t>i</a:t>
            </a:r>
            <a:r>
              <a:rPr lang="en-US" baseline="0" dirty="0" smtClean="0"/>
              <a:t>) associated to picture number </a:t>
            </a:r>
            <a:r>
              <a:rPr lang="en-US" baseline="0" dirty="0" err="1" smtClean="0"/>
              <a:t>i</a:t>
            </a:r>
            <a:r>
              <a:rPr lang="en-US" baseline="0" dirty="0" smtClean="0"/>
              <a:t> is true if the picture represents the digit 4 or it would be false if the digit does not represent the digit 4</a:t>
            </a:r>
          </a:p>
          <a:p>
            <a:endParaRPr lang="en-US" baseline="0" dirty="0" smtClean="0"/>
          </a:p>
          <a:p>
            <a:r>
              <a:rPr lang="en-US" baseline="0" dirty="0" smtClean="0"/>
              <a:t>Often the labels will simply store the numbers 1 and 0 instead of TRUE and FALSE</a:t>
            </a:r>
          </a:p>
        </p:txBody>
      </p:sp>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155292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Having in mind</a:t>
                </a:r>
                <a:r>
                  <a:rPr lang="en-US" baseline="0" dirty="0" smtClean="0"/>
                  <a:t> these examples, how would we model such a situation?</a:t>
                </a:r>
              </a:p>
              <a:p>
                <a:endParaRPr lang="en-US" baseline="0" dirty="0" smtClean="0"/>
              </a:p>
              <a:p>
                <a:r>
                  <a:rPr lang="en-US" baseline="0" dirty="0" smtClean="0"/>
                  <a:t>Our </a:t>
                </a:r>
                <a:r>
                  <a:rPr lang="en-US" baseline="0" dirty="0" smtClean="0"/>
                  <a:t>mathematical model will not predict a number, but rather TRUE of FALSE depending if the instance belongs or does not belong to the class of interest</a:t>
                </a:r>
              </a:p>
              <a:p>
                <a:endParaRPr lang="en-US" baseline="0" dirty="0" smtClean="0"/>
              </a:p>
              <a:p>
                <a:r>
                  <a:rPr lang="en-US" baseline="0" dirty="0" smtClean="0"/>
                  <a:t>Mathematical </a:t>
                </a:r>
                <a:r>
                  <a:rPr lang="en-US" baseline="0" dirty="0" smtClean="0"/>
                  <a:t>functions giving just TRUE or FLASE as output may be a little tricky to handle for various reasons. </a:t>
                </a:r>
              </a:p>
              <a:p>
                <a:endParaRPr lang="en-US" baseline="0" dirty="0" smtClean="0"/>
              </a:p>
              <a:p>
                <a:r>
                  <a:rPr lang="en-US" baseline="0" dirty="0" smtClean="0"/>
                  <a:t>In fact, intuitively you know as well that </a:t>
                </a:r>
                <a:r>
                  <a:rPr lang="en-US" baseline="0" dirty="0" smtClean="0"/>
                  <a:t>the situation </a:t>
                </a:r>
                <a:r>
                  <a:rPr lang="en-US" baseline="0" dirty="0" smtClean="0"/>
                  <a:t>is </a:t>
                </a:r>
                <a:r>
                  <a:rPr lang="en-US" baseline="0" dirty="0" smtClean="0"/>
                  <a:t>not really </a:t>
                </a:r>
                <a:r>
                  <a:rPr lang="en-US" baseline="0" dirty="0" smtClean="0"/>
                  <a:t>black or white. For example, if you look to a image of a hand written digit you may rather say : yes it is very likely that this image is representing the digit 4. For a not so well </a:t>
                </a:r>
                <a:r>
                  <a:rPr lang="en-US" baseline="0" dirty="0" smtClean="0"/>
                  <a:t>hand-written </a:t>
                </a:r>
                <a:r>
                  <a:rPr lang="en-US" baseline="0" dirty="0" smtClean="0"/>
                  <a:t>digit the situation may not be that clear. Is it really a 4? Or maybe a one?</a:t>
                </a:r>
              </a:p>
              <a:p>
                <a:endParaRPr lang="en-US" dirty="0" smtClean="0"/>
              </a:p>
              <a:p>
                <a:r>
                  <a:rPr lang="en-US" dirty="0" smtClean="0"/>
                  <a:t>So it is certainly better</a:t>
                </a:r>
                <a:r>
                  <a:rPr lang="en-US" baseline="0" dirty="0" smtClean="0"/>
                  <a:t> to try to associate a probability to a given instance and then, based on this probability decide if the instance belongs to the class or not</a:t>
                </a:r>
              </a:p>
              <a:p>
                <a:endParaRPr lang="en-US" baseline="0" dirty="0" smtClean="0"/>
              </a:p>
              <a:p>
                <a:r>
                  <a:rPr lang="en-US" dirty="0" smtClean="0"/>
                  <a:t>And this is exactly what logistic regression does</a:t>
                </a:r>
              </a:p>
              <a:p>
                <a:r>
                  <a:rPr lang="en-US" dirty="0" smtClean="0"/>
                  <a:t>We model mathematically the probability</a:t>
                </a:r>
                <a:r>
                  <a:rPr lang="en-US" baseline="0" dirty="0" smtClean="0"/>
                  <a:t> to belong to a class or not.</a:t>
                </a:r>
              </a:p>
              <a:p>
                <a:r>
                  <a:rPr lang="en-US" baseline="0" dirty="0" smtClean="0"/>
                  <a:t>This model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US" i="1" smtClean="0">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r>
                  <a:rPr lang="en-CA" dirty="0" smtClean="0"/>
                  <a:t>, which estimates the probability, will have some parameters that need to</a:t>
                </a:r>
                <a:r>
                  <a:rPr lang="en-CA" baseline="0" dirty="0" smtClean="0"/>
                  <a:t> be adjusted based on a data set</a:t>
                </a:r>
              </a:p>
              <a:p>
                <a:endParaRPr lang="en-US" baseline="0" dirty="0" smtClean="0"/>
              </a:p>
              <a:p>
                <a:r>
                  <a:rPr lang="en-US" baseline="0" dirty="0" smtClean="0"/>
                  <a:t>If the function f will output a probability smaller than 0.5, we will say the instance does not belong to the class. Consequently y should be equal to FALSE or 0</a:t>
                </a:r>
              </a:p>
              <a:p>
                <a:r>
                  <a:rPr lang="en-US" baseline="0" dirty="0" smtClean="0"/>
                  <a:t>If f will output a value larger than 0.5, then we say the instance belongs to the class and y is equal to TRUE or 1</a:t>
                </a:r>
              </a:p>
              <a:p>
                <a:endParaRPr lang="en-CA" baseline="0" dirty="0" smtClean="0"/>
              </a:p>
            </p:txBody>
          </p:sp>
        </mc:Choice>
        <mc:Fallback xmlns="">
          <p:sp>
            <p:nvSpPr>
              <p:cNvPr id="3" name="Notes Placeholder 2"/>
              <p:cNvSpPr>
                <a:spLocks noGrp="1"/>
              </p:cNvSpPr>
              <p:nvPr>
                <p:ph type="body" idx="1"/>
              </p:nvPr>
            </p:nvSpPr>
            <p:spPr/>
            <p:txBody>
              <a:bodyPr/>
              <a:lstStyle/>
              <a:p>
                <a:r>
                  <a:rPr lang="en-US" dirty="0" smtClean="0"/>
                  <a:t>Having in mind</a:t>
                </a:r>
                <a:r>
                  <a:rPr lang="en-US" baseline="0" dirty="0" smtClean="0"/>
                  <a:t> these examples, how would we model such a situation?</a:t>
                </a:r>
              </a:p>
              <a:p>
                <a:endParaRPr lang="en-US" baseline="0" dirty="0" smtClean="0"/>
              </a:p>
              <a:p>
                <a:r>
                  <a:rPr lang="en-US" baseline="0" dirty="0" smtClean="0"/>
                  <a:t>Now our mathematical model will not predict a number, but rather TRUE of FALSE depending if the instance belongs or does not belong to the class of interest</a:t>
                </a:r>
              </a:p>
              <a:p>
                <a:endParaRPr lang="en-US" baseline="0" dirty="0" smtClean="0"/>
              </a:p>
              <a:p>
                <a:r>
                  <a:rPr lang="en-US" baseline="0" dirty="0" smtClean="0"/>
                  <a:t>Now, mathematical functions giving just TRUE or FLASE as output may be a little tricky to handle for various reasons. </a:t>
                </a:r>
              </a:p>
              <a:p>
                <a:endParaRPr lang="en-US" baseline="0" dirty="0" smtClean="0"/>
              </a:p>
              <a:p>
                <a:r>
                  <a:rPr lang="en-US" baseline="0" dirty="0" smtClean="0"/>
                  <a:t>In fact, intuitively you know as well that situation is further never black or white. For example, if you look to a image of a hand written digit you may rather say : yes it is very likely that this image is representing the digit 4. For a not so well hand written digit the situation may not be that clear. Is it really a 4? Or maybe a one?</a:t>
                </a:r>
              </a:p>
              <a:p>
                <a:endParaRPr lang="en-US" dirty="0" smtClean="0"/>
              </a:p>
              <a:p>
                <a:r>
                  <a:rPr lang="en-US" dirty="0" smtClean="0"/>
                  <a:t>So it is certainly better</a:t>
                </a:r>
                <a:r>
                  <a:rPr lang="en-US" baseline="0" dirty="0" smtClean="0"/>
                  <a:t> to try to associate a probability to a given instance and then, based on this probability decide if the instance belongs to the class or not</a:t>
                </a:r>
              </a:p>
              <a:p>
                <a:endParaRPr lang="en-US" baseline="0" dirty="0" smtClean="0"/>
              </a:p>
              <a:p>
                <a:r>
                  <a:rPr lang="en-US" dirty="0" smtClean="0"/>
                  <a:t>And this is exactly what logistic regression does</a:t>
                </a:r>
              </a:p>
              <a:p>
                <a:r>
                  <a:rPr lang="en-US" dirty="0" smtClean="0"/>
                  <a:t>We model mathematically the probability</a:t>
                </a:r>
                <a:r>
                  <a:rPr lang="en-US" baseline="0" dirty="0" smtClean="0"/>
                  <a:t> to belong to a class or not.</a:t>
                </a:r>
              </a:p>
              <a:p>
                <a:r>
                  <a:rPr lang="en-US" baseline="0" dirty="0" smtClean="0"/>
                  <a:t>This model </a:t>
                </a:r>
                <a:r>
                  <a:rPr lang="en-US" b="0" i="0" smtClean="0">
                    <a:latin typeface="Cambria Math" panose="02040503050406030204" pitchFamily="18" charset="0"/>
                  </a:rPr>
                  <a:t>p=</a:t>
                </a:r>
                <a:r>
                  <a:rPr lang="en-US" i="0" smtClean="0">
                    <a:latin typeface="Cambria Math" panose="02040503050406030204" pitchFamily="18" charset="0"/>
                  </a:rPr>
                  <a:t>𝑓</a:t>
                </a:r>
                <a:r>
                  <a:rPr lang="en-US" i="0">
                    <a:latin typeface="Cambria Math" panose="02040503050406030204" pitchFamily="18" charset="0"/>
                  </a:rPr>
                  <a:t>(▁𝑥</a:t>
                </a:r>
                <a:r>
                  <a:rPr lang="en-US" i="0">
                    <a:latin typeface="Cambria Math" panose="02040503050406030204" pitchFamily="18" charset="0"/>
                    <a:ea typeface="Cambria Math" panose="02040503050406030204" pitchFamily="18" charset="0"/>
                  </a:rPr>
                  <a:t>;▁𝜃)</a:t>
                </a:r>
                <a:r>
                  <a:rPr lang="en-CA" dirty="0" smtClean="0"/>
                  <a:t>, which estimates the probability, will have some parameters that need to</a:t>
                </a:r>
                <a:r>
                  <a:rPr lang="en-CA" baseline="0" dirty="0" smtClean="0"/>
                  <a:t> be adjusted based on a data set</a:t>
                </a:r>
              </a:p>
              <a:p>
                <a:endParaRPr lang="en-US" baseline="0" dirty="0" smtClean="0"/>
              </a:p>
              <a:p>
                <a:r>
                  <a:rPr lang="en-US" baseline="0" dirty="0" smtClean="0"/>
                  <a:t>If the function f will output a probability smaller than 0.5, we will say the instance does not belong to the class. Consequently y should be equal to FALSE or 0</a:t>
                </a:r>
              </a:p>
              <a:p>
                <a:r>
                  <a:rPr lang="en-US" baseline="0" dirty="0" smtClean="0"/>
                  <a:t>If f will output a value larger than 0.5, then we say the instance belongs to the class and y is equal to TRUE or 1</a:t>
                </a:r>
              </a:p>
              <a:p>
                <a:endParaRPr lang="en-CA" baseline="0" dirty="0" smtClean="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213418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function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r>
                  <a:rPr lang="en-CA" dirty="0" smtClean="0"/>
                  <a:t> is usually written in two steps</a:t>
                </a:r>
              </a:p>
              <a:p>
                <a:endParaRPr lang="en-US" dirty="0" smtClean="0"/>
              </a:p>
              <a:p>
                <a:r>
                  <a:rPr lang="en-US" dirty="0" smtClean="0"/>
                  <a:t>First one defines a variable t as</a:t>
                </a:r>
                <a:r>
                  <a:rPr lang="en-US" baseline="0" dirty="0" smtClean="0"/>
                  <a:t> a linear combination of features and feature weights </a:t>
                </a:r>
                <a:br>
                  <a:rPr lang="en-US" baseline="0" dirty="0" smtClean="0"/>
                </a:br>
                <a:r>
                  <a:rPr lang="en-US" b="0" dirty="0" smtClean="0"/>
                  <a:t>which means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oMath>
                </a14:m>
                <a:endParaRPr lang="en-US" baseline="0" dirty="0" smtClean="0"/>
              </a:p>
              <a:p>
                <a:endParaRPr lang="en-US" baseline="0" dirty="0" smtClean="0"/>
              </a:p>
              <a:p>
                <a:r>
                  <a:rPr lang="en-US" baseline="0" dirty="0" smtClean="0"/>
                  <a:t>Then based on t on computes the probability p using a function sigma</a:t>
                </a:r>
              </a:p>
              <a:p>
                <a:endParaRPr lang="en-US" baseline="0" dirty="0" smtClean="0"/>
              </a:p>
              <a:p>
                <a:r>
                  <a:rPr lang="en-US" baseline="0" dirty="0" smtClean="0"/>
                  <a:t>This function sigma is derived based on statistical considerations</a:t>
                </a:r>
              </a:p>
              <a:p>
                <a:r>
                  <a:rPr lang="en-US" baseline="0" dirty="0" smtClean="0"/>
                  <a:t>We will not give here the derivation of this function but simply show how to use it and that it </a:t>
                </a:r>
                <a:r>
                  <a:rPr lang="en-US" baseline="0" dirty="0" smtClean="0"/>
                  <a:t>actually </a:t>
                </a:r>
                <a:r>
                  <a:rPr lang="en-US" baseline="0" dirty="0" smtClean="0"/>
                  <a:t>makes </a:t>
                </a:r>
                <a:r>
                  <a:rPr lang="en-US" baseline="0" dirty="0" smtClean="0"/>
                  <a:t>sense. For the one interested let us mention that this function sigma is </a:t>
                </a:r>
                <a:r>
                  <a:rPr lang="en-US" baseline="0" dirty="0" err="1" smtClean="0"/>
                  <a:t>realted</a:t>
                </a:r>
                <a:r>
                  <a:rPr lang="en-US" baseline="0" dirty="0" smtClean="0"/>
                  <a:t> to the </a:t>
                </a:r>
                <a:r>
                  <a:rPr lang="en-US" baseline="0" smtClean="0"/>
                  <a:t>binomial distribution.</a:t>
                </a:r>
                <a:endParaRPr lang="en-US" baseline="0" dirty="0" smtClean="0"/>
              </a:p>
              <a:p>
                <a:endParaRPr lang="en-US" baseline="0" dirty="0" smtClean="0"/>
              </a:p>
              <a:p>
                <a:endParaRPr lang="en-US" baseline="0" dirty="0" smtClean="0"/>
              </a:p>
              <a:p>
                <a:r>
                  <a:rPr lang="en-US" baseline="0" dirty="0" smtClean="0"/>
                  <a:t>The function sigma is the logistic function defined as </a:t>
                </a:r>
                <a14:m>
                  <m:oMath xmlns:m="http://schemas.openxmlformats.org/officeDocument/2006/math">
                    <m:r>
                      <a:rPr lang="en-US" sz="1200" i="1" smtClean="0">
                        <a:latin typeface="Cambria Math" panose="02040503050406030204" pitchFamily="18" charset="0"/>
                        <a:ea typeface="Cambria Math" panose="02040503050406030204" pitchFamily="18" charset="0"/>
                      </a:rPr>
                      <m:t>𝜎</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1+</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𝑒</m:t>
                            </m:r>
                          </m:e>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m:t>
                            </m:r>
                          </m:sup>
                        </m:sSup>
                      </m:den>
                    </m:f>
                  </m:oMath>
                </a14:m>
                <a:endParaRPr lang="en-US" baseline="0"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The function </a:t>
                </a:r>
                <a:r>
                  <a:rPr lang="en-US" i="0" smtClean="0">
                    <a:latin typeface="Cambria Math" panose="02040503050406030204" pitchFamily="18" charset="0"/>
                  </a:rPr>
                  <a:t>𝑝=𝑓</a:t>
                </a:r>
                <a:r>
                  <a:rPr lang="en-US" i="0">
                    <a:latin typeface="Cambria Math" panose="02040503050406030204" pitchFamily="18" charset="0"/>
                  </a:rPr>
                  <a:t>(▁𝑥</a:t>
                </a:r>
                <a:r>
                  <a:rPr lang="en-US" i="0">
                    <a:latin typeface="Cambria Math" panose="02040503050406030204" pitchFamily="18" charset="0"/>
                    <a:ea typeface="Cambria Math" panose="02040503050406030204" pitchFamily="18" charset="0"/>
                  </a:rPr>
                  <a:t>;▁𝜃)</a:t>
                </a:r>
                <a:r>
                  <a:rPr lang="en-CA" dirty="0" smtClean="0"/>
                  <a:t> is usually written in two steps</a:t>
                </a:r>
              </a:p>
              <a:p>
                <a:endParaRPr lang="en-US" dirty="0" smtClean="0"/>
              </a:p>
              <a:p>
                <a:r>
                  <a:rPr lang="en-US" dirty="0" smtClean="0"/>
                  <a:t>First one defines a variable t as</a:t>
                </a:r>
                <a:r>
                  <a:rPr lang="en-US" baseline="0" dirty="0" smtClean="0"/>
                  <a:t> a linear combination of features and feature weights </a:t>
                </a:r>
                <a:br>
                  <a:rPr lang="en-US" baseline="0" dirty="0" smtClean="0"/>
                </a:br>
                <a:r>
                  <a:rPr lang="en-US" b="0" dirty="0" smtClean="0"/>
                  <a:t>which means </a:t>
                </a:r>
                <a:r>
                  <a:rPr lang="en-US" b="0" i="0" smtClean="0">
                    <a:latin typeface="Cambria Math" panose="02040503050406030204" pitchFamily="18" charset="0"/>
                  </a:rPr>
                  <a:t>𝑡=</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0+</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1 𝑥</a:t>
                </a:r>
                <a:r>
                  <a:rPr lang="fr-FR" i="0">
                    <a:latin typeface="Cambria Math" panose="02040503050406030204" pitchFamily="18" charset="0"/>
                  </a:rPr>
                  <a:t>〗_</a:t>
                </a:r>
                <a:r>
                  <a:rPr lang="en-US" i="0">
                    <a:latin typeface="Cambria Math" panose="02040503050406030204" pitchFamily="18" charset="0"/>
                  </a:rPr>
                  <a:t>1+</a:t>
                </a:r>
                <a:r>
                  <a:rPr lang="fr-FR"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2 𝑥</a:t>
                </a:r>
                <a:r>
                  <a:rPr lang="fr-FR" i="0">
                    <a:latin typeface="Cambria Math" panose="02040503050406030204" pitchFamily="18" charset="0"/>
                  </a:rPr>
                  <a:t>〗_</a:t>
                </a:r>
                <a:r>
                  <a:rPr lang="en-US" i="0">
                    <a:latin typeface="Cambria Math" panose="02040503050406030204" pitchFamily="18" charset="0"/>
                  </a:rPr>
                  <a:t>2+…</a:t>
                </a:r>
                <a:r>
                  <a:rPr lang="fr-FR" i="0">
                    <a:latin typeface="Cambria Math" panose="02040503050406030204" pitchFamily="18" charset="0"/>
                  </a:rPr>
                  <a:t>〖</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𝑛 𝑥</a:t>
                </a:r>
                <a:r>
                  <a:rPr lang="fr-FR" i="0">
                    <a:latin typeface="Cambria Math" panose="02040503050406030204" pitchFamily="18" charset="0"/>
                  </a:rPr>
                  <a:t>〗_</a:t>
                </a:r>
                <a:r>
                  <a:rPr lang="en-US" i="0">
                    <a:latin typeface="Cambria Math" panose="02040503050406030204" pitchFamily="18" charset="0"/>
                  </a:rPr>
                  <a:t>𝑛</a:t>
                </a:r>
                <a:endParaRPr lang="en-US" baseline="0" dirty="0" smtClean="0"/>
              </a:p>
              <a:p>
                <a:endParaRPr lang="en-US" baseline="0" dirty="0" smtClean="0"/>
              </a:p>
              <a:p>
                <a:r>
                  <a:rPr lang="en-US" baseline="0" dirty="0" smtClean="0"/>
                  <a:t>Then based on t on computes the probability p using a function sigma</a:t>
                </a:r>
              </a:p>
              <a:p>
                <a:endParaRPr lang="en-US" baseline="0" dirty="0" smtClean="0"/>
              </a:p>
              <a:p>
                <a:r>
                  <a:rPr lang="en-US" baseline="0" dirty="0" smtClean="0"/>
                  <a:t>This function sigma is derived based on statistical considerations</a:t>
                </a:r>
              </a:p>
              <a:p>
                <a:r>
                  <a:rPr lang="en-US" baseline="0" dirty="0" smtClean="0"/>
                  <a:t>We will not give here the derivation of this function but simply show how to use it and that it </a:t>
                </a:r>
                <a:r>
                  <a:rPr lang="en-US" baseline="0" dirty="0" err="1" smtClean="0"/>
                  <a:t>actualy</a:t>
                </a:r>
                <a:r>
                  <a:rPr lang="en-US" baseline="0" dirty="0" smtClean="0"/>
                  <a:t> makes sense</a:t>
                </a:r>
              </a:p>
              <a:p>
                <a:r>
                  <a:rPr lang="en-US" baseline="0" dirty="0" smtClean="0"/>
                  <a:t>The function sigma is the logistic function defined as </a:t>
                </a:r>
                <a:r>
                  <a:rPr lang="en-US" sz="1200" i="0" smtClean="0">
                    <a:latin typeface="Cambria Math" panose="02040503050406030204" pitchFamily="18" charset="0"/>
                    <a:ea typeface="Cambria Math" panose="02040503050406030204" pitchFamily="18" charset="0"/>
                  </a:rPr>
                  <a:t>𝜎</a:t>
                </a:r>
                <a:r>
                  <a:rPr lang="en-US" sz="1200" i="0">
                    <a:latin typeface="Cambria Math" panose="02040503050406030204" pitchFamily="18" charset="0"/>
                    <a:ea typeface="Cambria Math" panose="02040503050406030204" pitchFamily="18" charset="0"/>
                  </a:rPr>
                  <a:t>(𝑡)</a:t>
                </a:r>
                <a:r>
                  <a:rPr lang="en-US" sz="1200" b="0" i="0" smtClean="0">
                    <a:latin typeface="Cambria Math" panose="02040503050406030204" pitchFamily="18" charset="0"/>
                    <a:ea typeface="Cambria Math" panose="02040503050406030204" pitchFamily="18" charset="0"/>
                  </a:rPr>
                  <a:t>=1/(1+𝑒^(−𝑡) )</a:t>
                </a:r>
                <a:endParaRPr lang="en-US" baseline="0"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330643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interesting to plot the logistic</a:t>
            </a:r>
            <a:r>
              <a:rPr lang="en-US" baseline="0" dirty="0" smtClean="0"/>
              <a:t> function</a:t>
            </a:r>
          </a:p>
          <a:p>
            <a:endParaRPr lang="en-US" dirty="0" smtClean="0"/>
          </a:p>
          <a:p>
            <a:r>
              <a:rPr lang="en-US" dirty="0" smtClean="0"/>
              <a:t>For high values of t, the function goes towards</a:t>
            </a:r>
            <a:r>
              <a:rPr lang="en-US" baseline="0" dirty="0" smtClean="0"/>
              <a:t> one</a:t>
            </a:r>
          </a:p>
          <a:p>
            <a:r>
              <a:rPr lang="en-US" baseline="0" dirty="0" smtClean="0"/>
              <a:t>For very negative values of t, the function tends towards 0</a:t>
            </a:r>
          </a:p>
          <a:p>
            <a:r>
              <a:rPr lang="en-US" baseline="0" dirty="0" smtClean="0"/>
              <a:t>For t=0 we have sigma=0.5</a:t>
            </a:r>
          </a:p>
          <a:p>
            <a:r>
              <a:rPr lang="en-US" baseline="0" dirty="0" smtClean="0"/>
              <a:t>This particular shape, similar to the tilted letter S, gives the name to the logistic function: the Greek letter sigma which is the Greek version of the letter S.</a:t>
            </a:r>
          </a:p>
          <a:p>
            <a:r>
              <a:rPr lang="en-US" baseline="0" dirty="0" smtClean="0"/>
              <a:t>Sometimes the logistic function is as well called sigmoid function.</a:t>
            </a:r>
          </a:p>
          <a:p>
            <a:endParaRPr lang="en-US" baseline="0" dirty="0" smtClean="0"/>
          </a:p>
          <a:p>
            <a:r>
              <a:rPr lang="en-US" baseline="0" dirty="0" smtClean="0"/>
              <a:t>How can we interpret this function?</a:t>
            </a:r>
          </a:p>
          <a:p>
            <a:r>
              <a:rPr lang="en-US" baseline="0" dirty="0" smtClean="0"/>
              <a:t>The plot demonstrates that high values of t are associated to high probabilities whereas very negative values of t are associated to probabilities nearly equal to zero</a:t>
            </a:r>
          </a:p>
          <a:p>
            <a:endParaRPr lang="en-US" baseline="0" dirty="0" smtClean="0"/>
          </a:p>
          <a:p>
            <a:r>
              <a:rPr lang="en-US" baseline="0" dirty="0" smtClean="0"/>
              <a:t>The idea of logistic regression will be to compute out of the features the value t such that if the instance belongs to the class then we obtain a high value of t. Whereas if the instance does not belong to the class, then the value t will be very negative.</a:t>
            </a:r>
          </a:p>
          <a:p>
            <a:endParaRPr lang="en-US" baseline="0" dirty="0" smtClean="0"/>
          </a:p>
          <a:p>
            <a:r>
              <a:rPr lang="en-US" baseline="0" dirty="0" smtClean="0"/>
              <a:t>Logistic regression will do this by adjusting accordingly the model parameters theta used to compute the variable t</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426867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understand that the aim of logistic regression</a:t>
            </a:r>
            <a:r>
              <a:rPr lang="en-US" baseline="0" dirty="0" smtClean="0"/>
              <a:t> is to adjust the logistic function to a data set. In fact it isn’t so much the logistic function which is adjusted but rather the intermediate variable 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in any case we </a:t>
            </a:r>
            <a:r>
              <a:rPr lang="en-US" dirty="0" smtClean="0"/>
              <a:t>need a cost function that will be minimized in the training phase</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278758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cost function must satisfy a major properties:</a:t>
            </a:r>
          </a:p>
          <a:p>
            <a:r>
              <a:rPr lang="en-US" dirty="0" smtClean="0"/>
              <a:t>The cost function must be large for situations where we predict the wrong probability </a:t>
            </a:r>
          </a:p>
          <a:p>
            <a:r>
              <a:rPr lang="en-US" dirty="0" smtClean="0"/>
              <a:t>For example if the instance</a:t>
            </a:r>
            <a:r>
              <a:rPr lang="en-US" baseline="0" dirty="0" smtClean="0"/>
              <a:t> is labeled as 0, the cost function must be very large if the model </a:t>
            </a:r>
            <a:r>
              <a:rPr lang="en-US" baseline="0" dirty="0" err="1" smtClean="0"/>
              <a:t>trys</a:t>
            </a:r>
            <a:r>
              <a:rPr lang="en-US" baseline="0" dirty="0" smtClean="0"/>
              <a:t> to predict a high probability</a:t>
            </a:r>
          </a:p>
          <a:p>
            <a:endParaRPr lang="en-US" baseline="0" dirty="0" smtClean="0"/>
          </a:p>
          <a:p>
            <a:r>
              <a:rPr lang="en-US" baseline="0" dirty="0" smtClean="0"/>
              <a:t>Using various methods from statistics it is possible to derive such cost functions. We wont derive them here but, as for the logistic function, just show how to use them and explain why this cost function makes sense</a:t>
            </a:r>
          </a:p>
          <a:p>
            <a:endParaRPr lang="en-US" baseline="0" dirty="0" smtClean="0"/>
          </a:p>
          <a:p>
            <a:r>
              <a:rPr lang="en-US" baseline="0" dirty="0" smtClean="0"/>
              <a:t>An example of such cost function is based on the function c(p) defined as displayed on the slide</a:t>
            </a:r>
          </a:p>
          <a:p>
            <a:r>
              <a:rPr lang="en-US" baseline="0" dirty="0" smtClean="0"/>
              <a:t>Note the minus sign in front of the logarithmic functions</a:t>
            </a:r>
          </a:p>
          <a:p>
            <a:endParaRPr lang="en-US" baseline="0" dirty="0" smtClean="0"/>
          </a:p>
          <a:p>
            <a:r>
              <a:rPr lang="en-US" baseline="0" dirty="0" smtClean="0"/>
              <a:t>C(p) is defined partwise depending on how the instance is labeled</a:t>
            </a:r>
          </a:p>
          <a:p>
            <a:r>
              <a:rPr lang="en-US" baseline="0" dirty="0" smtClean="0"/>
              <a:t>If y=1, which means that the instance belongs to the class (for example the email is a spam) then c(p) is defined as –log(p)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on the contrary y=0, which means that the instance does not belongs to the class (for example the email is not a spam) then c(p) is defined as –log(1-p)</a:t>
            </a:r>
          </a:p>
          <a:p>
            <a:endParaRPr lang="en-US" baseline="0" dirty="0" smtClean="0"/>
          </a:p>
          <a:p>
            <a:endParaRPr lang="en-US" baseline="0" dirty="0" smtClean="0"/>
          </a:p>
          <a:p>
            <a:endParaRPr lang="en-US" baseline="0" dirty="0" smtClean="0"/>
          </a:p>
          <a:p>
            <a:endParaRPr lang="en-US" dirty="0" smtClean="0"/>
          </a:p>
          <a:p>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388099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 us check if this cost function is sound</a:t>
            </a:r>
          </a:p>
          <a:p>
            <a:endParaRPr lang="en-US" dirty="0" smtClean="0"/>
          </a:p>
          <a:p>
            <a:r>
              <a:rPr lang="en-US" dirty="0" smtClean="0"/>
              <a:t>We</a:t>
            </a:r>
            <a:r>
              <a:rPr lang="en-US" baseline="0" dirty="0" smtClean="0"/>
              <a:t> consider first the case where the label of the instance is equal to one.</a:t>
            </a:r>
          </a:p>
          <a:p>
            <a:r>
              <a:rPr lang="en-US" baseline="0" dirty="0" smtClean="0"/>
              <a:t>This is means the instance belongs to the class of interest</a:t>
            </a:r>
          </a:p>
          <a:p>
            <a:endParaRPr lang="en-US" baseline="0" dirty="0" smtClean="0"/>
          </a:p>
          <a:p>
            <a:r>
              <a:rPr lang="en-US" baseline="0" dirty="0" smtClean="0"/>
              <a:t>Here c(p) is defined as –log(p)</a:t>
            </a:r>
          </a:p>
          <a:p>
            <a:endParaRPr lang="en-US" baseline="0" dirty="0" smtClean="0"/>
          </a:p>
          <a:p>
            <a:r>
              <a:rPr lang="en-US" baseline="0" dirty="0" smtClean="0"/>
              <a:t>If we plot this function, we realize that the function has high cost for low probabilities but has low costs for probabilities close to one</a:t>
            </a:r>
          </a:p>
          <a:p>
            <a:endParaRPr lang="en-US" baseline="0" dirty="0" smtClean="0"/>
          </a:p>
          <a:p>
            <a:r>
              <a:rPr lang="en-US" dirty="0" smtClean="0"/>
              <a:t>That is indeed what we want. As y=1, we want to make costly wrong predictions</a:t>
            </a:r>
            <a:r>
              <a:rPr lang="en-US" baseline="0" dirty="0" smtClean="0"/>
              <a:t> which are in this case probabilities close to zero. On the other side we want to favor correct predictions which in this case are probabilities close to one.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376428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40282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726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124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92890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84904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56778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7566E-5D2C-4BBD-8DF4-C0C322562B87}"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7126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7566E-5D2C-4BBD-8DF4-C0C322562B87}"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19561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7566E-5D2C-4BBD-8DF4-C0C322562B87}"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7075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76969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19865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7566E-5D2C-4BBD-8DF4-C0C322562B87}"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3C531-5426-477A-9519-618C33782F77}" type="slidenum">
              <a:rPr lang="en-US" smtClean="0"/>
              <a:t>‹#›</a:t>
            </a:fld>
            <a:endParaRPr lang="en-US"/>
          </a:p>
        </p:txBody>
      </p:sp>
    </p:spTree>
    <p:extLst>
      <p:ext uri="{BB962C8B-B14F-4D97-AF65-F5344CB8AC3E}">
        <p14:creationId xmlns:p14="http://schemas.microsoft.com/office/powerpoint/2010/main" val="3989404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chart" Target="../charts/char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6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6</a:t>
            </a:r>
            <a:endParaRPr lang="en-US" dirty="0"/>
          </a:p>
        </p:txBody>
      </p:sp>
      <p:sp>
        <p:nvSpPr>
          <p:cNvPr id="3" name="Subtitle 2"/>
          <p:cNvSpPr>
            <a:spLocks noGrp="1"/>
          </p:cNvSpPr>
          <p:nvPr>
            <p:ph type="subTitle" idx="1"/>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Case </a:t>
                </a:r>
                <a:r>
                  <a:rPr lang="en-US" dirty="0"/>
                  <a:t>2</a:t>
                </a:r>
                <a:r>
                  <a:rPr lang="en-US" dirty="0" smtClean="0"/>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endParaRPr lang="en-US" dirty="0" smtClean="0"/>
              </a:p>
              <a:p>
                <a:pPr marL="457200" lvl="1" indent="0">
                  <a:buNone/>
                </a:pPr>
                <a:r>
                  <a:rPr lang="en-US" dirty="0" smtClean="0"/>
                  <a:t>We want that situations with low probability are not costly and situations with high probability are costly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8849" y="3401517"/>
                <a:ext cx="28314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𝑐</m:t>
                      </m:r>
                      <m:d>
                        <m:dPr>
                          <m:ctrlPr>
                            <a:rPr lang="en-US" sz="2400" b="0" i="1" smtClean="0">
                              <a:solidFill>
                                <a:srgbClr val="48A6AD"/>
                              </a:solidFill>
                              <a:latin typeface="Cambria Math" panose="02040503050406030204" pitchFamily="18" charset="0"/>
                              <a:ea typeface="Cambria Math" panose="02040503050406030204" pitchFamily="18" charset="0"/>
                            </a:rPr>
                          </m:ctrlPr>
                        </m:dPr>
                        <m:e>
                          <m:r>
                            <a:rPr lang="en-US" sz="2400" b="0" i="1" smtClean="0">
                              <a:solidFill>
                                <a:srgbClr val="48A6AD"/>
                              </a:solidFill>
                              <a:latin typeface="Cambria Math" panose="02040503050406030204" pitchFamily="18" charset="0"/>
                              <a:ea typeface="Cambria Math" panose="02040503050406030204" pitchFamily="18" charset="0"/>
                            </a:rPr>
                            <m:t>𝑝</m:t>
                          </m:r>
                        </m:e>
                      </m:d>
                      <m:r>
                        <a:rPr lang="en-US" sz="2400" b="0" i="1" smtClean="0">
                          <a:solidFill>
                            <a:srgbClr val="48A6AD"/>
                          </a:solidFill>
                          <a:latin typeface="Cambria Math" panose="02040503050406030204" pitchFamily="18" charset="0"/>
                          <a:ea typeface="Cambria Math" panose="02040503050406030204" pitchFamily="18" charset="0"/>
                        </a:rPr>
                        <m:t>=−</m:t>
                      </m:r>
                      <m:r>
                        <m:rPr>
                          <m:sty m:val="p"/>
                        </m:rPr>
                        <a:rPr lang="en-US" sz="2400" b="0" i="0" smtClean="0">
                          <a:solidFill>
                            <a:srgbClr val="48A6AD"/>
                          </a:solidFill>
                          <a:latin typeface="Cambria Math" panose="02040503050406030204" pitchFamily="18" charset="0"/>
                          <a:ea typeface="Cambria Math" panose="02040503050406030204" pitchFamily="18" charset="0"/>
                        </a:rPr>
                        <m:t>log</m:t>
                      </m:r>
                      <m:r>
                        <a:rPr lang="en-US" sz="2400" b="0" i="1" smtClean="0">
                          <a:solidFill>
                            <a:srgbClr val="48A6AD"/>
                          </a:solidFill>
                          <a:latin typeface="Cambria Math" panose="02040503050406030204" pitchFamily="18" charset="0"/>
                          <a:ea typeface="Cambria Math" panose="02040503050406030204" pitchFamily="18" charset="0"/>
                        </a:rPr>
                        <m:t>⁡(1−</m:t>
                      </m:r>
                      <m:r>
                        <a:rPr lang="en-US" sz="2400" b="0" i="1" smtClean="0">
                          <a:solidFill>
                            <a:srgbClr val="48A6AD"/>
                          </a:solidFill>
                          <a:latin typeface="Cambria Math" panose="02040503050406030204" pitchFamily="18" charset="0"/>
                          <a:ea typeface="Cambria Math" panose="02040503050406030204" pitchFamily="18" charset="0"/>
                        </a:rPr>
                        <m:t>𝑝</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098849" y="3401517"/>
                <a:ext cx="2831481" cy="461665"/>
              </a:xfrm>
              <a:prstGeom prst="rect">
                <a:avLst/>
              </a:prstGeom>
              <a:blipFill rotWithShape="0">
                <a:blip r:embed="rId4"/>
                <a:stretch>
                  <a:fillRect r="-21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261670" y="5664499"/>
                <a:ext cx="4289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𝑝</m:t>
                      </m:r>
                    </m:oMath>
                  </m:oMathPara>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261670" y="5664499"/>
                <a:ext cx="428900" cy="461665"/>
              </a:xfrm>
              <a:prstGeom prst="rect">
                <a:avLst/>
              </a:prstGeom>
              <a:blipFill rotWithShape="0">
                <a:blip r:embed="rId5"/>
                <a:stretch>
                  <a:fillRect b="-10526"/>
                </a:stretch>
              </a:blipFill>
            </p:spPr>
            <p:txBody>
              <a:bodyPr/>
              <a:lstStyle/>
              <a:p>
                <a:r>
                  <a:rPr lang="en-US">
                    <a:noFill/>
                  </a:rPr>
                  <a:t> </a:t>
                </a:r>
              </a:p>
            </p:txBody>
          </p:sp>
        </mc:Fallback>
      </mc:AlternateContent>
      <p:graphicFrame>
        <p:nvGraphicFramePr>
          <p:cNvPr id="7" name="Chart 6"/>
          <p:cNvGraphicFramePr>
            <a:graphicFrameLocks/>
          </p:cNvGraphicFramePr>
          <p:nvPr>
            <p:extLst>
              <p:ext uri="{D42A27DB-BD31-4B8C-83A1-F6EECF244321}">
                <p14:modId xmlns:p14="http://schemas.microsoft.com/office/powerpoint/2010/main" val="3377545827"/>
              </p:ext>
            </p:extLst>
          </p:nvPr>
        </p:nvGraphicFramePr>
        <p:xfrm>
          <a:off x="3799701" y="3383144"/>
          <a:ext cx="4331340" cy="2743020"/>
        </p:xfrm>
        <a:graphic>
          <a:graphicData uri="http://schemas.openxmlformats.org/drawingml/2006/chart">
            <c:chart xmlns:c="http://schemas.openxmlformats.org/drawingml/2006/chart" xmlns:r="http://schemas.openxmlformats.org/officeDocument/2006/relationships" r:id="rId6"/>
          </a:graphicData>
        </a:graphic>
      </p:graphicFrame>
      <p:sp>
        <p:nvSpPr>
          <p:cNvPr id="8" name="Oval 7"/>
          <p:cNvSpPr/>
          <p:nvPr/>
        </p:nvSpPr>
        <p:spPr>
          <a:xfrm>
            <a:off x="4056109" y="5247492"/>
            <a:ext cx="2190540" cy="8340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859087" y="3453639"/>
            <a:ext cx="1271954" cy="1838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83799" y="4920062"/>
            <a:ext cx="1003223" cy="369332"/>
          </a:xfrm>
          <a:prstGeom prst="rect">
            <a:avLst/>
          </a:prstGeom>
          <a:noFill/>
        </p:spPr>
        <p:txBody>
          <a:bodyPr wrap="none" rtlCol="0">
            <a:spAutoFit/>
          </a:bodyPr>
          <a:lstStyle/>
          <a:p>
            <a:r>
              <a:rPr lang="en-US" dirty="0" smtClean="0">
                <a:solidFill>
                  <a:srgbClr val="00B050"/>
                </a:solidFill>
              </a:rPr>
              <a:t>Low cost</a:t>
            </a:r>
            <a:endParaRPr lang="en-CA" dirty="0">
              <a:solidFill>
                <a:srgbClr val="00B050"/>
              </a:solidFill>
            </a:endParaRPr>
          </a:p>
        </p:txBody>
      </p:sp>
      <p:sp>
        <p:nvSpPr>
          <p:cNvPr id="10" name="TextBox 9"/>
          <p:cNvSpPr txBox="1"/>
          <p:nvPr/>
        </p:nvSpPr>
        <p:spPr>
          <a:xfrm flipH="1">
            <a:off x="8261670" y="4188229"/>
            <a:ext cx="1916193" cy="369332"/>
          </a:xfrm>
          <a:prstGeom prst="rect">
            <a:avLst/>
          </a:prstGeom>
          <a:noFill/>
        </p:spPr>
        <p:txBody>
          <a:bodyPr wrap="square" rtlCol="0">
            <a:spAutoFit/>
          </a:bodyPr>
          <a:lstStyle/>
          <a:p>
            <a:r>
              <a:rPr lang="en-US" dirty="0" smtClean="0">
                <a:solidFill>
                  <a:srgbClr val="FF0000"/>
                </a:solidFill>
              </a:rPr>
              <a:t>High cost</a:t>
            </a:r>
            <a:endParaRPr lang="en-CA" dirty="0">
              <a:solidFill>
                <a:srgbClr val="FF0000"/>
              </a:solidFill>
            </a:endParaRPr>
          </a:p>
        </p:txBody>
      </p:sp>
    </p:spTree>
    <p:extLst>
      <p:ext uri="{BB962C8B-B14F-4D97-AF65-F5344CB8AC3E}">
        <p14:creationId xmlns:p14="http://schemas.microsoft.com/office/powerpoint/2010/main" val="4236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Graphic spid="7" grpId="0">
        <p:bldAsOne/>
      </p:bldGraphic>
      <p:bldP spid="8" grpId="0" animBg="1"/>
      <p:bldP spid="8" grpId="1" animBg="1"/>
      <p:bldP spid="9" grpId="0" animBg="1"/>
      <p:bldP spid="9" grpId="1" animBg="1"/>
      <p:bldP spid="4" grpId="0"/>
      <p:bldP spid="4" grpId="1"/>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Training the model means finding </a:t>
                </a:r>
                <a:r>
                  <a:rPr lang="en-US" dirty="0"/>
                  <a:t>the </a:t>
                </a:r>
                <a:r>
                  <a:rPr lang="en-US" dirty="0" smtClean="0"/>
                  <a:t>feature weights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smtClean="0"/>
                  <a:t> that will allow us to predict correctly our probabilities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e>
                    </m:d>
                  </m:oMath>
                </a14:m>
                <a:endParaRPr lang="en-US" dirty="0" smtClean="0"/>
              </a:p>
              <a:p>
                <a:r>
                  <a:rPr lang="en-US" dirty="0" smtClean="0"/>
                  <a:t>It means minimizing the cost function (called </a:t>
                </a:r>
                <a:r>
                  <a:rPr lang="en-US" i="1" dirty="0" smtClean="0"/>
                  <a:t>log-loss function</a:t>
                </a:r>
                <a:r>
                  <a:rPr lang="en-US" dirty="0" smtClean="0"/>
                  <a:t>) over all instances in the data set: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smtClean="0">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m:rPr>
                                  <m:nor/>
                                </m:rPr>
                                <a:rPr lang="en-US" b="0" i="0" smtClean="0">
                                  <a:latin typeface="Cambria Math" panose="02040503050406030204" pitchFamily="18" charset="0"/>
                                </a:rPr>
                                <m:t>log</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𝑝</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m:rPr>
                                  <m:nor/>
                                </m:rPr>
                                <a:rPr lang="en-US">
                                  <a:latin typeface="Cambria Math" panose="02040503050406030204" pitchFamily="18" charset="0"/>
                                </a:rPr>
                                <m:t>log</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𝑝</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809" r="-1000"/>
                </a:stretch>
              </a:blipFill>
            </p:spPr>
            <p:txBody>
              <a:bodyPr/>
              <a:lstStyle/>
              <a:p>
                <a:r>
                  <a:rPr lang="en-US">
                    <a:noFill/>
                  </a:rPr>
                  <a:t> </a:t>
                </a:r>
              </a:p>
            </p:txBody>
          </p:sp>
        </mc:Fallback>
      </mc:AlternateContent>
    </p:spTree>
    <p:extLst>
      <p:ext uri="{BB962C8B-B14F-4D97-AF65-F5344CB8AC3E}">
        <p14:creationId xmlns:p14="http://schemas.microsoft.com/office/powerpoint/2010/main" val="28478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a:t>
            </a:r>
            <a:r>
              <a:rPr lang="en-US" dirty="0"/>
              <a:t>of passing </a:t>
            </a:r>
            <a:r>
              <a:rPr lang="en-US" dirty="0" smtClean="0"/>
              <a:t>a course versus mid-term result</a:t>
            </a:r>
            <a:endParaRPr lang="en-US"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609600" y="1522337"/>
                <a:ext cx="10972800" cy="4525963"/>
              </a:xfrm>
            </p:spPr>
            <p:txBody>
              <a:bodyPr/>
              <a:lstStyle/>
              <a:p>
                <a:pPr marL="0" indent="0">
                  <a:buNone/>
                </a:pPr>
                <a:r>
                  <a:rPr lang="en-US" dirty="0" smtClean="0"/>
                  <a:t>Data set (</a:t>
                </a:r>
                <a14:m>
                  <m:oMath xmlns:m="http://schemas.openxmlformats.org/officeDocument/2006/math">
                    <m:r>
                      <a:rPr lang="en-US" i="1">
                        <a:latin typeface="Cambria Math" panose="02040503050406030204" pitchFamily="18" charset="0"/>
                      </a:rPr>
                      <m:t>𝑚</m:t>
                    </m:r>
                    <m:r>
                      <a:rPr lang="en-US" b="0" i="1" smtClean="0">
                        <a:latin typeface="Cambria Math" panose="02040503050406030204" pitchFamily="18" charset="0"/>
                      </a:rPr>
                      <m:t>=91</m:t>
                    </m:r>
                  </m:oMath>
                </a14:m>
                <a:r>
                  <a:rPr lang="en-US" dirty="0" smtClean="0"/>
                  <a:t>)</a:t>
                </a:r>
                <a:endParaRPr lang="en-US" dirty="0"/>
              </a:p>
              <a:p>
                <a:endParaRPr lang="en-US" dirty="0" smtClean="0"/>
              </a:p>
              <a:p>
                <a:endParaRPr lang="en-US" dirty="0"/>
              </a:p>
              <a:p>
                <a:pPr marL="0" indent="0">
                  <a:buNone/>
                </a:pPr>
                <a:endParaRPr lang="en-US" dirty="0" smtClean="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609600" y="1522337"/>
                <a:ext cx="10972800" cy="4525963"/>
              </a:xfrm>
              <a:blipFill>
                <a:blip r:embed="rId3"/>
                <a:stretch>
                  <a:fillRect l="-1389"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628521184"/>
                  </p:ext>
                </p:extLst>
              </p:nvPr>
            </p:nvGraphicFramePr>
            <p:xfrm>
              <a:off x="1119580" y="2307433"/>
              <a:ext cx="10201563" cy="817880"/>
            </p:xfrm>
            <a:graphic>
              <a:graphicData uri="http://schemas.openxmlformats.org/drawingml/2006/table">
                <a:tbl>
                  <a:tblPr firstRow="1">
                    <a:tableStyleId>{3B4B98B0-60AC-42C2-AFA5-B58CD77FA1E5}</a:tableStyleId>
                  </a:tblPr>
                  <a:tblGrid>
                    <a:gridCol w="2429163">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70840">
                    <a:tc>
                      <a:txBody>
                        <a:bodyPr/>
                        <a:lstStyle/>
                        <a:p>
                          <a:r>
                            <a:rPr lang="en-US" sz="2000" b="0" dirty="0" smtClean="0">
                              <a:solidFill>
                                <a:srgbClr val="48A6AD"/>
                              </a:solidFill>
                            </a:rPr>
                            <a:t>Midterm</a:t>
                          </a:r>
                          <a:r>
                            <a:rPr lang="en-US" sz="2000" b="0" baseline="0" dirty="0" smtClean="0">
                              <a:solidFill>
                                <a:srgbClr val="48A6AD"/>
                              </a:solidFill>
                            </a:rPr>
                            <a:t> grade </a:t>
                          </a:r>
                          <a14:m>
                            <m:oMath xmlns:m="http://schemas.openxmlformats.org/officeDocument/2006/math">
                              <m:sSup>
                                <m:sSupPr>
                                  <m:ctrlPr>
                                    <a:rPr lang="en-US" sz="2000" i="1" smtClean="0">
                                      <a:solidFill>
                                        <a:srgbClr val="48A6AD"/>
                                      </a:solidFill>
                                      <a:latin typeface="Cambria Math" panose="02040503050406030204" pitchFamily="18" charset="0"/>
                                    </a:rPr>
                                  </m:ctrlPr>
                                </m:sSupPr>
                                <m:e>
                                  <m:r>
                                    <a:rPr lang="en-US" sz="2000" i="1">
                                      <a:solidFill>
                                        <a:srgbClr val="48A6AD"/>
                                      </a:solidFill>
                                      <a:latin typeface="Cambria Math" panose="02040503050406030204" pitchFamily="18" charset="0"/>
                                    </a:rPr>
                                    <m:t>𝑥</m:t>
                                  </m:r>
                                </m:e>
                                <m:sup>
                                  <m:r>
                                    <a:rPr lang="en-US" sz="2000" i="1">
                                      <a:solidFill>
                                        <a:srgbClr val="48A6AD"/>
                                      </a:solidFill>
                                      <a:latin typeface="Cambria Math" panose="02040503050406030204" pitchFamily="18" charset="0"/>
                                    </a:rPr>
                                    <m:t>(</m:t>
                                  </m:r>
                                  <m:r>
                                    <a:rPr lang="en-US" sz="2000" i="1">
                                      <a:solidFill>
                                        <a:srgbClr val="48A6AD"/>
                                      </a:solidFill>
                                      <a:latin typeface="Cambria Math" panose="02040503050406030204" pitchFamily="18" charset="0"/>
                                    </a:rPr>
                                    <m:t>𝑖</m:t>
                                  </m:r>
                                  <m:r>
                                    <a:rPr lang="en-US" sz="2000" i="1">
                                      <a:solidFill>
                                        <a:srgbClr val="48A6AD"/>
                                      </a:solidFill>
                                      <a:latin typeface="Cambria Math" panose="02040503050406030204" pitchFamily="18" charset="0"/>
                                    </a:rPr>
                                    <m:t>)</m:t>
                                  </m:r>
                                </m:sup>
                              </m:sSup>
                            </m:oMath>
                          </a14:m>
                          <a:endParaRPr lang="en-US" sz="2000" b="0" dirty="0">
                            <a:solidFill>
                              <a:srgbClr val="48A6AD"/>
                            </a:solidFill>
                          </a:endParaRPr>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54</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71</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14</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smtClean="0">
                              <a:solidFill>
                                <a:srgbClr val="48A6AD"/>
                              </a:solidFill>
                              <a:latin typeface="Cambria Math" panose="02040503050406030204" pitchFamily="18" charset="0"/>
                              <a:ea typeface="+mn-ea"/>
                              <a:cs typeface="+mn-cs"/>
                            </a:rPr>
                            <a:t>83</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fr-FR" sz="2000" b="0" i="0" kern="1200" smtClean="0">
                                    <a:solidFill>
                                      <a:srgbClr val="48A6AD"/>
                                    </a:solidFill>
                                    <a:latin typeface="Cambria Math" panose="02040503050406030204" pitchFamily="18" charset="0"/>
                                    <a:ea typeface="+mn-ea"/>
                                    <a:cs typeface="+mn-cs"/>
                                  </a:rPr>
                                  <m:t>⋯</m:t>
                                </m:r>
                              </m:oMath>
                            </m:oMathPara>
                          </a14:m>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69</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smtClean="0">
                              <a:solidFill>
                                <a:srgbClr val="48A6AD"/>
                              </a:solidFill>
                            </a:rPr>
                            <a:t>Pass / Fail </a:t>
                          </a:r>
                          <a14:m>
                            <m:oMath xmlns:m="http://schemas.openxmlformats.org/officeDocument/2006/math">
                              <m:sSup>
                                <m:sSupPr>
                                  <m:ctrlPr>
                                    <a:rPr lang="en-US" sz="2000" i="1" smtClean="0">
                                      <a:solidFill>
                                        <a:srgbClr val="48A6AD"/>
                                      </a:solidFill>
                                      <a:latin typeface="Cambria Math" panose="02040503050406030204" pitchFamily="18" charset="0"/>
                                    </a:rPr>
                                  </m:ctrlPr>
                                </m:sSupPr>
                                <m:e>
                                  <m:r>
                                    <a:rPr lang="en-US" sz="2000" i="1">
                                      <a:solidFill>
                                        <a:srgbClr val="48A6AD"/>
                                      </a:solidFill>
                                      <a:latin typeface="Cambria Math" panose="02040503050406030204" pitchFamily="18" charset="0"/>
                                    </a:rPr>
                                    <m:t>𝑦</m:t>
                                  </m:r>
                                </m:e>
                                <m:sup>
                                  <m:r>
                                    <a:rPr lang="en-US" sz="2000" i="1">
                                      <a:solidFill>
                                        <a:srgbClr val="48A6AD"/>
                                      </a:solidFill>
                                      <a:latin typeface="Cambria Math" panose="02040503050406030204" pitchFamily="18" charset="0"/>
                                    </a:rPr>
                                    <m:t>(</m:t>
                                  </m:r>
                                  <m:r>
                                    <a:rPr lang="en-US" sz="2000" i="1">
                                      <a:solidFill>
                                        <a:srgbClr val="48A6AD"/>
                                      </a:solidFill>
                                      <a:latin typeface="Cambria Math" panose="02040503050406030204" pitchFamily="18" charset="0"/>
                                    </a:rPr>
                                    <m:t>𝑖</m:t>
                                  </m:r>
                                  <m:r>
                                    <a:rPr lang="en-US" sz="2000" i="1">
                                      <a:solidFill>
                                        <a:srgbClr val="48A6AD"/>
                                      </a:solidFill>
                                      <a:latin typeface="Cambria Math" panose="02040503050406030204" pitchFamily="18" charset="0"/>
                                    </a:rPr>
                                    <m:t>)</m:t>
                                  </m:r>
                                </m:sup>
                              </m:sSup>
                            </m:oMath>
                          </a14:m>
                          <a:endParaRPr lang="en-US" sz="2000" dirty="0">
                            <a:solidFill>
                              <a:srgbClr val="48A6AD"/>
                            </a:solidFill>
                          </a:endParaRPr>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rgbClr val="48A6AD"/>
                                    </a:solidFill>
                                    <a:latin typeface="Cambria Math" panose="02040503050406030204" pitchFamily="18" charset="0"/>
                                  </a:rPr>
                                  <m:t>1</m:t>
                                </m:r>
                              </m:oMath>
                            </m:oMathPara>
                          </a14:m>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0</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14:m>
                            <m:oMathPara xmlns:m="http://schemas.openxmlformats.org/officeDocument/2006/math">
                              <m:oMathParaPr>
                                <m:jc m:val="centerGroup"/>
                              </m:oMathParaPr>
                              <m:oMath xmlns:m="http://schemas.openxmlformats.org/officeDocument/2006/math">
                                <m:r>
                                  <a:rPr lang="fr-FR" sz="2000" smtClean="0">
                                    <a:solidFill>
                                      <a:srgbClr val="48A6AD"/>
                                    </a:solidFill>
                                    <a:latin typeface="Cambria Math" panose="02040503050406030204" pitchFamily="18" charset="0"/>
                                  </a:rPr>
                                  <m:t>⋯</m:t>
                                </m:r>
                              </m:oMath>
                            </m:oMathPara>
                          </a14:m>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628521184"/>
                  </p:ext>
                </p:extLst>
              </p:nvPr>
            </p:nvGraphicFramePr>
            <p:xfrm>
              <a:off x="1119580" y="2307433"/>
              <a:ext cx="10201563" cy="817880"/>
            </p:xfrm>
            <a:graphic>
              <a:graphicData uri="http://schemas.openxmlformats.org/drawingml/2006/table">
                <a:tbl>
                  <a:tblPr firstRow="1">
                    <a:tableStyleId>{3B4B98B0-60AC-42C2-AFA5-B58CD77FA1E5}</a:tableStyleId>
                  </a:tblPr>
                  <a:tblGrid>
                    <a:gridCol w="2429163">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408940">
                    <a:tc>
                      <a:txBody>
                        <a:bodyPr/>
                        <a:lstStyle/>
                        <a:p>
                          <a:endParaRPr lang="en-US"/>
                        </a:p>
                      </a:txBody>
                      <a:tcPr>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t="-7353" r="-320301" b="-125000"/>
                          </a:stretch>
                        </a:blipFill>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54</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71</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14</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pPr marL="0" algn="ctr" defTabSz="914400" rtl="0" eaLnBrk="1" latinLnBrk="0" hangingPunct="1"/>
                          <a:r>
                            <a:rPr lang="en-US" sz="2000" b="0" i="0" kern="1200" smtClean="0">
                              <a:solidFill>
                                <a:srgbClr val="48A6AD"/>
                              </a:solidFill>
                              <a:latin typeface="Cambria Math" panose="02040503050406030204" pitchFamily="18" charset="0"/>
                              <a:ea typeface="+mn-ea"/>
                              <a:cs typeface="+mn-cs"/>
                            </a:rPr>
                            <a:t>83</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12700" cmpd="sng">
                          <a:noFill/>
                        </a:lnT>
                        <a:lnB w="28575" cap="flat" cmpd="sng" algn="ctr">
                          <a:solidFill>
                            <a:srgbClr val="48A6AD"/>
                          </a:solidFill>
                          <a:prstDash val="solid"/>
                          <a:round/>
                          <a:headEnd type="none" w="med" len="med"/>
                          <a:tailEnd type="none" w="med" len="med"/>
                        </a:lnB>
                        <a:blipFill>
                          <a:blip r:embed="rId4"/>
                          <a:stretch>
                            <a:fillRect l="-589623" t="-7353" r="-101415" b="-125000"/>
                          </a:stretch>
                        </a:blipFill>
                      </a:tcPr>
                    </a:tc>
                    <a:tc>
                      <a:txBody>
                        <a:bodyPr/>
                        <a:lstStyle/>
                        <a:p>
                          <a:pPr marL="0" algn="ctr" defTabSz="914400" rtl="0" eaLnBrk="1" latinLnBrk="0" hangingPunct="1"/>
                          <a:r>
                            <a:rPr lang="en-US" sz="2000" b="0" i="0" kern="1200" dirty="0" smtClean="0">
                              <a:solidFill>
                                <a:srgbClr val="48A6AD"/>
                              </a:solidFill>
                              <a:latin typeface="Cambria Math" panose="02040503050406030204" pitchFamily="18" charset="0"/>
                              <a:ea typeface="+mn-ea"/>
                              <a:cs typeface="+mn-cs"/>
                            </a:rPr>
                            <a:t>69</a:t>
                          </a:r>
                          <a:endParaRPr lang="en-US" sz="2000" b="0" i="0" kern="1200" dirty="0">
                            <a:solidFill>
                              <a:srgbClr val="48A6AD"/>
                            </a:solidFill>
                            <a:latin typeface="Cambria Math" panose="02040503050406030204" pitchFamily="18" charset="0"/>
                            <a:ea typeface="+mn-ea"/>
                            <a:cs typeface="+mn-cs"/>
                          </a:endParaRPr>
                        </a:p>
                      </a:txBody>
                      <a:tcPr>
                        <a:lnL w="28575" cap="flat" cmpd="sng" algn="ctr">
                          <a:solidFill>
                            <a:srgbClr val="48A6AD"/>
                          </a:solidFill>
                          <a:prstDash val="solid"/>
                          <a:round/>
                          <a:headEnd type="none" w="med" len="med"/>
                          <a:tailEnd type="none" w="med" len="med"/>
                        </a:lnL>
                        <a:lnT w="12700" cmpd="sng">
                          <a:noFill/>
                        </a:lnT>
                        <a:lnB w="28575" cap="flat" cmpd="sng" algn="ctr">
                          <a:solidFill>
                            <a:srgbClr val="48A6AD"/>
                          </a:solidFill>
                          <a:prstDash val="solid"/>
                          <a:round/>
                          <a:headEnd type="none" w="med" len="med"/>
                          <a:tailEnd type="none" w="med" len="med"/>
                        </a:lnB>
                      </a:tcPr>
                    </a:tc>
                    <a:extLst>
                      <a:ext uri="{0D108BD9-81ED-4DB2-BD59-A6C34878D82A}">
                        <a16:rowId xmlns:a16="http://schemas.microsoft.com/office/drawing/2014/main" val="10000"/>
                      </a:ext>
                    </a:extLst>
                  </a:tr>
                  <a:tr h="408940">
                    <a:tc>
                      <a:txBody>
                        <a:bodyPr/>
                        <a:lstStyle/>
                        <a:p>
                          <a:endParaRPr lang="en-US"/>
                        </a:p>
                      </a:txBody>
                      <a:tcPr>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t="-108955" r="-320301" b="-26866"/>
                          </a:stretch>
                        </a:blipFill>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187324" t="-108955" r="-500000" b="-26866"/>
                          </a:stretch>
                        </a:blipFill>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0</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tcPr>
                    </a:tc>
                    <a:tc>
                      <a:txBody>
                        <a:bodyPr/>
                        <a:lstStyle/>
                        <a:p>
                          <a:endParaRPr lang="en-US"/>
                        </a:p>
                      </a:txBody>
                      <a:tcPr>
                        <a:lnL w="28575" cap="flat" cmpd="sng" algn="ctr">
                          <a:solidFill>
                            <a:srgbClr val="48A6AD"/>
                          </a:solidFill>
                          <a:prstDash val="solid"/>
                          <a:round/>
                          <a:headEnd type="none" w="med" len="med"/>
                          <a:tailEnd type="none" w="med" len="med"/>
                        </a:lnL>
                        <a:lnR w="28575" cap="flat" cmpd="sng" algn="ctr">
                          <a:solidFill>
                            <a:srgbClr val="48A6AD"/>
                          </a:solidFill>
                          <a:prstDash val="solid"/>
                          <a:round/>
                          <a:headEnd type="none" w="med" len="med"/>
                          <a:tailEnd type="none" w="med" len="med"/>
                        </a:lnR>
                        <a:lnT w="28575" cap="flat" cmpd="sng" algn="ctr">
                          <a:solidFill>
                            <a:srgbClr val="48A6AD"/>
                          </a:solidFill>
                          <a:prstDash val="solid"/>
                          <a:round/>
                          <a:headEnd type="none" w="med" len="med"/>
                          <a:tailEnd type="none" w="med" len="med"/>
                        </a:lnT>
                        <a:lnB w="12700" cmpd="sng">
                          <a:noFill/>
                        </a:lnB>
                        <a:blipFill>
                          <a:blip r:embed="rId4"/>
                          <a:stretch>
                            <a:fillRect l="-589623" t="-108955" r="-101415" b="-26866"/>
                          </a:stretch>
                        </a:blipFill>
                      </a:tcPr>
                    </a:tc>
                    <a:tc>
                      <a:txBody>
                        <a:bodyPr/>
                        <a:lstStyle/>
                        <a:p>
                          <a:pPr algn="ctr"/>
                          <a:r>
                            <a:rPr lang="en-US" sz="2000" dirty="0" smtClean="0">
                              <a:solidFill>
                                <a:srgbClr val="48A6AD"/>
                              </a:solidFill>
                            </a:rPr>
                            <a:t>1</a:t>
                          </a:r>
                          <a:endParaRPr lang="en-US" sz="2000" dirty="0">
                            <a:solidFill>
                              <a:srgbClr val="48A6AD"/>
                            </a:solidFill>
                          </a:endParaRPr>
                        </a:p>
                      </a:txBody>
                      <a:tcPr>
                        <a:lnL w="28575" cap="flat" cmpd="sng" algn="ctr">
                          <a:solidFill>
                            <a:srgbClr val="48A6AD"/>
                          </a:solidFill>
                          <a:prstDash val="solid"/>
                          <a:round/>
                          <a:headEnd type="none" w="med" len="med"/>
                          <a:tailEnd type="none" w="med" len="med"/>
                        </a:lnL>
                        <a:lnT w="28575" cap="flat" cmpd="sng" algn="ctr">
                          <a:solidFill>
                            <a:srgbClr val="48A6AD"/>
                          </a:solidFill>
                          <a:prstDash val="solid"/>
                          <a:round/>
                          <a:headEnd type="none" w="med" len="med"/>
                          <a:tailEnd type="none" w="med" len="med"/>
                        </a:lnT>
                        <a:lnB w="12700" cmpd="sng">
                          <a:noFill/>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13" name="Rectangle 12"/>
              <p:cNvSpPr/>
              <p:nvPr/>
            </p:nvSpPr>
            <p:spPr>
              <a:xfrm>
                <a:off x="6677365" y="3592814"/>
                <a:ext cx="4049763" cy="2817374"/>
              </a:xfrm>
              <a:prstGeom prst="rect">
                <a:avLst/>
              </a:prstGeom>
              <a:ln w="25400">
                <a:solidFill>
                  <a:srgbClr val="48A6AD"/>
                </a:solidFill>
              </a:ln>
            </p:spPr>
            <p:txBody>
              <a:bodyPr wrap="none">
                <a:spAutoFit/>
              </a:bodyPr>
              <a:lstStyle/>
              <a:p>
                <a:r>
                  <a:rPr lang="en-US" sz="2800" dirty="0" smtClean="0"/>
                  <a:t>Problem formulation:</a:t>
                </a:r>
              </a:p>
              <a:p>
                <a:endParaRPr lang="en-US" sz="1200" dirty="0" smtClean="0"/>
              </a:p>
              <a:p>
                <a:pPr marL="457200" indent="-457200">
                  <a:buFont typeface="Arial" panose="020B0604020202020204" pitchFamily="34" charset="0"/>
                  <a:buChar char="•"/>
                </a:pPr>
                <a:r>
                  <a:rPr lang="en-US" sz="2800" dirty="0" smtClean="0"/>
                  <a:t>Features: </a:t>
                </a:r>
                <a14:m>
                  <m:oMath xmlns:m="http://schemas.openxmlformats.org/officeDocument/2006/math">
                    <m:sSup>
                      <m:sSupPr>
                        <m:ctrlPr>
                          <a:rPr lang="en-US" sz="2400" i="1">
                            <a:latin typeface="Cambria Math" panose="02040503050406030204" pitchFamily="18" charset="0"/>
                          </a:rPr>
                        </m:ctrlPr>
                      </m:sSupPr>
                      <m:e>
                        <m:bar>
                          <m:barPr>
                            <m:ctrlPr>
                              <a:rPr lang="en-US" sz="2400" i="1">
                                <a:latin typeface="Cambria Math" panose="02040503050406030204" pitchFamily="18" charset="0"/>
                              </a:rPr>
                            </m:ctrlPr>
                          </m:barPr>
                          <m:e>
                            <m:r>
                              <a:rPr lang="en-US" sz="2400" i="1">
                                <a:latin typeface="Cambria Math" panose="02040503050406030204" pitchFamily="18" charset="0"/>
                              </a:rPr>
                              <m:t>𝑥</m:t>
                            </m:r>
                          </m:e>
                        </m:ba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mr>
                          <m:m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mr>
                        </m:m>
                      </m:e>
                    </m:d>
                  </m:oMath>
                </a14:m>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Labels: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r>
                      <a:rPr lang="en-US" sz="2800" i="1" smtClean="0">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eqArr>
                          <m:eqArrPr>
                            <m:ctrlPr>
                              <a:rPr lang="en-US" sz="2800" i="1">
                                <a:solidFill>
                                  <a:schemeClr val="tx1"/>
                                </a:solidFill>
                                <a:latin typeface="Cambria Math" panose="02040503050406030204" pitchFamily="18" charset="0"/>
                              </a:rPr>
                            </m:ctrlPr>
                          </m:eqArrPr>
                          <m:e>
                            <m:r>
                              <a:rPr lang="en-US" sz="2800" i="1">
                                <a:solidFill>
                                  <a:schemeClr val="tx1"/>
                                </a:solidFill>
                                <a:latin typeface="Cambria Math" panose="02040503050406030204" pitchFamily="18" charset="0"/>
                              </a:rPr>
                              <m:t>0</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FAIL</m:t>
                            </m:r>
                          </m:e>
                          <m:e>
                            <m:r>
                              <a:rPr lang="en-US" sz="2800" i="1">
                                <a:solidFill>
                                  <a:schemeClr val="tx1"/>
                                </a:solidFill>
                                <a:latin typeface="Cambria Math" panose="02040503050406030204" pitchFamily="18" charset="0"/>
                              </a:rPr>
                              <m:t>&amp;1</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PASS</m:t>
                            </m:r>
                          </m:e>
                        </m:eqArr>
                      </m:e>
                    </m:d>
                  </m:oMath>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6677365" y="3592814"/>
                <a:ext cx="4049763" cy="2817374"/>
              </a:xfrm>
              <a:prstGeom prst="rect">
                <a:avLst/>
              </a:prstGeom>
              <a:blipFill rotWithShape="0">
                <a:blip r:embed="rId5"/>
                <a:stretch>
                  <a:fillRect l="-2691" t="-1499"/>
                </a:stretch>
              </a:blipFill>
              <a:ln w="25400">
                <a:solidFill>
                  <a:srgbClr val="48A6AD"/>
                </a:solidFill>
              </a:ln>
            </p:spPr>
            <p:txBody>
              <a:bodyPr/>
              <a:lstStyle/>
              <a:p>
                <a:r>
                  <a:rPr lang="en-US">
                    <a:noFill/>
                  </a:rPr>
                  <a:t> </a:t>
                </a:r>
              </a:p>
            </p:txBody>
          </p:sp>
        </mc:Fallback>
      </mc:AlternateContent>
      <p:grpSp>
        <p:nvGrpSpPr>
          <p:cNvPr id="16" name="Group 15"/>
          <p:cNvGrpSpPr/>
          <p:nvPr/>
        </p:nvGrpSpPr>
        <p:grpSpPr>
          <a:xfrm>
            <a:off x="1281267" y="3509080"/>
            <a:ext cx="4831990" cy="3071719"/>
            <a:chOff x="867609" y="3465536"/>
            <a:chExt cx="4831990" cy="3071719"/>
          </a:xfrm>
        </p:grpSpPr>
        <p:sp>
          <p:nvSpPr>
            <p:cNvPr id="3" name="Rectangle 2"/>
            <p:cNvSpPr/>
            <p:nvPr/>
          </p:nvSpPr>
          <p:spPr>
            <a:xfrm>
              <a:off x="2956852" y="6167923"/>
              <a:ext cx="1596078" cy="369332"/>
            </a:xfrm>
            <a:prstGeom prst="rect">
              <a:avLst/>
            </a:prstGeom>
          </p:spPr>
          <p:txBody>
            <a:bodyPr wrap="none">
              <a:spAutoFit/>
            </a:bodyPr>
            <a:lstStyle/>
            <a:p>
              <a:r>
                <a:rPr lang="en-US" dirty="0">
                  <a:solidFill>
                    <a:srgbClr val="48A6AD"/>
                  </a:solidFill>
                </a:rPr>
                <a:t>Midterm grade</a:t>
              </a:r>
            </a:p>
          </p:txBody>
        </p:sp>
        <p:sp>
          <p:nvSpPr>
            <p:cNvPr id="11" name="Rectangle 10"/>
            <p:cNvSpPr/>
            <p:nvPr/>
          </p:nvSpPr>
          <p:spPr>
            <a:xfrm>
              <a:off x="867609" y="3592814"/>
              <a:ext cx="588494" cy="369332"/>
            </a:xfrm>
            <a:prstGeom prst="rect">
              <a:avLst/>
            </a:prstGeom>
          </p:spPr>
          <p:txBody>
            <a:bodyPr wrap="none">
              <a:spAutoFit/>
            </a:bodyPr>
            <a:lstStyle/>
            <a:p>
              <a:r>
                <a:rPr lang="en-US" dirty="0">
                  <a:solidFill>
                    <a:srgbClr val="48A6AD"/>
                  </a:solidFill>
                </a:rPr>
                <a:t>Pass</a:t>
              </a:r>
            </a:p>
          </p:txBody>
        </p:sp>
        <p:sp>
          <p:nvSpPr>
            <p:cNvPr id="12" name="Rectangle 11"/>
            <p:cNvSpPr/>
            <p:nvPr/>
          </p:nvSpPr>
          <p:spPr>
            <a:xfrm>
              <a:off x="867609" y="5581324"/>
              <a:ext cx="500650" cy="369332"/>
            </a:xfrm>
            <a:prstGeom prst="rect">
              <a:avLst/>
            </a:prstGeom>
          </p:spPr>
          <p:txBody>
            <a:bodyPr wrap="none">
              <a:spAutoFit/>
            </a:bodyPr>
            <a:lstStyle/>
            <a:p>
              <a:r>
                <a:rPr lang="en-US" dirty="0" smtClean="0">
                  <a:solidFill>
                    <a:srgbClr val="48A6AD"/>
                  </a:solidFill>
                </a:rPr>
                <a:t>Fail</a:t>
              </a:r>
              <a:endParaRPr lang="en-US" dirty="0">
                <a:solidFill>
                  <a:srgbClr val="48A6AD"/>
                </a:solidFill>
              </a:endParaRPr>
            </a:p>
          </p:txBody>
        </p:sp>
        <p:graphicFrame>
          <p:nvGraphicFramePr>
            <p:cNvPr id="15" name="Chart 14"/>
            <p:cNvGraphicFramePr>
              <a:graphicFrameLocks/>
            </p:cNvGraphicFramePr>
            <p:nvPr>
              <p:extLst>
                <p:ext uri="{D42A27DB-BD31-4B8C-83A1-F6EECF244321}">
                  <p14:modId xmlns:p14="http://schemas.microsoft.com/office/powerpoint/2010/main" val="2621392758"/>
                </p:ext>
              </p:extLst>
            </p:nvPr>
          </p:nvGraphicFramePr>
          <p:xfrm>
            <a:off x="1368259" y="3465536"/>
            <a:ext cx="4331340" cy="2743020"/>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183472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2337"/>
                <a:ext cx="10972800" cy="4525963"/>
              </a:xfrm>
            </p:spPr>
            <p:txBody>
              <a:bodyPr>
                <a:normAutofit/>
              </a:bodyPr>
              <a:lstStyle/>
              <a:p>
                <a:r>
                  <a:rPr lang="en-US" dirty="0" smtClean="0"/>
                  <a:t>Probability to pass the course:</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bar>
                                <m:barPr>
                                  <m:ctrlPr>
                                    <a:rPr lang="en-US" i="1" smtClean="0">
                                      <a:latin typeface="Cambria Math" panose="02040503050406030204" pitchFamily="18" charset="0"/>
                                    </a:rPr>
                                  </m:ctrlPr>
                                </m:barPr>
                                <m:e>
                                  <m:r>
                                    <a:rPr lang="en-US" i="1">
                                      <a:latin typeface="Cambria Math" panose="02040503050406030204" pitchFamily="18" charset="0"/>
                                    </a:rPr>
                                    <m:t>𝑥</m:t>
                                  </m:r>
                                </m:e>
                              </m:ba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rPr>
                                    <m:t>𝑥</m:t>
                                  </m:r>
                                </m:e>
                              </m:ba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oMath>
                  </m:oMathPara>
                </a14:m>
                <a:endParaRPr lang="en-US" dirty="0" smtClean="0"/>
              </a:p>
              <a:p>
                <a:pPr marL="0" indent="0">
                  <a:buNone/>
                </a:pPr>
                <a:endParaRPr lang="en-US" sz="1200" dirty="0"/>
              </a:p>
              <a:p>
                <a:r>
                  <a:rPr lang="en-US" dirty="0" smtClean="0"/>
                  <a:t>Cost function to be minimized:</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d>
                        <m:dPr>
                          <m:ctrlPr>
                            <a:rPr lang="en-US" sz="2800" i="1">
                              <a:latin typeface="Cambria Math" panose="02040503050406030204" pitchFamily="18" charset="0"/>
                            </a:rPr>
                          </m:ctrlPr>
                        </m:d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e>
                      </m:d>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smtClean="0">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r>
                                <m:rPr>
                                  <m:nor/>
                                </m:rPr>
                                <a:rPr lang="en-US" sz="2800">
                                  <a:latin typeface="Cambria Math" panose="02040503050406030204" pitchFamily="18" charset="0"/>
                                </a:rPr>
                                <m:t>log</m:t>
                              </m:r>
                              <m:d>
                                <m:dPr>
                                  <m:begChr m:val="["/>
                                  <m:endChr m:val="]"/>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𝜎</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r>
                                            <m:rPr>
                                              <m:nor/>
                                            </m:rPr>
                                            <a:rPr lang="en-US" sz="2800" dirty="0"/>
                                            <m:t> </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e>
                              </m:d>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r>
                                <m:rPr>
                                  <m:nor/>
                                </m:rPr>
                                <a:rPr lang="en-US" sz="2800">
                                  <a:latin typeface="Cambria Math" panose="02040503050406030204" pitchFamily="18" charset="0"/>
                                </a:rPr>
                                <m:t>log</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𝜎</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ea typeface="Cambria Math" panose="02040503050406030204" pitchFamily="18" charset="0"/>
                                                </a:rPr>
                                                <m:t>𝜃</m:t>
                                              </m:r>
                                            </m:e>
                                          </m:bar>
                                          <m:r>
                                            <m:rPr>
                                              <m:nor/>
                                            </m:rPr>
                                            <a:rPr lang="en-US" sz="2800" dirty="0"/>
                                            <m:t> </m:t>
                                          </m:r>
                                        </m:e>
                                        <m:sup>
                                          <m:r>
                                            <a:rPr lang="en-US" sz="2800" i="1">
                                              <a:latin typeface="Cambria Math" panose="02040503050406030204" pitchFamily="18" charset="0"/>
                                            </a:rPr>
                                            <m:t>𝑇</m:t>
                                          </m:r>
                                        </m:sup>
                                      </m:sSup>
                                      <m:sSup>
                                        <m:sSupPr>
                                          <m:ctrlPr>
                                            <a:rPr lang="en-US" sz="2800" i="1">
                                              <a:latin typeface="Cambria Math" panose="02040503050406030204" pitchFamily="18" charset="0"/>
                                            </a:rPr>
                                          </m:ctrlPr>
                                        </m:sSupPr>
                                        <m:e>
                                          <m:bar>
                                            <m:barPr>
                                              <m:ctrlPr>
                                                <a:rPr lang="en-US" sz="2800" i="1">
                                                  <a:latin typeface="Cambria Math" panose="02040503050406030204" pitchFamily="18" charset="0"/>
                                                </a:rPr>
                                              </m:ctrlPr>
                                            </m:barPr>
                                            <m:e>
                                              <m:r>
                                                <a:rPr lang="en-US" sz="2800" i="1">
                                                  <a:latin typeface="Cambria Math" panose="02040503050406030204" pitchFamily="18" charset="0"/>
                                                </a:rPr>
                                                <m:t>𝑥</m:t>
                                              </m:r>
                                            </m:e>
                                          </m:ba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e>
                              </m:d>
                            </m:e>
                          </m:d>
                        </m:e>
                      </m:nary>
                    </m:oMath>
                  </m:oMathPara>
                </a14:m>
                <a:endParaRPr lang="en-US" dirty="0"/>
              </a:p>
              <a:p>
                <a:endParaRPr lang="en-US" dirty="0"/>
              </a:p>
              <a:p>
                <a:endParaRPr lang="en-US" dirty="0" smtClean="0"/>
              </a:p>
              <a:p>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2337"/>
                <a:ext cx="10972800" cy="4525963"/>
              </a:xfrm>
              <a:blipFill rotWithShape="0">
                <a:blip r:embed="rId3"/>
                <a:stretch>
                  <a:fillRect l="-1278" t="-1752"/>
                </a:stretch>
              </a:blipFill>
            </p:spPr>
            <p:txBody>
              <a:bodyPr/>
              <a:lstStyle/>
              <a:p>
                <a:r>
                  <a:rPr lang="en-US">
                    <a:noFill/>
                  </a:rPr>
                  <a:t> </a:t>
                </a:r>
              </a:p>
            </p:txBody>
          </p:sp>
        </mc:Fallback>
      </mc:AlternateContent>
    </p:spTree>
    <p:extLst>
      <p:ext uri="{BB962C8B-B14F-4D97-AF65-F5344CB8AC3E}">
        <p14:creationId xmlns:p14="http://schemas.microsoft.com/office/powerpoint/2010/main" val="22561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1: enter the data set</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1447799" y="3102532"/>
            <a:ext cx="3505201" cy="1521299"/>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smtClean="0">
                <a:solidFill>
                  <a:schemeClr val="tx1"/>
                </a:solidFill>
              </a:rPr>
              <a:t>&gt;&gt; x=[54; 71; 14; 83; …]</a:t>
            </a:r>
          </a:p>
          <a:p>
            <a:r>
              <a:rPr lang="en-CA" dirty="0" smtClean="0">
                <a:solidFill>
                  <a:schemeClr val="tx1"/>
                </a:solidFill>
              </a:rPr>
              <a:t>&gt;&gt; y=[1; 1; 0; 1; ….]</a:t>
            </a:r>
          </a:p>
          <a:p>
            <a:r>
              <a:rPr lang="en-CA" dirty="0" smtClean="0">
                <a:solidFill>
                  <a:schemeClr val="tx1"/>
                </a:solidFill>
              </a:rPr>
              <a:t>&gt;&gt; plot(x, y, ’o’);</a:t>
            </a:r>
          </a:p>
        </p:txBody>
      </p:sp>
      <p:pic>
        <p:nvPicPr>
          <p:cNvPr id="6" name="Picture 5"/>
          <p:cNvPicPr>
            <a:picLocks noChangeAspect="1"/>
          </p:cNvPicPr>
          <p:nvPr/>
        </p:nvPicPr>
        <p:blipFill rotWithShape="1">
          <a:blip r:embed="rId3"/>
          <a:srcRect l="37699" t="13016" r="27876" b="38095"/>
          <a:stretch/>
        </p:blipFill>
        <p:spPr>
          <a:xfrm>
            <a:off x="6226627" y="1999364"/>
            <a:ext cx="4855029" cy="4309363"/>
          </a:xfrm>
          <a:prstGeom prst="rect">
            <a:avLst/>
          </a:prstGeom>
        </p:spPr>
      </p:pic>
    </p:spTree>
    <p:extLst>
      <p:ext uri="{BB962C8B-B14F-4D97-AF65-F5344CB8AC3E}">
        <p14:creationId xmlns:p14="http://schemas.microsoft.com/office/powerpoint/2010/main" val="305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in </a:t>
            </a:r>
            <a:r>
              <a:rPr lang="en-US" dirty="0" err="1" smtClean="0"/>
              <a:t>Matlab</a:t>
            </a:r>
            <a:endParaRPr lang="en-US" dirty="0"/>
          </a:p>
        </p:txBody>
      </p:sp>
      <p:sp>
        <p:nvSpPr>
          <p:cNvPr id="3" name="Content Placeholder 2"/>
          <p:cNvSpPr>
            <a:spLocks noGrp="1"/>
          </p:cNvSpPr>
          <p:nvPr>
            <p:ph idx="1"/>
          </p:nvPr>
        </p:nvSpPr>
        <p:spPr/>
        <p:txBody>
          <a:bodyPr/>
          <a:lstStyle/>
          <a:p>
            <a:r>
              <a:rPr lang="en-US" dirty="0" err="1"/>
              <a:t>Matlab</a:t>
            </a:r>
            <a:r>
              <a:rPr lang="en-US" dirty="0"/>
              <a:t> provides a function implementing </a:t>
            </a:r>
            <a:r>
              <a:rPr lang="en-US" dirty="0" smtClean="0"/>
              <a:t>logistic regression:</a:t>
            </a:r>
            <a:endParaRPr lang="en-US" dirty="0"/>
          </a:p>
          <a:p>
            <a:r>
              <a:rPr lang="en-US" dirty="0"/>
              <a:t>We present this function in the following format:</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1018758" y="2917762"/>
                <a:ext cx="11108297" cy="2554545"/>
              </a:xfrm>
              <a:prstGeom prst="rect">
                <a:avLst/>
              </a:prstGeom>
            </p:spPr>
            <p:txBody>
              <a:bodyPr wrap="none">
                <a:spAutoFit/>
              </a:bodyPr>
              <a:lstStyle/>
              <a:p>
                <a:r>
                  <a:rPr lang="en-US" sz="3200" dirty="0" smtClean="0"/>
                  <a:t>B = </a:t>
                </a:r>
                <a:r>
                  <a:rPr lang="en-US" sz="3200" dirty="0" err="1" smtClean="0"/>
                  <a:t>mnrfit</a:t>
                </a:r>
                <a:r>
                  <a:rPr lang="en-US" sz="3200" dirty="0" smtClean="0"/>
                  <a:t>(</a:t>
                </a:r>
                <a:r>
                  <a:rPr lang="en-US" sz="3200" dirty="0" err="1" smtClean="0"/>
                  <a:t>x,y</a:t>
                </a:r>
                <a:r>
                  <a:rPr lang="en-US" sz="3200" dirty="0" smtClean="0"/>
                  <a:t>)</a:t>
                </a:r>
              </a:p>
              <a:p>
                <a:endParaRPr lang="en-US" sz="3200" dirty="0"/>
              </a:p>
              <a:p>
                <a:pPr marL="457200" indent="-457200">
                  <a:buFont typeface="Arial" panose="020B0604020202020204" pitchFamily="34" charset="0"/>
                  <a:buChar char="•"/>
                </a:pPr>
                <a:r>
                  <a:rPr lang="en-US" sz="3200" dirty="0" smtClean="0"/>
                  <a:t>B : returns fitted regression parameters </a:t>
                </a:r>
                <a14:m>
                  <m:oMath xmlns:m="http://schemas.openxmlformats.org/officeDocument/2006/math">
                    <m:bar>
                      <m:barPr>
                        <m:ctrlPr>
                          <a:rPr lang="en-US" sz="3200" i="1">
                            <a:latin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𝜃</m:t>
                        </m:r>
                      </m:e>
                    </m:bar>
                    <m:r>
                      <m:rPr>
                        <m:nor/>
                      </m:rPr>
                      <a:rPr lang="en-US" sz="3200" dirty="0"/>
                      <m:t> </m:t>
                    </m:r>
                  </m:oMath>
                </a14:m>
                <a:endParaRPr lang="en-US" sz="3200" dirty="0" smtClean="0"/>
              </a:p>
              <a:p>
                <a:pPr marL="457200" indent="-457200">
                  <a:buFont typeface="Arial" panose="020B0604020202020204" pitchFamily="34" charset="0"/>
                  <a:buChar char="•"/>
                </a:pPr>
                <a:r>
                  <a:rPr lang="en-US" sz="3200" dirty="0" smtClean="0"/>
                  <a:t>x : a matrix containing all features column by column [x1 x2 … ]</a:t>
                </a:r>
              </a:p>
              <a:p>
                <a:pPr marL="457200" indent="-457200">
                  <a:buFont typeface="Arial" panose="020B0604020202020204" pitchFamily="34" charset="0"/>
                  <a:buChar char="•"/>
                </a:pPr>
                <a:r>
                  <a:rPr lang="en-US" sz="3200" dirty="0" smtClean="0"/>
                  <a:t>y : labels of data organized in a column vector</a:t>
                </a:r>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1018758" y="2917762"/>
                <a:ext cx="11108297" cy="2554545"/>
              </a:xfrm>
              <a:prstGeom prst="rect">
                <a:avLst/>
              </a:prstGeom>
              <a:blipFill>
                <a:blip r:embed="rId3"/>
                <a:stretch>
                  <a:fillRect l="-1372" t="-3103" r="-494" b="-7876"/>
                </a:stretch>
              </a:blipFill>
            </p:spPr>
            <p:txBody>
              <a:bodyPr/>
              <a:lstStyle/>
              <a:p>
                <a:r>
                  <a:rPr lang="en-CA">
                    <a:noFill/>
                  </a:rPr>
                  <a:t> </a:t>
                </a:r>
              </a:p>
            </p:txBody>
          </p:sp>
        </mc:Fallback>
      </mc:AlternateContent>
    </p:spTree>
    <p:extLst>
      <p:ext uri="{BB962C8B-B14F-4D97-AF65-F5344CB8AC3E}">
        <p14:creationId xmlns:p14="http://schemas.microsoft.com/office/powerpoint/2010/main" val="319840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2: formatting the data set and logistic regression</a:t>
            </a:r>
          </a:p>
          <a:p>
            <a:endParaRPr lang="en-US" dirty="0"/>
          </a:p>
          <a:p>
            <a:endParaRPr lang="en-US" dirty="0" smtClean="0"/>
          </a:p>
          <a:p>
            <a:endParaRPr lang="en-US" dirty="0" smtClean="0"/>
          </a:p>
          <a:p>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1034142" y="2680611"/>
            <a:ext cx="4506686" cy="2216234"/>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&gt;&gt; </a:t>
            </a:r>
            <a:r>
              <a:rPr lang="en-CA" dirty="0" err="1">
                <a:solidFill>
                  <a:schemeClr val="tx1"/>
                </a:solidFill>
              </a:rPr>
              <a:t>yc</a:t>
            </a:r>
            <a:r>
              <a:rPr lang="en-CA" dirty="0">
                <a:solidFill>
                  <a:schemeClr val="tx1"/>
                </a:solidFill>
              </a:rPr>
              <a:t>=categorical(y==1</a:t>
            </a:r>
            <a:r>
              <a:rPr lang="en-CA" dirty="0" smtClean="0">
                <a:solidFill>
                  <a:schemeClr val="tx1"/>
                </a:solidFill>
              </a:rPr>
              <a:t>);</a:t>
            </a:r>
          </a:p>
          <a:p>
            <a:r>
              <a:rPr lang="en-CA" dirty="0">
                <a:solidFill>
                  <a:schemeClr val="tx1"/>
                </a:solidFill>
              </a:rPr>
              <a:t>&gt;&gt; </a:t>
            </a:r>
            <a:r>
              <a:rPr lang="en-CA" dirty="0" err="1">
                <a:solidFill>
                  <a:schemeClr val="tx1"/>
                </a:solidFill>
              </a:rPr>
              <a:t>yc</a:t>
            </a:r>
            <a:r>
              <a:rPr lang="en-CA" dirty="0">
                <a:solidFill>
                  <a:schemeClr val="tx1"/>
                </a:solidFill>
              </a:rPr>
              <a:t>=</a:t>
            </a:r>
            <a:r>
              <a:rPr lang="en-CA" dirty="0" err="1">
                <a:solidFill>
                  <a:schemeClr val="tx1"/>
                </a:solidFill>
              </a:rPr>
              <a:t>reordercats</a:t>
            </a:r>
            <a:r>
              <a:rPr lang="en-CA" dirty="0">
                <a:solidFill>
                  <a:schemeClr val="tx1"/>
                </a:solidFill>
              </a:rPr>
              <a:t>(</a:t>
            </a:r>
            <a:r>
              <a:rPr lang="en-CA" dirty="0" err="1">
                <a:solidFill>
                  <a:schemeClr val="tx1"/>
                </a:solidFill>
              </a:rPr>
              <a:t>yc</a:t>
            </a:r>
            <a:r>
              <a:rPr lang="en-CA" dirty="0" smtClean="0">
                <a:solidFill>
                  <a:schemeClr val="tx1"/>
                </a:solidFill>
              </a:rPr>
              <a:t>, {</a:t>
            </a:r>
            <a:r>
              <a:rPr lang="en-CA" dirty="0">
                <a:solidFill>
                  <a:schemeClr val="tx1"/>
                </a:solidFill>
              </a:rPr>
              <a:t>'true' 'false</a:t>
            </a:r>
            <a:r>
              <a:rPr lang="en-CA" dirty="0" smtClean="0">
                <a:solidFill>
                  <a:schemeClr val="tx1"/>
                </a:solidFill>
              </a:rPr>
              <a:t>'});</a:t>
            </a:r>
          </a:p>
          <a:p>
            <a:r>
              <a:rPr lang="en-CA" dirty="0" smtClean="0">
                <a:solidFill>
                  <a:schemeClr val="tx1"/>
                </a:solidFill>
              </a:rPr>
              <a:t>&gt;&gt; </a:t>
            </a:r>
            <a:r>
              <a:rPr lang="en-CA" dirty="0">
                <a:solidFill>
                  <a:schemeClr val="tx1"/>
                </a:solidFill>
              </a:rPr>
              <a:t>B = </a:t>
            </a:r>
            <a:r>
              <a:rPr lang="en-CA" dirty="0" err="1">
                <a:solidFill>
                  <a:schemeClr val="tx1"/>
                </a:solidFill>
              </a:rPr>
              <a:t>mnrfit</a:t>
            </a:r>
            <a:r>
              <a:rPr lang="en-CA" dirty="0">
                <a:solidFill>
                  <a:schemeClr val="tx1"/>
                </a:solidFill>
              </a:rPr>
              <a:t>(</a:t>
            </a:r>
            <a:r>
              <a:rPr lang="en-CA" dirty="0" err="1">
                <a:solidFill>
                  <a:schemeClr val="tx1"/>
                </a:solidFill>
              </a:rPr>
              <a:t>x,yc</a:t>
            </a:r>
            <a:r>
              <a:rPr lang="en-CA" dirty="0" smtClean="0">
                <a:solidFill>
                  <a:schemeClr val="tx1"/>
                </a:solidFill>
              </a:rPr>
              <a:t>)</a:t>
            </a:r>
          </a:p>
          <a:p>
            <a:endParaRPr lang="en-CA" sz="1200" dirty="0">
              <a:solidFill>
                <a:schemeClr val="tx1"/>
              </a:solidFill>
            </a:endParaRPr>
          </a:p>
          <a:p>
            <a:r>
              <a:rPr lang="en-CA" dirty="0">
                <a:solidFill>
                  <a:schemeClr val="tx1"/>
                </a:solidFill>
              </a:rPr>
              <a:t>B =</a:t>
            </a:r>
          </a:p>
          <a:p>
            <a:endParaRPr lang="en-CA" sz="1200" dirty="0">
              <a:solidFill>
                <a:schemeClr val="tx1"/>
              </a:solidFill>
            </a:endParaRPr>
          </a:p>
          <a:p>
            <a:r>
              <a:rPr lang="en-CA" dirty="0">
                <a:solidFill>
                  <a:schemeClr val="tx1"/>
                </a:solidFill>
              </a:rPr>
              <a:t> </a:t>
            </a:r>
            <a:r>
              <a:rPr lang="en-CA" dirty="0" smtClean="0">
                <a:solidFill>
                  <a:schemeClr val="tx1"/>
                </a:solidFill>
              </a:rPr>
              <a:t>  -</a:t>
            </a:r>
            <a:r>
              <a:rPr lang="en-CA" dirty="0">
                <a:solidFill>
                  <a:schemeClr val="tx1"/>
                </a:solidFill>
              </a:rPr>
              <a:t>3.5987</a:t>
            </a:r>
          </a:p>
          <a:p>
            <a:r>
              <a:rPr lang="en-CA" dirty="0">
                <a:solidFill>
                  <a:schemeClr val="tx1"/>
                </a:solidFill>
              </a:rPr>
              <a:t>    0.1008</a:t>
            </a:r>
            <a:endParaRPr lang="en-CA" dirty="0" smtClean="0">
              <a:solidFill>
                <a:schemeClr val="tx1"/>
              </a:solidFill>
            </a:endParaRPr>
          </a:p>
        </p:txBody>
      </p:sp>
      <mc:AlternateContent xmlns:mc="http://schemas.openxmlformats.org/markup-compatibility/2006" xmlns:a14="http://schemas.microsoft.com/office/drawing/2010/main">
        <mc:Choice Requires="a14">
          <p:sp>
            <p:nvSpPr>
              <p:cNvPr id="8" name="Rectangle 7"/>
              <p:cNvSpPr/>
              <p:nvPr/>
            </p:nvSpPr>
            <p:spPr>
              <a:xfrm>
                <a:off x="6424055" y="2680611"/>
                <a:ext cx="3295774" cy="605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𝑡</m:t>
                          </m:r>
                        </m:e>
                        <m:sup>
                          <m:r>
                            <a:rPr lang="en-US" sz="3200" b="0" i="1" smtClean="0">
                              <a:latin typeface="Cambria Math" panose="02040503050406030204" pitchFamily="18" charset="0"/>
                            </a:rPr>
                            <m:t>(</m:t>
                          </m:r>
                          <m:r>
                            <a:rPr lang="en-US" sz="3200" b="0" i="1" smtClean="0">
                              <a:latin typeface="Cambria Math" panose="02040503050406030204" pitchFamily="18" charset="0"/>
                            </a:rPr>
                            <m:t>𝑖</m:t>
                          </m:r>
                          <m:r>
                            <a:rPr lang="en-US" sz="3200" b="0" i="1" smtClean="0">
                              <a:latin typeface="Cambria Math" panose="02040503050406030204" pitchFamily="18" charset="0"/>
                            </a:rPr>
                            <m:t>)</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rPr>
                            <m:t>1</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sup>
                      </m:sSup>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6424055" y="2680611"/>
                <a:ext cx="3295774" cy="60529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424055" y="3863182"/>
                <a:ext cx="2713884" cy="928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𝜃</m:t>
                          </m:r>
                        </m:e>
                      </m:ba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−3.5987</m:t>
                                </m:r>
                              </m:e>
                            </m:mr>
                            <m:mr>
                              <m:e>
                                <m:r>
                                  <a:rPr lang="en-US" sz="3200" i="1">
                                    <a:latin typeface="Cambria Math" panose="02040503050406030204" pitchFamily="18" charset="0"/>
                                  </a:rPr>
                                  <m:t>0.1008</m:t>
                                </m:r>
                              </m:e>
                            </m:mr>
                          </m:m>
                        </m:e>
                      </m:d>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6424055" y="3863182"/>
                <a:ext cx="2713884" cy="92813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261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3: displaying the fit</a:t>
            </a:r>
            <a:endParaRPr lang="en-US" dirty="0"/>
          </a:p>
        </p:txBody>
      </p:sp>
      <p:sp>
        <p:nvSpPr>
          <p:cNvPr id="5" name="Rectangle 4">
            <a:extLst>
              <a:ext uri="{FF2B5EF4-FFF2-40B4-BE49-F238E27FC236}">
                <a16:creationId xmlns:a16="http://schemas.microsoft.com/office/drawing/2014/main" id="{6AF86D38-5349-4C80-B4FE-258F839B379B}"/>
              </a:ext>
            </a:extLst>
          </p:cNvPr>
          <p:cNvSpPr/>
          <p:nvPr/>
        </p:nvSpPr>
        <p:spPr>
          <a:xfrm>
            <a:off x="1031323" y="2235811"/>
            <a:ext cx="4506686" cy="1627371"/>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smtClean="0">
                <a:solidFill>
                  <a:schemeClr val="tx1"/>
                </a:solidFill>
              </a:rPr>
              <a:t>&gt;&gt; sigma=@(</a:t>
            </a:r>
            <a:r>
              <a:rPr lang="en-CA" dirty="0">
                <a:solidFill>
                  <a:schemeClr val="tx1"/>
                </a:solidFill>
              </a:rPr>
              <a:t>t) 1/(1+exp(-t));</a:t>
            </a:r>
          </a:p>
          <a:p>
            <a:r>
              <a:rPr lang="en-CA" dirty="0" smtClean="0">
                <a:solidFill>
                  <a:schemeClr val="tx1"/>
                </a:solidFill>
              </a:rPr>
              <a:t>&gt;&gt; </a:t>
            </a:r>
            <a:r>
              <a:rPr lang="en-CA" dirty="0" err="1" smtClean="0">
                <a:solidFill>
                  <a:schemeClr val="tx1"/>
                </a:solidFill>
              </a:rPr>
              <a:t>xfit</a:t>
            </a:r>
            <a:r>
              <a:rPr lang="en-CA" dirty="0" smtClean="0">
                <a:solidFill>
                  <a:schemeClr val="tx1"/>
                </a:solidFill>
              </a:rPr>
              <a:t>=</a:t>
            </a:r>
            <a:r>
              <a:rPr lang="en-CA" dirty="0" err="1" smtClean="0">
                <a:solidFill>
                  <a:schemeClr val="tx1"/>
                </a:solidFill>
              </a:rPr>
              <a:t>linspace</a:t>
            </a:r>
            <a:r>
              <a:rPr lang="en-CA" dirty="0" smtClean="0">
                <a:solidFill>
                  <a:schemeClr val="tx1"/>
                </a:solidFill>
              </a:rPr>
              <a:t>(0,100)';</a:t>
            </a:r>
          </a:p>
          <a:p>
            <a:r>
              <a:rPr lang="en-US" dirty="0" smtClean="0">
                <a:solidFill>
                  <a:schemeClr val="tx1"/>
                </a:solidFill>
              </a:rPr>
              <a:t>&gt;&gt; t=</a:t>
            </a:r>
            <a:r>
              <a:rPr lang="en-CA" dirty="0">
                <a:solidFill>
                  <a:schemeClr val="tx1"/>
                </a:solidFill>
              </a:rPr>
              <a:t> [xfit.^0 </a:t>
            </a:r>
            <a:r>
              <a:rPr lang="en-CA" dirty="0" err="1">
                <a:solidFill>
                  <a:schemeClr val="tx1"/>
                </a:solidFill>
              </a:rPr>
              <a:t>xfit</a:t>
            </a:r>
            <a:r>
              <a:rPr lang="en-CA" dirty="0">
                <a:solidFill>
                  <a:schemeClr val="tx1"/>
                </a:solidFill>
              </a:rPr>
              <a:t>]*</a:t>
            </a:r>
            <a:r>
              <a:rPr lang="en-CA" dirty="0" smtClean="0">
                <a:solidFill>
                  <a:schemeClr val="tx1"/>
                </a:solidFill>
              </a:rPr>
              <a:t>B;</a:t>
            </a:r>
            <a:endParaRPr lang="en-CA" dirty="0">
              <a:solidFill>
                <a:schemeClr val="tx1"/>
              </a:solidFill>
            </a:endParaRPr>
          </a:p>
          <a:p>
            <a:r>
              <a:rPr lang="en-CA" dirty="0" smtClean="0">
                <a:solidFill>
                  <a:schemeClr val="tx1"/>
                </a:solidFill>
              </a:rPr>
              <a:t>&gt;&gt; </a:t>
            </a:r>
            <a:r>
              <a:rPr lang="en-CA" dirty="0" err="1" smtClean="0">
                <a:solidFill>
                  <a:schemeClr val="tx1"/>
                </a:solidFill>
              </a:rPr>
              <a:t>yfit</a:t>
            </a:r>
            <a:r>
              <a:rPr lang="en-CA" dirty="0" smtClean="0">
                <a:solidFill>
                  <a:schemeClr val="tx1"/>
                </a:solidFill>
              </a:rPr>
              <a:t>=</a:t>
            </a:r>
            <a:r>
              <a:rPr lang="en-CA" dirty="0" err="1" smtClean="0">
                <a:solidFill>
                  <a:schemeClr val="tx1"/>
                </a:solidFill>
              </a:rPr>
              <a:t>arrayfun</a:t>
            </a:r>
            <a:r>
              <a:rPr lang="en-CA" dirty="0" smtClean="0">
                <a:solidFill>
                  <a:schemeClr val="tx1"/>
                </a:solidFill>
              </a:rPr>
              <a:t>(</a:t>
            </a:r>
            <a:r>
              <a:rPr lang="en-CA" dirty="0" err="1" smtClean="0">
                <a:solidFill>
                  <a:schemeClr val="tx1"/>
                </a:solidFill>
              </a:rPr>
              <a:t>sigma,t</a:t>
            </a:r>
            <a:r>
              <a:rPr lang="en-CA" dirty="0" smtClean="0">
                <a:solidFill>
                  <a:schemeClr val="tx1"/>
                </a:solidFill>
              </a:rPr>
              <a:t>);</a:t>
            </a:r>
            <a:endParaRPr lang="en-CA" dirty="0">
              <a:solidFill>
                <a:schemeClr val="tx1"/>
              </a:solidFill>
            </a:endParaRPr>
          </a:p>
          <a:p>
            <a:r>
              <a:rPr lang="en-CA" dirty="0" smtClean="0">
                <a:solidFill>
                  <a:schemeClr val="tx1"/>
                </a:solidFill>
              </a:rPr>
              <a:t>&gt;&gt; plot(x,y</a:t>
            </a:r>
            <a:r>
              <a:rPr lang="en-CA" dirty="0">
                <a:solidFill>
                  <a:schemeClr val="tx1"/>
                </a:solidFill>
              </a:rPr>
              <a:t>,'o',</a:t>
            </a:r>
            <a:r>
              <a:rPr lang="en-CA" dirty="0" err="1">
                <a:solidFill>
                  <a:schemeClr val="tx1"/>
                </a:solidFill>
              </a:rPr>
              <a:t>xfit,yfit</a:t>
            </a:r>
            <a:r>
              <a:rPr lang="en-CA" dirty="0">
                <a:solidFill>
                  <a:schemeClr val="tx1"/>
                </a:solidFill>
              </a:rPr>
              <a:t>,'-')</a:t>
            </a:r>
            <a:endParaRPr lang="en-CA" dirty="0" smtClean="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1159312" y="3990629"/>
                <a:ext cx="2891112" cy="10257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𝑡</m:t>
                          </m:r>
                        </m:e>
                      </m:d>
                      <m:r>
                        <a:rPr lang="en-US" sz="320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1</m:t>
                          </m:r>
                        </m:num>
                        <m:den>
                          <m:r>
                            <a:rPr lang="en-US" sz="3200" i="1">
                              <a:latin typeface="Cambria Math" panose="02040503050406030204" pitchFamily="18" charset="0"/>
                              <a:ea typeface="Cambria Math" panose="02040503050406030204" pitchFamily="18" charset="0"/>
                            </a:rPr>
                            <m:t>1+</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𝑒</m:t>
                              </m:r>
                            </m:e>
                            <m: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𝑡</m:t>
                              </m:r>
                            </m:sup>
                          </m:sSup>
                        </m:den>
                      </m:f>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1159312" y="3990629"/>
                <a:ext cx="2891112" cy="102573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59312" y="5749100"/>
                <a:ext cx="2237920" cy="7273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bar>
                            <m:barPr>
                              <m:ctrlPr>
                                <a:rPr lang="en-US" sz="3200" i="1" smtClean="0">
                                  <a:latin typeface="Cambria Math" panose="02040503050406030204" pitchFamily="18" charset="0"/>
                                  <a:ea typeface="Cambria Math" panose="02040503050406030204" pitchFamily="18" charset="0"/>
                                </a:rPr>
                              </m:ctrlPr>
                            </m:barPr>
                            <m:e>
                              <m:r>
                                <a:rPr lang="en-US" sz="3200" b="0" i="1" smtClean="0">
                                  <a:latin typeface="Cambria Math" panose="02040503050406030204" pitchFamily="18" charset="0"/>
                                  <a:ea typeface="Cambria Math" panose="02040503050406030204" pitchFamily="18" charset="0"/>
                                </a:rPr>
                                <m:t>𝑦</m:t>
                              </m:r>
                            </m:e>
                          </m:bar>
                        </m:e>
                        <m:sub>
                          <m:r>
                            <a:rPr lang="en-US" sz="3200" b="0" i="1" smtClean="0">
                              <a:latin typeface="Cambria Math" panose="02040503050406030204" pitchFamily="18" charset="0"/>
                              <a:ea typeface="Cambria Math" panose="02040503050406030204" pitchFamily="18" charset="0"/>
                            </a:rPr>
                            <m:t>𝑓𝑖𝑡</m:t>
                          </m:r>
                        </m:sub>
                      </m:sSub>
                      <m:r>
                        <a:rPr lang="en-US" sz="3200" b="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d>
                        <m:dPr>
                          <m:ctrlPr>
                            <a:rPr lang="en-US" sz="3200" i="1" smtClean="0">
                              <a:latin typeface="Cambria Math" panose="02040503050406030204" pitchFamily="18" charset="0"/>
                              <a:ea typeface="Cambria Math" panose="02040503050406030204" pitchFamily="18" charset="0"/>
                            </a:rPr>
                          </m:ctrlPr>
                        </m:dPr>
                        <m:e>
                          <m:bar>
                            <m:barPr>
                              <m:ctrlPr>
                                <a:rPr lang="en-US" sz="3200" i="1">
                                  <a:latin typeface="Cambria Math" panose="02040503050406030204" pitchFamily="18" charset="0"/>
                                </a:rPr>
                              </m:ctrlPr>
                            </m:barPr>
                            <m:e>
                              <m:r>
                                <a:rPr lang="en-US" sz="3200" i="1">
                                  <a:latin typeface="Cambria Math" panose="02040503050406030204" pitchFamily="18" charset="0"/>
                                </a:rPr>
                                <m:t>𝑡</m:t>
                              </m:r>
                            </m:e>
                          </m:bar>
                        </m:e>
                      </m:d>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1159312" y="5749100"/>
                <a:ext cx="2237920" cy="727315"/>
              </a:xfrm>
              <a:prstGeom prst="rect">
                <a:avLst/>
              </a:prstGeom>
              <a:blipFill>
                <a:blip r:embed="rId4"/>
                <a:stretch>
                  <a:fillRect/>
                </a:stretch>
              </a:blipFill>
            </p:spPr>
            <p:txBody>
              <a:bodyPr/>
              <a:lstStyle/>
              <a:p>
                <a:r>
                  <a:rPr lang="en-CA">
                    <a:noFill/>
                  </a:rPr>
                  <a:t> </a:t>
                </a:r>
              </a:p>
            </p:txBody>
          </p:sp>
        </mc:Fallback>
      </mc:AlternateContent>
      <p:pic>
        <p:nvPicPr>
          <p:cNvPr id="9" name="Picture 8"/>
          <p:cNvPicPr>
            <a:picLocks noChangeAspect="1"/>
          </p:cNvPicPr>
          <p:nvPr/>
        </p:nvPicPr>
        <p:blipFill rotWithShape="1">
          <a:blip r:embed="rId5"/>
          <a:srcRect l="63857" t="37424" r="1767" b="13485"/>
          <a:stretch/>
        </p:blipFill>
        <p:spPr>
          <a:xfrm>
            <a:off x="6619008" y="1876848"/>
            <a:ext cx="5049982" cy="450742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159312" y="5080082"/>
                <a:ext cx="2807885" cy="6079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𝑡</m:t>
                          </m:r>
                        </m:e>
                      </m:bar>
                      <m:r>
                        <a:rPr lang="en-US" sz="3200" i="1">
                          <a:latin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e>
                              <m:e>
                                <m:sSub>
                                  <m:sSubPr>
                                    <m:ctrlPr>
                                      <a:rPr lang="en-US" sz="3200" i="1">
                                        <a:latin typeface="Cambria Math" panose="02040503050406030204" pitchFamily="18" charset="0"/>
                                      </a:rPr>
                                    </m:ctrlPr>
                                  </m:sSubPr>
                                  <m:e>
                                    <m:bar>
                                      <m:barPr>
                                        <m:ctrlPr>
                                          <a:rPr lang="en-US" sz="3200" i="1">
                                            <a:latin typeface="Cambria Math" panose="02040503050406030204" pitchFamily="18" charset="0"/>
                                          </a:rPr>
                                        </m:ctrlPr>
                                      </m:barPr>
                                      <m:e>
                                        <m:r>
                                          <a:rPr lang="en-US" sz="3200" i="1">
                                            <a:latin typeface="Cambria Math" panose="02040503050406030204" pitchFamily="18" charset="0"/>
                                          </a:rPr>
                                          <m:t>𝑥</m:t>
                                        </m:r>
                                      </m:e>
                                    </m:bar>
                                  </m:e>
                                  <m:sub>
                                    <m:r>
                                      <a:rPr lang="en-US" sz="3200" i="1">
                                        <a:latin typeface="Cambria Math" panose="02040503050406030204" pitchFamily="18" charset="0"/>
                                      </a:rPr>
                                      <m:t>𝑓𝑖𝑡</m:t>
                                    </m:r>
                                  </m:sub>
                                </m:sSub>
                              </m:e>
                            </m:mr>
                          </m:m>
                        </m:e>
                      </m:d>
                      <m:bar>
                        <m:barPr>
                          <m:ctrlPr>
                            <a:rPr lang="en-US" sz="3200" i="1">
                              <a:latin typeface="Cambria Math" panose="02040503050406030204" pitchFamily="18" charset="0"/>
                              <a:ea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𝜃</m:t>
                          </m:r>
                        </m:e>
                      </m:bar>
                    </m:oMath>
                  </m:oMathPara>
                </a14:m>
                <a:endParaRPr lang="en-CA" sz="3200" dirty="0"/>
              </a:p>
            </p:txBody>
          </p:sp>
        </mc:Choice>
        <mc:Fallback xmlns="">
          <p:sp>
            <p:nvSpPr>
              <p:cNvPr id="4" name="Rectangle 3"/>
              <p:cNvSpPr>
                <a:spLocks noRot="1" noChangeAspect="1" noMove="1" noResize="1" noEditPoints="1" noAdjustHandles="1" noChangeArrowheads="1" noChangeShapeType="1" noTextEdit="1"/>
              </p:cNvSpPr>
              <p:nvPr/>
            </p:nvSpPr>
            <p:spPr>
              <a:xfrm>
                <a:off x="1159312" y="5080082"/>
                <a:ext cx="2807885" cy="607923"/>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42210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animBg="1"/>
      <p:bldP spid="6" grpId="0"/>
      <p:bldP spid="8"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with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Step 4: using the result of the fit to make predictions</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940625" y="3213160"/>
            <a:ext cx="4506686" cy="3208421"/>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A" dirty="0">
                <a:solidFill>
                  <a:schemeClr val="tx1"/>
                </a:solidFill>
              </a:rPr>
              <a:t>&gt;&gt; </a:t>
            </a:r>
            <a:r>
              <a:rPr lang="fr-FR" dirty="0">
                <a:solidFill>
                  <a:schemeClr val="tx1"/>
                </a:solidFill>
              </a:rPr>
              <a:t>sigma(B'*[1; 60])</a:t>
            </a:r>
          </a:p>
          <a:p>
            <a:endParaRPr lang="fr-FR" dirty="0">
              <a:solidFill>
                <a:schemeClr val="tx1"/>
              </a:solidFill>
            </a:endParaRPr>
          </a:p>
          <a:p>
            <a:r>
              <a:rPr lang="fr-FR" dirty="0">
                <a:solidFill>
                  <a:schemeClr val="tx1"/>
                </a:solidFill>
              </a:rPr>
              <a:t>ans =</a:t>
            </a:r>
          </a:p>
          <a:p>
            <a:endParaRPr lang="fr-FR" dirty="0">
              <a:solidFill>
                <a:schemeClr val="tx1"/>
              </a:solidFill>
            </a:endParaRPr>
          </a:p>
          <a:p>
            <a:r>
              <a:rPr lang="fr-FR" dirty="0">
                <a:solidFill>
                  <a:schemeClr val="tx1"/>
                </a:solidFill>
              </a:rPr>
              <a:t>    </a:t>
            </a:r>
            <a:r>
              <a:rPr lang="fr-FR" dirty="0" smtClean="0">
                <a:solidFill>
                  <a:schemeClr val="tx1"/>
                </a:solidFill>
              </a:rPr>
              <a:t>0.9205</a:t>
            </a:r>
          </a:p>
          <a:p>
            <a:endParaRPr lang="fr-FR" dirty="0">
              <a:solidFill>
                <a:schemeClr val="tx1"/>
              </a:solidFill>
            </a:endParaRPr>
          </a:p>
          <a:p>
            <a:r>
              <a:rPr lang="fr-FR" dirty="0">
                <a:solidFill>
                  <a:schemeClr val="tx1"/>
                </a:solidFill>
              </a:rPr>
              <a:t>&gt;&gt; sigma(B'*[1; 25])</a:t>
            </a:r>
          </a:p>
          <a:p>
            <a:endParaRPr lang="fr-FR" dirty="0">
              <a:solidFill>
                <a:schemeClr val="tx1"/>
              </a:solidFill>
            </a:endParaRPr>
          </a:p>
          <a:p>
            <a:r>
              <a:rPr lang="fr-FR" dirty="0">
                <a:solidFill>
                  <a:schemeClr val="tx1"/>
                </a:solidFill>
              </a:rPr>
              <a:t>ans =</a:t>
            </a:r>
          </a:p>
          <a:p>
            <a:endParaRPr lang="fr-FR" dirty="0">
              <a:solidFill>
                <a:schemeClr val="tx1"/>
              </a:solidFill>
            </a:endParaRPr>
          </a:p>
          <a:p>
            <a:r>
              <a:rPr lang="fr-FR" dirty="0">
                <a:solidFill>
                  <a:schemeClr val="tx1"/>
                </a:solidFill>
              </a:rPr>
              <a:t>    0.2537</a:t>
            </a:r>
            <a:endParaRPr lang="en-CA" dirty="0" smtClean="0">
              <a:solidFill>
                <a:schemeClr val="tx1"/>
              </a:solidFill>
            </a:endParaRPr>
          </a:p>
        </p:txBody>
      </p:sp>
      <p:pic>
        <p:nvPicPr>
          <p:cNvPr id="5" name="Picture 4"/>
          <p:cNvPicPr>
            <a:picLocks noChangeAspect="1"/>
          </p:cNvPicPr>
          <p:nvPr/>
        </p:nvPicPr>
        <p:blipFill rotWithShape="1">
          <a:blip r:embed="rId3"/>
          <a:srcRect l="63857" t="37424" r="1767" b="13485"/>
          <a:stretch/>
        </p:blipFill>
        <p:spPr>
          <a:xfrm>
            <a:off x="6916883" y="2344698"/>
            <a:ext cx="4665517" cy="416426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860602" y="2256152"/>
                <a:ext cx="3827458" cy="6615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𝑝</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bar>
                                <m:barPr>
                                  <m:ctrlPr>
                                    <a:rPr lang="en-US" sz="3200" i="1">
                                      <a:latin typeface="Cambria Math" panose="02040503050406030204" pitchFamily="18" charset="0"/>
                                    </a:rPr>
                                  </m:ctrlPr>
                                </m:barPr>
                                <m:e>
                                  <m:r>
                                    <a:rPr lang="en-US" sz="3200" i="1">
                                      <a:latin typeface="Cambria Math" panose="02040503050406030204" pitchFamily="18" charset="0"/>
                                    </a:rPr>
                                    <m:t>𝑥</m:t>
                                  </m:r>
                                </m:e>
                              </m:bar>
                            </m:e>
                            <m:sup>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sup>
                          </m:sSup>
                        </m:e>
                      </m:d>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rPr>
                              </m:ctrlPr>
                            </m:sSupPr>
                            <m:e>
                              <m:bar>
                                <m:barPr>
                                  <m:ctrlPr>
                                    <a:rPr lang="en-US" sz="3200" i="1">
                                      <a:latin typeface="Cambria Math" panose="02040503050406030204" pitchFamily="18" charset="0"/>
                                    </a:rPr>
                                  </m:ctrlPr>
                                </m:barPr>
                                <m:e>
                                  <m:r>
                                    <a:rPr lang="en-US" sz="3200" i="1">
                                      <a:latin typeface="Cambria Math" panose="02040503050406030204" pitchFamily="18" charset="0"/>
                                      <a:ea typeface="Cambria Math" panose="02040503050406030204" pitchFamily="18" charset="0"/>
                                    </a:rPr>
                                    <m:t>𝜃</m:t>
                                  </m:r>
                                </m:e>
                              </m:bar>
                              <m:r>
                                <m:rPr>
                                  <m:nor/>
                                </m:rPr>
                                <a:rPr lang="en-US" sz="3200" dirty="0"/>
                                <m:t> </m:t>
                              </m:r>
                            </m:e>
                            <m:sup>
                              <m:r>
                                <a:rPr lang="en-US" sz="3200" i="1">
                                  <a:latin typeface="Cambria Math" panose="02040503050406030204" pitchFamily="18" charset="0"/>
                                </a:rPr>
                                <m:t>𝑇</m:t>
                              </m:r>
                            </m:sup>
                          </m:sSup>
                          <m:sSup>
                            <m:sSupPr>
                              <m:ctrlPr>
                                <a:rPr lang="en-US" sz="3200" i="1">
                                  <a:latin typeface="Cambria Math" panose="02040503050406030204" pitchFamily="18" charset="0"/>
                                </a:rPr>
                              </m:ctrlPr>
                            </m:sSupPr>
                            <m:e>
                              <m:bar>
                                <m:barPr>
                                  <m:ctrlPr>
                                    <a:rPr lang="en-US" sz="3200" i="1">
                                      <a:latin typeface="Cambria Math" panose="02040503050406030204" pitchFamily="18" charset="0"/>
                                    </a:rPr>
                                  </m:ctrlPr>
                                </m:barPr>
                                <m:e>
                                  <m:r>
                                    <a:rPr lang="en-US" sz="3200" i="1">
                                      <a:latin typeface="Cambria Math" panose="02040503050406030204" pitchFamily="18" charset="0"/>
                                    </a:rPr>
                                    <m:t>𝑥</m:t>
                                  </m:r>
                                </m:e>
                              </m:bar>
                            </m:e>
                            <m:sup>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sup>
                          </m:sSup>
                        </m:e>
                      </m:d>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860602" y="2256152"/>
                <a:ext cx="3827458" cy="661591"/>
              </a:xfrm>
              <a:prstGeom prst="rect">
                <a:avLst/>
              </a:prstGeom>
              <a:blipFill rotWithShape="0">
                <a:blip r:embed="rId4"/>
                <a:stretch>
                  <a:fillRect/>
                </a:stretch>
              </a:blipFill>
            </p:spPr>
            <p:txBody>
              <a:bodyPr/>
              <a:lstStyle/>
              <a:p>
                <a:r>
                  <a:rPr lang="en-US">
                    <a:noFill/>
                  </a:rPr>
                  <a:t> </a:t>
                </a:r>
              </a:p>
            </p:txBody>
          </p:sp>
        </mc:Fallback>
      </mc:AlternateContent>
      <p:sp>
        <p:nvSpPr>
          <p:cNvPr id="7" name="Rectangle 6"/>
          <p:cNvSpPr/>
          <p:nvPr/>
        </p:nvSpPr>
        <p:spPr>
          <a:xfrm>
            <a:off x="8717973" y="3065318"/>
            <a:ext cx="519545" cy="3252355"/>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9663143" y="3138460"/>
            <a:ext cx="0" cy="2892150"/>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465374" y="3138460"/>
            <a:ext cx="0" cy="2892150"/>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76877" y="3487307"/>
            <a:ext cx="2311230" cy="0"/>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576877" y="5297976"/>
            <a:ext cx="1037888" cy="0"/>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47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Logistic regression is used to predict probabilities that an instance belongs to a certain class</a:t>
            </a:r>
          </a:p>
          <a:p>
            <a:r>
              <a:rPr lang="en-US" dirty="0" smtClean="0"/>
              <a:t>Logistic regression is based on the logistic function and uses the log-loss cost function to find the optimal model parameters</a:t>
            </a:r>
          </a:p>
          <a:p>
            <a:r>
              <a:rPr lang="en-US" dirty="0" err="1" smtClean="0"/>
              <a:t>Matlab</a:t>
            </a:r>
            <a:r>
              <a:rPr lang="en-US" dirty="0" smtClean="0"/>
              <a:t> has an inbuilt function to preform logistic regression</a:t>
            </a:r>
            <a:endParaRPr lang="en-US" dirty="0"/>
          </a:p>
        </p:txBody>
      </p:sp>
    </p:spTree>
    <p:extLst>
      <p:ext uri="{BB962C8B-B14F-4D97-AF65-F5344CB8AC3E}">
        <p14:creationId xmlns:p14="http://schemas.microsoft.com/office/powerpoint/2010/main" val="334750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So far we discussed how regression can be used to adjust some model to data in order to make quantitative predictions</a:t>
            </a:r>
          </a:p>
          <a:p>
            <a:r>
              <a:rPr lang="en-US" dirty="0" smtClean="0"/>
              <a:t>A similar problem is to adjust a model to data but instead of making quantitative predictions you want to predict a Boolean value (TRUE/FALSE)</a:t>
            </a:r>
          </a:p>
          <a:p>
            <a:r>
              <a:rPr lang="en-US" dirty="0" smtClean="0"/>
              <a:t>Typical example: is the email spam or not spam?</a:t>
            </a:r>
            <a:endParaRPr lang="en-US" dirty="0"/>
          </a:p>
        </p:txBody>
      </p:sp>
    </p:spTree>
    <p:extLst>
      <p:ext uri="{BB962C8B-B14F-4D97-AF65-F5344CB8AC3E}">
        <p14:creationId xmlns:p14="http://schemas.microsoft.com/office/powerpoint/2010/main" val="24867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if an instance belongs to a class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Example: handwritten digit recognition</a:t>
            </a:r>
          </a:p>
          <a:p>
            <a:r>
              <a:rPr lang="en-US" dirty="0" smtClean="0"/>
              <a:t>Data set:</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The labels will be either equal to 1 or 0 (1: picture represents a certain digit, e.g. the </a:t>
            </a:r>
            <a:r>
              <a:rPr lang="en-US" smtClean="0"/>
              <a:t>digit 4; </a:t>
            </a:r>
            <a:r>
              <a:rPr lang="en-US" dirty="0" smtClean="0"/>
              <a:t>0: picture does not represent the given digit)</a:t>
            </a:r>
            <a:endParaRPr lang="en-US" dirty="0"/>
          </a:p>
        </p:txBody>
      </p:sp>
      <p:grpSp>
        <p:nvGrpSpPr>
          <p:cNvPr id="4" name="Group 3"/>
          <p:cNvGrpSpPr/>
          <p:nvPr/>
        </p:nvGrpSpPr>
        <p:grpSpPr>
          <a:xfrm>
            <a:off x="2232896" y="2791864"/>
            <a:ext cx="1342930" cy="1167464"/>
            <a:chOff x="2042814" y="4657506"/>
            <a:chExt cx="1342930" cy="1167464"/>
          </a:xfrm>
        </p:grpSpPr>
        <p:sp>
          <p:nvSpPr>
            <p:cNvPr id="5" name="Rectangle 4"/>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11400"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48572" y="5241238"/>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162631" y="2777672"/>
            <a:ext cx="1342930" cy="1167464"/>
            <a:chOff x="2042814" y="4657506"/>
            <a:chExt cx="1342930" cy="1167464"/>
          </a:xfrm>
        </p:grpSpPr>
        <p:sp>
          <p:nvSpPr>
            <p:cNvPr id="26" name="Rectangle 25"/>
            <p:cNvSpPr/>
            <p:nvPr/>
          </p:nvSpPr>
          <p:spPr>
            <a:xfrm>
              <a:off x="2042814"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11400" y="4657506"/>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9986"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48572" y="465750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17158" y="465750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42814"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311400" y="4949372"/>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79986"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8572" y="494937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17158" y="494937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042814"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11400"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79986"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48572" y="5241238"/>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117158" y="5241238"/>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42814"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1400"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79986"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848572" y="553310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117158" y="553310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092366" y="2777672"/>
            <a:ext cx="1342930" cy="1167464"/>
            <a:chOff x="5961745" y="2966914"/>
            <a:chExt cx="1342930" cy="1167464"/>
          </a:xfrm>
        </p:grpSpPr>
        <p:sp>
          <p:nvSpPr>
            <p:cNvPr id="47" name="Rectangle 46"/>
            <p:cNvSpPr/>
            <p:nvPr/>
          </p:nvSpPr>
          <p:spPr>
            <a:xfrm>
              <a:off x="596174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230331"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498917"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6750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36089"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96174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30331"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498917"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67503"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36089"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96174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230331"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498917"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767503"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036089"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6174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23033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49891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767503"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036089"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8549537" y="2762191"/>
            <a:ext cx="1342930" cy="1167464"/>
            <a:chOff x="7832021" y="2966914"/>
            <a:chExt cx="1342930" cy="1167464"/>
          </a:xfrm>
        </p:grpSpPr>
        <p:sp>
          <p:nvSpPr>
            <p:cNvPr id="68" name="Rectangle 67"/>
            <p:cNvSpPr/>
            <p:nvPr/>
          </p:nvSpPr>
          <p:spPr>
            <a:xfrm>
              <a:off x="7832021"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100607"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369193" y="2966914"/>
              <a:ext cx="268586" cy="291866"/>
            </a:xfrm>
            <a:prstGeom prst="rect">
              <a:avLst/>
            </a:prstGeom>
            <a:solidFill>
              <a:schemeClr val="bg1"/>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37779" y="2966914"/>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906365" y="2966914"/>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832021"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100607"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369193"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637779" y="3258780"/>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906365" y="3258780"/>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832021"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8100607"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369193"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637779" y="3550646"/>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906365" y="3550646"/>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7832021"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100607"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69193"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637779" y="3842512"/>
              <a:ext cx="268586" cy="291866"/>
            </a:xfrm>
            <a:prstGeom prst="rect">
              <a:avLst/>
            </a:prstGeom>
            <a:solidFill>
              <a:srgbClr val="A6D6DA"/>
            </a:solid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906365" y="3842512"/>
              <a:ext cx="268586" cy="291866"/>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8" name="Rectangle 87"/>
              <p:cNvSpPr/>
              <p:nvPr/>
            </p:nvSpPr>
            <p:spPr>
              <a:xfrm>
                <a:off x="2519877" y="4020732"/>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88" name="Rectangle 87"/>
              <p:cNvSpPr>
                <a:spLocks noRot="1" noChangeAspect="1" noMove="1" noResize="1" noEditPoints="1" noAdjustHandles="1" noChangeArrowheads="1" noChangeShapeType="1" noTextEdit="1"/>
              </p:cNvSpPr>
              <p:nvPr/>
            </p:nvSpPr>
            <p:spPr>
              <a:xfrm>
                <a:off x="2519877" y="4020732"/>
                <a:ext cx="862031" cy="57124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4374944" y="4074066"/>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89" name="Rectangle 88"/>
              <p:cNvSpPr>
                <a:spLocks noRot="1" noChangeAspect="1" noMove="1" noResize="1" noEditPoints="1" noAdjustHandles="1" noChangeArrowheads="1" noChangeShapeType="1" noTextEdit="1"/>
              </p:cNvSpPr>
              <p:nvPr/>
            </p:nvSpPr>
            <p:spPr>
              <a:xfrm>
                <a:off x="4374944" y="4074066"/>
                <a:ext cx="862031" cy="5712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6332815" y="4020732"/>
                <a:ext cx="862031"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0" name="Rectangle 89"/>
              <p:cNvSpPr>
                <a:spLocks noRot="1" noChangeAspect="1" noMove="1" noResize="1" noEditPoints="1" noAdjustHandles="1" noChangeArrowheads="1" noChangeShapeType="1" noTextEdit="1"/>
              </p:cNvSpPr>
              <p:nvPr/>
            </p:nvSpPr>
            <p:spPr>
              <a:xfrm>
                <a:off x="6332815" y="4020732"/>
                <a:ext cx="862031" cy="5712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8725480" y="4001290"/>
                <a:ext cx="959493"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bar>
                            <m:barPr>
                              <m:ctrlPr>
                                <a:rPr lang="en-US" sz="2800" i="1" smtClean="0">
                                  <a:solidFill>
                                    <a:srgbClr val="48A6AD"/>
                                  </a:solidFill>
                                  <a:latin typeface="Cambria Math" panose="02040503050406030204" pitchFamily="18" charset="0"/>
                                </a:rPr>
                              </m:ctrlPr>
                            </m:barPr>
                            <m:e>
                              <m:r>
                                <a:rPr lang="en-US" sz="2800" b="0" i="1" smtClean="0">
                                  <a:solidFill>
                                    <a:srgbClr val="48A6AD"/>
                                  </a:solidFill>
                                  <a:latin typeface="Cambria Math" panose="02040503050406030204" pitchFamily="18" charset="0"/>
                                </a:rPr>
                                <m:t>𝑥</m:t>
                              </m:r>
                            </m:e>
                          </m:ba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1" name="Rectangle 90"/>
              <p:cNvSpPr>
                <a:spLocks noRot="1" noChangeAspect="1" noMove="1" noResize="1" noEditPoints="1" noAdjustHandles="1" noChangeArrowheads="1" noChangeShapeType="1" noTextEdit="1"/>
              </p:cNvSpPr>
              <p:nvPr/>
            </p:nvSpPr>
            <p:spPr>
              <a:xfrm>
                <a:off x="8725480" y="4001290"/>
                <a:ext cx="959493" cy="57124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7685369" y="3120767"/>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2" name="Rectangle 91"/>
              <p:cNvSpPr>
                <a:spLocks noRot="1" noChangeAspect="1" noMove="1" noResize="1" noEditPoints="1" noAdjustHandles="1" noChangeArrowheads="1" noChangeShapeType="1" noTextEdit="1"/>
              </p:cNvSpPr>
              <p:nvPr/>
            </p:nvSpPr>
            <p:spPr>
              <a:xfrm>
                <a:off x="7685369" y="3120767"/>
                <a:ext cx="574196"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7636604" y="4068759"/>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3" name="Rectangle 92"/>
              <p:cNvSpPr>
                <a:spLocks noRot="1" noChangeAspect="1" noMove="1" noResize="1" noEditPoints="1" noAdjustHandles="1" noChangeArrowheads="1" noChangeShapeType="1" noTextEdit="1"/>
              </p:cNvSpPr>
              <p:nvPr/>
            </p:nvSpPr>
            <p:spPr>
              <a:xfrm>
                <a:off x="7636604" y="4068759"/>
                <a:ext cx="574196"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2451283" y="4623623"/>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(1)</m:t>
                          </m:r>
                        </m:sup>
                      </m:sSup>
                    </m:oMath>
                  </m:oMathPara>
                </a14:m>
                <a:endParaRPr lang="en-US" sz="2800" dirty="0"/>
              </a:p>
            </p:txBody>
          </p:sp>
        </mc:Choice>
        <mc:Fallback xmlns="">
          <p:sp>
            <p:nvSpPr>
              <p:cNvPr id="94" name="Rectangle 93"/>
              <p:cNvSpPr>
                <a:spLocks noRot="1" noChangeAspect="1" noMove="1" noResize="1" noEditPoints="1" noAdjustHandles="1" noChangeArrowheads="1" noChangeShapeType="1" noTextEdit="1"/>
              </p:cNvSpPr>
              <p:nvPr/>
            </p:nvSpPr>
            <p:spPr>
              <a:xfrm>
                <a:off x="2451283" y="4623623"/>
                <a:ext cx="869533" cy="54111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4306350" y="4676957"/>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2</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5" name="Rectangle 94"/>
              <p:cNvSpPr>
                <a:spLocks noRot="1" noChangeAspect="1" noMove="1" noResize="1" noEditPoints="1" noAdjustHandles="1" noChangeArrowheads="1" noChangeShapeType="1" noTextEdit="1"/>
              </p:cNvSpPr>
              <p:nvPr/>
            </p:nvSpPr>
            <p:spPr>
              <a:xfrm>
                <a:off x="4306350" y="4676957"/>
                <a:ext cx="869533" cy="54111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264221" y="4623623"/>
                <a:ext cx="869533"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3</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6" name="Rectangle 95"/>
              <p:cNvSpPr>
                <a:spLocks noRot="1" noChangeAspect="1" noMove="1" noResize="1" noEditPoints="1" noAdjustHandles="1" noChangeArrowheads="1" noChangeShapeType="1" noTextEdit="1"/>
              </p:cNvSpPr>
              <p:nvPr/>
            </p:nvSpPr>
            <p:spPr>
              <a:xfrm>
                <a:off x="6264221" y="4623623"/>
                <a:ext cx="869533" cy="5411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8656886" y="4604181"/>
                <a:ext cx="966995"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rgbClr val="48A6AD"/>
                              </a:solidFill>
                              <a:latin typeface="Cambria Math" panose="02040503050406030204" pitchFamily="18" charset="0"/>
                            </a:rPr>
                          </m:ctrlPr>
                        </m:sSupPr>
                        <m:e>
                          <m:r>
                            <a:rPr lang="en-US" sz="2800" i="1" smtClean="0">
                              <a:solidFill>
                                <a:srgbClr val="48A6AD"/>
                              </a:solidFill>
                              <a:latin typeface="Cambria Math" panose="02040503050406030204" pitchFamily="18" charset="0"/>
                            </a:rPr>
                            <m:t>𝑦</m:t>
                          </m:r>
                        </m:e>
                        <m:sup>
                          <m:r>
                            <a:rPr lang="en-US" sz="2800" i="1">
                              <a:solidFill>
                                <a:srgbClr val="48A6AD"/>
                              </a:solidFill>
                              <a:latin typeface="Cambria Math" panose="02040503050406030204" pitchFamily="18" charset="0"/>
                            </a:rPr>
                            <m:t>(</m:t>
                          </m:r>
                          <m:r>
                            <a:rPr lang="en-US" sz="2800" b="0" i="1" smtClean="0">
                              <a:solidFill>
                                <a:srgbClr val="48A6AD"/>
                              </a:solidFill>
                              <a:latin typeface="Cambria Math" panose="02040503050406030204" pitchFamily="18" charset="0"/>
                            </a:rPr>
                            <m:t>𝑚</m:t>
                          </m:r>
                          <m:r>
                            <a:rPr lang="en-US" sz="2800" i="1">
                              <a:solidFill>
                                <a:srgbClr val="48A6AD"/>
                              </a:solidFill>
                              <a:latin typeface="Cambria Math" panose="02040503050406030204" pitchFamily="18" charset="0"/>
                            </a:rPr>
                            <m:t>)</m:t>
                          </m:r>
                        </m:sup>
                      </m:sSup>
                    </m:oMath>
                  </m:oMathPara>
                </a14:m>
                <a:endParaRPr lang="en-US" sz="2800" dirty="0"/>
              </a:p>
            </p:txBody>
          </p:sp>
        </mc:Choice>
        <mc:Fallback xmlns="">
          <p:sp>
            <p:nvSpPr>
              <p:cNvPr id="97" name="Rectangle 96"/>
              <p:cNvSpPr>
                <a:spLocks noRot="1" noChangeAspect="1" noMove="1" noResize="1" noEditPoints="1" noAdjustHandles="1" noChangeArrowheads="1" noChangeShapeType="1" noTextEdit="1"/>
              </p:cNvSpPr>
              <p:nvPr/>
            </p:nvSpPr>
            <p:spPr>
              <a:xfrm>
                <a:off x="8656886" y="4604181"/>
                <a:ext cx="966995" cy="541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p:cNvSpPr/>
              <p:nvPr/>
            </p:nvSpPr>
            <p:spPr>
              <a:xfrm>
                <a:off x="7568010" y="4671650"/>
                <a:ext cx="5741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48A6AD"/>
                          </a:solidFill>
                          <a:latin typeface="Cambria Math" panose="02040503050406030204" pitchFamily="18" charset="0"/>
                        </a:rPr>
                        <m:t>⋯</m:t>
                      </m:r>
                    </m:oMath>
                  </m:oMathPara>
                </a14:m>
                <a:endParaRPr lang="en-US" sz="2800" dirty="0"/>
              </a:p>
            </p:txBody>
          </p:sp>
        </mc:Choice>
        <mc:Fallback xmlns="">
          <p:sp>
            <p:nvSpPr>
              <p:cNvPr id="98" name="Rectangle 97"/>
              <p:cNvSpPr>
                <a:spLocks noRot="1" noChangeAspect="1" noMove="1" noResize="1" noEditPoints="1" noAdjustHandles="1" noChangeArrowheads="1" noChangeShapeType="1" noTextEdit="1"/>
              </p:cNvSpPr>
              <p:nvPr/>
            </p:nvSpPr>
            <p:spPr>
              <a:xfrm>
                <a:off x="7568010" y="4671650"/>
                <a:ext cx="574196" cy="523220"/>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12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8" grpId="0"/>
      <p:bldP spid="89" grpId="0"/>
      <p:bldP spid="90" grpId="0"/>
      <p:bldP spid="91" grpId="0"/>
      <p:bldP spid="92" grpId="0"/>
      <p:bldP spid="93" grpId="0"/>
      <p:bldP spid="94" grpId="0"/>
      <p:bldP spid="95" grpId="0"/>
      <p:bldP spid="96" grpId="0"/>
      <p:bldP spid="97"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if an instance belongs to a class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Model: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rPr>
                                <m:t>&lt;0.5</m:t>
                              </m:r>
                            </m:e>
                            <m:e>
                              <m:r>
                                <a:rPr lang="en-US" b="0" i="1" smtClean="0">
                                  <a:latin typeface="Cambria Math" panose="02040503050406030204" pitchFamily="18" charset="0"/>
                                </a:rPr>
                                <m:t>&amp;1,</m:t>
                              </m:r>
                              <m:r>
                                <m:rPr>
                                  <m:nor/>
                                </m:rPr>
                                <a:rPr lang="en-US" b="0" i="0" smtClean="0">
                                  <a:latin typeface="Cambria Math" panose="02040503050406030204" pitchFamily="18" charset="0"/>
                                </a:rPr>
                                <m:t>if</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rPr>
                                <m:t>≥0.5</m:t>
                              </m:r>
                            </m:e>
                          </m:eqArr>
                        </m:e>
                      </m:d>
                    </m:oMath>
                  </m:oMathPara>
                </a14:m>
                <a:endParaRPr lang="en-US" dirty="0" smtClean="0">
                  <a:ea typeface="Cambria Math" panose="02040503050406030204" pitchFamily="18" charset="0"/>
                </a:endParaRPr>
              </a:p>
              <a:p>
                <a:endParaRPr lang="en-US" sz="1200" dirty="0" smtClean="0">
                  <a:ea typeface="Cambria Math" panose="02040503050406030204" pitchFamily="18" charset="0"/>
                </a:endParaRPr>
              </a:p>
              <a:p>
                <a:r>
                  <a:rPr lang="en-US" dirty="0" smtClean="0">
                    <a:ea typeface="Cambria Math" panose="02040503050406030204" pitchFamily="18" charset="0"/>
                  </a:rPr>
                  <a:t>The function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r>
                  <a:rPr lang="en-US" dirty="0" smtClean="0">
                    <a:ea typeface="Cambria Math" panose="02040503050406030204" pitchFamily="18" charset="0"/>
                  </a:rPr>
                  <a:t> estimates the probability that a given instance belongs to the class or not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r="-2056"/>
                </a:stretch>
              </a:blipFill>
            </p:spPr>
            <p:txBody>
              <a:bodyPr/>
              <a:lstStyle/>
              <a:p>
                <a:r>
                  <a:rPr lang="en-US">
                    <a:noFill/>
                  </a:rPr>
                  <a:t> </a:t>
                </a:r>
              </a:p>
            </p:txBody>
          </p:sp>
        </mc:Fallback>
      </mc:AlternateContent>
    </p:spTree>
    <p:extLst>
      <p:ext uri="{BB962C8B-B14F-4D97-AF65-F5344CB8AC3E}">
        <p14:creationId xmlns:p14="http://schemas.microsoft.com/office/powerpoint/2010/main" val="72130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 popular way to write the function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r>
                  <a:rPr lang="en-US" dirty="0" smtClean="0"/>
                  <a:t> is:</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b="0" i="1" smtClean="0">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𝑥</m:t>
                          </m:r>
                        </m:e>
                      </m:ba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r>
                                <m:rPr>
                                  <m:nor/>
                                </m:rPr>
                                <a:rPr lang="en-US" dirty="0"/>
                                <m:t> </m:t>
                              </m:r>
                            </m:e>
                            <m:sup>
                              <m:r>
                                <a:rPr lang="en-US" i="1">
                                  <a:latin typeface="Cambria Math" panose="02040503050406030204" pitchFamily="18" charset="0"/>
                                </a:rPr>
                                <m:t>𝑇</m:t>
                              </m:r>
                            </m:sup>
                          </m:sSup>
                          <m:bar>
                            <m:barPr>
                              <m:ctrlPr>
                                <a:rPr lang="en-US" i="1">
                                  <a:latin typeface="Cambria Math" panose="02040503050406030204" pitchFamily="18" charset="0"/>
                                </a:rPr>
                              </m:ctrlPr>
                            </m:barPr>
                            <m:e>
                              <m:r>
                                <a:rPr lang="en-US" i="1">
                                  <a:latin typeface="Cambria Math" panose="02040503050406030204" pitchFamily="18" charset="0"/>
                                </a:rPr>
                                <m:t>𝑥</m:t>
                              </m:r>
                            </m:e>
                          </m:bar>
                        </m:e>
                      </m:d>
                    </m:oMath>
                  </m:oMathPara>
                </a14:m>
                <a:endParaRPr lang="en-US" dirty="0" smtClean="0"/>
              </a:p>
              <a:p>
                <a:pPr marL="0" indent="0">
                  <a:buNone/>
                </a:pPr>
                <a:endParaRPr lang="en-US" sz="1200" dirty="0" smtClean="0"/>
              </a:p>
              <a:p>
                <a:pPr marL="0" indent="0">
                  <a:buNone/>
                </a:pPr>
                <a:r>
                  <a:rPr lang="en-US" dirty="0" smtClean="0"/>
                  <a:t>with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oMath>
                </a14:m>
                <a:r>
                  <a:rPr lang="en-US" dirty="0" smtClean="0"/>
                  <a:t> the logistic function:</a:t>
                </a:r>
              </a:p>
              <a:p>
                <a:pPr marL="400050" lvl="1"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1+</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𝑒</m:t>
                              </m:r>
                            </m:e>
                            <m:sup>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sup>
                          </m:sSup>
                        </m:den>
                      </m:f>
                    </m:oMath>
                  </m:oMathPara>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89" t="-809"/>
                </a:stretch>
              </a:blipFill>
            </p:spPr>
            <p:txBody>
              <a:bodyPr/>
              <a:lstStyle/>
              <a:p>
                <a:r>
                  <a:rPr lang="en-US">
                    <a:noFill/>
                  </a:rPr>
                  <a:t> </a:t>
                </a:r>
              </a:p>
            </p:txBody>
          </p:sp>
        </mc:Fallback>
      </mc:AlternateContent>
    </p:spTree>
    <p:extLst>
      <p:ext uri="{BB962C8B-B14F-4D97-AF65-F5344CB8AC3E}">
        <p14:creationId xmlns:p14="http://schemas.microsoft.com/office/powerpoint/2010/main" val="238501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function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39629662"/>
              </p:ext>
            </p:extLst>
          </p:nvPr>
        </p:nvGraphicFramePr>
        <p:xfrm>
          <a:off x="3593659" y="1987151"/>
          <a:ext cx="6017538" cy="381088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5" name="Rectangle 4"/>
              <p:cNvSpPr/>
              <p:nvPr/>
            </p:nvSpPr>
            <p:spPr>
              <a:xfrm>
                <a:off x="1664996" y="3224786"/>
                <a:ext cx="2551661" cy="908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𝜎</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𝑡</m:t>
                          </m:r>
                        </m:e>
                      </m:d>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1+</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𝑡</m:t>
                              </m:r>
                            </m:sup>
                          </m:sSup>
                        </m:den>
                      </m:f>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664996" y="3224786"/>
                <a:ext cx="2551661" cy="90896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34157" y="198715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𝑝</m:t>
                      </m:r>
                      <m:r>
                        <a:rPr lang="en-US" sz="2400" b="0" i="1" smtClean="0">
                          <a:solidFill>
                            <a:srgbClr val="48A6AD"/>
                          </a:solidFill>
                          <a:latin typeface="Cambria Math" panose="02040503050406030204" pitchFamily="18" charset="0"/>
                          <a:ea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𝜎</m:t>
                      </m:r>
                      <m:r>
                        <a:rPr lang="en-US" sz="2400" b="0" i="1" smtClean="0">
                          <a:solidFill>
                            <a:srgbClr val="48A6AD"/>
                          </a:solidFill>
                          <a:latin typeface="Cambria Math" panose="02040503050406030204" pitchFamily="18" charset="0"/>
                          <a:ea typeface="Cambria Math" panose="02040503050406030204" pitchFamily="18" charset="0"/>
                        </a:rPr>
                        <m:t>(</m:t>
                      </m:r>
                      <m:r>
                        <a:rPr lang="en-US" sz="2400" i="1" smtClean="0">
                          <a:solidFill>
                            <a:srgbClr val="48A6AD"/>
                          </a:solidFill>
                          <a:latin typeface="Cambria Math" panose="02040503050406030204" pitchFamily="18" charset="0"/>
                          <a:ea typeface="Cambria Math" panose="02040503050406030204" pitchFamily="18" charset="0"/>
                        </a:rPr>
                        <m:t>𝑡</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734157" y="1987151"/>
                <a:ext cx="1401922" cy="461665"/>
              </a:xfrm>
              <a:prstGeom prst="rect">
                <a:avLst/>
              </a:prstGeom>
              <a:blipFill rotWithShape="0">
                <a:blip r:embed="rId5"/>
                <a:stretch>
                  <a:fillRect r="-43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117292" y="5798033"/>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ea typeface="Cambria Math" panose="02040503050406030204" pitchFamily="18" charset="0"/>
                        </a:rPr>
                        <m:t>𝑡</m:t>
                      </m:r>
                    </m:oMath>
                  </m:oMathPara>
                </a14:m>
                <a:endParaRPr lang="en-US" sz="2400" dirty="0">
                  <a:solidFill>
                    <a:srgbClr val="48A6AD"/>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9117292" y="5798033"/>
                <a:ext cx="382925" cy="46166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094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The aim of logistic regression is to adjust the logistic function to the data set</a:t>
            </a:r>
          </a:p>
          <a:p>
            <a:r>
              <a:rPr lang="en-US" dirty="0" smtClean="0"/>
              <a:t>For this one needs a cost function that will be minimized in the training phase</a:t>
            </a:r>
            <a:endParaRPr lang="en-US" dirty="0"/>
          </a:p>
        </p:txBody>
      </p:sp>
    </p:spTree>
    <p:extLst>
      <p:ext uri="{BB962C8B-B14F-4D97-AF65-F5344CB8AC3E}">
        <p14:creationId xmlns:p14="http://schemas.microsoft.com/office/powerpoint/2010/main" val="1325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cost function must be large for situations where we predict the wrong probability (e.g. predict a probability close to 1 when the instance has actually a label of 0)</a:t>
                </a:r>
              </a:p>
              <a:p>
                <a:r>
                  <a:rPr lang="en-US" dirty="0" smtClean="0"/>
                  <a:t>A popular choice is based on the following function:</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func>
                              <m:r>
                                <a:rPr lang="en-US" i="1">
                                  <a:latin typeface="Cambria Math" panose="02040503050406030204" pitchFamily="18" charset="0"/>
                                </a:rPr>
                                <m:t>,</m:t>
                              </m:r>
                              <m:r>
                                <m:rPr>
                                  <m:nor/>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m:t>
                              </m:r>
                            </m:e>
                            <m:e>
                              <m:r>
                                <a:rPr lang="en-US" i="1">
                                  <a:latin typeface="Cambria Math" panose="02040503050406030204" pitchFamily="18" charset="0"/>
                                </a:rPr>
                                <m:t>&amp;</m:t>
                              </m:r>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m:rPr>
                                  <m:nor/>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=0</m:t>
                              </m:r>
                            </m:e>
                          </m:eqArr>
                        </m:e>
                      </m:d>
                    </m:oMath>
                  </m:oMathPara>
                </a14:m>
                <a:endParaRPr lang="en-US" dirty="0" smtClean="0"/>
              </a:p>
              <a:p>
                <a:r>
                  <a:rPr lang="en-US" dirty="0" smtClean="0"/>
                  <a:t>Note the minus signs in front of the logarithmic functions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r="-2111"/>
                </a:stretch>
              </a:blipFill>
            </p:spPr>
            <p:txBody>
              <a:bodyPr/>
              <a:lstStyle/>
              <a:p>
                <a:r>
                  <a:rPr lang="en-US">
                    <a:noFill/>
                  </a:rPr>
                  <a:t> </a:t>
                </a:r>
              </a:p>
            </p:txBody>
          </p:sp>
        </mc:Fallback>
      </mc:AlternateContent>
    </p:spTree>
    <p:extLst>
      <p:ext uri="{BB962C8B-B14F-4D97-AF65-F5344CB8AC3E}">
        <p14:creationId xmlns:p14="http://schemas.microsoft.com/office/powerpoint/2010/main" val="39426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us check if this cost function is sound</a:t>
                </a:r>
              </a:p>
              <a:p>
                <a:r>
                  <a:rPr lang="en-US" dirty="0" smtClean="0"/>
                  <a:t>Case 1: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endParaRPr lang="en-US" dirty="0" smtClean="0"/>
              </a:p>
              <a:p>
                <a:pPr marL="457200" lvl="1" indent="0">
                  <a:buNone/>
                </a:pPr>
                <a:r>
                  <a:rPr lang="en-US" dirty="0" smtClean="0"/>
                  <a:t>We want that situations with low probability are costly and situations with high probability are not costly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1127872531"/>
              </p:ext>
            </p:extLst>
          </p:nvPr>
        </p:nvGraphicFramePr>
        <p:xfrm>
          <a:off x="3749459" y="3936531"/>
          <a:ext cx="4331340" cy="274302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5" name="Rectangle 4"/>
              <p:cNvSpPr/>
              <p:nvPr/>
            </p:nvSpPr>
            <p:spPr>
              <a:xfrm>
                <a:off x="1553717" y="4197789"/>
                <a:ext cx="22955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𝑐</m:t>
                      </m:r>
                      <m:d>
                        <m:dPr>
                          <m:ctrlPr>
                            <a:rPr lang="en-US" sz="2400" b="0" i="1" smtClean="0">
                              <a:solidFill>
                                <a:srgbClr val="48A6AD"/>
                              </a:solidFill>
                              <a:latin typeface="Cambria Math" panose="02040503050406030204" pitchFamily="18" charset="0"/>
                              <a:ea typeface="Cambria Math" panose="02040503050406030204" pitchFamily="18" charset="0"/>
                            </a:rPr>
                          </m:ctrlPr>
                        </m:dPr>
                        <m:e>
                          <m:r>
                            <a:rPr lang="en-US" sz="2400" b="0" i="1" smtClean="0">
                              <a:solidFill>
                                <a:srgbClr val="48A6AD"/>
                              </a:solidFill>
                              <a:latin typeface="Cambria Math" panose="02040503050406030204" pitchFamily="18" charset="0"/>
                              <a:ea typeface="Cambria Math" panose="02040503050406030204" pitchFamily="18" charset="0"/>
                            </a:rPr>
                            <m:t>𝑝</m:t>
                          </m:r>
                        </m:e>
                      </m:d>
                      <m:r>
                        <a:rPr lang="en-US" sz="2400" b="0" i="1" smtClean="0">
                          <a:solidFill>
                            <a:srgbClr val="48A6AD"/>
                          </a:solidFill>
                          <a:latin typeface="Cambria Math" panose="02040503050406030204" pitchFamily="18" charset="0"/>
                          <a:ea typeface="Cambria Math" panose="02040503050406030204" pitchFamily="18" charset="0"/>
                        </a:rPr>
                        <m:t>=−</m:t>
                      </m:r>
                      <m:r>
                        <m:rPr>
                          <m:sty m:val="p"/>
                        </m:rPr>
                        <a:rPr lang="en-US" sz="2400" b="0" i="0" smtClean="0">
                          <a:solidFill>
                            <a:srgbClr val="48A6AD"/>
                          </a:solidFill>
                          <a:latin typeface="Cambria Math" panose="02040503050406030204" pitchFamily="18" charset="0"/>
                          <a:ea typeface="Cambria Math" panose="02040503050406030204" pitchFamily="18" charset="0"/>
                        </a:rPr>
                        <m:t>log</m:t>
                      </m:r>
                      <m:r>
                        <a:rPr lang="en-US" sz="2400" b="0" i="1" smtClean="0">
                          <a:solidFill>
                            <a:srgbClr val="48A6AD"/>
                          </a:solidFill>
                          <a:latin typeface="Cambria Math" panose="02040503050406030204" pitchFamily="18" charset="0"/>
                          <a:ea typeface="Cambria Math" panose="02040503050406030204" pitchFamily="18" charset="0"/>
                        </a:rPr>
                        <m:t>⁡(</m:t>
                      </m:r>
                      <m:r>
                        <a:rPr lang="en-US" sz="2400" b="0" i="1" smtClean="0">
                          <a:solidFill>
                            <a:srgbClr val="48A6AD"/>
                          </a:solidFill>
                          <a:latin typeface="Cambria Math" panose="02040503050406030204" pitchFamily="18" charset="0"/>
                          <a:ea typeface="Cambria Math" panose="02040503050406030204" pitchFamily="18" charset="0"/>
                        </a:rPr>
                        <m:t>𝑝</m:t>
                      </m:r>
                      <m:r>
                        <a:rPr lang="en-US" sz="2400" b="0" i="1" smtClean="0">
                          <a:solidFill>
                            <a:srgbClr val="48A6AD"/>
                          </a:solidFill>
                          <a:latin typeface="Cambria Math" panose="02040503050406030204" pitchFamily="18" charset="0"/>
                          <a:ea typeface="Cambria Math" panose="02040503050406030204" pitchFamily="18" charset="0"/>
                        </a:rPr>
                        <m:t>)</m:t>
                      </m:r>
                    </m:oMath>
                  </m:oMathPara>
                </a14:m>
                <a:endParaRPr lang="en-US" sz="2400" dirty="0">
                  <a:solidFill>
                    <a:srgbClr val="48A6AD"/>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553717" y="4197789"/>
                <a:ext cx="2295500" cy="461665"/>
              </a:xfrm>
              <a:prstGeom prst="rect">
                <a:avLst/>
              </a:prstGeom>
              <a:blipFill rotWithShape="0">
                <a:blip r:embed="rId5"/>
                <a:stretch>
                  <a:fillRect r="-532"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080799" y="6217886"/>
                <a:ext cx="4289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ea typeface="Cambria Math" panose="02040503050406030204" pitchFamily="18" charset="0"/>
                        </a:rPr>
                        <m:t>𝑝</m:t>
                      </m:r>
                    </m:oMath>
                  </m:oMathPara>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080799" y="6217886"/>
                <a:ext cx="428900" cy="461665"/>
              </a:xfrm>
              <a:prstGeom prst="rect">
                <a:avLst/>
              </a:prstGeom>
              <a:blipFill rotWithShape="0">
                <a:blip r:embed="rId6"/>
                <a:stretch>
                  <a:fillRect b="-9211"/>
                </a:stretch>
              </a:blipFill>
            </p:spPr>
            <p:txBody>
              <a:bodyPr/>
              <a:lstStyle/>
              <a:p>
                <a:r>
                  <a:rPr lang="en-US">
                    <a:noFill/>
                  </a:rPr>
                  <a:t> </a:t>
                </a:r>
              </a:p>
            </p:txBody>
          </p:sp>
        </mc:Fallback>
      </mc:AlternateContent>
      <p:sp>
        <p:nvSpPr>
          <p:cNvPr id="7" name="Oval 6"/>
          <p:cNvSpPr/>
          <p:nvPr/>
        </p:nvSpPr>
        <p:spPr>
          <a:xfrm>
            <a:off x="5988818" y="5657222"/>
            <a:ext cx="2190540" cy="8340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57077" y="3936531"/>
            <a:ext cx="1271954" cy="1838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66400" y="5196609"/>
            <a:ext cx="1003223" cy="369332"/>
          </a:xfrm>
          <a:prstGeom prst="rect">
            <a:avLst/>
          </a:prstGeom>
          <a:noFill/>
        </p:spPr>
        <p:txBody>
          <a:bodyPr wrap="none" rtlCol="0">
            <a:spAutoFit/>
          </a:bodyPr>
          <a:lstStyle/>
          <a:p>
            <a:r>
              <a:rPr lang="en-US" dirty="0" smtClean="0">
                <a:solidFill>
                  <a:srgbClr val="00B050"/>
                </a:solidFill>
              </a:rPr>
              <a:t>Low cost</a:t>
            </a:r>
            <a:endParaRPr lang="en-CA" dirty="0">
              <a:solidFill>
                <a:srgbClr val="00B050"/>
              </a:solidFill>
            </a:endParaRPr>
          </a:p>
        </p:txBody>
      </p:sp>
      <p:sp>
        <p:nvSpPr>
          <p:cNvPr id="10" name="TextBox 9"/>
          <p:cNvSpPr txBox="1"/>
          <p:nvPr/>
        </p:nvSpPr>
        <p:spPr>
          <a:xfrm flipH="1">
            <a:off x="5420960" y="4671121"/>
            <a:ext cx="1916193" cy="369332"/>
          </a:xfrm>
          <a:prstGeom prst="rect">
            <a:avLst/>
          </a:prstGeom>
          <a:noFill/>
        </p:spPr>
        <p:txBody>
          <a:bodyPr wrap="square" rtlCol="0">
            <a:spAutoFit/>
          </a:bodyPr>
          <a:lstStyle/>
          <a:p>
            <a:r>
              <a:rPr lang="en-US" dirty="0" smtClean="0">
                <a:solidFill>
                  <a:srgbClr val="FF0000"/>
                </a:solidFill>
              </a:rPr>
              <a:t>High cost</a:t>
            </a:r>
            <a:endParaRPr lang="en-CA" dirty="0">
              <a:solidFill>
                <a:srgbClr val="FF0000"/>
              </a:solidFill>
            </a:endParaRPr>
          </a:p>
        </p:txBody>
      </p:sp>
    </p:spTree>
    <p:extLst>
      <p:ext uri="{BB962C8B-B14F-4D97-AF65-F5344CB8AC3E}">
        <p14:creationId xmlns:p14="http://schemas.microsoft.com/office/powerpoint/2010/main" val="258528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P spid="5" grpId="0"/>
      <p:bldP spid="6" grpId="0"/>
      <p:bldP spid="7" grpId="0" animBg="1"/>
      <p:bldP spid="7" grpId="1" animBg="1"/>
      <p:bldP spid="8" grpId="0" animBg="1"/>
      <p:bldP spid="8" grpId="1" animBg="1"/>
      <p:bldP spid="9" grpId="0"/>
      <p:bldP spid="9" grpId="1"/>
      <p:bldP spid="10" grpId="0"/>
      <p:bldP spid="10"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2819</Words>
  <Application>Microsoft Office PowerPoint</Application>
  <PresentationFormat>Widescreen</PresentationFormat>
  <Paragraphs>395</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Cambria Math</vt:lpstr>
      <vt:lpstr>Office Theme</vt:lpstr>
      <vt:lpstr>1_Office Theme</vt:lpstr>
      <vt:lpstr>Lecture 6</vt:lpstr>
      <vt:lpstr>Introduction</vt:lpstr>
      <vt:lpstr>Estimating if an instance belongs to a class</vt:lpstr>
      <vt:lpstr>Estimating if an instance belongs to a class</vt:lpstr>
      <vt:lpstr>Logistic function</vt:lpstr>
      <vt:lpstr>Logistic function</vt:lpstr>
      <vt:lpstr>Logistic regression</vt:lpstr>
      <vt:lpstr>Cost function</vt:lpstr>
      <vt:lpstr>Cost function</vt:lpstr>
      <vt:lpstr>Cost function</vt:lpstr>
      <vt:lpstr>Cost function</vt:lpstr>
      <vt:lpstr>Probability of passing a course versus mid-term result</vt:lpstr>
      <vt:lpstr>Problem formulation</vt:lpstr>
      <vt:lpstr>Solving with Matlab</vt:lpstr>
      <vt:lpstr>Logistic regression in Matlab</vt:lpstr>
      <vt:lpstr>Solving with Matlab</vt:lpstr>
      <vt:lpstr>Solving with Matlab</vt:lpstr>
      <vt:lpstr>Solving with Matlab</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202</cp:revision>
  <dcterms:created xsi:type="dcterms:W3CDTF">2020-02-05T15:39:39Z</dcterms:created>
  <dcterms:modified xsi:type="dcterms:W3CDTF">2020-04-24T23:56:17Z</dcterms:modified>
</cp:coreProperties>
</file>