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605" autoAdjust="0"/>
  </p:normalViewPr>
  <p:slideViewPr>
    <p:cSldViewPr snapToGrid="0">
      <p:cViewPr varScale="1">
        <p:scale>
          <a:sx n="47" d="100"/>
          <a:sy n="47" d="100"/>
        </p:scale>
        <p:origin x="1227" y="35"/>
      </p:cViewPr>
      <p:guideLst/>
    </p:cSldViewPr>
  </p:slideViewPr>
  <p:notesTextViewPr>
    <p:cViewPr>
      <p:scale>
        <a:sx n="150" d="100"/>
        <a:sy n="150" d="100"/>
      </p:scale>
      <p:origin x="0" y="-51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finish this lesson on machine learning we will present</a:t>
            </a:r>
            <a:r>
              <a:rPr lang="en-US" baseline="0" dirty="0" smtClean="0"/>
              <a:t> a case </a:t>
            </a:r>
            <a:r>
              <a:rPr lang="en-US" baseline="0" dirty="0" smtClean="0"/>
              <a:t>study</a:t>
            </a:r>
          </a:p>
          <a:p>
            <a:r>
              <a:rPr lang="en-US" baseline="0" dirty="0" smtClean="0"/>
              <a:t>This case study will use all the concepts we learned in this lesson on machine learning</a:t>
            </a:r>
            <a:endParaRPr lang="en-US" baseline="0" dirty="0" smtClean="0"/>
          </a:p>
          <a:p>
            <a:endParaRPr lang="en-US" baseline="0" dirty="0" smtClean="0"/>
          </a:p>
          <a:p>
            <a:r>
              <a:rPr lang="en-US" baseline="0" dirty="0" smtClean="0"/>
              <a:t>Our aim is to train an algorithm able to recognize </a:t>
            </a:r>
            <a:r>
              <a:rPr lang="en-US" baseline="0" dirty="0" smtClean="0"/>
              <a:t>hand-written </a:t>
            </a:r>
            <a:r>
              <a:rPr lang="en-US" baseline="0" dirty="0" smtClean="0"/>
              <a:t>digits</a:t>
            </a:r>
          </a:p>
          <a:p>
            <a:endParaRPr lang="en-US" dirty="0" smtClean="0"/>
          </a:p>
          <a:p>
            <a:r>
              <a:rPr lang="en-US" dirty="0" smtClean="0"/>
              <a:t>The data set we</a:t>
            </a:r>
            <a:r>
              <a:rPr lang="en-US" baseline="0" dirty="0" smtClean="0"/>
              <a:t> </a:t>
            </a:r>
            <a:r>
              <a:rPr lang="en-US" baseline="0" dirty="0" smtClean="0"/>
              <a:t>use </a:t>
            </a:r>
            <a:r>
              <a:rPr lang="en-US" baseline="0" dirty="0" smtClean="0"/>
              <a:t>is an open source data set: the so-called MNIST database</a:t>
            </a:r>
          </a:p>
          <a:p>
            <a:r>
              <a:rPr lang="en-US" baseline="0" dirty="0" smtClean="0"/>
              <a:t>MNIST stands for </a:t>
            </a:r>
            <a:r>
              <a:rPr lang="en-US" dirty="0" smtClean="0"/>
              <a:t>Modified National Institute of Standards and Technology database</a:t>
            </a:r>
          </a:p>
          <a:p>
            <a:r>
              <a:rPr lang="en-US" dirty="0" smtClean="0"/>
              <a:t>It is a large database of handwritten digits. It contains pictures</a:t>
            </a:r>
            <a:r>
              <a:rPr lang="en-US" baseline="0" dirty="0" smtClean="0"/>
              <a:t> of handwritten digits from adults and children</a:t>
            </a:r>
          </a:p>
          <a:p>
            <a:r>
              <a:rPr lang="en-US" baseline="0" dirty="0" smtClean="0"/>
              <a:t>All images are formatted to be </a:t>
            </a:r>
            <a:r>
              <a:rPr lang="en-US" baseline="0" smtClean="0"/>
              <a:t>grey scale images </a:t>
            </a:r>
            <a:r>
              <a:rPr lang="en-US" baseline="0" dirty="0" smtClean="0"/>
              <a:t>and further all have the same size</a:t>
            </a:r>
          </a:p>
          <a:p>
            <a:endParaRPr lang="en-US" baseline="0" dirty="0" smtClean="0"/>
          </a:p>
          <a:p>
            <a:r>
              <a:rPr lang="en-US" baseline="0" dirty="0" smtClean="0"/>
              <a:t>Our goal will be to train an algorithm able to recognize the images containing the digit 5</a:t>
            </a:r>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139609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formulate the problem</a:t>
                </a:r>
              </a:p>
              <a:p>
                <a:endParaRPr lang="en-US" dirty="0" smtClean="0"/>
              </a:p>
              <a:p>
                <a:r>
                  <a:rPr lang="en-US" dirty="0" smtClean="0"/>
                  <a:t>Each</a:t>
                </a:r>
                <a:r>
                  <a:rPr lang="en-US" baseline="0" dirty="0" smtClean="0"/>
                  <a:t> image contains 784 pixels. We will number these pixels from 1 to 784 and they will be our features</a:t>
                </a:r>
              </a:p>
              <a:p>
                <a:endParaRPr lang="en-US" baseline="0" dirty="0" smtClean="0"/>
              </a:p>
              <a:p>
                <a:r>
                  <a:rPr lang="en-US" baseline="0" dirty="0" smtClean="0"/>
                  <a:t>The feature vector </a:t>
                </a:r>
                <a14:m>
                  <m:oMath xmlns:m="http://schemas.openxmlformats.org/officeDocument/2006/math">
                    <m:bar>
                      <m:barPr>
                        <m:ctrlPr>
                          <a:rPr lang="en-US" sz="1200" i="1" smtClean="0">
                            <a:solidFill>
                              <a:srgbClr val="48A6AD"/>
                            </a:solidFill>
                            <a:latin typeface="Cambria Math" panose="02040503050406030204" pitchFamily="18" charset="0"/>
                          </a:rPr>
                        </m:ctrlPr>
                      </m:barPr>
                      <m:e>
                        <m:r>
                          <a:rPr lang="en-US" sz="1200" b="0" i="1" smtClean="0">
                            <a:solidFill>
                              <a:srgbClr val="48A6AD"/>
                            </a:solidFill>
                            <a:latin typeface="Cambria Math" panose="02040503050406030204" pitchFamily="18" charset="0"/>
                          </a:rPr>
                          <m:t>𝑥</m:t>
                        </m:r>
                      </m:e>
                    </m:bar>
                  </m:oMath>
                </a14:m>
                <a:r>
                  <a:rPr lang="en-CA" dirty="0" smtClean="0"/>
                  <a:t> of a an</a:t>
                </a:r>
                <a:r>
                  <a:rPr lang="en-CA" baseline="0" dirty="0" smtClean="0"/>
                  <a:t> instance, or if you prefer of an image, will be the column vector containing a 1 in the first line followed by the 784 pixel entries of the image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labels y will equal</a:t>
                </a:r>
                <a:r>
                  <a:rPr lang="en-US" baseline="0" dirty="0" smtClean="0"/>
                  <a:t> to 0 if the image does not </a:t>
                </a:r>
                <a:r>
                  <a:rPr lang="en-US" sz="1200" dirty="0" smtClean="0">
                    <a:solidFill>
                      <a:srgbClr val="48A6AD"/>
                    </a:solidFill>
                  </a:rPr>
                  <a:t>represents the digit ‘5’ and</a:t>
                </a:r>
                <a:r>
                  <a:rPr lang="en-US" sz="1200" baseline="0" dirty="0" smtClean="0">
                    <a:solidFill>
                      <a:srgbClr val="48A6AD"/>
                    </a:solidFill>
                  </a:rPr>
                  <a:t> will be equal to one if the </a:t>
                </a:r>
                <a:r>
                  <a:rPr lang="en-US" sz="1200" dirty="0" smtClean="0">
                    <a:solidFill>
                      <a:srgbClr val="48A6AD"/>
                    </a:solidFill>
                  </a:rPr>
                  <a:t>picture represents the digit ‘5’</a:t>
                </a:r>
              </a:p>
              <a:p>
                <a:endParaRPr lang="en-CA" dirty="0"/>
              </a:p>
            </p:txBody>
          </p:sp>
        </mc:Choice>
        <mc:Fallback xmlns="">
          <p:sp>
            <p:nvSpPr>
              <p:cNvPr id="3" name="Notes Placeholder 2"/>
              <p:cNvSpPr>
                <a:spLocks noGrp="1"/>
              </p:cNvSpPr>
              <p:nvPr>
                <p:ph type="body" idx="1"/>
              </p:nvPr>
            </p:nvSpPr>
            <p:spPr/>
            <p:txBody>
              <a:bodyPr/>
              <a:lstStyle/>
              <a:p>
                <a:r>
                  <a:rPr lang="en-US" dirty="0" smtClean="0"/>
                  <a:t>Let us formulate the problem</a:t>
                </a:r>
              </a:p>
              <a:p>
                <a:endParaRPr lang="en-US" dirty="0" smtClean="0"/>
              </a:p>
              <a:p>
                <a:r>
                  <a:rPr lang="en-US" dirty="0" smtClean="0"/>
                  <a:t>Each</a:t>
                </a:r>
                <a:r>
                  <a:rPr lang="en-US" baseline="0" dirty="0" smtClean="0"/>
                  <a:t> image contains 784 pixels. We will number these pixels from 1 to 784 and they will be our features</a:t>
                </a:r>
              </a:p>
              <a:p>
                <a:endParaRPr lang="en-US" baseline="0" dirty="0" smtClean="0"/>
              </a:p>
              <a:p>
                <a:r>
                  <a:rPr lang="en-US" baseline="0" dirty="0" smtClean="0"/>
                  <a:t>The feature vector </a:t>
                </a:r>
                <a:r>
                  <a:rPr lang="en-US" sz="1200" i="0" smtClean="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𝑥</a:t>
                </a:r>
                <a:r>
                  <a:rPr lang="en-CA" dirty="0" smtClean="0"/>
                  <a:t> of a an</a:t>
                </a:r>
                <a:r>
                  <a:rPr lang="en-CA" baseline="0" dirty="0" smtClean="0"/>
                  <a:t> instance, or if you prefer of an image, will be the column vector containing a 1 in the first line followed by the 784 pixel entries of the image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labels y will equal</a:t>
                </a:r>
                <a:r>
                  <a:rPr lang="en-US" baseline="0" dirty="0" smtClean="0"/>
                  <a:t> to 0 if the image does not </a:t>
                </a:r>
                <a:r>
                  <a:rPr lang="en-US" sz="1200" dirty="0" smtClean="0">
                    <a:solidFill>
                      <a:srgbClr val="48A6AD"/>
                    </a:solidFill>
                  </a:rPr>
                  <a:t>represents the digit ‘5’ and</a:t>
                </a:r>
                <a:r>
                  <a:rPr lang="en-US" sz="1200" baseline="0" dirty="0" smtClean="0">
                    <a:solidFill>
                      <a:srgbClr val="48A6AD"/>
                    </a:solidFill>
                  </a:rPr>
                  <a:t> will be equal to one if the </a:t>
                </a:r>
                <a:r>
                  <a:rPr lang="en-US" sz="1200" dirty="0" smtClean="0">
                    <a:solidFill>
                      <a:srgbClr val="48A6AD"/>
                    </a:solidFill>
                  </a:rPr>
                  <a:t>picture represents the digit ‘5’</a:t>
                </a:r>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332511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set</a:t>
            </a:r>
            <a:r>
              <a:rPr lang="en-US" baseline="0" dirty="0" smtClean="0"/>
              <a:t> itself contains 70’000 pictures</a:t>
            </a:r>
          </a:p>
          <a:p>
            <a:endParaRPr lang="en-US" baseline="0" dirty="0" smtClean="0"/>
          </a:p>
          <a:p>
            <a:r>
              <a:rPr lang="en-US" baseline="0" dirty="0" smtClean="0"/>
              <a:t>So in our problem, n, the number of features, is 784 and m, the number of instances, is equal to 70’000</a:t>
            </a:r>
          </a:p>
          <a:p>
            <a:endParaRPr lang="en-US" baseline="0" dirty="0" smtClean="0"/>
          </a:p>
          <a:p>
            <a:r>
              <a:rPr lang="en-US" baseline="0" dirty="0" smtClean="0"/>
              <a:t>You will not the large amount of data we will have to handle</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141852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model we want to train is the probability of being a digit 5.</a:t>
                </a:r>
              </a:p>
              <a:p>
                <a:r>
                  <a:rPr lang="en-US" dirty="0" smtClean="0"/>
                  <a:t>For this we use the logistic function. </a:t>
                </a:r>
              </a:p>
              <a:p>
                <a:r>
                  <a:rPr lang="en-US" dirty="0" smtClean="0"/>
                  <a:t>So the probability </a:t>
                </a:r>
                <a14:m>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oMath>
                </a14:m>
                <a:r>
                  <a:rPr lang="en-CA" dirty="0" smtClean="0"/>
                  <a:t> is equal</a:t>
                </a:r>
                <a:r>
                  <a:rPr lang="en-CA" baseline="0" dirty="0" smtClean="0"/>
                  <a:t> to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a14:m>
                <a:endParaRPr lang="en-CA" dirty="0" smtClean="0"/>
              </a:p>
              <a:p>
                <a:endParaRPr lang="en-US" dirty="0" smtClean="0"/>
              </a:p>
              <a:p>
                <a:r>
                  <a:rPr lang="en-US" dirty="0" smtClean="0"/>
                  <a:t>Note</a:t>
                </a:r>
                <a:r>
                  <a:rPr lang="en-US" baseline="0" dirty="0" smtClean="0"/>
                  <a:t> that this involves 784 features</a:t>
                </a:r>
              </a:p>
              <a:p>
                <a:endParaRPr lang="en-US" baseline="0" dirty="0" smtClean="0"/>
              </a:p>
              <a:p>
                <a:r>
                  <a:rPr lang="en-US" baseline="0" dirty="0" smtClean="0"/>
                  <a:t>You may take some minutes to think about the meaning of this equation.</a:t>
                </a:r>
              </a:p>
              <a:p>
                <a:r>
                  <a:rPr lang="en-US" baseline="0" dirty="0" smtClean="0"/>
                  <a:t>Why, a linear combination of pixels should be related to the probability to be a certain digit?</a:t>
                </a:r>
              </a:p>
              <a:p>
                <a:endParaRPr lang="en-US" baseline="0" dirty="0" smtClean="0"/>
              </a:p>
              <a:p>
                <a:r>
                  <a:rPr lang="en-US" baseline="0" dirty="0" smtClean="0"/>
                  <a:t>In fact if you think about how you write the digit ‘5’ then you can understand why such a relation should exist.</a:t>
                </a:r>
              </a:p>
              <a:p>
                <a:r>
                  <a:rPr lang="en-US" baseline="0" dirty="0" smtClean="0"/>
                  <a:t>In average, when you write a digit ‘5’, essentially the same pixels will be black and essentially the same ones white.</a:t>
                </a:r>
              </a:p>
              <a:p>
                <a:r>
                  <a:rPr lang="en-US" baseline="0" dirty="0" smtClean="0"/>
                  <a:t>So the weights of the pixels that are usually in black when writing a 5 should be high and the other ones low</a:t>
                </a:r>
              </a:p>
              <a:p>
                <a:endParaRPr lang="en-US" baseline="0" dirty="0" smtClean="0"/>
              </a:p>
              <a:p>
                <a:r>
                  <a:rPr lang="en-US" baseline="0" dirty="0" smtClean="0"/>
                  <a:t>To fit the model to the data set we need a cost function</a:t>
                </a:r>
              </a:p>
              <a:p>
                <a:endParaRPr lang="en-US" baseline="0" dirty="0" smtClean="0"/>
              </a:p>
              <a:p>
                <a:r>
                  <a:rPr lang="en-US" baseline="0" dirty="0" smtClean="0"/>
                  <a:t>We use the one displayed on the slide</a:t>
                </a:r>
              </a:p>
              <a:p>
                <a:r>
                  <a:rPr lang="en-US" baseline="0" dirty="0" smtClean="0"/>
                  <a:t>It is made of the sum of the log-loss function that is used in logistic regression and the LASSO regularization term.</a:t>
                </a:r>
              </a:p>
              <a:p>
                <a:endParaRPr lang="en-US" baseline="0" dirty="0" smtClean="0"/>
              </a:p>
              <a:p>
                <a:r>
                  <a:rPr lang="en-US" baseline="0" dirty="0" smtClean="0"/>
                  <a:t>This regularization term is needed as we have a model with many features and most likely we would do over-fitting without this term</a:t>
                </a:r>
              </a:p>
              <a:p>
                <a:endParaRPr lang="en-US" dirty="0" smtClean="0"/>
              </a:p>
              <a:p>
                <a:r>
                  <a:rPr lang="en-US" dirty="0" smtClean="0"/>
                  <a:t>Once you finish this lecture you may want to try out by yourself training of</a:t>
                </a:r>
                <a:r>
                  <a:rPr lang="en-US" baseline="0" dirty="0" smtClean="0"/>
                  <a:t> the data set with different values of this hyper-parameter</a:t>
                </a:r>
              </a:p>
              <a:p>
                <a:r>
                  <a:rPr lang="en-US" baseline="0" dirty="0" smtClean="0"/>
                  <a:t>In particular try out the value 0 to realize that the trained model will have very poor quality. It won’t be able to recognize properly the digit ‘5’</a:t>
                </a:r>
              </a:p>
              <a:p>
                <a:r>
                  <a:rPr lang="en-US" baseline="0" dirty="0" smtClean="0"/>
                  <a:t>This is because in this case we </a:t>
                </a:r>
                <a:r>
                  <a:rPr lang="en-US" baseline="0" smtClean="0"/>
                  <a:t>do over-fitting</a:t>
                </a:r>
                <a:endParaRPr lang="en-CA" dirty="0"/>
              </a:p>
            </p:txBody>
          </p:sp>
        </mc:Choice>
        <mc:Fallback xmlns="">
          <p:sp>
            <p:nvSpPr>
              <p:cNvPr id="3" name="Notes Placeholder 2"/>
              <p:cNvSpPr>
                <a:spLocks noGrp="1"/>
              </p:cNvSpPr>
              <p:nvPr>
                <p:ph type="body" idx="1"/>
              </p:nvPr>
            </p:nvSpPr>
            <p:spPr/>
            <p:txBody>
              <a:bodyPr/>
              <a:lstStyle/>
              <a:p>
                <a:r>
                  <a:rPr lang="en-US" dirty="0" smtClean="0"/>
                  <a:t>The model we want to train is the probability of being a digit 5.</a:t>
                </a:r>
              </a:p>
              <a:p>
                <a:r>
                  <a:rPr lang="en-US" dirty="0" smtClean="0"/>
                  <a:t>For this we use the logistic function. </a:t>
                </a:r>
              </a:p>
              <a:p>
                <a:r>
                  <a:rPr lang="en-US" dirty="0" smtClean="0"/>
                  <a:t>So the probability </a:t>
                </a:r>
                <a:r>
                  <a:rPr lang="en-US" i="0" smtClean="0">
                    <a:latin typeface="Cambria Math" panose="02040503050406030204" pitchFamily="18" charset="0"/>
                  </a:rPr>
                  <a:t>𝑝</a:t>
                </a:r>
                <a:r>
                  <a:rPr lang="en-US" i="0" smtClean="0">
                    <a:latin typeface="Cambria Math" panose="02040503050406030204" pitchFamily="18" charset="0"/>
                  </a:rPr>
                  <a:t>(</a:t>
                </a:r>
                <a:r>
                  <a:rPr lang="en-US" i="0">
                    <a:latin typeface="Cambria Math" panose="02040503050406030204" pitchFamily="18" charset="0"/>
                  </a:rPr>
                  <a:t>▁𝑥</a:t>
                </a:r>
                <a:r>
                  <a:rPr lang="en-US" i="0" smtClean="0">
                    <a:latin typeface="Cambria Math" panose="02040503050406030204" pitchFamily="18" charset="0"/>
                  </a:rPr>
                  <a:t>^(</a:t>
                </a:r>
                <a:r>
                  <a:rPr lang="en-US" b="0" i="0" smtClean="0">
                    <a:latin typeface="Cambria Math" panose="02040503050406030204" pitchFamily="18" charset="0"/>
                  </a:rPr>
                  <a:t>(𝑖)) )</a:t>
                </a:r>
                <a:r>
                  <a:rPr lang="en-CA" dirty="0" smtClean="0"/>
                  <a:t> is equal</a:t>
                </a:r>
                <a:r>
                  <a:rPr lang="en-CA" baseline="0" dirty="0" smtClean="0"/>
                  <a:t> to </a:t>
                </a:r>
                <a:r>
                  <a:rPr lang="en-US" i="0">
                    <a:latin typeface="Cambria Math" panose="02040503050406030204" pitchFamily="18" charset="0"/>
                    <a:ea typeface="Cambria Math" panose="02040503050406030204" pitchFamily="18" charset="0"/>
                  </a:rPr>
                  <a:t>𝜎(〖▁𝜃</a:t>
                </a:r>
                <a:r>
                  <a:rPr lang="en-US" i="0" dirty="0">
                    <a:latin typeface="Cambria Math" panose="02040503050406030204" pitchFamily="18" charset="0"/>
                    <a:ea typeface="Cambria Math" panose="02040503050406030204" pitchFamily="18" charset="0"/>
                  </a:rPr>
                  <a:t> "</a:t>
                </a:r>
                <a:r>
                  <a:rPr lang="en-US" i="0" dirty="0"/>
                  <a:t> </a:t>
                </a:r>
                <a:r>
                  <a:rPr lang="en-US" i="0" dirty="0">
                    <a:latin typeface="Cambria Math" panose="02040503050406030204" pitchFamily="18" charset="0"/>
                  </a:rPr>
                  <a:t>" </a:t>
                </a:r>
                <a:r>
                  <a:rPr lang="en-US" i="0">
                    <a:latin typeface="Cambria Math" panose="02040503050406030204" pitchFamily="18" charset="0"/>
                  </a:rPr>
                  <a:t>〗^𝑇 ▁𝑥^((𝑖)) )</a:t>
                </a:r>
                <a:endParaRPr lang="en-CA" dirty="0" smtClean="0"/>
              </a:p>
              <a:p>
                <a:endParaRPr lang="en-US" dirty="0" smtClean="0"/>
              </a:p>
              <a:p>
                <a:r>
                  <a:rPr lang="en-US" dirty="0" smtClean="0"/>
                  <a:t>Note</a:t>
                </a:r>
                <a:r>
                  <a:rPr lang="en-US" baseline="0" dirty="0" smtClean="0"/>
                  <a:t> that this involves 784 features</a:t>
                </a:r>
              </a:p>
              <a:p>
                <a:endParaRPr lang="en-US" baseline="0" dirty="0" smtClean="0"/>
              </a:p>
              <a:p>
                <a:r>
                  <a:rPr lang="en-US" baseline="0" dirty="0" smtClean="0"/>
                  <a:t>You may take some minutes to think about the meaning of this equation.</a:t>
                </a:r>
              </a:p>
              <a:p>
                <a:r>
                  <a:rPr lang="en-US" baseline="0" dirty="0" smtClean="0"/>
                  <a:t>Why, a linear combination of pixels should be related to the probability to be a certain digit?</a:t>
                </a:r>
              </a:p>
              <a:p>
                <a:endParaRPr lang="en-US" baseline="0" dirty="0" smtClean="0"/>
              </a:p>
              <a:p>
                <a:r>
                  <a:rPr lang="en-US" baseline="0" dirty="0" smtClean="0"/>
                  <a:t>In fact if you think about how you write the digit ‘5’ then you can understand why such a relation should exist.</a:t>
                </a:r>
              </a:p>
              <a:p>
                <a:r>
                  <a:rPr lang="en-US" baseline="0" dirty="0" smtClean="0"/>
                  <a:t>In average, when you write a digit ‘5’, essentially the same pixels will be black and essentially the same ones white.</a:t>
                </a:r>
              </a:p>
              <a:p>
                <a:r>
                  <a:rPr lang="en-US" baseline="0" dirty="0" smtClean="0"/>
                  <a:t>So the weights of the pixels that are usually in black when writing a 5 should be high and the other ones low</a:t>
                </a:r>
              </a:p>
              <a:p>
                <a:endParaRPr lang="en-US" baseline="0" dirty="0" smtClean="0"/>
              </a:p>
              <a:p>
                <a:r>
                  <a:rPr lang="en-US" baseline="0" dirty="0" smtClean="0"/>
                  <a:t>To fit the model to the data set we need a cost function</a:t>
                </a:r>
              </a:p>
              <a:p>
                <a:endParaRPr lang="en-US" baseline="0" dirty="0" smtClean="0"/>
              </a:p>
              <a:p>
                <a:r>
                  <a:rPr lang="en-US" baseline="0" dirty="0" smtClean="0"/>
                  <a:t>We use the one displayed on the slide</a:t>
                </a:r>
              </a:p>
              <a:p>
                <a:r>
                  <a:rPr lang="en-US" baseline="0" dirty="0" smtClean="0"/>
                  <a:t>It is made of the sum of the log-loss function that is used in logistic regression and the LASSO regularization term.</a:t>
                </a:r>
              </a:p>
              <a:p>
                <a:endParaRPr lang="en-US" baseline="0" dirty="0" smtClean="0"/>
              </a:p>
              <a:p>
                <a:r>
                  <a:rPr lang="en-US" baseline="0" dirty="0" smtClean="0"/>
                  <a:t>This </a:t>
                </a:r>
                <a:r>
                  <a:rPr lang="en-US" baseline="0" dirty="0" smtClean="0"/>
                  <a:t>regularization term is needed as we have a model with many features and most likely we would do over-fitting without this term</a:t>
                </a:r>
                <a:endParaRPr lang="en-US" baseline="0" dirty="0" smtClean="0"/>
              </a:p>
              <a:p>
                <a:endParaRPr lang="en-US" dirty="0" smtClean="0"/>
              </a:p>
              <a:p>
                <a:r>
                  <a:rPr lang="en-US" dirty="0" smtClean="0"/>
                  <a:t>Once you finish this lecture you may want to try out by yourself training of</a:t>
                </a:r>
                <a:r>
                  <a:rPr lang="en-US" baseline="0" dirty="0" smtClean="0"/>
                  <a:t> the data set with different values of this hyper-parameter</a:t>
                </a:r>
              </a:p>
              <a:p>
                <a:r>
                  <a:rPr lang="en-US" baseline="0" dirty="0" smtClean="0"/>
                  <a:t>In particular try out the value 0 to realize that the trained model will have very poor quality. It won’t be able to recognize properly the digit ‘5’</a:t>
                </a:r>
              </a:p>
              <a:p>
                <a:r>
                  <a:rPr lang="en-US" baseline="0" dirty="0" smtClean="0"/>
                  <a:t>This is because in this case we </a:t>
                </a:r>
                <a:r>
                  <a:rPr lang="en-US" baseline="0" smtClean="0"/>
                  <a:t>do over-fitting</a:t>
                </a: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148385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dive into</a:t>
            </a:r>
            <a:r>
              <a:rPr lang="en-US" baseline="0" dirty="0" smtClean="0"/>
              <a:t> tackling this problem</a:t>
            </a:r>
          </a:p>
          <a:p>
            <a:endParaRPr lang="en-US" baseline="0" dirty="0" smtClean="0"/>
          </a:p>
          <a:p>
            <a:r>
              <a:rPr lang="en-US" dirty="0" smtClean="0"/>
              <a:t>As a first step we need to get the data</a:t>
            </a:r>
          </a:p>
          <a:p>
            <a:endParaRPr lang="en-US" dirty="0" smtClean="0"/>
          </a:p>
          <a:p>
            <a:r>
              <a:rPr lang="en-US" dirty="0" smtClean="0"/>
              <a:t>For this we use a file that you can download</a:t>
            </a:r>
            <a:r>
              <a:rPr lang="en-US" baseline="0" dirty="0" smtClean="0"/>
              <a:t> from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source of the data file is here: https://github.com/daniel-e/mnist_octave]</a:t>
            </a:r>
          </a:p>
          <a:p>
            <a:endParaRPr lang="en-US" dirty="0" smtClean="0"/>
          </a:p>
          <a:p>
            <a:r>
              <a:rPr lang="en-US" dirty="0" smtClean="0"/>
              <a:t>We load</a:t>
            </a:r>
            <a:r>
              <a:rPr lang="en-US" baseline="0" dirty="0" smtClean="0"/>
              <a:t> the content of the file with the </a:t>
            </a:r>
            <a:r>
              <a:rPr lang="en-US" baseline="0" dirty="0" err="1" smtClean="0"/>
              <a:t>matlab</a:t>
            </a:r>
            <a:r>
              <a:rPr lang="en-US" baseline="0" dirty="0" smtClean="0"/>
              <a:t> command load</a:t>
            </a:r>
          </a:p>
          <a:p>
            <a:r>
              <a:rPr lang="en-US" baseline="0" dirty="0" smtClean="0"/>
              <a:t>The file contains several ready to use data sets</a:t>
            </a:r>
          </a:p>
          <a:p>
            <a:endParaRPr lang="en-US" baseline="0" dirty="0" smtClean="0"/>
          </a:p>
          <a:p>
            <a:r>
              <a:rPr lang="en-US" baseline="0" dirty="0" smtClean="0"/>
              <a:t>The one we are interested in is the training set which contains a matrix </a:t>
            </a:r>
            <a:r>
              <a:rPr lang="en-US" baseline="0" dirty="0" err="1" smtClean="0"/>
              <a:t>d.trainX</a:t>
            </a:r>
            <a:r>
              <a:rPr lang="en-US" baseline="0" dirty="0" smtClean="0"/>
              <a:t> with the instances and a column vector </a:t>
            </a:r>
            <a:r>
              <a:rPr lang="en-US" baseline="0" dirty="0" err="1" smtClean="0"/>
              <a:t>Y.train</a:t>
            </a:r>
            <a:r>
              <a:rPr lang="en-US" baseline="0" dirty="0" smtClean="0"/>
              <a:t> with the labeled </a:t>
            </a:r>
            <a:r>
              <a:rPr lang="en-US" baseline="0" dirty="0" err="1" smtClean="0"/>
              <a:t>conent</a:t>
            </a:r>
            <a:r>
              <a:rPr lang="en-US" baseline="0" dirty="0" smtClean="0"/>
              <a:t> of the pictures.</a:t>
            </a:r>
          </a:p>
          <a:p>
            <a:endParaRPr lang="en-US" baseline="0" dirty="0" smtClean="0"/>
          </a:p>
          <a:p>
            <a:r>
              <a:rPr lang="en-US" baseline="0" dirty="0" smtClean="0"/>
              <a:t>Let us illustrate how to use these data</a:t>
            </a:r>
          </a:p>
          <a:p>
            <a:endParaRPr lang="en-US" baseline="0" dirty="0" smtClean="0"/>
          </a:p>
          <a:p>
            <a:r>
              <a:rPr lang="en-US" baseline="0" dirty="0" smtClean="0"/>
              <a:t>As an example we will look at the third image, so we define </a:t>
            </a:r>
            <a:r>
              <a:rPr lang="en-US" baseline="0" dirty="0" err="1" smtClean="0"/>
              <a:t>i</a:t>
            </a:r>
            <a:r>
              <a:rPr lang="en-US" baseline="0" dirty="0" smtClean="0"/>
              <a:t>=3</a:t>
            </a:r>
          </a:p>
          <a:p>
            <a:endParaRPr lang="en-US" baseline="0" dirty="0" smtClean="0"/>
          </a:p>
          <a:p>
            <a:r>
              <a:rPr lang="en-US" baseline="0" dirty="0" smtClean="0"/>
              <a:t>To be able to get the image we need to reshape the vector containing the pixels into the original shape of the image with the reshape command. The original images had 28 times 28 pixels</a:t>
            </a:r>
          </a:p>
          <a:p>
            <a:endParaRPr lang="en-US" baseline="0" dirty="0" smtClean="0"/>
          </a:p>
          <a:p>
            <a:r>
              <a:rPr lang="en-US" baseline="0" dirty="0" smtClean="0"/>
              <a:t>With the command image we can display the image.</a:t>
            </a:r>
          </a:p>
          <a:p>
            <a:r>
              <a:rPr lang="en-US" baseline="0" dirty="0" smtClean="0"/>
              <a:t>We realize that it contains a picture of a hand written digit 4</a:t>
            </a:r>
          </a:p>
          <a:p>
            <a:endParaRPr lang="en-US" baseline="0" dirty="0" smtClean="0"/>
          </a:p>
          <a:p>
            <a:r>
              <a:rPr lang="en-US" baseline="0" dirty="0" smtClean="0"/>
              <a:t>The corresponding label y contains the number 4 as expected</a:t>
            </a:r>
          </a:p>
          <a:p>
            <a:endParaRPr lang="en-US" baseline="0" dirty="0" smtClean="0"/>
          </a:p>
        </p:txBody>
      </p:sp>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212497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want to recognize the digit ‘5’ we need to re-label our labels</a:t>
            </a:r>
          </a:p>
          <a:p>
            <a:endParaRPr lang="en-US" dirty="0" smtClean="0"/>
          </a:p>
          <a:p>
            <a:r>
              <a:rPr lang="en-US" dirty="0" smtClean="0"/>
              <a:t>We create a column vector y_5</a:t>
            </a:r>
            <a:r>
              <a:rPr lang="en-US" baseline="0" dirty="0" smtClean="0"/>
              <a:t> which contains Boolean values. It contains a TRUE if the image depicts a digit ‘5’ and FALSE in other cases</a:t>
            </a:r>
          </a:p>
          <a:p>
            <a:endParaRPr lang="en-US" baseline="0" dirty="0" smtClean="0"/>
          </a:p>
          <a:p>
            <a:r>
              <a:rPr lang="en-US" baseline="0" dirty="0" smtClean="0"/>
              <a:t>We then proceed with the logistic regression using LASSO </a:t>
            </a:r>
            <a:r>
              <a:rPr lang="en-US" baseline="0" dirty="0" err="1" smtClean="0"/>
              <a:t>regularisation</a:t>
            </a:r>
            <a:endParaRPr lang="en-US" baseline="0" dirty="0" smtClean="0"/>
          </a:p>
          <a:p>
            <a:r>
              <a:rPr lang="en-US" baseline="0" dirty="0" err="1" smtClean="0"/>
              <a:t>Matlab</a:t>
            </a:r>
            <a:r>
              <a:rPr lang="en-US" baseline="0" dirty="0" smtClean="0"/>
              <a:t> has an in-built function for this task</a:t>
            </a:r>
          </a:p>
          <a:p>
            <a:endParaRPr lang="en-US" baseline="0" dirty="0" smtClean="0"/>
          </a:p>
          <a:p>
            <a:r>
              <a:rPr lang="en-US" baseline="0" dirty="0" smtClean="0"/>
              <a:t>The syntax is as shown on the slide</a:t>
            </a:r>
          </a:p>
          <a:p>
            <a:r>
              <a:rPr lang="en-US" baseline="0" dirty="0" smtClean="0"/>
              <a:t>It is in fact similar to the lasso function</a:t>
            </a:r>
          </a:p>
          <a:p>
            <a:r>
              <a:rPr lang="en-US" baseline="0" dirty="0" smtClean="0"/>
              <a:t>The first input argument is a matrix containing column by column the features of the data set</a:t>
            </a:r>
          </a:p>
          <a:p>
            <a:r>
              <a:rPr lang="en-US" baseline="0" dirty="0" smtClean="0"/>
              <a:t>In our case, as the pixels are not stored as floating numbers, we need to convert them to double. That is required by the </a:t>
            </a:r>
            <a:r>
              <a:rPr lang="en-US" baseline="0" dirty="0" err="1" smtClean="0"/>
              <a:t>lassoglm</a:t>
            </a:r>
            <a:r>
              <a:rPr lang="en-US" baseline="0" dirty="0" smtClean="0"/>
              <a:t> function</a:t>
            </a:r>
          </a:p>
          <a:p>
            <a:endParaRPr lang="en-US" baseline="0" dirty="0" smtClean="0"/>
          </a:p>
          <a:p>
            <a:r>
              <a:rPr lang="en-US" dirty="0" smtClean="0"/>
              <a:t>The second</a:t>
            </a:r>
            <a:r>
              <a:rPr lang="en-US" baseline="0" dirty="0" smtClean="0"/>
              <a:t> input argument is our label vector</a:t>
            </a:r>
          </a:p>
          <a:p>
            <a:endParaRPr lang="en-US" baseline="0" dirty="0" smtClean="0"/>
          </a:p>
          <a:p>
            <a:r>
              <a:rPr lang="en-US" baseline="0" dirty="0" smtClean="0"/>
              <a:t>And the following input arguments tell the function to use logistic regression, lasso regularization and the last argument is the value of the hyper-parameter lambda we want to use in the LASSO regularization term</a:t>
            </a:r>
          </a:p>
          <a:p>
            <a:endParaRPr lang="en-US" baseline="0" dirty="0" smtClean="0"/>
          </a:p>
          <a:p>
            <a:r>
              <a:rPr lang="en-US" dirty="0" smtClean="0"/>
              <a:t>We don’t discuss how we chose this value. Let us say we found it by trial and error.</a:t>
            </a:r>
          </a:p>
          <a:p>
            <a:endParaRPr lang="en-US" dirty="0" smtClean="0"/>
          </a:p>
          <a:p>
            <a:r>
              <a:rPr lang="en-US" dirty="0" smtClean="0"/>
              <a:t>The </a:t>
            </a:r>
            <a:r>
              <a:rPr lang="en-US" dirty="0" err="1" smtClean="0"/>
              <a:t>matlab</a:t>
            </a:r>
            <a:r>
              <a:rPr lang="en-US" baseline="0" dirty="0" smtClean="0"/>
              <a:t> function returns the vector B containing the feature weights and the structure </a:t>
            </a:r>
            <a:r>
              <a:rPr lang="en-US" baseline="0" dirty="0" err="1" smtClean="0"/>
              <a:t>FitInfo</a:t>
            </a:r>
            <a:r>
              <a:rPr lang="en-US" baseline="0" dirty="0" smtClean="0"/>
              <a:t> which has same content as in the case of the lasso function</a:t>
            </a:r>
          </a:p>
          <a:p>
            <a:endParaRPr lang="en-US" dirty="0" smtClean="0"/>
          </a:p>
          <a:p>
            <a:r>
              <a:rPr lang="en-US" dirty="0" smtClean="0"/>
              <a:t>We can construct our fitted feature weight vector theta based</a:t>
            </a:r>
            <a:r>
              <a:rPr lang="en-US" baseline="0" dirty="0" smtClean="0"/>
              <a:t> on B and </a:t>
            </a:r>
            <a:r>
              <a:rPr lang="en-US" baseline="0" dirty="0" err="1" smtClean="0"/>
              <a:t>FitInfo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22695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trained our model we can now try it out</a:t>
            </a:r>
          </a:p>
          <a:p>
            <a:endParaRPr lang="en-US" dirty="0" smtClean="0"/>
          </a:p>
          <a:p>
            <a:r>
              <a:rPr lang="en-US" dirty="0" smtClean="0"/>
              <a:t>It wouldn't be honest</a:t>
            </a:r>
            <a:r>
              <a:rPr lang="en-US" baseline="0" dirty="0" smtClean="0"/>
              <a:t> to try it on the same data set than the one we used to train the model</a:t>
            </a:r>
          </a:p>
          <a:p>
            <a:endParaRPr lang="en-US" baseline="0" dirty="0" smtClean="0"/>
          </a:p>
          <a:p>
            <a:r>
              <a:rPr lang="en-US" dirty="0" smtClean="0"/>
              <a:t>Therefore we use another data-set with images having same format</a:t>
            </a:r>
          </a:p>
          <a:p>
            <a:endParaRPr lang="en-US" dirty="0" smtClean="0"/>
          </a:p>
          <a:p>
            <a:r>
              <a:rPr lang="en-US" dirty="0" smtClean="0"/>
              <a:t>The loaded data which we used for the training set contains as well a test set</a:t>
            </a:r>
          </a:p>
          <a:p>
            <a:r>
              <a:rPr lang="en-US" dirty="0" smtClean="0"/>
              <a:t>This test set contains a</a:t>
            </a:r>
            <a:r>
              <a:rPr lang="en-US" baseline="0" dirty="0" smtClean="0"/>
              <a:t> matrix </a:t>
            </a:r>
            <a:r>
              <a:rPr lang="en-US" baseline="0" dirty="0" err="1" smtClean="0"/>
              <a:t>d.testX</a:t>
            </a:r>
            <a:r>
              <a:rPr lang="en-US" baseline="0" dirty="0" smtClean="0"/>
              <a:t> with images and the labels </a:t>
            </a:r>
            <a:r>
              <a:rPr lang="en-US" baseline="0" dirty="0" err="1" smtClean="0"/>
              <a:t>d.testY</a:t>
            </a:r>
            <a:r>
              <a:rPr lang="en-US" baseline="0" dirty="0" smtClean="0"/>
              <a:t>.</a:t>
            </a:r>
          </a:p>
          <a:p>
            <a:endParaRPr lang="en-US" baseline="0" dirty="0" smtClean="0"/>
          </a:p>
          <a:p>
            <a:r>
              <a:rPr lang="en-US" baseline="0" dirty="0" smtClean="0"/>
              <a:t>Let us store the in </a:t>
            </a:r>
            <a:r>
              <a:rPr lang="en-US" baseline="0" dirty="0" err="1" smtClean="0"/>
              <a:t>xval</a:t>
            </a:r>
            <a:r>
              <a:rPr lang="en-US" baseline="0" dirty="0" smtClean="0"/>
              <a:t> and </a:t>
            </a:r>
            <a:r>
              <a:rPr lang="en-US" baseline="0" dirty="0" err="1" smtClean="0"/>
              <a:t>yval</a:t>
            </a:r>
            <a:endParaRPr lang="en-US" baseline="0" dirty="0" smtClean="0"/>
          </a:p>
          <a:p>
            <a:endParaRPr lang="en-US" baseline="0" dirty="0" smtClean="0"/>
          </a:p>
          <a:p>
            <a:r>
              <a:rPr lang="en-US" baseline="0" dirty="0" smtClean="0"/>
              <a:t>We further define the logistic function as we will need it</a:t>
            </a:r>
          </a:p>
          <a:p>
            <a:endParaRPr lang="en-US" baseline="0" dirty="0" smtClean="0"/>
          </a:p>
          <a:p>
            <a:r>
              <a:rPr lang="en-US" baseline="0" dirty="0" smtClean="0"/>
              <a:t>Let us try our trained model on the image number 16 of the test set</a:t>
            </a:r>
          </a:p>
          <a:p>
            <a:endParaRPr lang="en-US" baseline="0" dirty="0" smtClean="0"/>
          </a:p>
          <a:p>
            <a:r>
              <a:rPr lang="en-US" dirty="0" smtClean="0"/>
              <a:t>We store in the column vector xi the features of this image</a:t>
            </a:r>
          </a:p>
          <a:p>
            <a:endParaRPr lang="en-US" dirty="0" smtClean="0"/>
          </a:p>
          <a:p>
            <a:r>
              <a:rPr lang="en-US" dirty="0" smtClean="0"/>
              <a:t>We can now compute with which probability this image is a digit ‘5’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this we simply compute </a:t>
            </a:r>
            <a:r>
              <a:rPr lang="en-US" dirty="0" smtClean="0">
                <a:solidFill>
                  <a:schemeClr val="tx1"/>
                </a:solidFill>
              </a:rPr>
              <a:t>sigma(theta'*xi)</a:t>
            </a:r>
          </a:p>
          <a:p>
            <a:endParaRPr lang="en-US" dirty="0" smtClean="0"/>
          </a:p>
          <a:p>
            <a:r>
              <a:rPr lang="en-US" dirty="0" smtClean="0"/>
              <a:t>Our trained model claims</a:t>
            </a:r>
            <a:r>
              <a:rPr lang="en-US" baseline="0" dirty="0" smtClean="0"/>
              <a:t> this is a digit ‘5’ with a probability of 90%</a:t>
            </a:r>
          </a:p>
          <a:p>
            <a:endParaRPr lang="en-US" baseline="0" dirty="0" smtClean="0"/>
          </a:p>
          <a:p>
            <a:r>
              <a:rPr lang="en-US" baseline="0" dirty="0" smtClean="0"/>
              <a:t>If we check the entry in the label 16 it confirms that indeed we have a digit 5</a:t>
            </a:r>
          </a:p>
          <a:p>
            <a:endParaRPr lang="en-US" baseline="0" dirty="0" smtClean="0"/>
          </a:p>
          <a:p>
            <a:r>
              <a:rPr lang="en-US" baseline="0" dirty="0" smtClean="0"/>
              <a:t>As further confirmation we can display the image and we indeed see a digit ‘5’</a:t>
            </a:r>
          </a:p>
          <a:p>
            <a:endParaRPr lang="en-US" baseline="0" dirty="0" smtClean="0"/>
          </a:p>
          <a:p>
            <a:r>
              <a:rPr lang="en-US" baseline="0" dirty="0" smtClean="0"/>
              <a:t>I invite you to play with this model and try out more predictions from the test set</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11398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We trained a model by logistic regression to recognize the hand written digit ‘5’</a:t>
            </a:r>
          </a:p>
          <a:p>
            <a:endParaRPr lang="en-US" dirty="0" smtClean="0"/>
          </a:p>
          <a:p>
            <a:r>
              <a:rPr lang="en-US" dirty="0" err="1" smtClean="0"/>
              <a:t>Matlab</a:t>
            </a:r>
            <a:r>
              <a:rPr lang="en-US" dirty="0" smtClean="0"/>
              <a:t> implements all the needed algorithms for this task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the model involves a large amount of features, LASSO regularization was required to avoid over-fitting </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387810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40282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726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124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92890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84904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56778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7566E-5D2C-4BBD-8DF4-C0C322562B87}"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7126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7566E-5D2C-4BBD-8DF4-C0C322562B87}"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19561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7566E-5D2C-4BBD-8DF4-C0C322562B87}"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7075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76969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19865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7566E-5D2C-4BBD-8DF4-C0C322562B87}"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3C531-5426-477A-9519-618C33782F77}" type="slidenum">
              <a:rPr lang="en-US" smtClean="0"/>
              <a:t>‹#›</a:t>
            </a:fld>
            <a:endParaRPr lang="en-US"/>
          </a:p>
        </p:txBody>
      </p:sp>
    </p:spTree>
    <p:extLst>
      <p:ext uri="{BB962C8B-B14F-4D97-AF65-F5344CB8AC3E}">
        <p14:creationId xmlns:p14="http://schemas.microsoft.com/office/powerpoint/2010/main" val="3989404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emf"/><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a:t>
            </a:r>
          </a:p>
        </p:txBody>
      </p:sp>
      <p:sp>
        <p:nvSpPr>
          <p:cNvPr id="3" name="Subtitle 2"/>
          <p:cNvSpPr>
            <a:spLocks noGrp="1"/>
          </p:cNvSpPr>
          <p:nvPr>
            <p:ph type="subTitle" idx="1"/>
          </p:nvPr>
        </p:nvSpPr>
        <p:spPr/>
        <p:txBody>
          <a:bodyPr/>
          <a:lstStyle/>
          <a:p>
            <a:r>
              <a:rPr lang="en-US" dirty="0" smtClean="0"/>
              <a:t>Case study</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a:t>
            </a:r>
            <a:r>
              <a:rPr lang="en-US" dirty="0" smtClean="0"/>
              <a:t>handwritten digit recognition</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4" y="1870364"/>
            <a:ext cx="6042404" cy="3672236"/>
          </a:xfrm>
          <a:prstGeom prst="rect">
            <a:avLst/>
          </a:prstGeom>
        </p:spPr>
      </p:pic>
      <p:sp>
        <p:nvSpPr>
          <p:cNvPr id="5" name="Rectangle 4"/>
          <p:cNvSpPr/>
          <p:nvPr/>
        </p:nvSpPr>
        <p:spPr>
          <a:xfrm>
            <a:off x="4994563" y="5542600"/>
            <a:ext cx="2465419" cy="369332"/>
          </a:xfrm>
          <a:prstGeom prst="rect">
            <a:avLst/>
          </a:prstGeom>
        </p:spPr>
        <p:txBody>
          <a:bodyPr wrap="none">
            <a:spAutoFit/>
          </a:bodyPr>
          <a:lstStyle/>
          <a:p>
            <a:r>
              <a:rPr lang="en-US" dirty="0" smtClean="0">
                <a:solidFill>
                  <a:srgbClr val="48A6AD"/>
                </a:solidFill>
              </a:rPr>
              <a:t>Source: MNIST </a:t>
            </a:r>
            <a:r>
              <a:rPr lang="en-US" dirty="0">
                <a:solidFill>
                  <a:srgbClr val="48A6AD"/>
                </a:solidFill>
              </a:rPr>
              <a:t>database</a:t>
            </a:r>
          </a:p>
        </p:txBody>
      </p:sp>
      <p:sp>
        <p:nvSpPr>
          <p:cNvPr id="6" name="TextBox 5"/>
          <p:cNvSpPr txBox="1"/>
          <p:nvPr/>
        </p:nvSpPr>
        <p:spPr>
          <a:xfrm>
            <a:off x="7720446" y="3444872"/>
            <a:ext cx="4153958" cy="523220"/>
          </a:xfrm>
          <a:prstGeom prst="rect">
            <a:avLst/>
          </a:prstGeom>
          <a:noFill/>
        </p:spPr>
        <p:txBody>
          <a:bodyPr wrap="none" rtlCol="0">
            <a:spAutoFit/>
          </a:bodyPr>
          <a:lstStyle/>
          <a:p>
            <a:r>
              <a:rPr lang="en-US" sz="2800" dirty="0" smtClean="0"/>
              <a:t>Goal: recognize the digit ‘5’</a:t>
            </a:r>
            <a:endParaRPr lang="en-US" sz="2800" dirty="0"/>
          </a:p>
        </p:txBody>
      </p:sp>
      <p:sp>
        <p:nvSpPr>
          <p:cNvPr id="7" name="Rectangle 6"/>
          <p:cNvSpPr/>
          <p:nvPr/>
        </p:nvSpPr>
        <p:spPr>
          <a:xfrm>
            <a:off x="7720446" y="3345873"/>
            <a:ext cx="4153958" cy="789709"/>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72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Content Placeholder 2"/>
          <p:cNvSpPr>
            <a:spLocks noGrp="1"/>
          </p:cNvSpPr>
          <p:nvPr>
            <p:ph idx="1"/>
          </p:nvPr>
        </p:nvSpPr>
        <p:spPr>
          <a:xfrm>
            <a:off x="609600" y="1522337"/>
            <a:ext cx="10972800" cy="4525963"/>
          </a:xfrm>
        </p:spPr>
        <p:txBody>
          <a:bodyPr/>
          <a:lstStyle/>
          <a:p>
            <a:r>
              <a:rPr lang="en-US" dirty="0" smtClean="0"/>
              <a:t>Features:</a:t>
            </a:r>
          </a:p>
          <a:p>
            <a:endParaRPr lang="en-US" dirty="0"/>
          </a:p>
          <a:p>
            <a:endParaRPr lang="en-US" dirty="0" smtClean="0"/>
          </a:p>
          <a:p>
            <a:endParaRPr lang="en-US" dirty="0"/>
          </a:p>
          <a:p>
            <a:endParaRPr lang="en-US" dirty="0" smtClean="0"/>
          </a:p>
          <a:p>
            <a:pPr marL="0" indent="0">
              <a:buNone/>
            </a:pPr>
            <a:endParaRPr lang="en-US" dirty="0"/>
          </a:p>
          <a:p>
            <a:r>
              <a:rPr lang="en-US" dirty="0" smtClean="0"/>
              <a:t>Labels:</a:t>
            </a: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350940" y="1522337"/>
            <a:ext cx="3146141" cy="3150183"/>
          </a:xfrm>
          <a:prstGeom prst="rect">
            <a:avLst/>
          </a:prstGeom>
        </p:spPr>
      </p:pic>
      <p:grpSp>
        <p:nvGrpSpPr>
          <p:cNvPr id="5" name="Group 4"/>
          <p:cNvGrpSpPr/>
          <p:nvPr/>
        </p:nvGrpSpPr>
        <p:grpSpPr>
          <a:xfrm>
            <a:off x="5238421" y="2275507"/>
            <a:ext cx="2325958" cy="1988833"/>
            <a:chOff x="4136033" y="4618843"/>
            <a:chExt cx="1410577" cy="1206127"/>
          </a:xfrm>
        </p:grpSpPr>
        <p:sp>
          <p:nvSpPr>
            <p:cNvPr id="6" name="Rectangle 5"/>
            <p:cNvSpPr/>
            <p:nvPr/>
          </p:nvSpPr>
          <p:spPr>
            <a:xfrm>
              <a:off x="416117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4429760"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4698346"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4966932"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523551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16117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4429760"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p:cNvSpPr/>
            <p:nvPr/>
          </p:nvSpPr>
          <p:spPr>
            <a:xfrm>
              <a:off x="469834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a:xfrm>
              <a:off x="4966932"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Rectangle 14"/>
            <p:cNvSpPr/>
            <p:nvPr/>
          </p:nvSpPr>
          <p:spPr>
            <a:xfrm>
              <a:off x="523551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p:cNvSpPr/>
            <p:nvPr/>
          </p:nvSpPr>
          <p:spPr>
            <a:xfrm>
              <a:off x="416117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442976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p:cNvSpPr/>
            <p:nvPr/>
          </p:nvSpPr>
          <p:spPr>
            <a:xfrm>
              <a:off x="469834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p:cNvSpPr/>
            <p:nvPr/>
          </p:nvSpPr>
          <p:spPr>
            <a:xfrm>
              <a:off x="4966932"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19"/>
            <p:cNvSpPr/>
            <p:nvPr/>
          </p:nvSpPr>
          <p:spPr>
            <a:xfrm>
              <a:off x="523551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16117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p:cNvSpPr/>
            <p:nvPr/>
          </p:nvSpPr>
          <p:spPr>
            <a:xfrm>
              <a:off x="442976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Rectangle 22"/>
            <p:cNvSpPr/>
            <p:nvPr/>
          </p:nvSpPr>
          <p:spPr>
            <a:xfrm>
              <a:off x="469834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p:cNvSpPr/>
            <p:nvPr/>
          </p:nvSpPr>
          <p:spPr>
            <a:xfrm>
              <a:off x="4966932"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p:cNvSpPr/>
            <p:nvPr/>
          </p:nvSpPr>
          <p:spPr>
            <a:xfrm>
              <a:off x="523551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26" name="Rectangle 25"/>
                <p:cNvSpPr/>
                <p:nvPr/>
              </p:nvSpPr>
              <p:spPr>
                <a:xfrm>
                  <a:off x="4137033" y="4618843"/>
                  <a:ext cx="333289"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1</m:t>
                            </m:r>
                          </m:sub>
                        </m:sSub>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4137033" y="4618843"/>
                  <a:ext cx="333289" cy="279976"/>
                </a:xfrm>
                <a:prstGeom prst="rect">
                  <a:avLst/>
                </a:prstGeom>
                <a:blipFill rotWithShape="0">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410681" y="4618843"/>
                  <a:ext cx="337605"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2</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4410681" y="4618843"/>
                  <a:ext cx="337605" cy="279976"/>
                </a:xfrm>
                <a:prstGeom prst="rect">
                  <a:avLst/>
                </a:prstGeom>
                <a:blipFill rotWithShape="0">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4673590" y="4618843"/>
                  <a:ext cx="337605"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3</m:t>
                            </m:r>
                          </m:sub>
                        </m:sSub>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4673590" y="4618843"/>
                  <a:ext cx="337605" cy="279976"/>
                </a:xfrm>
                <a:prstGeom prst="rect">
                  <a:avLst/>
                </a:prstGeom>
                <a:blipFill rotWithShape="0">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954314" y="4618843"/>
                  <a:ext cx="337605"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4</m:t>
                            </m:r>
                          </m:sub>
                        </m:sSub>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4954314" y="4618843"/>
                  <a:ext cx="337605" cy="279976"/>
                </a:xfrm>
                <a:prstGeom prst="rect">
                  <a:avLst/>
                </a:prstGeom>
                <a:blipFill rotWithShape="0">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209005" y="4618843"/>
                  <a:ext cx="337605"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5</m:t>
                            </m:r>
                          </m:sub>
                        </m:sSub>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5209005" y="4618843"/>
                  <a:ext cx="337605" cy="279976"/>
                </a:xfrm>
                <a:prstGeom prst="rect">
                  <a:avLst/>
                </a:prstGeom>
                <a:blipFill rotWithShape="0">
                  <a:blip r:embed="rId8"/>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36033" y="4925634"/>
                  <a:ext cx="337605"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6</m:t>
                            </m:r>
                          </m:sub>
                        </m:sSub>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36033" y="4925634"/>
                  <a:ext cx="337605" cy="279976"/>
                </a:xfrm>
                <a:prstGeom prst="rect">
                  <a:avLst/>
                </a:prstGeom>
                <a:blipFill rotWithShape="0">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188566" y="5501433"/>
                  <a:ext cx="349659"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𝑛</m:t>
                            </m:r>
                          </m:sub>
                        </m:sSub>
                      </m:oMath>
                    </m:oMathPara>
                  </a14:m>
                  <a:endParaRPr lang="en-US" sz="2400" dirty="0"/>
                </a:p>
              </p:txBody>
            </p:sp>
          </mc:Choice>
          <mc:Fallback xmlns="">
            <p:sp>
              <p:nvSpPr>
                <p:cNvPr id="32" name="Rectangle 31"/>
                <p:cNvSpPr>
                  <a:spLocks noRot="1" noChangeAspect="1" noMove="1" noResize="1" noEditPoints="1" noAdjustHandles="1" noChangeArrowheads="1" noChangeShapeType="1" noTextEdit="1"/>
                </p:cNvSpPr>
                <p:nvPr/>
              </p:nvSpPr>
              <p:spPr>
                <a:xfrm>
                  <a:off x="5188566" y="5501433"/>
                  <a:ext cx="349659" cy="27997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4415982" y="4957754"/>
                  <a:ext cx="313223"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rPr>
                          <m:t>⋯</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4415982" y="4957754"/>
                  <a:ext cx="313223" cy="279976"/>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897108" y="5522239"/>
                  <a:ext cx="313223" cy="2799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rPr>
                          <m:t>⋯</m:t>
                        </m:r>
                      </m:oMath>
                    </m:oMathPara>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4897108" y="5522239"/>
                  <a:ext cx="313223" cy="279976"/>
                </a:xfrm>
                <a:prstGeom prst="rect">
                  <a:avLst/>
                </a:prstGeom>
                <a:blipFill rotWithShape="0">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a:xfrm>
                <a:off x="8135729" y="2257076"/>
                <a:ext cx="1364989" cy="2077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solidFill>
                                <a:srgbClr val="48A6AD"/>
                              </a:solidFill>
                              <a:latin typeface="Cambria Math" panose="02040503050406030204" pitchFamily="18" charset="0"/>
                            </a:rPr>
                          </m:ctrlPr>
                        </m:barPr>
                        <m:e>
                          <m:r>
                            <a:rPr lang="en-US" sz="2400" b="0" i="1" smtClean="0">
                              <a:solidFill>
                                <a:srgbClr val="48A6AD"/>
                              </a:solidFill>
                              <a:latin typeface="Cambria Math" panose="02040503050406030204" pitchFamily="18" charset="0"/>
                            </a:rPr>
                            <m:t>𝑥</m:t>
                          </m:r>
                        </m:e>
                      </m:bar>
                      <m:r>
                        <a:rPr lang="en-US" sz="2400" b="0" i="1" smtClean="0">
                          <a:solidFill>
                            <a:srgbClr val="48A6AD"/>
                          </a:solidFill>
                          <a:latin typeface="Cambria Math" panose="02040503050406030204" pitchFamily="18" charset="0"/>
                        </a:rPr>
                        <m:t>=</m:t>
                      </m:r>
                      <m:d>
                        <m:dPr>
                          <m:begChr m:val="["/>
                          <m:endChr m:val="]"/>
                          <m:ctrlPr>
                            <a:rPr lang="en-US" sz="2400" i="1">
                              <a:solidFill>
                                <a:srgbClr val="48A6AD"/>
                              </a:solidFill>
                              <a:latin typeface="Cambria Math" panose="02040503050406030204" pitchFamily="18" charset="0"/>
                            </a:rPr>
                          </m:ctrlPr>
                        </m:dPr>
                        <m:e>
                          <m:m>
                            <m:mPr>
                              <m:mcs>
                                <m:mc>
                                  <m:mcPr>
                                    <m:count m:val="1"/>
                                    <m:mcJc m:val="center"/>
                                  </m:mcPr>
                                </m:mc>
                              </m:mcs>
                              <m:ctrlPr>
                                <a:rPr lang="en-US" sz="2400" i="1">
                                  <a:solidFill>
                                    <a:srgbClr val="48A6AD"/>
                                  </a:solidFill>
                                  <a:latin typeface="Cambria Math" panose="02040503050406030204" pitchFamily="18" charset="0"/>
                                </a:rPr>
                              </m:ctrlPr>
                            </m:mPr>
                            <m:mr>
                              <m:e>
                                <m:eqArr>
                                  <m:eqArrPr>
                                    <m:ctrlPr>
                                      <a:rPr lang="fr-FR" sz="2400" i="1">
                                        <a:solidFill>
                                          <a:srgbClr val="48A6AD"/>
                                        </a:solidFill>
                                        <a:latin typeface="Cambria Math" panose="02040503050406030204" pitchFamily="18" charset="0"/>
                                      </a:rPr>
                                    </m:ctrlPr>
                                  </m:eqArrPr>
                                  <m:e>
                                    <m:r>
                                      <a:rPr lang="en-US" sz="2400" b="0" i="1" smtClean="0">
                                        <a:solidFill>
                                          <a:srgbClr val="48A6AD"/>
                                        </a:solidFill>
                                        <a:latin typeface="Cambria Math" panose="02040503050406030204" pitchFamily="18" charset="0"/>
                                      </a:rPr>
                                      <m:t>1</m:t>
                                    </m:r>
                                  </m:e>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1</m:t>
                                        </m:r>
                                      </m:sub>
                                    </m:sSub>
                                  </m:e>
                                </m:eqArr>
                              </m:e>
                            </m:mr>
                            <m:mr>
                              <m:e>
                                <m:eqArr>
                                  <m:eqArrPr>
                                    <m:ctrlPr>
                                      <a:rPr lang="fr-FR" sz="2400" i="1">
                                        <a:solidFill>
                                          <a:srgbClr val="48A6AD"/>
                                        </a:solidFill>
                                        <a:latin typeface="Cambria Math" panose="02040503050406030204" pitchFamily="18" charset="0"/>
                                      </a:rPr>
                                    </m:ctrlPr>
                                  </m:eqArrPr>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2</m:t>
                                        </m:r>
                                      </m:sub>
                                    </m:sSub>
                                  </m:e>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3</m:t>
                                        </m:r>
                                      </m:sub>
                                    </m:sSub>
                                  </m:e>
                                  <m:e>
                                    <m:r>
                                      <a:rPr lang="en-US" sz="2400" i="1">
                                        <a:solidFill>
                                          <a:srgbClr val="48A6AD"/>
                                        </a:solidFill>
                                        <a:latin typeface="Cambria Math" panose="02040503050406030204" pitchFamily="18" charset="0"/>
                                      </a:rPr>
                                      <m:t>⋮</m:t>
                                    </m:r>
                                  </m:e>
                                </m:eqArr>
                              </m:e>
                            </m:mr>
                            <m:mr>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𝑛</m:t>
                                    </m:r>
                                  </m:sub>
                                </m:sSub>
                              </m:e>
                            </m:mr>
                          </m:m>
                        </m:e>
                      </m:d>
                    </m:oMath>
                  </m:oMathPara>
                </a14:m>
                <a:endParaRPr lang="en-US" sz="2400" dirty="0">
                  <a:solidFill>
                    <a:srgbClr val="48A6AD"/>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135729" y="2257076"/>
                <a:ext cx="1364989" cy="207787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722759" y="4673780"/>
                <a:ext cx="13451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rPr>
                        <m:t>𝑛</m:t>
                      </m:r>
                      <m:r>
                        <a:rPr lang="en-US" sz="2400" b="0" i="1" smtClean="0">
                          <a:solidFill>
                            <a:srgbClr val="48A6AD"/>
                          </a:solidFill>
                          <a:latin typeface="Cambria Math" panose="02040503050406030204" pitchFamily="18" charset="0"/>
                        </a:rPr>
                        <m:t>=784</m:t>
                      </m:r>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5722759" y="4673780"/>
                <a:ext cx="1345112" cy="461665"/>
              </a:xfrm>
              <a:prstGeom prst="rect">
                <a:avLst/>
              </a:prstGeom>
              <a:blipFill rotWithShape="0">
                <a:blip r:embed="rId14"/>
                <a:stretch>
                  <a:fillRect/>
                </a:stretch>
              </a:blipFill>
            </p:spPr>
            <p:txBody>
              <a:bodyPr/>
              <a:lstStyle/>
              <a:p>
                <a:r>
                  <a:rPr lang="en-US">
                    <a:noFill/>
                  </a:rPr>
                  <a:t> </a:t>
                </a:r>
              </a:p>
            </p:txBody>
          </p:sp>
        </mc:Fallback>
      </mc:AlternateContent>
      <p:sp>
        <p:nvSpPr>
          <p:cNvPr id="38" name="Oval 37"/>
          <p:cNvSpPr/>
          <p:nvPr/>
        </p:nvSpPr>
        <p:spPr>
          <a:xfrm>
            <a:off x="8875506" y="2257076"/>
            <a:ext cx="477982" cy="477982"/>
          </a:xfrm>
          <a:prstGeom prst="ellipse">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a:off x="2800905" y="5302442"/>
                <a:ext cx="1480085" cy="1190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48A6AD"/>
                          </a:solidFill>
                          <a:latin typeface="Cambria Math" panose="02040503050406030204" pitchFamily="18" charset="0"/>
                        </a:rPr>
                        <m:t>𝑦</m:t>
                      </m:r>
                      <m:r>
                        <a:rPr lang="en-US" sz="3200" i="1" smtClean="0">
                          <a:solidFill>
                            <a:srgbClr val="48A6AD"/>
                          </a:solidFill>
                          <a:latin typeface="Cambria Math" panose="02040503050406030204" pitchFamily="18" charset="0"/>
                        </a:rPr>
                        <m:t>=</m:t>
                      </m:r>
                      <m:d>
                        <m:dPr>
                          <m:begChr m:val="{"/>
                          <m:endChr m:val=""/>
                          <m:ctrlPr>
                            <a:rPr lang="en-US" sz="3200" i="1">
                              <a:solidFill>
                                <a:srgbClr val="48A6AD"/>
                              </a:solidFill>
                              <a:latin typeface="Cambria Math" panose="02040503050406030204" pitchFamily="18" charset="0"/>
                            </a:rPr>
                          </m:ctrlPr>
                        </m:dPr>
                        <m:e>
                          <m:eqArr>
                            <m:eqArrPr>
                              <m:ctrlPr>
                                <a:rPr lang="en-US" sz="3200" i="1">
                                  <a:solidFill>
                                    <a:srgbClr val="48A6AD"/>
                                  </a:solidFill>
                                  <a:latin typeface="Cambria Math" panose="02040503050406030204" pitchFamily="18" charset="0"/>
                                </a:rPr>
                              </m:ctrlPr>
                            </m:eqArrPr>
                            <m:e>
                              <m:r>
                                <a:rPr lang="en-US" sz="3200" b="0" i="1" smtClean="0">
                                  <a:solidFill>
                                    <a:srgbClr val="48A6AD"/>
                                  </a:solidFill>
                                  <a:latin typeface="Cambria Math" panose="02040503050406030204" pitchFamily="18" charset="0"/>
                                </a:rPr>
                                <m:t>0</m:t>
                              </m:r>
                            </m:e>
                            <m:e>
                              <m:r>
                                <a:rPr lang="en-US" sz="3200" i="1">
                                  <a:solidFill>
                                    <a:srgbClr val="48A6AD"/>
                                  </a:solidFill>
                                  <a:latin typeface="Cambria Math" panose="02040503050406030204" pitchFamily="18" charset="0"/>
                                </a:rPr>
                                <m:t>&amp;</m:t>
                              </m:r>
                              <m:r>
                                <a:rPr lang="en-US" sz="3200" b="0" i="1" smtClean="0">
                                  <a:solidFill>
                                    <a:srgbClr val="48A6AD"/>
                                  </a:solidFill>
                                  <a:latin typeface="Cambria Math" panose="02040503050406030204" pitchFamily="18" charset="0"/>
                                </a:rPr>
                                <m:t>1</m:t>
                              </m:r>
                            </m:e>
                          </m:eqArr>
                        </m:e>
                      </m:d>
                    </m:oMath>
                  </m:oMathPara>
                </a14:m>
                <a:endParaRPr lang="en-US" sz="3200" dirty="0">
                  <a:solidFill>
                    <a:srgbClr val="48A6AD"/>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2800905" y="5302442"/>
                <a:ext cx="1480085" cy="1190839"/>
              </a:xfrm>
              <a:prstGeom prst="rect">
                <a:avLst/>
              </a:prstGeom>
              <a:blipFill rotWithShape="0">
                <a:blip r:embed="rId15"/>
                <a:stretch>
                  <a:fillRect/>
                </a:stretch>
              </a:blipFill>
            </p:spPr>
            <p:txBody>
              <a:bodyPr/>
              <a:lstStyle/>
              <a:p>
                <a:r>
                  <a:rPr lang="en-US">
                    <a:noFill/>
                  </a:rPr>
                  <a:t> </a:t>
                </a:r>
              </a:p>
            </p:txBody>
          </p:sp>
        </mc:Fallback>
      </mc:AlternateContent>
      <p:sp>
        <p:nvSpPr>
          <p:cNvPr id="40" name="TextBox 39"/>
          <p:cNvSpPr txBox="1"/>
          <p:nvPr/>
        </p:nvSpPr>
        <p:spPr>
          <a:xfrm>
            <a:off x="4433313" y="5818391"/>
            <a:ext cx="4865499" cy="523220"/>
          </a:xfrm>
          <a:prstGeom prst="rect">
            <a:avLst/>
          </a:prstGeom>
          <a:noFill/>
        </p:spPr>
        <p:txBody>
          <a:bodyPr wrap="none" rtlCol="0">
            <a:spAutoFit/>
          </a:bodyPr>
          <a:lstStyle/>
          <a:p>
            <a:r>
              <a:rPr lang="en-US" sz="2800" dirty="0" smtClean="0">
                <a:solidFill>
                  <a:srgbClr val="48A6AD"/>
                </a:solidFill>
              </a:rPr>
              <a:t>If picture represents the digit ‘5’</a:t>
            </a:r>
            <a:endParaRPr lang="en-US" sz="2800" dirty="0">
              <a:solidFill>
                <a:srgbClr val="48A6AD"/>
              </a:solidFill>
            </a:endParaRPr>
          </a:p>
        </p:txBody>
      </p:sp>
      <p:sp>
        <p:nvSpPr>
          <p:cNvPr id="41" name="TextBox 40"/>
          <p:cNvSpPr txBox="1"/>
          <p:nvPr/>
        </p:nvSpPr>
        <p:spPr>
          <a:xfrm>
            <a:off x="4433470" y="5306511"/>
            <a:ext cx="6224846" cy="523220"/>
          </a:xfrm>
          <a:prstGeom prst="rect">
            <a:avLst/>
          </a:prstGeom>
          <a:noFill/>
        </p:spPr>
        <p:txBody>
          <a:bodyPr wrap="none" rtlCol="0">
            <a:spAutoFit/>
          </a:bodyPr>
          <a:lstStyle/>
          <a:p>
            <a:r>
              <a:rPr lang="en-US" sz="2800" dirty="0" smtClean="0">
                <a:solidFill>
                  <a:srgbClr val="48A6AD"/>
                </a:solidFill>
              </a:rPr>
              <a:t>If picture does not represents the digit ‘5’</a:t>
            </a:r>
            <a:endParaRPr lang="en-US" sz="2800" dirty="0">
              <a:solidFill>
                <a:srgbClr val="48A6AD"/>
              </a:solidFill>
            </a:endParaRPr>
          </a:p>
        </p:txBody>
      </p:sp>
    </p:spTree>
    <p:extLst>
      <p:ext uri="{BB962C8B-B14F-4D97-AF65-F5344CB8AC3E}">
        <p14:creationId xmlns:p14="http://schemas.microsoft.com/office/powerpoint/2010/main" val="19476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p:bldP spid="36" grpId="0"/>
      <p:bldP spid="38" grpId="0" animBg="1"/>
      <p:bldP spid="38" grpId="1" animBg="1"/>
      <p:bldP spid="39"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Content Placeholder 2"/>
          <p:cNvSpPr>
            <a:spLocks noGrp="1"/>
          </p:cNvSpPr>
          <p:nvPr>
            <p:ph idx="1"/>
          </p:nvPr>
        </p:nvSpPr>
        <p:spPr>
          <a:xfrm>
            <a:off x="609600" y="1522337"/>
            <a:ext cx="10972800" cy="4525963"/>
          </a:xfrm>
        </p:spPr>
        <p:txBody>
          <a:bodyPr/>
          <a:lstStyle/>
          <a:p>
            <a:r>
              <a:rPr lang="en-US" dirty="0" smtClean="0"/>
              <a:t>Data set: collection of labeled pictures</a:t>
            </a:r>
          </a:p>
          <a:p>
            <a:endParaRPr lang="en-US" dirty="0"/>
          </a:p>
          <a:p>
            <a:endParaRPr lang="en-US" dirty="0" smtClean="0"/>
          </a:p>
          <a:p>
            <a:endParaRPr lang="en-US" dirty="0"/>
          </a:p>
          <a:p>
            <a:pPr marL="0" indent="0">
              <a:buNone/>
            </a:pPr>
            <a:endParaRPr lang="en-US" dirty="0" smtClean="0"/>
          </a:p>
        </p:txBody>
      </p:sp>
      <p:grpSp>
        <p:nvGrpSpPr>
          <p:cNvPr id="42" name="Group 41"/>
          <p:cNvGrpSpPr/>
          <p:nvPr/>
        </p:nvGrpSpPr>
        <p:grpSpPr>
          <a:xfrm>
            <a:off x="2222505" y="2667173"/>
            <a:ext cx="1342930" cy="1167464"/>
            <a:chOff x="2042814" y="4657506"/>
            <a:chExt cx="1342930" cy="1167464"/>
          </a:xfrm>
        </p:grpSpPr>
        <p:sp>
          <p:nvSpPr>
            <p:cNvPr id="43" name="Rectangle 42"/>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311400"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848572" y="5241238"/>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4152240" y="2652981"/>
            <a:ext cx="1342930" cy="1167464"/>
            <a:chOff x="2042814" y="4657506"/>
            <a:chExt cx="1342930" cy="1167464"/>
          </a:xfrm>
        </p:grpSpPr>
        <p:sp>
          <p:nvSpPr>
            <p:cNvPr id="64" name="Rectangle 63"/>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311400" y="4949372"/>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848572" y="5241238"/>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6081975" y="2652981"/>
            <a:ext cx="1342930" cy="1167464"/>
            <a:chOff x="5961745" y="2966914"/>
            <a:chExt cx="1342930" cy="1167464"/>
          </a:xfrm>
        </p:grpSpPr>
        <p:sp>
          <p:nvSpPr>
            <p:cNvPr id="85" name="Rectangle 84"/>
            <p:cNvSpPr/>
            <p:nvPr/>
          </p:nvSpPr>
          <p:spPr>
            <a:xfrm>
              <a:off x="596174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230331"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98917"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76750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036089"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96174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230331"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498917"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767503"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036089"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96174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230331"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98917"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767503"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36089"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6174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23033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49891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767503"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036089"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8539146" y="2637500"/>
            <a:ext cx="1342930" cy="1167464"/>
            <a:chOff x="7832021" y="2966914"/>
            <a:chExt cx="1342930" cy="1167464"/>
          </a:xfrm>
        </p:grpSpPr>
        <p:sp>
          <p:nvSpPr>
            <p:cNvPr id="106" name="Rectangle 105"/>
            <p:cNvSpPr/>
            <p:nvPr/>
          </p:nvSpPr>
          <p:spPr>
            <a:xfrm>
              <a:off x="7832021"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100607"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836919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637779"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890636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832021"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100607"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369193"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8637779"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90636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7832021"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100607"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8369193"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8637779"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90636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83202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810060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369193"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8637779"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890636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6" name="Rectangle 125"/>
              <p:cNvSpPr/>
              <p:nvPr/>
            </p:nvSpPr>
            <p:spPr>
              <a:xfrm>
                <a:off x="2509486" y="3896041"/>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126" name="Rectangle 125"/>
              <p:cNvSpPr>
                <a:spLocks noRot="1" noChangeAspect="1" noMove="1" noResize="1" noEditPoints="1" noAdjustHandles="1" noChangeArrowheads="1" noChangeShapeType="1" noTextEdit="1"/>
              </p:cNvSpPr>
              <p:nvPr/>
            </p:nvSpPr>
            <p:spPr>
              <a:xfrm>
                <a:off x="2509486" y="3896041"/>
                <a:ext cx="862031" cy="57124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4364553" y="3949375"/>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27" name="Rectangle 126"/>
              <p:cNvSpPr>
                <a:spLocks noRot="1" noChangeAspect="1" noMove="1" noResize="1" noEditPoints="1" noAdjustHandles="1" noChangeArrowheads="1" noChangeShapeType="1" noTextEdit="1"/>
              </p:cNvSpPr>
              <p:nvPr/>
            </p:nvSpPr>
            <p:spPr>
              <a:xfrm>
                <a:off x="4364553" y="3949375"/>
                <a:ext cx="862031" cy="5712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6322424" y="3896041"/>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28" name="Rectangle 127"/>
              <p:cNvSpPr>
                <a:spLocks noRot="1" noChangeAspect="1" noMove="1" noResize="1" noEditPoints="1" noAdjustHandles="1" noChangeArrowheads="1" noChangeShapeType="1" noTextEdit="1"/>
              </p:cNvSpPr>
              <p:nvPr/>
            </p:nvSpPr>
            <p:spPr>
              <a:xfrm>
                <a:off x="6322424" y="3896041"/>
                <a:ext cx="862031" cy="5712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8715089" y="3876599"/>
                <a:ext cx="95949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29" name="Rectangle 128"/>
              <p:cNvSpPr>
                <a:spLocks noRot="1" noChangeAspect="1" noMove="1" noResize="1" noEditPoints="1" noAdjustHandles="1" noChangeArrowheads="1" noChangeShapeType="1" noTextEdit="1"/>
              </p:cNvSpPr>
              <p:nvPr/>
            </p:nvSpPr>
            <p:spPr>
              <a:xfrm>
                <a:off x="8715089" y="3876599"/>
                <a:ext cx="959493" cy="57124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7674978" y="2996076"/>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130" name="Rectangle 129"/>
              <p:cNvSpPr>
                <a:spLocks noRot="1" noChangeAspect="1" noMove="1" noResize="1" noEditPoints="1" noAdjustHandles="1" noChangeArrowheads="1" noChangeShapeType="1" noTextEdit="1"/>
              </p:cNvSpPr>
              <p:nvPr/>
            </p:nvSpPr>
            <p:spPr>
              <a:xfrm>
                <a:off x="7674978" y="2996076"/>
                <a:ext cx="574196"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p:cNvSpPr/>
              <p:nvPr/>
            </p:nvSpPr>
            <p:spPr>
              <a:xfrm>
                <a:off x="7626213" y="3944068"/>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131" name="Rectangle 130"/>
              <p:cNvSpPr>
                <a:spLocks noRot="1" noChangeAspect="1" noMove="1" noResize="1" noEditPoints="1" noAdjustHandles="1" noChangeArrowheads="1" noChangeShapeType="1" noTextEdit="1"/>
              </p:cNvSpPr>
              <p:nvPr/>
            </p:nvSpPr>
            <p:spPr>
              <a:xfrm>
                <a:off x="7626213" y="3944068"/>
                <a:ext cx="574196"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p:cNvSpPr/>
              <p:nvPr/>
            </p:nvSpPr>
            <p:spPr>
              <a:xfrm>
                <a:off x="2440892" y="4498932"/>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132" name="Rectangle 131"/>
              <p:cNvSpPr>
                <a:spLocks noRot="1" noChangeAspect="1" noMove="1" noResize="1" noEditPoints="1" noAdjustHandles="1" noChangeArrowheads="1" noChangeShapeType="1" noTextEdit="1"/>
              </p:cNvSpPr>
              <p:nvPr/>
            </p:nvSpPr>
            <p:spPr>
              <a:xfrm>
                <a:off x="2440892" y="4498932"/>
                <a:ext cx="869533" cy="54111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4295959" y="4552266"/>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33" name="Rectangle 132"/>
              <p:cNvSpPr>
                <a:spLocks noRot="1" noChangeAspect="1" noMove="1" noResize="1" noEditPoints="1" noAdjustHandles="1" noChangeArrowheads="1" noChangeShapeType="1" noTextEdit="1"/>
              </p:cNvSpPr>
              <p:nvPr/>
            </p:nvSpPr>
            <p:spPr>
              <a:xfrm>
                <a:off x="4295959" y="4552266"/>
                <a:ext cx="869533" cy="54111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p:cNvSpPr/>
              <p:nvPr/>
            </p:nvSpPr>
            <p:spPr>
              <a:xfrm>
                <a:off x="6253830" y="4498932"/>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34" name="Rectangle 133"/>
              <p:cNvSpPr>
                <a:spLocks noRot="1" noChangeAspect="1" noMove="1" noResize="1" noEditPoints="1" noAdjustHandles="1" noChangeArrowheads="1" noChangeShapeType="1" noTextEdit="1"/>
              </p:cNvSpPr>
              <p:nvPr/>
            </p:nvSpPr>
            <p:spPr>
              <a:xfrm>
                <a:off x="6253830" y="4498932"/>
                <a:ext cx="869533" cy="5411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p:cNvSpPr/>
              <p:nvPr/>
            </p:nvSpPr>
            <p:spPr>
              <a:xfrm>
                <a:off x="8646495" y="4479490"/>
                <a:ext cx="966995"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135" name="Rectangle 134"/>
              <p:cNvSpPr>
                <a:spLocks noRot="1" noChangeAspect="1" noMove="1" noResize="1" noEditPoints="1" noAdjustHandles="1" noChangeArrowheads="1" noChangeShapeType="1" noTextEdit="1"/>
              </p:cNvSpPr>
              <p:nvPr/>
            </p:nvSpPr>
            <p:spPr>
              <a:xfrm>
                <a:off x="8646495" y="4479490"/>
                <a:ext cx="966995" cy="541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a:off x="7557619" y="4546959"/>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136" name="Rectangle 135"/>
              <p:cNvSpPr>
                <a:spLocks noRot="1" noChangeAspect="1" noMove="1" noResize="1" noEditPoints="1" noAdjustHandles="1" noChangeArrowheads="1" noChangeShapeType="1" noTextEdit="1"/>
              </p:cNvSpPr>
              <p:nvPr/>
            </p:nvSpPr>
            <p:spPr>
              <a:xfrm>
                <a:off x="7557619" y="4546959"/>
                <a:ext cx="574196"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4759535" y="5541030"/>
                <a:ext cx="18596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𝑚</m:t>
                      </m:r>
                      <m:r>
                        <a:rPr lang="en-US" sz="2400" b="0" i="1" smtClean="0">
                          <a:solidFill>
                            <a:srgbClr val="48A6AD"/>
                          </a:solidFill>
                          <a:latin typeface="Cambria Math" panose="02040503050406030204" pitchFamily="18" charset="0"/>
                        </a:rPr>
                        <m:t>=</m:t>
                      </m:r>
                      <m:sSup>
                        <m:sSupPr>
                          <m:ctrlPr>
                            <a:rPr lang="en-US" sz="2400" b="0" i="1" smtClean="0">
                              <a:solidFill>
                                <a:srgbClr val="48A6AD"/>
                              </a:solidFill>
                              <a:latin typeface="Cambria Math" panose="02040503050406030204" pitchFamily="18" charset="0"/>
                            </a:rPr>
                          </m:ctrlPr>
                        </m:sSupPr>
                        <m:e>
                          <m:r>
                            <a:rPr lang="en-US" sz="2400" b="0" i="1" smtClean="0">
                              <a:solidFill>
                                <a:srgbClr val="48A6AD"/>
                              </a:solidFill>
                              <a:latin typeface="Cambria Math" panose="02040503050406030204" pitchFamily="18" charset="0"/>
                            </a:rPr>
                            <m:t>70</m:t>
                          </m:r>
                        </m:e>
                        <m:sup>
                          <m:r>
                            <a:rPr lang="en-US" sz="2400" b="0" i="1" smtClean="0">
                              <a:solidFill>
                                <a:srgbClr val="48A6AD"/>
                              </a:solidFill>
                              <a:latin typeface="Cambria Math" panose="02040503050406030204" pitchFamily="18" charset="0"/>
                            </a:rPr>
                            <m:t>′</m:t>
                          </m:r>
                        </m:sup>
                      </m:sSup>
                      <m:r>
                        <a:rPr lang="en-US" sz="2400" b="0" i="1" smtClean="0">
                          <a:solidFill>
                            <a:srgbClr val="48A6AD"/>
                          </a:solidFill>
                          <a:latin typeface="Cambria Math" panose="02040503050406030204" pitchFamily="18" charset="0"/>
                        </a:rPr>
                        <m:t>000</m:t>
                      </m:r>
                    </m:oMath>
                  </m:oMathPara>
                </a14:m>
                <a:endParaRPr lang="en-US" sz="2400" dirty="0"/>
              </a:p>
            </p:txBody>
          </p:sp>
        </mc:Choice>
        <mc:Fallback xmlns="">
          <p:sp>
            <p:nvSpPr>
              <p:cNvPr id="137" name="Rectangle 136"/>
              <p:cNvSpPr>
                <a:spLocks noRot="1" noChangeAspect="1" noMove="1" noResize="1" noEditPoints="1" noAdjustHandles="1" noChangeArrowheads="1" noChangeShapeType="1" noTextEdit="1"/>
              </p:cNvSpPr>
              <p:nvPr/>
            </p:nvSpPr>
            <p:spPr>
              <a:xfrm>
                <a:off x="4759535" y="5541030"/>
                <a:ext cx="1859612" cy="461665"/>
              </a:xfrm>
              <a:prstGeom prst="rect">
                <a:avLst/>
              </a:prstGeom>
              <a:blipFill rotWithShape="0">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1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2337"/>
                <a:ext cx="10972800" cy="4525963"/>
              </a:xfrm>
            </p:spPr>
            <p:txBody>
              <a:bodyPr>
                <a:normAutofit/>
              </a:bodyPr>
              <a:lstStyle/>
              <a:p>
                <a:r>
                  <a:rPr lang="en-US" dirty="0" smtClean="0"/>
                  <a:t>Probability for an instance to be the digit ‘5’:</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m:oMathPara>
                </a14:m>
                <a:endParaRPr lang="en-US" dirty="0" smtClean="0"/>
              </a:p>
              <a:p>
                <a:pPr marL="0" indent="0">
                  <a:buNone/>
                </a:pPr>
                <a:endParaRPr lang="en-US" sz="1200" dirty="0"/>
              </a:p>
              <a:p>
                <a:r>
                  <a:rPr lang="en-US" dirty="0" smtClean="0"/>
                  <a:t>Cost function to be minimized:</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𝑐</m:t>
                      </m:r>
                      <m:d>
                        <m:dPr>
                          <m:ctrlPr>
                            <a:rPr lang="en-US" sz="2400" i="1">
                              <a:latin typeface="Cambria Math" panose="02040503050406030204" pitchFamily="18" charset="0"/>
                            </a:rPr>
                          </m:ctrlPr>
                        </m:dPr>
                        <m:e>
                          <m:bar>
                            <m:barPr>
                              <m:ctrlPr>
                                <a:rPr lang="en-US" sz="2400" i="1">
                                  <a:latin typeface="Cambria Math" panose="02040503050406030204" pitchFamily="18" charset="0"/>
                                </a:rPr>
                              </m:ctrlPr>
                            </m:barPr>
                            <m:e>
                              <m:r>
                                <a:rPr lang="en-US" sz="2400" i="1">
                                  <a:latin typeface="Cambria Math" panose="02040503050406030204" pitchFamily="18" charset="0"/>
                                  <a:ea typeface="Cambria Math" panose="02040503050406030204" pitchFamily="18" charset="0"/>
                                </a:rPr>
                                <m:t>𝜃</m:t>
                              </m:r>
                            </m:e>
                          </m:ba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d>
                            <m:dPr>
                              <m:begChr m:val="{"/>
                              <m:endChr m:val="}"/>
                              <m:ctrlPr>
                                <a:rPr lang="en-US" sz="240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r>
                                <m:rPr>
                                  <m:nor/>
                                </m:rPr>
                                <a:rPr lang="en-US" sz="2400">
                                  <a:latin typeface="Cambria Math" panose="02040503050406030204" pitchFamily="18" charset="0"/>
                                </a:rPr>
                                <m:t>log</m:t>
                              </m:r>
                              <m:d>
                                <m:dPr>
                                  <m:begChr m:val="["/>
                                  <m:endChr m:val="]"/>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ea typeface="Cambria Math" panose="02040503050406030204" pitchFamily="18" charset="0"/>
                                                </a:rPr>
                                                <m:t>𝜃</m:t>
                                              </m:r>
                                            </m:e>
                                          </m:bar>
                                          <m:r>
                                            <m:rPr>
                                              <m:nor/>
                                            </m:rPr>
                                            <a:rPr lang="en-US" sz="2400" dirty="0"/>
                                            <m:t> </m:t>
                                          </m:r>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e>
                                  </m:d>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e>
                              </m:d>
                              <m:r>
                                <m:rPr>
                                  <m:nor/>
                                </m:rPr>
                                <a:rPr lang="en-US" sz="2400">
                                  <a:latin typeface="Cambria Math" panose="02040503050406030204" pitchFamily="18" charset="0"/>
                                </a:rPr>
                                <m:t>log</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ea typeface="Cambria Math" panose="02040503050406030204" pitchFamily="18" charset="0"/>
                                                </a:rPr>
                                                <m:t>𝜃</m:t>
                                              </m:r>
                                            </m:e>
                                          </m:bar>
                                          <m:r>
                                            <m:rPr>
                                              <m:nor/>
                                            </m:rPr>
                                            <a:rPr lang="en-US" sz="2400" dirty="0"/>
                                            <m:t> </m:t>
                                          </m:r>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e>
                                  </m:d>
                                </m:e>
                              </m:d>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nary>
                            <m:naryPr>
                              <m:chr m:val="∑"/>
                              <m:ctrlPr>
                                <a:rPr lang="en-US" sz="2800" i="1">
                                  <a:latin typeface="Cambria Math" panose="02040503050406030204" pitchFamily="18" charset="0"/>
                                  <a:ea typeface="Cambria Math" panose="02040503050406030204" pitchFamily="18" charset="0"/>
                                </a:rPr>
                              </m:ctrlPr>
                            </m:naryPr>
                            <m:sub>
                              <m:r>
                                <m:rPr>
                                  <m:brk m:alnAt="23"/>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𝑚</m:t>
                              </m:r>
                            </m:sup>
                            <m:e>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𝑖</m:t>
                                      </m:r>
                                    </m:sub>
                                  </m:sSub>
                                </m:e>
                              </m:d>
                            </m:e>
                          </m:nary>
                        </m:e>
                      </m:nary>
                    </m:oMath>
                  </m:oMathPara>
                </a14:m>
                <a:endParaRPr lang="en-US" dirty="0"/>
              </a:p>
              <a:p>
                <a:endParaRPr lang="en-US" dirty="0"/>
              </a:p>
              <a:p>
                <a:endParaRPr lang="en-US" dirty="0" smtClean="0"/>
              </a:p>
              <a:p>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2337"/>
                <a:ext cx="10972800" cy="4525963"/>
              </a:xfrm>
              <a:blipFill rotWithShape="0">
                <a:blip r:embed="rId3"/>
                <a:stretch>
                  <a:fillRect l="-1278" t="-1752"/>
                </a:stretch>
              </a:blipFill>
            </p:spPr>
            <p:txBody>
              <a:bodyPr/>
              <a:lstStyle/>
              <a:p>
                <a:r>
                  <a:rPr lang="en-US">
                    <a:noFill/>
                  </a:rPr>
                  <a:t> </a:t>
                </a:r>
              </a:p>
            </p:txBody>
          </p:sp>
        </mc:Fallback>
      </mc:AlternateContent>
      <p:sp>
        <p:nvSpPr>
          <p:cNvPr id="4" name="Oval 3"/>
          <p:cNvSpPr/>
          <p:nvPr/>
        </p:nvSpPr>
        <p:spPr>
          <a:xfrm>
            <a:off x="9929611" y="3501736"/>
            <a:ext cx="1519707" cy="1745673"/>
          </a:xfrm>
          <a:prstGeom prst="ellipse">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259657" y="5352108"/>
            <a:ext cx="2768194" cy="461665"/>
          </a:xfrm>
          <a:prstGeom prst="rect">
            <a:avLst/>
          </a:prstGeom>
        </p:spPr>
        <p:txBody>
          <a:bodyPr wrap="none">
            <a:spAutoFit/>
          </a:bodyPr>
          <a:lstStyle/>
          <a:p>
            <a:r>
              <a:rPr lang="en-US" sz="2400" dirty="0" smtClean="0">
                <a:solidFill>
                  <a:srgbClr val="48A6AD"/>
                </a:solidFill>
              </a:rPr>
              <a:t>LASSO regularization</a:t>
            </a:r>
            <a:endParaRPr lang="en-US" sz="2400" dirty="0">
              <a:solidFill>
                <a:srgbClr val="48A6AD"/>
              </a:solidFill>
            </a:endParaRPr>
          </a:p>
        </p:txBody>
      </p:sp>
      <p:sp>
        <p:nvSpPr>
          <p:cNvPr id="7" name="Rectangle 6"/>
          <p:cNvSpPr/>
          <p:nvPr/>
        </p:nvSpPr>
        <p:spPr>
          <a:xfrm>
            <a:off x="4641595" y="5291819"/>
            <a:ext cx="2302233" cy="461665"/>
          </a:xfrm>
          <a:prstGeom prst="rect">
            <a:avLst/>
          </a:prstGeom>
        </p:spPr>
        <p:txBody>
          <a:bodyPr wrap="none">
            <a:spAutoFit/>
          </a:bodyPr>
          <a:lstStyle/>
          <a:p>
            <a:r>
              <a:rPr lang="en-US" sz="2400" dirty="0" smtClean="0">
                <a:solidFill>
                  <a:srgbClr val="48A6AD"/>
                </a:solidFill>
              </a:rPr>
              <a:t>Log-loss function</a:t>
            </a:r>
            <a:endParaRPr lang="en-US" sz="2400" dirty="0">
              <a:solidFill>
                <a:srgbClr val="48A6AD"/>
              </a:solidFill>
            </a:endParaRPr>
          </a:p>
        </p:txBody>
      </p:sp>
      <p:sp>
        <p:nvSpPr>
          <p:cNvPr id="8" name="Rectangle 7"/>
          <p:cNvSpPr/>
          <p:nvPr/>
        </p:nvSpPr>
        <p:spPr>
          <a:xfrm>
            <a:off x="1880314" y="3811076"/>
            <a:ext cx="7824794" cy="1211685"/>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1: get the data set</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990866" y="2369098"/>
            <a:ext cx="4506686" cy="3757066"/>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smtClean="0">
                <a:solidFill>
                  <a:schemeClr val="tx1"/>
                </a:solidFill>
              </a:rPr>
              <a:t>&gt;&gt; </a:t>
            </a:r>
            <a:r>
              <a:rPr lang="fr-FR" dirty="0">
                <a:solidFill>
                  <a:schemeClr val="tx1"/>
                </a:solidFill>
              </a:rPr>
              <a:t>d=</a:t>
            </a:r>
            <a:r>
              <a:rPr lang="fr-FR" dirty="0" err="1">
                <a:solidFill>
                  <a:schemeClr val="tx1"/>
                </a:solidFill>
              </a:rPr>
              <a:t>load</a:t>
            </a:r>
            <a:r>
              <a:rPr lang="fr-FR" dirty="0">
                <a:solidFill>
                  <a:schemeClr val="tx1"/>
                </a:solidFill>
              </a:rPr>
              <a:t>('</a:t>
            </a:r>
            <a:r>
              <a:rPr lang="fr-FR" dirty="0" err="1">
                <a:solidFill>
                  <a:schemeClr val="tx1"/>
                </a:solidFill>
              </a:rPr>
              <a:t>mnist.mat</a:t>
            </a:r>
            <a:r>
              <a:rPr lang="fr-FR" dirty="0">
                <a:solidFill>
                  <a:schemeClr val="tx1"/>
                </a:solidFill>
              </a:rPr>
              <a:t>');</a:t>
            </a:r>
          </a:p>
          <a:p>
            <a:r>
              <a:rPr lang="fr-FR" dirty="0" smtClean="0">
                <a:solidFill>
                  <a:schemeClr val="tx1"/>
                </a:solidFill>
              </a:rPr>
              <a:t>&gt;&gt; X=</a:t>
            </a:r>
            <a:r>
              <a:rPr lang="fr-FR" dirty="0" err="1" smtClean="0">
                <a:solidFill>
                  <a:schemeClr val="tx1"/>
                </a:solidFill>
              </a:rPr>
              <a:t>d.trainX</a:t>
            </a:r>
            <a:r>
              <a:rPr lang="fr-FR" dirty="0">
                <a:solidFill>
                  <a:schemeClr val="tx1"/>
                </a:solidFill>
              </a:rPr>
              <a:t>;</a:t>
            </a:r>
          </a:p>
          <a:p>
            <a:r>
              <a:rPr lang="fr-FR" dirty="0" smtClean="0">
                <a:solidFill>
                  <a:schemeClr val="tx1"/>
                </a:solidFill>
              </a:rPr>
              <a:t>&gt;&gt; y=</a:t>
            </a:r>
            <a:r>
              <a:rPr lang="fr-FR" dirty="0" err="1" smtClean="0">
                <a:solidFill>
                  <a:schemeClr val="tx1"/>
                </a:solidFill>
              </a:rPr>
              <a:t>d.trainY</a:t>
            </a:r>
            <a:r>
              <a:rPr lang="fr-FR" dirty="0" smtClean="0">
                <a:solidFill>
                  <a:schemeClr val="tx1"/>
                </a:solidFill>
              </a:rPr>
              <a:t>;</a:t>
            </a:r>
          </a:p>
          <a:p>
            <a:r>
              <a:rPr lang="fr-FR" dirty="0">
                <a:solidFill>
                  <a:schemeClr val="tx1"/>
                </a:solidFill>
              </a:rPr>
              <a:t>&gt;&gt; i=3;</a:t>
            </a:r>
          </a:p>
          <a:p>
            <a:r>
              <a:rPr lang="fr-FR" dirty="0" smtClean="0">
                <a:solidFill>
                  <a:schemeClr val="tx1"/>
                </a:solidFill>
              </a:rPr>
              <a:t>&gt;&gt; </a:t>
            </a:r>
            <a:r>
              <a:rPr lang="fr-FR" dirty="0" err="1" smtClean="0">
                <a:solidFill>
                  <a:schemeClr val="tx1"/>
                </a:solidFill>
              </a:rPr>
              <a:t>img</a:t>
            </a:r>
            <a:r>
              <a:rPr lang="fr-FR" dirty="0" smtClean="0">
                <a:solidFill>
                  <a:schemeClr val="tx1"/>
                </a:solidFill>
              </a:rPr>
              <a:t> </a:t>
            </a:r>
            <a:r>
              <a:rPr lang="fr-FR" dirty="0">
                <a:solidFill>
                  <a:schemeClr val="tx1"/>
                </a:solidFill>
              </a:rPr>
              <a:t>= </a:t>
            </a:r>
            <a:r>
              <a:rPr lang="fr-FR" dirty="0" err="1">
                <a:solidFill>
                  <a:schemeClr val="tx1"/>
                </a:solidFill>
              </a:rPr>
              <a:t>reshape</a:t>
            </a:r>
            <a:r>
              <a:rPr lang="fr-FR" dirty="0">
                <a:solidFill>
                  <a:schemeClr val="tx1"/>
                </a:solidFill>
              </a:rPr>
              <a:t>(X(i,:), 28, 28)';</a:t>
            </a:r>
          </a:p>
          <a:p>
            <a:r>
              <a:rPr lang="fr-FR" dirty="0" smtClean="0">
                <a:solidFill>
                  <a:schemeClr val="tx1"/>
                </a:solidFill>
              </a:rPr>
              <a:t>&gt;&gt; image(</a:t>
            </a:r>
            <a:r>
              <a:rPr lang="fr-FR" dirty="0" err="1" smtClean="0">
                <a:solidFill>
                  <a:schemeClr val="tx1"/>
                </a:solidFill>
              </a:rPr>
              <a:t>img</a:t>
            </a:r>
            <a:r>
              <a:rPr lang="fr-FR" dirty="0">
                <a:solidFill>
                  <a:schemeClr val="tx1"/>
                </a:solidFill>
              </a:rPr>
              <a:t>);</a:t>
            </a:r>
          </a:p>
          <a:p>
            <a:r>
              <a:rPr lang="fr-FR" dirty="0" smtClean="0">
                <a:solidFill>
                  <a:schemeClr val="tx1"/>
                </a:solidFill>
              </a:rPr>
              <a:t>&gt;&gt; y(i)</a:t>
            </a:r>
          </a:p>
          <a:p>
            <a:endParaRPr lang="en-CA" dirty="0">
              <a:solidFill>
                <a:schemeClr val="tx1"/>
              </a:solidFill>
            </a:endParaRPr>
          </a:p>
          <a:p>
            <a:r>
              <a:rPr lang="en-CA" dirty="0" err="1">
                <a:solidFill>
                  <a:schemeClr val="tx1"/>
                </a:solidFill>
              </a:rPr>
              <a:t>ans</a:t>
            </a:r>
            <a:r>
              <a:rPr lang="en-CA" dirty="0">
                <a:solidFill>
                  <a:schemeClr val="tx1"/>
                </a:solidFill>
              </a:rPr>
              <a:t> =</a:t>
            </a:r>
          </a:p>
          <a:p>
            <a:endParaRPr lang="en-CA" dirty="0">
              <a:solidFill>
                <a:schemeClr val="tx1"/>
              </a:solidFill>
            </a:endParaRPr>
          </a:p>
          <a:p>
            <a:r>
              <a:rPr lang="en-CA" dirty="0">
                <a:solidFill>
                  <a:schemeClr val="tx1"/>
                </a:solidFill>
              </a:rPr>
              <a:t>  uint8</a:t>
            </a:r>
          </a:p>
          <a:p>
            <a:endParaRPr lang="en-CA" dirty="0">
              <a:solidFill>
                <a:schemeClr val="tx1"/>
              </a:solidFill>
            </a:endParaRPr>
          </a:p>
          <a:p>
            <a:r>
              <a:rPr lang="en-CA" dirty="0">
                <a:solidFill>
                  <a:schemeClr val="tx1"/>
                </a:solidFill>
              </a:rPr>
              <a:t>   4</a:t>
            </a:r>
            <a:endParaRPr lang="en-CA" dirty="0" smtClean="0">
              <a:solidFill>
                <a:schemeClr val="tx1"/>
              </a:solidFill>
            </a:endParaRPr>
          </a:p>
        </p:txBody>
      </p:sp>
      <p:pic>
        <p:nvPicPr>
          <p:cNvPr id="5" name="Picture 4"/>
          <p:cNvPicPr>
            <a:picLocks noChangeAspect="1"/>
          </p:cNvPicPr>
          <p:nvPr/>
        </p:nvPicPr>
        <p:blipFill rotWithShape="1">
          <a:blip r:embed="rId3"/>
          <a:srcRect l="32723" t="1759" r="32845" b="49597"/>
          <a:stretch/>
        </p:blipFill>
        <p:spPr>
          <a:xfrm>
            <a:off x="6159638" y="1854741"/>
            <a:ext cx="5044274" cy="4453986"/>
          </a:xfrm>
          <a:prstGeom prst="rect">
            <a:avLst/>
          </a:prstGeom>
        </p:spPr>
      </p:pic>
    </p:spTree>
    <p:extLst>
      <p:ext uri="{BB962C8B-B14F-4D97-AF65-F5344CB8AC3E}">
        <p14:creationId xmlns:p14="http://schemas.microsoft.com/office/powerpoint/2010/main" val="305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2: label properly the data</a:t>
            </a:r>
          </a:p>
          <a:p>
            <a:endParaRPr lang="en-US" dirty="0"/>
          </a:p>
          <a:p>
            <a:endParaRPr lang="en-US" dirty="0" smtClean="0"/>
          </a:p>
          <a:p>
            <a:r>
              <a:rPr lang="en-US" dirty="0" smtClean="0"/>
              <a:t>Step 3: training </a:t>
            </a:r>
            <a:r>
              <a:rPr lang="en-US" smtClean="0"/>
              <a:t>logistic regression with </a:t>
            </a:r>
            <a:r>
              <a:rPr lang="en-US" dirty="0" smtClean="0"/>
              <a:t>LASSO regularization</a:t>
            </a:r>
          </a:p>
          <a:p>
            <a:endParaRPr lang="en-US" dirty="0"/>
          </a:p>
          <a:p>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990866" y="2369098"/>
            <a:ext cx="7007622" cy="42871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&gt;&gt; y_5</a:t>
            </a:r>
            <a:r>
              <a:rPr lang="en-CA" dirty="0" smtClean="0">
                <a:solidFill>
                  <a:schemeClr val="tx1"/>
                </a:solidFill>
              </a:rPr>
              <a:t>= (</a:t>
            </a:r>
            <a:r>
              <a:rPr lang="en-CA" dirty="0">
                <a:solidFill>
                  <a:schemeClr val="tx1"/>
                </a:solidFill>
              </a:rPr>
              <a:t>y==5)';</a:t>
            </a:r>
            <a:endParaRPr lang="en-CA" dirty="0" smtClean="0">
              <a:solidFill>
                <a:schemeClr val="tx1"/>
              </a:solidFill>
            </a:endParaRPr>
          </a:p>
        </p:txBody>
      </p:sp>
      <p:sp>
        <p:nvSpPr>
          <p:cNvPr id="6" name="Rectangle 5">
            <a:extLst>
              <a:ext uri="{FF2B5EF4-FFF2-40B4-BE49-F238E27FC236}">
                <a16:creationId xmlns:a16="http://schemas.microsoft.com/office/drawing/2014/main" id="{6AF86D38-5349-4C80-B4FE-258F839B379B}"/>
              </a:ext>
            </a:extLst>
          </p:cNvPr>
          <p:cNvSpPr/>
          <p:nvPr/>
        </p:nvSpPr>
        <p:spPr>
          <a:xfrm>
            <a:off x="990866" y="4109136"/>
            <a:ext cx="7007622" cy="86479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&gt;&gt; [</a:t>
            </a:r>
            <a:r>
              <a:rPr lang="en-CA" dirty="0" err="1">
                <a:solidFill>
                  <a:schemeClr val="tx1"/>
                </a:solidFill>
              </a:rPr>
              <a:t>B,FitInfo</a:t>
            </a:r>
            <a:r>
              <a:rPr lang="en-CA" dirty="0">
                <a:solidFill>
                  <a:schemeClr val="tx1"/>
                </a:solidFill>
              </a:rPr>
              <a:t>] = </a:t>
            </a:r>
            <a:r>
              <a:rPr lang="en-CA" dirty="0" err="1">
                <a:solidFill>
                  <a:schemeClr val="tx1"/>
                </a:solidFill>
              </a:rPr>
              <a:t>lassoglm</a:t>
            </a:r>
            <a:r>
              <a:rPr lang="en-CA" dirty="0">
                <a:solidFill>
                  <a:schemeClr val="tx1"/>
                </a:solidFill>
              </a:rPr>
              <a:t>(double(X</a:t>
            </a:r>
            <a:r>
              <a:rPr lang="en-CA" dirty="0" smtClean="0">
                <a:solidFill>
                  <a:schemeClr val="tx1"/>
                </a:solidFill>
              </a:rPr>
              <a:t>), y_5, 'binomial', 'lambda', [</a:t>
            </a:r>
            <a:r>
              <a:rPr lang="en-CA" dirty="0">
                <a:solidFill>
                  <a:schemeClr val="tx1"/>
                </a:solidFill>
              </a:rPr>
              <a:t>0.0001</a:t>
            </a:r>
            <a:r>
              <a:rPr lang="en-CA" dirty="0" smtClean="0">
                <a:solidFill>
                  <a:schemeClr val="tx1"/>
                </a:solidFill>
              </a:rPr>
              <a:t>]);</a:t>
            </a:r>
          </a:p>
          <a:p>
            <a:r>
              <a:rPr lang="en-CA" dirty="0">
                <a:solidFill>
                  <a:schemeClr val="tx1"/>
                </a:solidFill>
              </a:rPr>
              <a:t>&gt;&gt; theta=[</a:t>
            </a:r>
            <a:r>
              <a:rPr lang="en-CA" dirty="0" err="1">
                <a:solidFill>
                  <a:schemeClr val="tx1"/>
                </a:solidFill>
              </a:rPr>
              <a:t>FitInfo.Intercept</a:t>
            </a:r>
            <a:r>
              <a:rPr lang="en-CA" dirty="0">
                <a:solidFill>
                  <a:schemeClr val="tx1"/>
                </a:solidFill>
              </a:rPr>
              <a:t>; B];</a:t>
            </a:r>
            <a:endParaRPr lang="en-CA" dirty="0" smtClean="0">
              <a:solidFill>
                <a:schemeClr val="tx1"/>
              </a:solidFill>
            </a:endParaRPr>
          </a:p>
        </p:txBody>
      </p:sp>
    </p:spTree>
    <p:extLst>
      <p:ext uri="{BB962C8B-B14F-4D97-AF65-F5344CB8AC3E}">
        <p14:creationId xmlns:p14="http://schemas.microsoft.com/office/powerpoint/2010/main" val="27361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with </a:t>
            </a:r>
            <a:r>
              <a:rPr lang="en-US" dirty="0" err="1"/>
              <a:t>Matlab</a:t>
            </a:r>
            <a:endParaRPr lang="en-US" dirty="0"/>
          </a:p>
        </p:txBody>
      </p:sp>
      <p:sp>
        <p:nvSpPr>
          <p:cNvPr id="3" name="Content Placeholder 2"/>
          <p:cNvSpPr>
            <a:spLocks noGrp="1"/>
          </p:cNvSpPr>
          <p:nvPr>
            <p:ph idx="1"/>
          </p:nvPr>
        </p:nvSpPr>
        <p:spPr/>
        <p:txBody>
          <a:bodyPr/>
          <a:lstStyle/>
          <a:p>
            <a:r>
              <a:rPr lang="en-US" dirty="0" smtClean="0"/>
              <a:t>Step 4: Using the trained model to make predictions:</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1061204" y="2310481"/>
            <a:ext cx="3442218" cy="3998245"/>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&gt;&gt; </a:t>
            </a:r>
            <a:r>
              <a:rPr lang="en-CA" dirty="0" err="1" smtClean="0">
                <a:solidFill>
                  <a:schemeClr val="tx1"/>
                </a:solidFill>
              </a:rPr>
              <a:t>xval</a:t>
            </a:r>
            <a:r>
              <a:rPr lang="en-CA" dirty="0" smtClean="0">
                <a:solidFill>
                  <a:schemeClr val="tx1"/>
                </a:solidFill>
              </a:rPr>
              <a:t>=</a:t>
            </a:r>
            <a:r>
              <a:rPr lang="en-CA" dirty="0" err="1" smtClean="0">
                <a:solidFill>
                  <a:schemeClr val="tx1"/>
                </a:solidFill>
              </a:rPr>
              <a:t>d.testX</a:t>
            </a:r>
            <a:r>
              <a:rPr lang="en-CA" dirty="0">
                <a:solidFill>
                  <a:schemeClr val="tx1"/>
                </a:solidFill>
              </a:rPr>
              <a:t>;</a:t>
            </a:r>
          </a:p>
          <a:p>
            <a:r>
              <a:rPr lang="en-CA" dirty="0" smtClean="0">
                <a:solidFill>
                  <a:schemeClr val="tx1"/>
                </a:solidFill>
              </a:rPr>
              <a:t>&gt;&gt; </a:t>
            </a:r>
            <a:r>
              <a:rPr lang="en-CA" dirty="0" err="1" smtClean="0">
                <a:solidFill>
                  <a:schemeClr val="tx1"/>
                </a:solidFill>
              </a:rPr>
              <a:t>yval</a:t>
            </a:r>
            <a:r>
              <a:rPr lang="en-CA" dirty="0" smtClean="0">
                <a:solidFill>
                  <a:schemeClr val="tx1"/>
                </a:solidFill>
              </a:rPr>
              <a:t>=</a:t>
            </a:r>
            <a:r>
              <a:rPr lang="en-CA" dirty="0" err="1" smtClean="0">
                <a:solidFill>
                  <a:schemeClr val="tx1"/>
                </a:solidFill>
              </a:rPr>
              <a:t>d.testY</a:t>
            </a:r>
            <a:r>
              <a:rPr lang="en-CA" dirty="0" smtClean="0">
                <a:solidFill>
                  <a:schemeClr val="tx1"/>
                </a:solidFill>
              </a:rPr>
              <a:t>;</a:t>
            </a:r>
          </a:p>
          <a:p>
            <a:r>
              <a:rPr lang="en-CA" dirty="0">
                <a:solidFill>
                  <a:schemeClr val="tx1"/>
                </a:solidFill>
              </a:rPr>
              <a:t>&gt;&gt; sigma=@(t) 1/(1+exp(-t));</a:t>
            </a:r>
          </a:p>
          <a:p>
            <a:endParaRPr lang="en-CA" dirty="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9395207" y="2231726"/>
                <a:ext cx="1830886" cy="2046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bar>
                            <m:barPr>
                              <m:ctrlPr>
                                <a:rPr lang="en-US" sz="2400" b="0" i="1" smtClean="0">
                                  <a:solidFill>
                                    <a:schemeClr val="tx1"/>
                                  </a:solidFill>
                                  <a:latin typeface="Cambria Math" panose="02040503050406030204" pitchFamily="18" charset="0"/>
                                </a:rPr>
                              </m:ctrlPr>
                            </m:barPr>
                            <m:e>
                              <m:r>
                                <a:rPr lang="en-US" sz="2400" b="0" i="1" smtClean="0">
                                  <a:solidFill>
                                    <a:schemeClr val="tx1"/>
                                  </a:solidFill>
                                  <a:latin typeface="Cambria Math" panose="02040503050406030204" pitchFamily="18" charset="0"/>
                                </a:rPr>
                                <m:t>𝑥</m:t>
                              </m:r>
                            </m:e>
                          </m:bar>
                        </m:e>
                        <m:sup>
                          <m:r>
                            <a:rPr lang="en-US" sz="2400" b="0" i="1" smtClean="0">
                              <a:solidFill>
                                <a:schemeClr val="tx1"/>
                              </a:solidFill>
                              <a:latin typeface="Cambria Math" panose="02040503050406030204" pitchFamily="18" charset="0"/>
                            </a:rPr>
                            <m:t>(16)</m:t>
                          </m:r>
                        </m:sup>
                      </m:sSup>
                      <m:r>
                        <a:rPr lang="en-US" sz="2400" b="0" i="1" smtClean="0">
                          <a:solidFill>
                            <a:schemeClr val="tx1"/>
                          </a:solidFill>
                          <a:latin typeface="Cambria Math" panose="02040503050406030204" pitchFamily="18" charset="0"/>
                        </a:rPr>
                        <m:t>=</m:t>
                      </m:r>
                      <m:d>
                        <m:dPr>
                          <m:begChr m:val="["/>
                          <m:endChr m:val="]"/>
                          <m:ctrlPr>
                            <a:rPr lang="en-US" sz="2400" i="1">
                              <a:solidFill>
                                <a:schemeClr val="tx1"/>
                              </a:solidFill>
                              <a:latin typeface="Cambria Math" panose="02040503050406030204" pitchFamily="18" charset="0"/>
                            </a:rPr>
                          </m:ctrlPr>
                        </m:dPr>
                        <m:e>
                          <m:m>
                            <m:mPr>
                              <m:mcs>
                                <m:mc>
                                  <m:mcPr>
                                    <m:count m:val="1"/>
                                    <m:mcJc m:val="center"/>
                                  </m:mcPr>
                                </m:mc>
                              </m:mcs>
                              <m:ctrlPr>
                                <a:rPr lang="en-US" sz="2400" i="1">
                                  <a:solidFill>
                                    <a:schemeClr val="tx1"/>
                                  </a:solidFill>
                                  <a:latin typeface="Cambria Math" panose="02040503050406030204" pitchFamily="18" charset="0"/>
                                </a:rPr>
                              </m:ctrlPr>
                            </m:mPr>
                            <m:mr>
                              <m:e>
                                <m:eqArr>
                                  <m:eqArrPr>
                                    <m:ctrlPr>
                                      <a:rPr lang="fr-FR" sz="2400" i="1">
                                        <a:solidFill>
                                          <a:schemeClr val="tx1"/>
                                        </a:solidFill>
                                        <a:latin typeface="Cambria Math" panose="02040503050406030204" pitchFamily="18" charset="0"/>
                                      </a:rPr>
                                    </m:ctrlPr>
                                  </m:eqArrPr>
                                  <m:e>
                                    <m:r>
                                      <a:rPr lang="en-US" sz="2400" b="0" i="1" smtClean="0">
                                        <a:solidFill>
                                          <a:schemeClr val="tx1"/>
                                        </a:solidFill>
                                        <a:latin typeface="Cambria Math" panose="02040503050406030204" pitchFamily="18" charset="0"/>
                                      </a:rPr>
                                      <m:t>1</m:t>
                                    </m:r>
                                  </m:e>
                                  <m:e>
                                    <m:sSub>
                                      <m:sSubPr>
                                        <m:ctrlPr>
                                          <a:rPr lang="fr-FR"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e>
                                </m:eqArr>
                              </m:e>
                            </m:mr>
                            <m:mr>
                              <m:e>
                                <m:eqArr>
                                  <m:eqArrPr>
                                    <m:ctrlPr>
                                      <a:rPr lang="fr-FR" sz="2400" i="1">
                                        <a:solidFill>
                                          <a:schemeClr val="tx1"/>
                                        </a:solidFill>
                                        <a:latin typeface="Cambria Math" panose="02040503050406030204" pitchFamily="18" charset="0"/>
                                      </a:rPr>
                                    </m:ctrlPr>
                                  </m:eqArrPr>
                                  <m:e>
                                    <m:sSub>
                                      <m:sSubPr>
                                        <m:ctrlPr>
                                          <a:rPr lang="fr-FR"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e>
                                  <m:e>
                                    <m:sSub>
                                      <m:sSubPr>
                                        <m:ctrlPr>
                                          <a:rPr lang="fr-FR"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m:t>
                                        </m:r>
                                      </m:sub>
                                    </m:sSub>
                                  </m:e>
                                  <m:e>
                                    <m:r>
                                      <a:rPr lang="en-US" sz="2400" i="1">
                                        <a:solidFill>
                                          <a:schemeClr val="tx1"/>
                                        </a:solidFill>
                                        <a:latin typeface="Cambria Math" panose="02040503050406030204" pitchFamily="18" charset="0"/>
                                      </a:rPr>
                                      <m:t>⋮</m:t>
                                    </m:r>
                                  </m:e>
                                </m:eqArr>
                              </m:e>
                            </m:mr>
                            <m:mr>
                              <m:e>
                                <m:sSub>
                                  <m:sSubPr>
                                    <m:ctrlPr>
                                      <a:rPr lang="fr-FR"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𝑛</m:t>
                                    </m:r>
                                  </m:sub>
                                </m:sSub>
                              </m:e>
                            </m:mr>
                          </m:m>
                        </m:e>
                      </m:d>
                    </m:oMath>
                  </m:oMathPara>
                </a14:m>
                <a:endParaRPr lang="en-US" sz="2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9395207" y="2231726"/>
                <a:ext cx="1830886" cy="2046009"/>
              </a:xfrm>
              <a:prstGeom prst="rect">
                <a:avLst/>
              </a:prstGeom>
              <a:blipFill rotWithShape="0">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AF86D38-5349-4C80-B4FE-258F839B379B}"/>
              </a:ext>
            </a:extLst>
          </p:cNvPr>
          <p:cNvSpPr/>
          <p:nvPr/>
        </p:nvSpPr>
        <p:spPr>
          <a:xfrm>
            <a:off x="4843306" y="2310481"/>
            <a:ext cx="4551902" cy="3998245"/>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smtClean="0">
                <a:solidFill>
                  <a:schemeClr val="tx1"/>
                </a:solidFill>
              </a:rPr>
              <a:t>&gt;&gt; </a:t>
            </a:r>
            <a:r>
              <a:rPr lang="en-CA" dirty="0" err="1" smtClean="0">
                <a:solidFill>
                  <a:schemeClr val="tx1"/>
                </a:solidFill>
              </a:rPr>
              <a:t>i</a:t>
            </a:r>
            <a:r>
              <a:rPr lang="en-CA" dirty="0" smtClean="0">
                <a:solidFill>
                  <a:schemeClr val="tx1"/>
                </a:solidFill>
              </a:rPr>
              <a:t>=16;</a:t>
            </a:r>
          </a:p>
          <a:p>
            <a:r>
              <a:rPr lang="en-CA" dirty="0" smtClean="0">
                <a:solidFill>
                  <a:schemeClr val="tx1"/>
                </a:solidFill>
              </a:rPr>
              <a:t>&gt;&gt; </a:t>
            </a:r>
            <a:r>
              <a:rPr lang="en-US" dirty="0">
                <a:solidFill>
                  <a:schemeClr val="tx1"/>
                </a:solidFill>
              </a:rPr>
              <a:t>xi=[1 double(</a:t>
            </a:r>
            <a:r>
              <a:rPr lang="en-US" dirty="0" err="1">
                <a:solidFill>
                  <a:schemeClr val="tx1"/>
                </a:solidFill>
              </a:rPr>
              <a:t>xval</a:t>
            </a:r>
            <a:r>
              <a:rPr lang="en-US" dirty="0">
                <a:solidFill>
                  <a:schemeClr val="tx1"/>
                </a:solidFill>
              </a:rPr>
              <a:t>(</a:t>
            </a:r>
            <a:r>
              <a:rPr lang="en-US" dirty="0" err="1">
                <a:solidFill>
                  <a:schemeClr val="tx1"/>
                </a:solidFill>
              </a:rPr>
              <a:t>i</a:t>
            </a:r>
            <a:r>
              <a:rPr lang="en-US" dirty="0">
                <a:solidFill>
                  <a:schemeClr val="tx1"/>
                </a:solidFill>
              </a:rPr>
              <a:t>,:))]';</a:t>
            </a:r>
          </a:p>
          <a:p>
            <a:r>
              <a:rPr lang="en-US" dirty="0" smtClean="0">
                <a:solidFill>
                  <a:schemeClr val="tx1"/>
                </a:solidFill>
              </a:rPr>
              <a:t>&gt;&gt; sigma(theta</a:t>
            </a:r>
            <a:r>
              <a:rPr lang="en-US" dirty="0">
                <a:solidFill>
                  <a:schemeClr val="tx1"/>
                </a:solidFill>
              </a:rPr>
              <a:t>'*xi</a:t>
            </a:r>
            <a:r>
              <a:rPr lang="en-US" dirty="0" smtClean="0">
                <a:solidFill>
                  <a:schemeClr val="tx1"/>
                </a:solidFill>
              </a:rPr>
              <a:t>)</a:t>
            </a:r>
          </a:p>
          <a:p>
            <a:endParaRPr lang="en-CA" sz="1200" dirty="0">
              <a:solidFill>
                <a:schemeClr val="tx1"/>
              </a:solidFill>
            </a:endParaRPr>
          </a:p>
          <a:p>
            <a:r>
              <a:rPr lang="en-CA" dirty="0" err="1">
                <a:solidFill>
                  <a:schemeClr val="tx1"/>
                </a:solidFill>
              </a:rPr>
              <a:t>ans</a:t>
            </a:r>
            <a:r>
              <a:rPr lang="en-CA" dirty="0">
                <a:solidFill>
                  <a:schemeClr val="tx1"/>
                </a:solidFill>
              </a:rPr>
              <a:t> =</a:t>
            </a:r>
          </a:p>
          <a:p>
            <a:endParaRPr lang="en-CA" sz="1200" dirty="0">
              <a:solidFill>
                <a:schemeClr val="tx1"/>
              </a:solidFill>
            </a:endParaRPr>
          </a:p>
          <a:p>
            <a:r>
              <a:rPr lang="en-CA" dirty="0">
                <a:solidFill>
                  <a:schemeClr val="tx1"/>
                </a:solidFill>
              </a:rPr>
              <a:t>    </a:t>
            </a:r>
            <a:r>
              <a:rPr lang="en-CA" dirty="0" smtClean="0">
                <a:solidFill>
                  <a:schemeClr val="tx1"/>
                </a:solidFill>
              </a:rPr>
              <a:t>0.9021</a:t>
            </a:r>
          </a:p>
          <a:p>
            <a:endParaRPr lang="en-CA" dirty="0">
              <a:solidFill>
                <a:schemeClr val="tx1"/>
              </a:solidFill>
            </a:endParaRPr>
          </a:p>
          <a:p>
            <a:r>
              <a:rPr lang="en-CA" dirty="0" smtClean="0">
                <a:solidFill>
                  <a:schemeClr val="tx1"/>
                </a:solidFill>
              </a:rPr>
              <a:t>&gt;&gt; </a:t>
            </a:r>
            <a:r>
              <a:rPr lang="en-CA" dirty="0" err="1" smtClean="0">
                <a:solidFill>
                  <a:schemeClr val="tx1"/>
                </a:solidFill>
              </a:rPr>
              <a:t>yval</a:t>
            </a:r>
            <a:r>
              <a:rPr lang="en-CA" dirty="0" smtClean="0">
                <a:solidFill>
                  <a:schemeClr val="tx1"/>
                </a:solidFill>
              </a:rPr>
              <a:t>(</a:t>
            </a:r>
            <a:r>
              <a:rPr lang="en-CA" dirty="0" err="1" smtClean="0">
                <a:solidFill>
                  <a:schemeClr val="tx1"/>
                </a:solidFill>
              </a:rPr>
              <a:t>i</a:t>
            </a:r>
            <a:r>
              <a:rPr lang="en-CA" dirty="0" smtClean="0">
                <a:solidFill>
                  <a:schemeClr val="tx1"/>
                </a:solidFill>
              </a:rPr>
              <a:t>)</a:t>
            </a:r>
          </a:p>
          <a:p>
            <a:endParaRPr lang="en-CA" sz="1200" dirty="0">
              <a:solidFill>
                <a:schemeClr val="tx1"/>
              </a:solidFill>
            </a:endParaRPr>
          </a:p>
          <a:p>
            <a:r>
              <a:rPr lang="en-CA" dirty="0" err="1">
                <a:solidFill>
                  <a:schemeClr val="tx1"/>
                </a:solidFill>
              </a:rPr>
              <a:t>ans</a:t>
            </a:r>
            <a:r>
              <a:rPr lang="en-CA" dirty="0">
                <a:solidFill>
                  <a:schemeClr val="tx1"/>
                </a:solidFill>
              </a:rPr>
              <a:t> =</a:t>
            </a:r>
          </a:p>
          <a:p>
            <a:endParaRPr lang="en-CA" sz="1200" dirty="0">
              <a:solidFill>
                <a:schemeClr val="tx1"/>
              </a:solidFill>
            </a:endParaRPr>
          </a:p>
          <a:p>
            <a:r>
              <a:rPr lang="en-CA" dirty="0">
                <a:solidFill>
                  <a:schemeClr val="tx1"/>
                </a:solidFill>
              </a:rPr>
              <a:t>   5</a:t>
            </a:r>
            <a:endParaRPr lang="en-CA" dirty="0" smtClean="0">
              <a:solidFill>
                <a:schemeClr val="tx1"/>
              </a:solidFill>
            </a:endParaRPr>
          </a:p>
          <a:p>
            <a:r>
              <a:rPr lang="en-CA" dirty="0">
                <a:solidFill>
                  <a:schemeClr val="tx1"/>
                </a:solidFill>
              </a:rPr>
              <a:t>&gt;&gt; </a:t>
            </a:r>
            <a:r>
              <a:rPr lang="en-CA" dirty="0" err="1">
                <a:solidFill>
                  <a:schemeClr val="tx1"/>
                </a:solidFill>
              </a:rPr>
              <a:t>img</a:t>
            </a:r>
            <a:r>
              <a:rPr lang="en-CA" dirty="0">
                <a:solidFill>
                  <a:schemeClr val="tx1"/>
                </a:solidFill>
              </a:rPr>
              <a:t> = reshape(</a:t>
            </a:r>
            <a:r>
              <a:rPr lang="en-CA" dirty="0" err="1">
                <a:solidFill>
                  <a:schemeClr val="tx1"/>
                </a:solidFill>
              </a:rPr>
              <a:t>xval</a:t>
            </a:r>
            <a:r>
              <a:rPr lang="en-CA" dirty="0">
                <a:solidFill>
                  <a:schemeClr val="tx1"/>
                </a:solidFill>
              </a:rPr>
              <a:t>(</a:t>
            </a:r>
            <a:r>
              <a:rPr lang="en-CA" dirty="0" err="1">
                <a:solidFill>
                  <a:schemeClr val="tx1"/>
                </a:solidFill>
              </a:rPr>
              <a:t>i</a:t>
            </a:r>
            <a:r>
              <a:rPr lang="en-CA" dirty="0">
                <a:solidFill>
                  <a:schemeClr val="tx1"/>
                </a:solidFill>
              </a:rPr>
              <a:t>,:), 28, 28)'; </a:t>
            </a:r>
            <a:endParaRPr lang="en-CA" dirty="0" smtClean="0">
              <a:solidFill>
                <a:schemeClr val="tx1"/>
              </a:solidFill>
            </a:endParaRPr>
          </a:p>
          <a:p>
            <a:r>
              <a:rPr lang="en-CA" dirty="0" smtClean="0">
                <a:solidFill>
                  <a:schemeClr val="tx1"/>
                </a:solidFill>
              </a:rPr>
              <a:t>&gt;&gt; image(</a:t>
            </a:r>
            <a:r>
              <a:rPr lang="en-CA" dirty="0" err="1" smtClean="0">
                <a:solidFill>
                  <a:schemeClr val="tx1"/>
                </a:solidFill>
              </a:rPr>
              <a:t>img</a:t>
            </a:r>
            <a:r>
              <a:rPr lang="en-CA" dirty="0">
                <a:solidFill>
                  <a:schemeClr val="tx1"/>
                </a:solidFill>
              </a:rPr>
              <a:t>)</a:t>
            </a:r>
          </a:p>
        </p:txBody>
      </p:sp>
      <p:pic>
        <p:nvPicPr>
          <p:cNvPr id="8" name="Picture 7"/>
          <p:cNvPicPr>
            <a:picLocks noChangeAspect="1"/>
          </p:cNvPicPr>
          <p:nvPr/>
        </p:nvPicPr>
        <p:blipFill rotWithShape="1">
          <a:blip r:embed="rId4"/>
          <a:srcRect l="32540" t="1759" r="32570" b="49157"/>
          <a:stretch/>
        </p:blipFill>
        <p:spPr>
          <a:xfrm>
            <a:off x="3387969" y="1482104"/>
            <a:ext cx="5416062" cy="4762155"/>
          </a:xfrm>
          <a:prstGeom prst="rect">
            <a:avLst/>
          </a:prstGeom>
        </p:spPr>
      </p:pic>
    </p:spTree>
    <p:extLst>
      <p:ext uri="{BB962C8B-B14F-4D97-AF65-F5344CB8AC3E}">
        <p14:creationId xmlns:p14="http://schemas.microsoft.com/office/powerpoint/2010/main" val="337147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p:bldP spid="7"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dirty="0" smtClean="0"/>
              <a:t>We trained a model by logistic regression to recognize the hand written digit ‘5’</a:t>
            </a:r>
          </a:p>
          <a:p>
            <a:r>
              <a:rPr lang="en-US" dirty="0" smtClean="0"/>
              <a:t>As the model involves a large amount of features, LASSO regularization was required to avoid over-fitting </a:t>
            </a:r>
          </a:p>
          <a:p>
            <a:r>
              <a:rPr lang="en-US" dirty="0" err="1" smtClean="0"/>
              <a:t>Matlab</a:t>
            </a:r>
            <a:r>
              <a:rPr lang="en-US" dirty="0" smtClean="0"/>
              <a:t> implements all the needed algorithms for this task</a:t>
            </a:r>
            <a:endParaRPr lang="en-US" dirty="0"/>
          </a:p>
        </p:txBody>
      </p:sp>
    </p:spTree>
    <p:extLst>
      <p:ext uri="{BB962C8B-B14F-4D97-AF65-F5344CB8AC3E}">
        <p14:creationId xmlns:p14="http://schemas.microsoft.com/office/powerpoint/2010/main" val="3199689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1202</Words>
  <Application>Microsoft Office PowerPoint</Application>
  <PresentationFormat>Widescreen</PresentationFormat>
  <Paragraphs>235</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Cambria Math</vt:lpstr>
      <vt:lpstr>Office Theme</vt:lpstr>
      <vt:lpstr>1_Office Theme</vt:lpstr>
      <vt:lpstr>Lecture 7</vt:lpstr>
      <vt:lpstr>Case study: handwritten digit recognition</vt:lpstr>
      <vt:lpstr>Problem formulation</vt:lpstr>
      <vt:lpstr>Problem formulation</vt:lpstr>
      <vt:lpstr>Problem formulation</vt:lpstr>
      <vt:lpstr>Solving with Matlab</vt:lpstr>
      <vt:lpstr>Solving with Matlab</vt:lpstr>
      <vt:lpstr>Solving with Matlab</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140</cp:revision>
  <dcterms:created xsi:type="dcterms:W3CDTF">2020-02-05T15:39:39Z</dcterms:created>
  <dcterms:modified xsi:type="dcterms:W3CDTF">2020-04-25T00:11:21Z</dcterms:modified>
</cp:coreProperties>
</file>