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390" autoAdjust="0"/>
  </p:normalViewPr>
  <p:slideViewPr>
    <p:cSldViewPr>
      <p:cViewPr varScale="1">
        <p:scale>
          <a:sx n="53" d="100"/>
          <a:sy n="53" d="100"/>
        </p:scale>
        <p:origin x="1386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uthrich\ownCloud\data\Courses\ENGR391\Online\CourseMaterial\6.%20Numerical%20differentiation\AuxFiles\GraphsUsedForSlid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uthrich\ownCloud\data\Courses\ENGR391\Online\CourseMaterial\6.%20Numerical%20differentiation\AuxFiles\GraphsUsedForSlid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spPr>
            <a:ln>
              <a:solidFill>
                <a:srgbClr val="48A6AD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rgbClr val="48A6AD"/>
                </a:solidFill>
              </a:ln>
            </c:spPr>
          </c:marker>
          <c:xVal>
            <c:numRef>
              <c:f>EP!$A$2:$A$10</c:f>
              <c:numCache>
                <c:formatCode>0.00E+00</c:formatCode>
                <c:ptCount val="9"/>
                <c:pt idx="0">
                  <c:v>0.1</c:v>
                </c:pt>
                <c:pt idx="1">
                  <c:v>0.01</c:v>
                </c:pt>
                <c:pt idx="2">
                  <c:v>1E-3</c:v>
                </c:pt>
                <c:pt idx="3">
                  <c:v>1E-4</c:v>
                </c:pt>
                <c:pt idx="4">
                  <c:v>1.0000000000000001E-5</c:v>
                </c:pt>
                <c:pt idx="5">
                  <c:v>1.0000000000000002E-6</c:v>
                </c:pt>
                <c:pt idx="6">
                  <c:v>1.0000000000000002E-7</c:v>
                </c:pt>
                <c:pt idx="7">
                  <c:v>1.0000000000000002E-8</c:v>
                </c:pt>
                <c:pt idx="8">
                  <c:v>1.0000000000000003E-9</c:v>
                </c:pt>
              </c:numCache>
            </c:numRef>
          </c:xVal>
          <c:yVal>
            <c:numRef>
              <c:f>EP!$C$2:$C$10</c:f>
              <c:numCache>
                <c:formatCode>General</c:formatCode>
                <c:ptCount val="9"/>
                <c:pt idx="0">
                  <c:v>1.6675001984409743E-3</c:v>
                </c:pt>
                <c:pt idx="1">
                  <c:v>1.6666749992122476E-5</c:v>
                </c:pt>
                <c:pt idx="2">
                  <c:v>1.6666668134490692E-7</c:v>
                </c:pt>
                <c:pt idx="3">
                  <c:v>1.6668897373506297E-9</c:v>
                </c:pt>
                <c:pt idx="4">
                  <c:v>1.2102319146833906E-11</c:v>
                </c:pt>
                <c:pt idx="5">
                  <c:v>2.6755597737349035E-11</c:v>
                </c:pt>
                <c:pt idx="6">
                  <c:v>5.2635606984097194E-10</c:v>
                </c:pt>
                <c:pt idx="7">
                  <c:v>6.0774711929667546E-9</c:v>
                </c:pt>
                <c:pt idx="8">
                  <c:v>2.7229219545787942E-8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A08-4111-81D0-BEB3B1B92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416200"/>
        <c:axId val="412227024"/>
      </c:scatterChart>
      <c:valAx>
        <c:axId val="249416200"/>
        <c:scaling>
          <c:logBase val="10"/>
          <c:orientation val="minMax"/>
          <c:min val="1.0000000000000006E-10"/>
        </c:scaling>
        <c:delete val="0"/>
        <c:axPos val="b"/>
        <c:numFmt formatCode="0.E+00" sourceLinked="0"/>
        <c:majorTickMark val="cross"/>
        <c:minorTickMark val="none"/>
        <c:tickLblPos val="nextTo"/>
        <c:spPr>
          <a:ln w="19080">
            <a:solidFill>
              <a:srgbClr val="48A6AD"/>
            </a:solidFill>
            <a:round/>
          </a:ln>
        </c:spPr>
        <c:txPr>
          <a:bodyPr/>
          <a:lstStyle/>
          <a:p>
            <a:pPr>
              <a:defRPr sz="1200" b="0" strike="noStrike" spc="-1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412227024"/>
        <c:crossesAt val="1.0000000000000008E-14"/>
        <c:crossBetween val="midCat"/>
      </c:valAx>
      <c:valAx>
        <c:axId val="412227024"/>
        <c:scaling>
          <c:logBase val="10"/>
          <c:orientation val="minMax"/>
          <c:min val="1.0000000000000008E-14"/>
        </c:scaling>
        <c:delete val="0"/>
        <c:axPos val="l"/>
        <c:numFmt formatCode="0.E+00" sourceLinked="0"/>
        <c:majorTickMark val="cross"/>
        <c:minorTickMark val="none"/>
        <c:tickLblPos val="nextTo"/>
        <c:spPr>
          <a:ln w="19080">
            <a:solidFill>
              <a:srgbClr val="48A6AD"/>
            </a:solidFill>
            <a:round/>
          </a:ln>
        </c:spPr>
        <c:txPr>
          <a:bodyPr/>
          <a:lstStyle/>
          <a:p>
            <a:pPr>
              <a:defRPr sz="1200" b="0" strike="noStrike" spc="-1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249416200"/>
        <c:crossesAt val="1.000000000000001E-16"/>
        <c:crossBetween val="midCat"/>
      </c:valAx>
      <c:spPr>
        <a:noFill/>
        <a:ln>
          <a:noFill/>
        </a:ln>
      </c:spPr>
    </c:plotArea>
    <c:plotVisOnly val="1"/>
    <c:dispBlanksAs val="gap"/>
    <c:showDLblsOverMax val="1"/>
  </c:chart>
  <c:spPr>
    <a:noFill/>
    <a:ln w="936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spPr>
            <a:ln>
              <a:solidFill>
                <a:srgbClr val="48A6AD"/>
              </a:solidFill>
            </a:ln>
          </c:spPr>
          <c:marker>
            <c:symbol val="circle"/>
            <c:size val="8"/>
            <c:spPr>
              <a:solidFill>
                <a:schemeClr val="bg1"/>
              </a:solidFill>
              <a:ln>
                <a:solidFill>
                  <a:srgbClr val="48A6AD"/>
                </a:solidFill>
              </a:ln>
            </c:spPr>
          </c:marker>
          <c:xVal>
            <c:numRef>
              <c:f>EP!$A$2:$A$10</c:f>
              <c:numCache>
                <c:formatCode>0.00E+00</c:formatCode>
                <c:ptCount val="9"/>
                <c:pt idx="0">
                  <c:v>0.1</c:v>
                </c:pt>
                <c:pt idx="1">
                  <c:v>0.01</c:v>
                </c:pt>
                <c:pt idx="2">
                  <c:v>1E-3</c:v>
                </c:pt>
                <c:pt idx="3">
                  <c:v>1E-4</c:v>
                </c:pt>
                <c:pt idx="4">
                  <c:v>1.0000000000000001E-5</c:v>
                </c:pt>
                <c:pt idx="5">
                  <c:v>1.0000000000000002E-6</c:v>
                </c:pt>
                <c:pt idx="6">
                  <c:v>1.0000000000000002E-7</c:v>
                </c:pt>
                <c:pt idx="7">
                  <c:v>1.0000000000000002E-8</c:v>
                </c:pt>
                <c:pt idx="8">
                  <c:v>1.0000000000000003E-9</c:v>
                </c:pt>
              </c:numCache>
            </c:numRef>
          </c:xVal>
          <c:yVal>
            <c:numRef>
              <c:f>EP!$C$2:$C$10</c:f>
              <c:numCache>
                <c:formatCode>General</c:formatCode>
                <c:ptCount val="9"/>
                <c:pt idx="0">
                  <c:v>1.6675001984409743E-3</c:v>
                </c:pt>
                <c:pt idx="1">
                  <c:v>1.6666749992122476E-5</c:v>
                </c:pt>
                <c:pt idx="2">
                  <c:v>1.6666668134490692E-7</c:v>
                </c:pt>
                <c:pt idx="3">
                  <c:v>1.6668897373506297E-9</c:v>
                </c:pt>
                <c:pt idx="4">
                  <c:v>1.2102319146833906E-11</c:v>
                </c:pt>
                <c:pt idx="5">
                  <c:v>2.6755597737349035E-11</c:v>
                </c:pt>
                <c:pt idx="6">
                  <c:v>5.2635606984097194E-10</c:v>
                </c:pt>
                <c:pt idx="7">
                  <c:v>6.0774711929667546E-9</c:v>
                </c:pt>
                <c:pt idx="8">
                  <c:v>2.7229219545787942E-8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BBD-4FCD-8941-C6DA7852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898768"/>
        <c:axId val="330657264"/>
      </c:scatterChart>
      <c:valAx>
        <c:axId val="403898768"/>
        <c:scaling>
          <c:logBase val="10"/>
          <c:orientation val="minMax"/>
          <c:min val="1.0000000000000006E-10"/>
        </c:scaling>
        <c:delete val="0"/>
        <c:axPos val="b"/>
        <c:numFmt formatCode="0.E+00" sourceLinked="0"/>
        <c:majorTickMark val="cross"/>
        <c:minorTickMark val="none"/>
        <c:tickLblPos val="nextTo"/>
        <c:spPr>
          <a:ln w="19080">
            <a:solidFill>
              <a:srgbClr val="48A6AD"/>
            </a:solidFill>
            <a:round/>
          </a:ln>
        </c:spPr>
        <c:txPr>
          <a:bodyPr/>
          <a:lstStyle/>
          <a:p>
            <a:pPr>
              <a:defRPr sz="1200" b="0" strike="noStrike" spc="-1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330657264"/>
        <c:crossesAt val="1.0000000000000008E-14"/>
        <c:crossBetween val="midCat"/>
      </c:valAx>
      <c:valAx>
        <c:axId val="330657264"/>
        <c:scaling>
          <c:logBase val="10"/>
          <c:orientation val="minMax"/>
          <c:min val="1.0000000000000008E-14"/>
        </c:scaling>
        <c:delete val="0"/>
        <c:axPos val="l"/>
        <c:numFmt formatCode="0.E+00" sourceLinked="0"/>
        <c:majorTickMark val="cross"/>
        <c:minorTickMark val="none"/>
        <c:tickLblPos val="nextTo"/>
        <c:spPr>
          <a:ln w="19080">
            <a:solidFill>
              <a:srgbClr val="48A6AD"/>
            </a:solidFill>
            <a:round/>
          </a:ln>
        </c:spPr>
        <c:txPr>
          <a:bodyPr/>
          <a:lstStyle/>
          <a:p>
            <a:pPr>
              <a:defRPr sz="1200" b="0" strike="noStrike" spc="-1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403898768"/>
        <c:crossesAt val="1.000000000000001E-16"/>
        <c:crossBetween val="midCat"/>
      </c:valAx>
      <c:spPr>
        <a:noFill/>
        <a:ln>
          <a:noFill/>
        </a:ln>
      </c:spPr>
    </c:plotArea>
    <c:plotVisOnly val="1"/>
    <c:dispBlanksAs val="gap"/>
    <c:showDLblsOverMax val="1"/>
  </c:chart>
  <c:spPr>
    <a:noFill/>
    <a:ln w="9360"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aseline="0" dirty="0" smtClean="0"/>
                  <a:t>There are a few important conclusions to draw form the expression and graph of E(h)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First: there is a minimal error one can achieve by using the </a:t>
                </a:r>
                <a:r>
                  <a:rPr lang="en-US" dirty="0" smtClean="0"/>
                  <a:t>three-point centered-difference formula</a:t>
                </a:r>
              </a:p>
              <a:p>
                <a:r>
                  <a:rPr lang="en-US" baseline="0" dirty="0" smtClean="0"/>
                  <a:t>This minimum comes from the completion between truncation and round-off error</a:t>
                </a:r>
              </a:p>
              <a:p>
                <a:r>
                  <a:rPr lang="en-US" baseline="0" dirty="0" smtClean="0"/>
                  <a:t>As you use smaller and smaller values of h, the truncation error decreases, but the round-off error increases.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Second: how can we reduce this smallest possible error we can achieve?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need to reduce the contribution of either the truncation or the round-off errors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Truncation errors can be reduced by using a higher order method. In this case the contribution will decrease faster than h^2, for example in h cube.</a:t>
                </a:r>
              </a:p>
              <a:p>
                <a:r>
                  <a:rPr lang="en-US" baseline="0" dirty="0" smtClean="0"/>
                  <a:t>A lower minimal achievable error results.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Round-off errors can be reduced by using more significant digits. In this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𝑚𝑎𝑐h</m:t>
                        </m:r>
                      </m:sub>
                    </m:sSub>
                  </m:oMath>
                </a14:m>
                <a:r>
                  <a:rPr lang="en-US" baseline="0" dirty="0" smtClean="0"/>
                  <a:t> will become smaller</a:t>
                </a:r>
              </a:p>
              <a:p>
                <a:r>
                  <a:rPr lang="en-US" baseline="0" dirty="0" smtClean="0"/>
                  <a:t>As in the previous case, we can get a smaller achievable error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aseline="0" dirty="0" smtClean="0"/>
                  <a:t>There are a few important conclusions to draw form the expression and graph of E(h)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First: there is a minimal error one can achieve by using the </a:t>
                </a:r>
                <a:r>
                  <a:rPr lang="en-US" dirty="0" smtClean="0"/>
                  <a:t>three-point centered-difference formula</a:t>
                </a:r>
              </a:p>
              <a:p>
                <a:r>
                  <a:rPr lang="en-US" baseline="0" dirty="0" smtClean="0"/>
                  <a:t>This minimum comes from the completion between truncation and round-off error</a:t>
                </a:r>
              </a:p>
              <a:p>
                <a:r>
                  <a:rPr lang="en-US" baseline="0" dirty="0" smtClean="0"/>
                  <a:t>As you use smaller and smaller values of h, the truncation error decreases, but the round-off error increases.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Second: how can we reduce this smallest possible error we can achieve?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need to reduce the contribution of either the truncation or the round-off errors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Truncation errors can be reduced by using a higher order method. In this case the contribution will decrease faster than h^2, for example in h cube.</a:t>
                </a:r>
              </a:p>
              <a:p>
                <a:r>
                  <a:rPr lang="en-US" baseline="0" dirty="0" smtClean="0"/>
                  <a:t>A lower minimal achievable error results.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Round-off errors can be reduced by using more significant digits. In this case 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𝑚𝑎𝑐ℎ</a:t>
                </a:r>
                <a:r>
                  <a:rPr lang="en-US" baseline="0" dirty="0" smtClean="0"/>
                  <a:t> will become smaller</a:t>
                </a:r>
              </a:p>
              <a:p>
                <a:r>
                  <a:rPr lang="en-US" baseline="0" dirty="0" smtClean="0"/>
                  <a:t>As in the previous case, we can get a smaller achievable error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673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apply our formula on an example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this we use 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CA" dirty="0" smtClean="0"/>
                  <a:t> and we want to evaluate numerically with the </a:t>
                </a:r>
                <a:r>
                  <a:rPr lang="en-US" dirty="0" smtClean="0"/>
                  <a:t>three-point centered-difference formula the derivative in x=0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</a:t>
                </a:r>
                <a:r>
                  <a:rPr lang="en-US" baseline="0" dirty="0" smtClean="0"/>
                  <a:t> exact value of the derivative in x=0 is 1.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fill out the displayed table where we use different values of h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we plot the true error in function of h, we get indeed a curve as we predicted by our theory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predicted we get a minimal achievable error for an optimal value of h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apply our formula on an example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this we use the function 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𝑒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^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en-CA" dirty="0" smtClean="0"/>
                  <a:t> and we want to evaluate numerically with the </a:t>
                </a:r>
                <a:r>
                  <a:rPr lang="en-US" dirty="0" smtClean="0"/>
                  <a:t>three-point centered-difference formula the derivative in x=0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</a:t>
                </a:r>
                <a:r>
                  <a:rPr lang="en-US" baseline="0" dirty="0" smtClean="0"/>
                  <a:t> exact value of the derivative in x=0 is 1.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We fill out the displayed table where we use different values of h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If we plot the true error in function of h, we get indeed a curve as we predicted by our theory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As predicted we get a minimal achievable error for an optimal value of h</a:t>
                </a:r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303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Applying our theory we can predict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CA" dirty="0" smtClean="0"/>
                  <a:t> to be about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6∙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Comparing with</a:t>
                </a:r>
                <a:r>
                  <a:rPr lang="en-US" baseline="0" dirty="0" smtClean="0"/>
                  <a:t> our plot, we get a very good agreement.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Of course, for actual practical application our formula is not very useful. </a:t>
                </a:r>
              </a:p>
              <a:p>
                <a:r>
                  <a:rPr lang="en-US" baseline="0" dirty="0" smtClean="0"/>
                  <a:t>Indeed,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CA" dirty="0" smtClean="0"/>
                  <a:t> we need the third derivative of f. </a:t>
                </a:r>
              </a:p>
              <a:p>
                <a:r>
                  <a:rPr lang="en-CA" dirty="0" smtClean="0"/>
                  <a:t>If we use a numerical formula to estimate the first derivative of f , one will not know the</a:t>
                </a:r>
                <a:r>
                  <a:rPr lang="en-CA" baseline="0" dirty="0" smtClean="0"/>
                  <a:t> third derivative.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point of the presented development is not to be able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en-CA" baseline="0" dirty="0" smtClean="0"/>
              </a:p>
              <a:p>
                <a:r>
                  <a:rPr lang="en-US" baseline="0" dirty="0" smtClean="0"/>
                  <a:t>The point is to realize the competition between truncation and round-off error contributing to the total error.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point will come back when we discuss numerical integration and numerical solutions of initial value problems.</a:t>
                </a:r>
                <a:endParaRPr lang="en-CA" baseline="0" dirty="0" smtClean="0"/>
              </a:p>
              <a:p>
                <a:endParaRPr lang="en-US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Applying our theory we can predict the value of </a:t>
                </a:r>
                <a:r>
                  <a:rPr lang="en-US" sz="1200" i="0">
                    <a:latin typeface="Cambria Math" panose="02040503050406030204" pitchFamily="18" charset="0"/>
                  </a:rPr>
                  <a:t>ℎ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𝑜𝑝𝑡</a:t>
                </a:r>
                <a:r>
                  <a:rPr lang="en-CA" dirty="0" smtClean="0"/>
                  <a:t> to be about 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6∙</a:t>
                </a:r>
                <a:r>
                  <a:rPr lang="en-US" sz="1200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〖10〗^(−6)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Comparing with</a:t>
                </a:r>
                <a:r>
                  <a:rPr lang="en-US" baseline="0" dirty="0" smtClean="0"/>
                  <a:t> our plot, we get a very good agreement.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Of course, for actual practical application our formula is not very useful. </a:t>
                </a:r>
              </a:p>
              <a:p>
                <a:r>
                  <a:rPr lang="en-US" baseline="0" dirty="0" smtClean="0"/>
                  <a:t>Indeed, to compute </a:t>
                </a:r>
                <a:r>
                  <a:rPr lang="en-US" sz="1200" i="0">
                    <a:latin typeface="Cambria Math" panose="02040503050406030204" pitchFamily="18" charset="0"/>
                  </a:rPr>
                  <a:t>ℎ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𝑜𝑝𝑡</a:t>
                </a:r>
                <a:r>
                  <a:rPr lang="en-CA" dirty="0" smtClean="0"/>
                  <a:t> we need the third derivative of f. </a:t>
                </a:r>
              </a:p>
              <a:p>
                <a:r>
                  <a:rPr lang="en-CA" dirty="0" smtClean="0"/>
                  <a:t>If we use a numerical formula to estimate the first derivative of f , one will not know the</a:t>
                </a:r>
                <a:r>
                  <a:rPr lang="en-CA" baseline="0" dirty="0" smtClean="0"/>
                  <a:t> third derivative.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point of the presented development is not to be able to compute </a:t>
                </a:r>
                <a:r>
                  <a:rPr lang="en-US" sz="1200" i="0">
                    <a:latin typeface="Cambria Math" panose="02040503050406030204" pitchFamily="18" charset="0"/>
                  </a:rPr>
                  <a:t>ℎ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𝑜𝑝𝑡</a:t>
                </a:r>
                <a:endParaRPr lang="en-CA" baseline="0" dirty="0" smtClean="0"/>
              </a:p>
              <a:p>
                <a:r>
                  <a:rPr lang="en-US" baseline="0" dirty="0" smtClean="0"/>
                  <a:t>The point is to realize the competition between truncation and round-off error contributing to the total error.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This point will come back when we discuss numerical integration and numerical solutions of initial value problems.</a:t>
                </a:r>
                <a:endParaRPr lang="en-CA" baseline="0" dirty="0" smtClean="0"/>
              </a:p>
              <a:p>
                <a:endParaRPr lang="en-US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707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summarize the key findings</a:t>
            </a:r>
          </a:p>
          <a:p>
            <a:endParaRPr lang="en-US" dirty="0" smtClean="0"/>
          </a:p>
          <a:p>
            <a:r>
              <a:rPr lang="en-US" dirty="0" smtClean="0"/>
              <a:t>- The total error when </a:t>
            </a:r>
            <a:r>
              <a:rPr lang="en-US" smtClean="0"/>
              <a:t>estimating numerically </a:t>
            </a:r>
            <a:r>
              <a:rPr lang="en-US" dirty="0" smtClean="0"/>
              <a:t>the derivative of a function has two contributions:</a:t>
            </a:r>
          </a:p>
          <a:p>
            <a:pPr lvl="1"/>
            <a:r>
              <a:rPr lang="en-US" dirty="0" smtClean="0"/>
              <a:t>Truncation error</a:t>
            </a:r>
          </a:p>
          <a:p>
            <a:pPr lvl="1"/>
            <a:r>
              <a:rPr lang="en-US" dirty="0" smtClean="0"/>
              <a:t>Round-off error</a:t>
            </a:r>
          </a:p>
          <a:p>
            <a:endParaRPr lang="en-US" dirty="0" smtClean="0"/>
          </a:p>
          <a:p>
            <a:r>
              <a:rPr lang="en-US" dirty="0" smtClean="0"/>
              <a:t>- Both contribution compete resulting in a minimal possible achievable error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As one uses smaller values of h, the truncation error decreases, but the round-off errors increase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- Truncation errors are reduced by using higher order algorithms</a:t>
            </a:r>
          </a:p>
          <a:p>
            <a:endParaRPr lang="en-US" dirty="0" smtClean="0"/>
          </a:p>
          <a:p>
            <a:r>
              <a:rPr lang="en-US" dirty="0" smtClean="0"/>
              <a:t>- Round-off errors are reduced by using more digits in calculations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80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the previous lecture we learned how one can derive formulas to estimate numerically the derivative of a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used for this Taylor series expansions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One of them was the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so-called </a:t>
                </a:r>
                <a:r>
                  <a:rPr lang="en-US" dirty="0" smtClean="0"/>
                  <a:t>three-point </a:t>
                </a:r>
                <a:r>
                  <a:rPr lang="en-US" dirty="0" smtClean="0"/>
                  <a:t>centered-difference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Based on the Taylor series expansion we could determine the order of the truncation error. In the present</a:t>
                </a:r>
                <a:r>
                  <a:rPr lang="en-US" baseline="0" dirty="0" smtClean="0"/>
                  <a:t> case we found a truncation error of second order in h.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 the previous lecture we learned how one can derive formulas to estimate numerically the derivative of a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used for this Taylor series expansions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One of them was the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three-point centered-difference formula:</a:t>
                </a:r>
                <a:endParaRPr lang="en-US" dirty="0" smtClean="0"/>
              </a:p>
              <a:p>
                <a:pPr/>
                <a:r>
                  <a:rPr lang="fr-FR" i="0">
                    <a:latin typeface="Cambria Math" panose="02040503050406030204" pitchFamily="18" charset="0"/>
                  </a:rPr>
                  <a:t>𝑓</a:t>
                </a:r>
                <a:r>
                  <a:rPr lang="fr-FR" i="0" smtClean="0">
                    <a:latin typeface="Cambria Math" panose="02040503050406030204" pitchFamily="18" charset="0"/>
                  </a:rPr>
                  <a:t>^</a:t>
                </a:r>
                <a:r>
                  <a:rPr lang="fr-FR" i="0">
                    <a:latin typeface="Cambria Math" panose="02040503050406030204" pitchFamily="18" charset="0"/>
                  </a:rPr>
                  <a:t>′ (𝑥)</a:t>
                </a:r>
                <a:r>
                  <a:rPr lang="en-US" i="0">
                    <a:latin typeface="Cambria Math" panose="02040503050406030204" pitchFamily="18" charset="0"/>
                  </a:rPr>
                  <a:t>=(𝑓(𝑥+ℎ)−𝑓(𝑥−ℎ))/2ℎ</a:t>
                </a:r>
                <a:endParaRPr lang="en-US" dirty="0" smtClean="0"/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Based on the Taylor series expansion we could determine the order of the truncation error. In the present</a:t>
                </a:r>
                <a:r>
                  <a:rPr lang="en-US" baseline="0" dirty="0" smtClean="0"/>
                  <a:t> case we found a truncation error of second order in h.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71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noted that such formulas are very sensitive to round-off errors</a:t>
            </a:r>
          </a:p>
          <a:p>
            <a:endParaRPr lang="en-US" dirty="0" smtClean="0"/>
          </a:p>
          <a:p>
            <a:r>
              <a:rPr lang="en-US" dirty="0" smtClean="0"/>
              <a:t>In the present</a:t>
            </a:r>
            <a:r>
              <a:rPr lang="en-US" baseline="0" dirty="0" smtClean="0"/>
              <a:t> lecture we will study this aspect in more details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99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study the effect of round-off errors and truncation errors we use the three-point centered-difference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will compute the difference between the real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and the numerical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𝑚𝑎𝑐h𝑖𝑛𝑒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real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</a:t>
                </a:r>
                <a:r>
                  <a:rPr lang="en-US" baseline="0" dirty="0" smtClean="0"/>
                  <a:t> the number we would obtain if we would be able to evaluate the derivative with no truncation and no round-off error.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numerical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𝑚𝑎𝑐h𝑖𝑛𝑒</m:t>
                        </m:r>
                      </m:sub>
                    </m:sSub>
                  </m:oMath>
                </a14:m>
                <a:r>
                  <a:rPr lang="en-US" dirty="0" smtClean="0"/>
                  <a:t>  is the number</a:t>
                </a:r>
                <a:r>
                  <a:rPr lang="en-US" baseline="0" dirty="0" smtClean="0"/>
                  <a:t> we </a:t>
                </a:r>
                <a:r>
                  <a:rPr lang="en-US" dirty="0" smtClean="0"/>
                  <a:t>obtain when evaluating numerically the </a:t>
                </a:r>
                <a:r>
                  <a:rPr lang="en-US" dirty="0"/>
                  <a:t>three-point centered-difference formula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study the effect of round-off errors and truncation errors we use the </a:t>
                </a:r>
                <a:r>
                  <a:rPr lang="en-US" dirty="0" smtClean="0"/>
                  <a:t>three-point centered-difference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will compute the difference between the real value </a:t>
                </a:r>
                <a:r>
                  <a:rPr lang="fr-FR" i="0">
                    <a:latin typeface="Cambria Math" panose="02040503050406030204" pitchFamily="18" charset="0"/>
                  </a:rPr>
                  <a:t>𝑓^′ (𝑥)</a:t>
                </a:r>
                <a:r>
                  <a:rPr lang="en-US" dirty="0" smtClean="0"/>
                  <a:t> and the numerical value </a:t>
                </a:r>
                <a:r>
                  <a:rPr lang="fr-FR" i="0" smtClean="0">
                    <a:latin typeface="Cambria Math" panose="02040503050406030204" pitchFamily="18" charset="0"/>
                  </a:rPr>
                  <a:t>〖</a:t>
                </a:r>
                <a:r>
                  <a:rPr lang="fr-FR" i="0"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[</a:t>
                </a:r>
                <a:r>
                  <a:rPr lang="fr-FR" i="0">
                    <a:latin typeface="Cambria Math" panose="02040503050406030204" pitchFamily="18" charset="0"/>
                  </a:rPr>
                  <a:t>𝑓〗^′ (𝑥)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]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〗_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𝑚𝑎𝑐ℎ𝑖𝑛𝑒</a:t>
                </a:r>
                <a:endParaRPr lang="en-CA" dirty="0" smtClean="0"/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real value </a:t>
                </a:r>
                <a:r>
                  <a:rPr lang="fr-FR" i="0">
                    <a:latin typeface="Cambria Math" panose="02040503050406030204" pitchFamily="18" charset="0"/>
                  </a:rPr>
                  <a:t>𝑓^′ (𝑥)</a:t>
                </a:r>
                <a:r>
                  <a:rPr lang="en-US" dirty="0" smtClean="0"/>
                  <a:t> </a:t>
                </a:r>
                <a:r>
                  <a:rPr lang="en-US" dirty="0" smtClean="0"/>
                  <a:t>is</a:t>
                </a:r>
                <a:r>
                  <a:rPr lang="en-US" baseline="0" dirty="0" smtClean="0"/>
                  <a:t> the number we would obtain if we would be able to evaluate the derivative with no truncation and no round-off error.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numerical value </a:t>
                </a:r>
                <a:r>
                  <a:rPr lang="fr-FR" i="0" smtClean="0">
                    <a:latin typeface="Cambria Math" panose="02040503050406030204" pitchFamily="18" charset="0"/>
                  </a:rPr>
                  <a:t>〖</a:t>
                </a:r>
                <a:r>
                  <a:rPr lang="fr-FR" i="0"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[</a:t>
                </a:r>
                <a:r>
                  <a:rPr lang="fr-FR" i="0">
                    <a:latin typeface="Cambria Math" panose="02040503050406030204" pitchFamily="18" charset="0"/>
                  </a:rPr>
                  <a:t>𝑓〗^′ (𝑥)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]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〗_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𝑚𝑎𝑐ℎ𝑖𝑛𝑒</a:t>
                </a:r>
                <a:r>
                  <a:rPr lang="en-US" dirty="0" smtClean="0"/>
                  <a:t> </a:t>
                </a:r>
                <a:r>
                  <a:rPr lang="en-US" dirty="0" smtClean="0"/>
                  <a:t> is the number</a:t>
                </a:r>
                <a:r>
                  <a:rPr lang="en-US" baseline="0" dirty="0" smtClean="0"/>
                  <a:t> we </a:t>
                </a:r>
                <a:r>
                  <a:rPr lang="en-US" dirty="0" smtClean="0"/>
                  <a:t>obtain </a:t>
                </a:r>
                <a:r>
                  <a:rPr lang="en-US" dirty="0" smtClean="0"/>
                  <a:t>when evaluating numerically the </a:t>
                </a:r>
                <a:r>
                  <a:rPr lang="en-US" dirty="0"/>
                  <a:t>three-point centered-difference formula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67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coming calculations we use two notations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First: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will designate the numerical value when we evaluate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Second,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CA" dirty="0" smtClean="0"/>
                  <a:t> will designate the round-off error.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Consequently we can write: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Keep</a:t>
                </a:r>
                <a:r>
                  <a:rPr lang="en-US" baseline="0" dirty="0" smtClean="0"/>
                  <a:t> in mind that f(x) is the value of the function we would obtain if we could evaluate it without any round-off error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Recall </a:t>
                </a:r>
                <a:r>
                  <a:rPr lang="en-US" baseline="0" dirty="0" smtClean="0"/>
                  <a:t>from </a:t>
                </a:r>
                <a:r>
                  <a:rPr lang="en-US" baseline="0" dirty="0" smtClean="0"/>
                  <a:t>the first </a:t>
                </a:r>
                <a:r>
                  <a:rPr lang="en-US" baseline="0" dirty="0" smtClean="0"/>
                  <a:t>lesson, </a:t>
                </a:r>
                <a:r>
                  <a:rPr lang="en-US" baseline="0" dirty="0" smtClean="0"/>
                  <a:t>where we discussed round-off </a:t>
                </a:r>
                <a:r>
                  <a:rPr lang="en-US" baseline="0" dirty="0" smtClean="0"/>
                  <a:t>errors, </a:t>
                </a:r>
                <a:r>
                  <a:rPr lang="en-US" baseline="0" dirty="0" smtClean="0"/>
                  <a:t>that a function can never be evaluated free of round-off errors, as we never </a:t>
                </a:r>
                <a:r>
                  <a:rPr lang="en-US" baseline="0" dirty="0" err="1" smtClean="0"/>
                  <a:t>calcaulte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with an infinite number of digits.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You may want to quickly review the </a:t>
                </a:r>
                <a:r>
                  <a:rPr lang="en-US" baseline="0" dirty="0" smtClean="0"/>
                  <a:t>lecture </a:t>
                </a:r>
                <a:r>
                  <a:rPr lang="en-US" baseline="0" dirty="0" smtClean="0"/>
                  <a:t>on round-off errors from lesson 1 in case you forgot about these concepts </a:t>
                </a:r>
                <a:endParaRPr lang="en-US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coming calculations we use two notations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First: 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 ̂</a:t>
                </a:r>
                <a:r>
                  <a:rPr lang="fr-FR" i="0">
                    <a:latin typeface="Cambria Math" panose="02040503050406030204" pitchFamily="18" charset="0"/>
                  </a:rPr>
                  <a:t>(𝑥)</a:t>
                </a:r>
                <a:r>
                  <a:rPr lang="en-US" dirty="0" smtClean="0"/>
                  <a:t> will designate the numerical value when we evaluate a function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</a:t>
                </a:r>
                <a:r>
                  <a:rPr lang="fr-FR" i="0">
                    <a:latin typeface="Cambria Math" panose="02040503050406030204" pitchFamily="18" charset="0"/>
                  </a:rPr>
                  <a:t>(𝑥)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Second, </a:t>
                </a:r>
                <a:r>
                  <a:rPr lang="fr-F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CA" dirty="0" smtClean="0"/>
                  <a:t> will designate the round-off error.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Consequently we can write: </a:t>
                </a:r>
                <a:r>
                  <a:rPr lang="en-US" i="0">
                    <a:latin typeface="Cambria Math" panose="02040503050406030204" pitchFamily="18" charset="0"/>
                  </a:rPr>
                  <a:t>𝑓</a:t>
                </a:r>
                <a:r>
                  <a:rPr lang="en-US" i="0" smtClean="0">
                    <a:latin typeface="Cambria Math" panose="02040503050406030204" pitchFamily="18" charset="0"/>
                  </a:rPr>
                  <a:t> ̂</a:t>
                </a:r>
                <a:r>
                  <a:rPr lang="fr-FR" i="0">
                    <a:latin typeface="Cambria Math" panose="02040503050406030204" pitchFamily="18" charset="0"/>
                  </a:rPr>
                  <a:t>(𝑥)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=𝑓(𝑥)+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Keep</a:t>
                </a:r>
                <a:r>
                  <a:rPr lang="en-US" baseline="0" dirty="0" smtClean="0"/>
                  <a:t> in mind that f(x) is the value of the function we would obtain if we could evaluate it without any round-off error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Recall form the first lesson where we discussed round-off errors that a function can never be evaluated free of round-off errors, as we never </a:t>
                </a:r>
                <a:r>
                  <a:rPr lang="en-US" baseline="0" dirty="0" err="1" smtClean="0"/>
                  <a:t>calcaute</a:t>
                </a:r>
                <a:r>
                  <a:rPr lang="en-US" baseline="0" dirty="0" smtClean="0"/>
                  <a:t> with an infinite number of digits.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You may want to quickly review the lesson on round-off errors from lesson 1 in case you forgot about these concepts </a:t>
                </a:r>
                <a:endParaRPr lang="en-US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32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start our calculations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have: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𝑚𝑎𝑐h𝑖𝑛𝑒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By calculating the difference between the true value of the derivative and the one we obtain by evaluating it numerically with </a:t>
                </a:r>
                <a:r>
                  <a:rPr lang="en-US" baseline="0" dirty="0" smtClean="0"/>
                  <a:t>the </a:t>
                </a:r>
                <a:r>
                  <a:rPr lang="en-US" dirty="0" smtClean="0"/>
                  <a:t>three-point centered-difference formula,</a:t>
                </a:r>
                <a:r>
                  <a:rPr lang="en-US" baseline="0" dirty="0" smtClean="0"/>
                  <a:t> we obtain the total error. Recall that the total error is made of the sum of the truncation and the round-off error. 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Our goal will be to identify these two contributions.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we designate by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 smtClean="0"/>
                  <a:t> the round-off error we introduce by evaluating numerically f(</a:t>
                </a:r>
                <a:r>
                  <a:rPr lang="en-CA" dirty="0" err="1" smtClean="0"/>
                  <a:t>x+h</a:t>
                </a:r>
                <a:r>
                  <a:rPr lang="en-CA" dirty="0" smtClean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 smtClean="0"/>
                  <a:t> the round-off error we introduce by evaluating f(x-h)</a:t>
                </a:r>
                <a:r>
                  <a:rPr lang="en-CA" baseline="0" dirty="0" smtClean="0"/>
                  <a:t> we can continue our calculations and write: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CA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Re-arranging slightly this expression allows us to write it as the difference of two expression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The first term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CA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This is the difference between the ideal value f’(x) and the expression we get when using the </a:t>
                </a:r>
                <a:r>
                  <a:rPr lang="en-US" dirty="0" smtClean="0"/>
                  <a:t>three-point centered-difference formula in a world free of round-off errors.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This is nothing than the truncation error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second term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This is</a:t>
                </a:r>
                <a:r>
                  <a:rPr lang="en-US" baseline="0" dirty="0" smtClean="0"/>
                  <a:t> nothing else than the round-off error.</a:t>
                </a:r>
                <a:endParaRPr lang="en-US" dirty="0" smtClean="0"/>
              </a:p>
              <a:p>
                <a:endParaRPr lang="en-CA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start our calculations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have:</a:t>
                </a:r>
              </a:p>
              <a:p>
                <a:endParaRPr lang="en-US" dirty="0" smtClean="0"/>
              </a:p>
              <a:p>
                <a:pPr/>
                <a:r>
                  <a:rPr lang="en-US" b="0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^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′ (𝑥)−</a:t>
                </a:r>
                <a:r>
                  <a:rPr lang="fr-FR" i="0">
                    <a:latin typeface="Cambria Math" panose="02040503050406030204" pitchFamily="18" charset="0"/>
                  </a:rPr>
                  <a:t>〖〖</a:t>
                </a:r>
                <a:r>
                  <a:rPr lang="en-US" i="0">
                    <a:latin typeface="Cambria Math" panose="02040503050406030204" pitchFamily="18" charset="0"/>
                  </a:rPr>
                  <a:t>[</a:t>
                </a:r>
                <a:r>
                  <a:rPr lang="fr-FR" i="0">
                    <a:latin typeface="Cambria Math" panose="02040503050406030204" pitchFamily="18" charset="0"/>
                  </a:rPr>
                  <a:t>𝑓〗^′ (𝑥)</a:t>
                </a:r>
                <a:r>
                  <a:rPr lang="en-US" i="0">
                    <a:latin typeface="Cambria Math" panose="02040503050406030204" pitchFamily="18" charset="0"/>
                  </a:rPr>
                  <a:t>]</a:t>
                </a:r>
                <a:r>
                  <a:rPr lang="fr-FR" i="0">
                    <a:latin typeface="Cambria Math" panose="02040503050406030204" pitchFamily="18" charset="0"/>
                  </a:rPr>
                  <a:t>〗_</a:t>
                </a:r>
                <a:r>
                  <a:rPr lang="en-US" i="0">
                    <a:latin typeface="Cambria Math" panose="02040503050406030204" pitchFamily="18" charset="0"/>
                  </a:rPr>
                  <a:t>𝑚𝑎𝑐ℎ𝑖𝑛𝑒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=𝑓^′ (𝑥)−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 ̂</a:t>
                </a:r>
                <a:r>
                  <a:rPr lang="en-US" b="0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𝑥+ℎ)−𝑓 ̂(𝑥−ℎ))/2ℎ</a:t>
                </a:r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By calculating the difference between the true value of the derivative and the one we obtain by evaluating it numerically with </a:t>
                </a:r>
                <a:r>
                  <a:rPr lang="en-US" baseline="0" dirty="0" smtClean="0"/>
                  <a:t>the </a:t>
                </a:r>
                <a:r>
                  <a:rPr lang="en-US" dirty="0" smtClean="0"/>
                  <a:t>three-point centered-difference formula,</a:t>
                </a:r>
                <a:r>
                  <a:rPr lang="en-US" baseline="0" dirty="0" smtClean="0"/>
                  <a:t> we obtain the total error. Recall that the total error is made of the sum of the truncation and the round-off error. 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Our goal will be to identify these two contributions.</a:t>
                </a:r>
                <a:endParaRPr lang="en-CA" dirty="0" smtClean="0"/>
              </a:p>
              <a:p>
                <a:pPr/>
                <a:endParaRPr lang="en-US" dirty="0" smtClean="0"/>
              </a:p>
              <a:p>
                <a:pPr/>
                <a:r>
                  <a:rPr lang="en-US" dirty="0" smtClean="0"/>
                  <a:t>If we designate by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</a:t>
                </a:r>
                <a:r>
                  <a:rPr lang="en-CA" dirty="0" smtClean="0"/>
                  <a:t> the round-off error we introduce by evaluating numerically f(</a:t>
                </a:r>
                <a:r>
                  <a:rPr lang="en-CA" dirty="0" err="1" smtClean="0"/>
                  <a:t>x+h</a:t>
                </a:r>
                <a:r>
                  <a:rPr lang="en-CA" dirty="0" smtClean="0"/>
                  <a:t>) and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CA" dirty="0" smtClean="0"/>
                  <a:t> the round-off error we introduce by evaluating f(x-h)</a:t>
                </a:r>
                <a:r>
                  <a:rPr lang="en-CA" baseline="0" dirty="0" smtClean="0"/>
                  <a:t> we can continue our calculations and write:</a:t>
                </a:r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𝑓</a:t>
                </a:r>
                <a:r>
                  <a:rPr 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′ (𝑥)−(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b="0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𝑥+ℎ)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1</a:t>
                </a:r>
                <a:r>
                  <a:rPr lang="en-US" i="0">
                    <a:latin typeface="Cambria Math" panose="02040503050406030204" pitchFamily="18" charset="0"/>
                  </a:rPr>
                  <a:t>−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𝑓</a:t>
                </a:r>
                <a:r>
                  <a:rPr lang="en-US" b="0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𝑥−ℎ)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</a:t>
                </a:r>
                <a:r>
                  <a:rPr lang="en-US" i="0">
                    <a:latin typeface="Cambria Math" panose="02040503050406030204" pitchFamily="18" charset="0"/>
                  </a:rPr>
                  <a:t>2ℎ</a:t>
                </a:r>
                <a:endParaRPr lang="en-CA" baseline="0" dirty="0" smtClean="0"/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Re-arranging slightly this expression allows us to write it as the difference of two expression</a:t>
                </a:r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The first term is </a:t>
                </a:r>
                <a:r>
                  <a:rPr lang="en-US" i="0" smtClean="0">
                    <a:latin typeface="Cambria Math" panose="02040503050406030204" pitchFamily="18" charset="0"/>
                  </a:rPr>
                  <a:t>𝑓′(𝑥)−</a:t>
                </a:r>
                <a:r>
                  <a:rPr lang="en-US" i="0">
                    <a:latin typeface="Cambria Math" panose="02040503050406030204" pitchFamily="18" charset="0"/>
                  </a:rPr>
                  <a:t>(𝑓(𝑥+ℎ)−𝑓(𝑥−ℎ))/2ℎ</a:t>
                </a:r>
                <a:endParaRPr lang="en-CA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This is the difference between the ideal value f’(x) and the expression we get when using the </a:t>
                </a:r>
                <a:r>
                  <a:rPr lang="en-US" dirty="0" smtClean="0"/>
                  <a:t>three-point centered-difference formula in a world free of round-off errors.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This is nothing than the truncation error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second term is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</a:t>
                </a:r>
                <a:r>
                  <a:rPr lang="en-US" i="0">
                    <a:latin typeface="Cambria Math" panose="02040503050406030204" pitchFamily="18" charset="0"/>
                  </a:rPr>
                  <a:t>1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−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)/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2ℎ</a:t>
                </a: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This is</a:t>
                </a:r>
                <a:r>
                  <a:rPr lang="en-US" baseline="0" dirty="0" smtClean="0"/>
                  <a:t> nothing else than the round-off error.</a:t>
                </a:r>
                <a:endParaRPr lang="en-US" dirty="0" smtClean="0"/>
              </a:p>
              <a:p>
                <a:pPr/>
                <a:endParaRPr lang="en-CA" baseline="0" dirty="0" smtClean="0"/>
              </a:p>
              <a:p>
                <a:pPr/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48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know already how much is the truncation error of the three-point centered-difference formula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number</a:t>
                </a:r>
                <a:r>
                  <a:rPr lang="en-US" baseline="0" dirty="0" smtClean="0"/>
                  <a:t> c is a number between x-h and </a:t>
                </a:r>
                <a:r>
                  <a:rPr lang="en-US" baseline="0" dirty="0" err="1" smtClean="0"/>
                  <a:t>x+h</a:t>
                </a:r>
                <a:r>
                  <a:rPr lang="en-US" baseline="0" dirty="0" smtClean="0"/>
                  <a:t>. As h will be small, we will approximate c by x and the truncation error can be approximated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 smtClean="0"/>
                  <a:t>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know already how much is the truncation error of the </a:t>
                </a:r>
                <a:r>
                  <a:rPr lang="en-US" dirty="0" smtClean="0"/>
                  <a:t>three-point centered-difference formula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number</a:t>
                </a:r>
                <a:r>
                  <a:rPr lang="en-US" baseline="0" dirty="0" smtClean="0"/>
                  <a:t> c is a number between x-h and </a:t>
                </a:r>
                <a:r>
                  <a:rPr lang="en-US" baseline="0" dirty="0" err="1" smtClean="0"/>
                  <a:t>x+h</a:t>
                </a:r>
                <a:r>
                  <a:rPr lang="en-US" baseline="0" dirty="0" smtClean="0"/>
                  <a:t>. As h will be small, we will approximate c by x and the truncation error can be approximated by </a:t>
                </a:r>
                <a:r>
                  <a:rPr lang="fr-FR" i="0" smtClean="0">
                    <a:latin typeface="Cambria Math" panose="02040503050406030204" pitchFamily="18" charset="0"/>
                  </a:rPr>
                  <a:t>(</a:t>
                </a:r>
                <a:r>
                  <a:rPr lang="fr-FR" i="0">
                    <a:latin typeface="Cambria Math" panose="02040503050406030204" pitchFamily="18" charset="0"/>
                  </a:rPr>
                  <a:t>𝑓^′′′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(𝑥)</a:t>
                </a:r>
                <a:r>
                  <a:rPr lang="fr-FR" b="0" i="0" smtClean="0">
                    <a:latin typeface="Cambria Math" panose="02040503050406030204" pitchFamily="18" charset="0"/>
                  </a:rPr>
                  <a:t>)/</a:t>
                </a:r>
                <a:r>
                  <a:rPr lang="en-US" i="0">
                    <a:latin typeface="Cambria Math" panose="02040503050406030204" pitchFamily="18" charset="0"/>
                  </a:rPr>
                  <a:t>6</a:t>
                </a:r>
                <a:r>
                  <a:rPr lang="fr-FR" i="0">
                    <a:latin typeface="Cambria Math" panose="02040503050406030204" pitchFamily="18" charset="0"/>
                  </a:rPr>
                  <a:t> ℎ^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en-CA" dirty="0" smtClean="0"/>
                  <a:t>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04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round-off</a:t>
                </a:r>
                <a:r>
                  <a:rPr lang="en-US" baseline="0" dirty="0" smtClean="0"/>
                  <a:t> error contribution to the total error can be further estimated as well.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First recall that the round-off error is typically of the order of magnitude of the machine epsilon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𝑚𝑎𝑐h</m:t>
                        </m:r>
                      </m:sub>
                    </m:sSub>
                  </m:oMath>
                </a14:m>
                <a:r>
                  <a:rPr lang="en-US" baseline="0" dirty="0" smtClean="0"/>
                  <a:t>, which is 10^(-16) if we use 16 digits in our calculations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Consequently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𝑚𝑎𝑐h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which simplifies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𝑚𝑎𝑐h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round-off</a:t>
                </a:r>
                <a:r>
                  <a:rPr lang="en-US" baseline="0" dirty="0" smtClean="0"/>
                  <a:t> error contribution to the total error can be further estimated as well.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First recall that the round-off error is typically of the order of magnitude of the machine epsilon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𝑚𝑎𝑐ℎ</a:t>
                </a:r>
                <a:r>
                  <a:rPr lang="en-US" baseline="0" dirty="0" smtClean="0"/>
                  <a:t>, which is 10^(-16) if we use 16 digits in our calculations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Consequently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endParaRPr lang="en-US" b="0" dirty="0" smtClean="0"/>
              </a:p>
              <a:p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i="0" smtClean="0">
                    <a:latin typeface="Cambria Math" panose="02040503050406030204" pitchFamily="18" charset="0"/>
                  </a:rPr>
                  <a:t>|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</a:t>
                </a:r>
                <a:r>
                  <a:rPr lang="en-US" i="0">
                    <a:latin typeface="Cambria Math" panose="02040503050406030204" pitchFamily="18" charset="0"/>
                  </a:rPr>
                  <a:t>1−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𝜀_2)/</a:t>
                </a:r>
                <a:r>
                  <a:rPr lang="en-US" i="0">
                    <a:latin typeface="Cambria Math" panose="02040503050406030204" pitchFamily="18" charset="0"/>
                  </a:rPr>
                  <a:t>2ℎ|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</a:t>
                </a:r>
                <a:r>
                  <a:rPr lang="en-US" i="0">
                    <a:latin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𝜀〗_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𝑚𝑎𝑐ℎ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</a:rPr>
                  <a:t>2ℎ</a:t>
                </a:r>
                <a:endParaRPr lang="en-US" baseline="0" dirty="0" smtClean="0"/>
              </a:p>
              <a:p>
                <a:pPr/>
                <a:endParaRPr lang="en-US" baseline="0" dirty="0" smtClean="0"/>
              </a:p>
              <a:p>
                <a:pPr/>
                <a:r>
                  <a:rPr lang="en-US" baseline="0" dirty="0" smtClean="0"/>
                  <a:t>which simplifies to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𝜀_𝑚𝑎𝑐ℎ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08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summary the total error E(h) will be smaller or equal than 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𝑚𝑎𝑐h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</a:t>
                </a:r>
                <a:r>
                  <a:rPr lang="en-US" baseline="0" dirty="0" smtClean="0"/>
                  <a:t> us plot this error in function of the choice of h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E(h) is the sum of two terms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term, the truncation errors, is proportional to h square. This is because the used numerical approximation is a second order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second term, the round-off errors, is inversely proportional to h.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function E(h) will have a minimum</a:t>
                </a:r>
                <a:r>
                  <a:rPr lang="en-US" baseline="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CA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From</a:t>
                </a:r>
                <a:r>
                  <a:rPr lang="en-US" baseline="0" dirty="0" smtClean="0"/>
                  <a:t> the expression of E(h) it is simple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CA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Try to do it as an exercise. </a:t>
                </a:r>
              </a:p>
              <a:p>
                <a:r>
                  <a:rPr lang="en-US" dirty="0" smtClean="0"/>
                  <a:t>Simply</a:t>
                </a:r>
                <a:r>
                  <a:rPr lang="en-US" baseline="0" dirty="0" smtClean="0"/>
                  <a:t> search for the minimum of E(h) by looking for the zero of the first derivative of E(h).</a:t>
                </a:r>
              </a:p>
              <a:p>
                <a:endParaRPr lang="en-US" baseline="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summary the total error E(h) will be smaller or equal than </a:t>
                </a:r>
              </a:p>
              <a:p>
                <a:endParaRPr lang="en-US" dirty="0" smtClean="0"/>
              </a:p>
              <a:p>
                <a:r>
                  <a:rPr lang="en-US" i="0" smtClean="0">
                    <a:latin typeface="Cambria Math" panose="02040503050406030204" pitchFamily="18" charset="0"/>
                  </a:rPr>
                  <a:t>|</a:t>
                </a:r>
                <a:r>
                  <a:rPr lang="fr-FR" i="0">
                    <a:latin typeface="Cambria Math" panose="02040503050406030204" pitchFamily="18" charset="0"/>
                  </a:rPr>
                  <a:t>𝑓^′′′</a:t>
                </a:r>
                <a:r>
                  <a:rPr lang="en-US" i="0">
                    <a:latin typeface="Cambria Math" panose="02040503050406030204" pitchFamily="18" charset="0"/>
                  </a:rPr>
                  <a:t> (𝑥)|</a:t>
                </a:r>
                <a:r>
                  <a:rPr lang="fr-FR" i="0" smtClean="0">
                    <a:latin typeface="Cambria Math" panose="02040503050406030204" pitchFamily="18" charset="0"/>
                  </a:rPr>
                  <a:t>/</a:t>
                </a:r>
                <a:r>
                  <a:rPr lang="en-US" i="0">
                    <a:latin typeface="Cambria Math" panose="02040503050406030204" pitchFamily="18" charset="0"/>
                  </a:rPr>
                  <a:t>6</a:t>
                </a:r>
                <a:r>
                  <a:rPr lang="fr-FR" i="0">
                    <a:latin typeface="Cambria Math" panose="02040503050406030204" pitchFamily="18" charset="0"/>
                  </a:rPr>
                  <a:t> ℎ^</a:t>
                </a:r>
                <a:r>
                  <a:rPr lang="en-US" i="0">
                    <a:latin typeface="Cambria Math" panose="02040503050406030204" pitchFamily="18" charset="0"/>
                  </a:rPr>
                  <a:t>2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𝜀_𝑚𝑎𝑐ℎ/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</a:t>
                </a:r>
                <a:r>
                  <a:rPr lang="en-US" baseline="0" dirty="0" smtClean="0"/>
                  <a:t> us plot this error in function of the choice of h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E(h) is the sum of two terms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first term, the truncation errors, is proportional to h square. This is because the used numerical approximation is a second order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second term, the round-off errors, is inversely proportional to h.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function E(h) will have a minimum</a:t>
                </a:r>
                <a:r>
                  <a:rPr lang="en-US" baseline="0" dirty="0" smtClean="0"/>
                  <a:t> in 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ℎ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𝑜𝑝𝑡</a:t>
                </a:r>
                <a:r>
                  <a:rPr lang="en-CA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From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the expression of E(h) it is simple to compute </a:t>
                </a:r>
                <a:r>
                  <a:rPr lang="en-US" sz="1200" b="0" i="0" smtClean="0">
                    <a:solidFill>
                      <a:srgbClr val="48A6AD"/>
                    </a:solidFill>
                    <a:latin typeface="Cambria Math" panose="02040503050406030204" pitchFamily="18" charset="0"/>
                  </a:rPr>
                  <a:t>ℎ_𝑜𝑝𝑡</a:t>
                </a:r>
                <a:r>
                  <a:rPr lang="en-CA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Try to do it as an exercise. </a:t>
                </a:r>
              </a:p>
              <a:p>
                <a:r>
                  <a:rPr lang="en-US" dirty="0" smtClean="0"/>
                  <a:t>Simply</a:t>
                </a:r>
                <a:r>
                  <a:rPr lang="en-US" baseline="0" dirty="0" smtClean="0"/>
                  <a:t> search for the minimum of E(h) by looking for the zero of the first derivative of E(h).</a:t>
                </a:r>
              </a:p>
              <a:p>
                <a:endParaRPr lang="en-US" baseline="0" dirty="0" smtClean="0"/>
              </a:p>
              <a:p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10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Numerical differentiation</a:t>
            </a:r>
            <a:br>
              <a:rPr lang="en-US" dirty="0" smtClean="0"/>
            </a:br>
            <a:r>
              <a:rPr lang="en-US" dirty="0" smtClean="0"/>
              <a:t>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numerical error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4200" y="5907314"/>
            <a:ext cx="6250774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34852" y="1962151"/>
            <a:ext cx="25165" cy="4133849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18743" y="6059714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43" y="6059714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23063" y="1962150"/>
                <a:ext cx="8912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63" y="1962150"/>
                <a:ext cx="891270" cy="461665"/>
              </a:xfrm>
              <a:prstGeom prst="rect">
                <a:avLst/>
              </a:prstGeom>
              <a:blipFill>
                <a:blip r:embed="rId4"/>
                <a:stretch>
                  <a:fillRect r="-2055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3810000" y="2714176"/>
            <a:ext cx="3619500" cy="3077024"/>
          </a:xfrm>
          <a:custGeom>
            <a:avLst/>
            <a:gdLst>
              <a:gd name="connsiteX0" fmla="*/ 0 w 3619500"/>
              <a:gd name="connsiteY0" fmla="*/ 0 h 2656214"/>
              <a:gd name="connsiteX1" fmla="*/ 228600 w 3619500"/>
              <a:gd name="connsiteY1" fmla="*/ 1079500 h 2656214"/>
              <a:gd name="connsiteX2" fmla="*/ 571500 w 3619500"/>
              <a:gd name="connsiteY2" fmla="*/ 1790700 h 2656214"/>
              <a:gd name="connsiteX3" fmla="*/ 901700 w 3619500"/>
              <a:gd name="connsiteY3" fmla="*/ 2159000 h 2656214"/>
              <a:gd name="connsiteX4" fmla="*/ 1397000 w 3619500"/>
              <a:gd name="connsiteY4" fmla="*/ 2463800 h 2656214"/>
              <a:gd name="connsiteX5" fmla="*/ 2247900 w 3619500"/>
              <a:gd name="connsiteY5" fmla="*/ 2628900 h 2656214"/>
              <a:gd name="connsiteX6" fmla="*/ 3619500 w 3619500"/>
              <a:gd name="connsiteY6" fmla="*/ 2654300 h 265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9500" h="2656214">
                <a:moveTo>
                  <a:pt x="0" y="0"/>
                </a:moveTo>
                <a:cubicBezTo>
                  <a:pt x="66675" y="390525"/>
                  <a:pt x="133350" y="781050"/>
                  <a:pt x="228600" y="1079500"/>
                </a:cubicBezTo>
                <a:cubicBezTo>
                  <a:pt x="323850" y="1377950"/>
                  <a:pt x="459317" y="1610783"/>
                  <a:pt x="571500" y="1790700"/>
                </a:cubicBezTo>
                <a:cubicBezTo>
                  <a:pt x="683683" y="1970617"/>
                  <a:pt x="764117" y="2046817"/>
                  <a:pt x="901700" y="2159000"/>
                </a:cubicBezTo>
                <a:cubicBezTo>
                  <a:pt x="1039283" y="2271183"/>
                  <a:pt x="1172633" y="2385483"/>
                  <a:pt x="1397000" y="2463800"/>
                </a:cubicBezTo>
                <a:cubicBezTo>
                  <a:pt x="1621367" y="2542117"/>
                  <a:pt x="1877483" y="2597150"/>
                  <a:pt x="2247900" y="2628900"/>
                </a:cubicBezTo>
                <a:cubicBezTo>
                  <a:pt x="2618317" y="2660650"/>
                  <a:pt x="3118908" y="2657475"/>
                  <a:pt x="3619500" y="265430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580536" y="3191882"/>
            <a:ext cx="3517900" cy="2616200"/>
          </a:xfrm>
          <a:custGeom>
            <a:avLst/>
            <a:gdLst>
              <a:gd name="connsiteX0" fmla="*/ 0 w 2286000"/>
              <a:gd name="connsiteY0" fmla="*/ 2616200 h 2616200"/>
              <a:gd name="connsiteX1" fmla="*/ 635000 w 2286000"/>
              <a:gd name="connsiteY1" fmla="*/ 2540000 h 2616200"/>
              <a:gd name="connsiteX2" fmla="*/ 1104900 w 2286000"/>
              <a:gd name="connsiteY2" fmla="*/ 2311400 h 2616200"/>
              <a:gd name="connsiteX3" fmla="*/ 1485900 w 2286000"/>
              <a:gd name="connsiteY3" fmla="*/ 1955800 h 2616200"/>
              <a:gd name="connsiteX4" fmla="*/ 1828800 w 2286000"/>
              <a:gd name="connsiteY4" fmla="*/ 1295400 h 2616200"/>
              <a:gd name="connsiteX5" fmla="*/ 2120900 w 2286000"/>
              <a:gd name="connsiteY5" fmla="*/ 584200 h 2616200"/>
              <a:gd name="connsiteX6" fmla="*/ 2286000 w 2286000"/>
              <a:gd name="connsiteY6" fmla="*/ 0 h 26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0" h="2616200">
                <a:moveTo>
                  <a:pt x="0" y="2616200"/>
                </a:moveTo>
                <a:cubicBezTo>
                  <a:pt x="225425" y="2603500"/>
                  <a:pt x="450850" y="2590800"/>
                  <a:pt x="635000" y="2540000"/>
                </a:cubicBezTo>
                <a:cubicBezTo>
                  <a:pt x="819150" y="2489200"/>
                  <a:pt x="963083" y="2408767"/>
                  <a:pt x="1104900" y="2311400"/>
                </a:cubicBezTo>
                <a:cubicBezTo>
                  <a:pt x="1246717" y="2214033"/>
                  <a:pt x="1365250" y="2125133"/>
                  <a:pt x="1485900" y="1955800"/>
                </a:cubicBezTo>
                <a:cubicBezTo>
                  <a:pt x="1606550" y="1786467"/>
                  <a:pt x="1722967" y="1524000"/>
                  <a:pt x="1828800" y="1295400"/>
                </a:cubicBezTo>
                <a:cubicBezTo>
                  <a:pt x="1934633" y="1066800"/>
                  <a:pt x="2044700" y="800100"/>
                  <a:pt x="2120900" y="584200"/>
                </a:cubicBezTo>
                <a:cubicBezTo>
                  <a:pt x="2197100" y="368300"/>
                  <a:pt x="2241550" y="184150"/>
                  <a:pt x="2286000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3851075" y="2476986"/>
            <a:ext cx="3288436" cy="2594324"/>
          </a:xfrm>
          <a:custGeom>
            <a:avLst/>
            <a:gdLst>
              <a:gd name="connsiteX0" fmla="*/ 0 w 3175000"/>
              <a:gd name="connsiteY0" fmla="*/ 0 h 2237452"/>
              <a:gd name="connsiteX1" fmla="*/ 254000 w 3175000"/>
              <a:gd name="connsiteY1" fmla="*/ 1041400 h 2237452"/>
              <a:gd name="connsiteX2" fmla="*/ 685800 w 3175000"/>
              <a:gd name="connsiteY2" fmla="*/ 1841500 h 2237452"/>
              <a:gd name="connsiteX3" fmla="*/ 1003300 w 3175000"/>
              <a:gd name="connsiteY3" fmla="*/ 2133600 h 2237452"/>
              <a:gd name="connsiteX4" fmla="*/ 1244600 w 3175000"/>
              <a:gd name="connsiteY4" fmla="*/ 2209800 h 2237452"/>
              <a:gd name="connsiteX5" fmla="*/ 1320800 w 3175000"/>
              <a:gd name="connsiteY5" fmla="*/ 2235200 h 2237452"/>
              <a:gd name="connsiteX6" fmla="*/ 1727200 w 3175000"/>
              <a:gd name="connsiteY6" fmla="*/ 2159000 h 2237452"/>
              <a:gd name="connsiteX7" fmla="*/ 2184400 w 3175000"/>
              <a:gd name="connsiteY7" fmla="*/ 1778000 h 2237452"/>
              <a:gd name="connsiteX8" fmla="*/ 2844800 w 3175000"/>
              <a:gd name="connsiteY8" fmla="*/ 914400 h 2237452"/>
              <a:gd name="connsiteX9" fmla="*/ 3175000 w 3175000"/>
              <a:gd name="connsiteY9" fmla="*/ 241300 h 2237452"/>
              <a:gd name="connsiteX0" fmla="*/ 0 w 3175000"/>
              <a:gd name="connsiteY0" fmla="*/ 0 h 2236321"/>
              <a:gd name="connsiteX1" fmla="*/ 254000 w 3175000"/>
              <a:gd name="connsiteY1" fmla="*/ 1041400 h 2236321"/>
              <a:gd name="connsiteX2" fmla="*/ 685800 w 3175000"/>
              <a:gd name="connsiteY2" fmla="*/ 1841500 h 2236321"/>
              <a:gd name="connsiteX3" fmla="*/ 1003300 w 3175000"/>
              <a:gd name="connsiteY3" fmla="*/ 2133600 h 2236321"/>
              <a:gd name="connsiteX4" fmla="*/ 1320800 w 3175000"/>
              <a:gd name="connsiteY4" fmla="*/ 2235200 h 2236321"/>
              <a:gd name="connsiteX5" fmla="*/ 1727200 w 3175000"/>
              <a:gd name="connsiteY5" fmla="*/ 2159000 h 2236321"/>
              <a:gd name="connsiteX6" fmla="*/ 2184400 w 3175000"/>
              <a:gd name="connsiteY6" fmla="*/ 1778000 h 2236321"/>
              <a:gd name="connsiteX7" fmla="*/ 2844800 w 3175000"/>
              <a:gd name="connsiteY7" fmla="*/ 914400 h 2236321"/>
              <a:gd name="connsiteX8" fmla="*/ 3175000 w 3175000"/>
              <a:gd name="connsiteY8" fmla="*/ 241300 h 223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5000" h="2236321">
                <a:moveTo>
                  <a:pt x="0" y="0"/>
                </a:moveTo>
                <a:cubicBezTo>
                  <a:pt x="69850" y="367241"/>
                  <a:pt x="139700" y="734483"/>
                  <a:pt x="254000" y="1041400"/>
                </a:cubicBezTo>
                <a:cubicBezTo>
                  <a:pt x="368300" y="1348317"/>
                  <a:pt x="560917" y="1659467"/>
                  <a:pt x="685800" y="1841500"/>
                </a:cubicBezTo>
                <a:cubicBezTo>
                  <a:pt x="810683" y="2023533"/>
                  <a:pt x="897467" y="2067983"/>
                  <a:pt x="1003300" y="2133600"/>
                </a:cubicBezTo>
                <a:cubicBezTo>
                  <a:pt x="1109133" y="2199217"/>
                  <a:pt x="1200150" y="2230967"/>
                  <a:pt x="1320800" y="2235200"/>
                </a:cubicBezTo>
                <a:cubicBezTo>
                  <a:pt x="1441450" y="2239433"/>
                  <a:pt x="1583267" y="2235200"/>
                  <a:pt x="1727200" y="2159000"/>
                </a:cubicBezTo>
                <a:cubicBezTo>
                  <a:pt x="1871133" y="2082800"/>
                  <a:pt x="1998133" y="1985433"/>
                  <a:pt x="2184400" y="1778000"/>
                </a:cubicBezTo>
                <a:cubicBezTo>
                  <a:pt x="2370667" y="1570567"/>
                  <a:pt x="2679700" y="1170517"/>
                  <a:pt x="2844800" y="914400"/>
                </a:cubicBezTo>
                <a:cubicBezTo>
                  <a:pt x="3009900" y="658283"/>
                  <a:pt x="3092450" y="449791"/>
                  <a:pt x="3175000" y="241300"/>
                </a:cubicBezTo>
              </a:path>
            </a:pathLst>
          </a:custGeom>
          <a:noFill/>
          <a:ln>
            <a:solidFill>
              <a:srgbClr val="4E6F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>
            <a:endCxn id="30" idx="1"/>
          </p:cNvCxnSpPr>
          <p:nvPr/>
        </p:nvCxnSpPr>
        <p:spPr>
          <a:xfrm flipV="1">
            <a:off x="7240575" y="4840478"/>
            <a:ext cx="1347683" cy="774707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588258" y="4609645"/>
                <a:ext cx="29910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48A6AD"/>
                    </a:solidFill>
                  </a:rPr>
                  <a:t>Round-off error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258" y="4609645"/>
                <a:ext cx="2991012" cy="461665"/>
              </a:xfrm>
              <a:prstGeom prst="rect">
                <a:avLst/>
              </a:prstGeom>
              <a:blipFill>
                <a:blip r:embed="rId5"/>
                <a:stretch>
                  <a:fillRect l="-3265" t="-10526" b="-289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783047" y="1764606"/>
                <a:ext cx="2908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48A6AD"/>
                    </a:solidFill>
                  </a:rPr>
                  <a:t>Truncation error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047" y="1764606"/>
                <a:ext cx="2908425" cy="461665"/>
              </a:xfrm>
              <a:prstGeom prst="rect">
                <a:avLst/>
              </a:prstGeom>
              <a:blipFill>
                <a:blip r:embed="rId6"/>
                <a:stretch>
                  <a:fillRect l="-3354" t="-10526" b="-289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7064175" y="2223027"/>
            <a:ext cx="709472" cy="731665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4006955" y="3211428"/>
            <a:ext cx="4343400" cy="2616200"/>
          </a:xfrm>
          <a:custGeom>
            <a:avLst/>
            <a:gdLst>
              <a:gd name="connsiteX0" fmla="*/ 0 w 2286000"/>
              <a:gd name="connsiteY0" fmla="*/ 2616200 h 2616200"/>
              <a:gd name="connsiteX1" fmla="*/ 635000 w 2286000"/>
              <a:gd name="connsiteY1" fmla="*/ 2540000 h 2616200"/>
              <a:gd name="connsiteX2" fmla="*/ 1104900 w 2286000"/>
              <a:gd name="connsiteY2" fmla="*/ 2311400 h 2616200"/>
              <a:gd name="connsiteX3" fmla="*/ 1485900 w 2286000"/>
              <a:gd name="connsiteY3" fmla="*/ 1955800 h 2616200"/>
              <a:gd name="connsiteX4" fmla="*/ 1828800 w 2286000"/>
              <a:gd name="connsiteY4" fmla="*/ 1295400 h 2616200"/>
              <a:gd name="connsiteX5" fmla="*/ 2120900 w 2286000"/>
              <a:gd name="connsiteY5" fmla="*/ 584200 h 2616200"/>
              <a:gd name="connsiteX6" fmla="*/ 2286000 w 2286000"/>
              <a:gd name="connsiteY6" fmla="*/ 0 h 26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0" h="2616200">
                <a:moveTo>
                  <a:pt x="0" y="2616200"/>
                </a:moveTo>
                <a:cubicBezTo>
                  <a:pt x="225425" y="2603500"/>
                  <a:pt x="450850" y="2590800"/>
                  <a:pt x="635000" y="2540000"/>
                </a:cubicBezTo>
                <a:cubicBezTo>
                  <a:pt x="819150" y="2489200"/>
                  <a:pt x="963083" y="2408767"/>
                  <a:pt x="1104900" y="2311400"/>
                </a:cubicBezTo>
                <a:cubicBezTo>
                  <a:pt x="1246717" y="2214033"/>
                  <a:pt x="1365250" y="2125133"/>
                  <a:pt x="1485900" y="1955800"/>
                </a:cubicBezTo>
                <a:cubicBezTo>
                  <a:pt x="1606550" y="1786467"/>
                  <a:pt x="1722967" y="1524000"/>
                  <a:pt x="1828800" y="1295400"/>
                </a:cubicBezTo>
                <a:cubicBezTo>
                  <a:pt x="1934633" y="1066800"/>
                  <a:pt x="2044700" y="800100"/>
                  <a:pt x="2120900" y="584200"/>
                </a:cubicBezTo>
                <a:cubicBezTo>
                  <a:pt x="2197100" y="368300"/>
                  <a:pt x="2241550" y="184150"/>
                  <a:pt x="2286000" y="0"/>
                </a:cubicBezTo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336283" y="2851363"/>
                <a:ext cx="2908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00B050"/>
                    </a:solidFill>
                  </a:rPr>
                  <a:t>Truncation error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83" y="2851363"/>
                <a:ext cx="2908425" cy="461665"/>
              </a:xfrm>
              <a:prstGeom prst="rect">
                <a:avLst/>
              </a:prstGeom>
              <a:blipFill>
                <a:blip r:embed="rId7"/>
                <a:stretch>
                  <a:fillRect l="-3354" t="-10667" b="-3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851075" y="2874494"/>
            <a:ext cx="4270680" cy="2688106"/>
          </a:xfrm>
          <a:custGeom>
            <a:avLst/>
            <a:gdLst>
              <a:gd name="connsiteX0" fmla="*/ 0 w 3175000"/>
              <a:gd name="connsiteY0" fmla="*/ 0 h 2237452"/>
              <a:gd name="connsiteX1" fmla="*/ 254000 w 3175000"/>
              <a:gd name="connsiteY1" fmla="*/ 1041400 h 2237452"/>
              <a:gd name="connsiteX2" fmla="*/ 685800 w 3175000"/>
              <a:gd name="connsiteY2" fmla="*/ 1841500 h 2237452"/>
              <a:gd name="connsiteX3" fmla="*/ 1003300 w 3175000"/>
              <a:gd name="connsiteY3" fmla="*/ 2133600 h 2237452"/>
              <a:gd name="connsiteX4" fmla="*/ 1244600 w 3175000"/>
              <a:gd name="connsiteY4" fmla="*/ 2209800 h 2237452"/>
              <a:gd name="connsiteX5" fmla="*/ 1320800 w 3175000"/>
              <a:gd name="connsiteY5" fmla="*/ 2235200 h 2237452"/>
              <a:gd name="connsiteX6" fmla="*/ 1727200 w 3175000"/>
              <a:gd name="connsiteY6" fmla="*/ 2159000 h 2237452"/>
              <a:gd name="connsiteX7" fmla="*/ 2184400 w 3175000"/>
              <a:gd name="connsiteY7" fmla="*/ 1778000 h 2237452"/>
              <a:gd name="connsiteX8" fmla="*/ 2844800 w 3175000"/>
              <a:gd name="connsiteY8" fmla="*/ 914400 h 2237452"/>
              <a:gd name="connsiteX9" fmla="*/ 3175000 w 3175000"/>
              <a:gd name="connsiteY9" fmla="*/ 241300 h 2237452"/>
              <a:gd name="connsiteX0" fmla="*/ 0 w 3175000"/>
              <a:gd name="connsiteY0" fmla="*/ 0 h 2236321"/>
              <a:gd name="connsiteX1" fmla="*/ 254000 w 3175000"/>
              <a:gd name="connsiteY1" fmla="*/ 1041400 h 2236321"/>
              <a:gd name="connsiteX2" fmla="*/ 685800 w 3175000"/>
              <a:gd name="connsiteY2" fmla="*/ 1841500 h 2236321"/>
              <a:gd name="connsiteX3" fmla="*/ 1003300 w 3175000"/>
              <a:gd name="connsiteY3" fmla="*/ 2133600 h 2236321"/>
              <a:gd name="connsiteX4" fmla="*/ 1320800 w 3175000"/>
              <a:gd name="connsiteY4" fmla="*/ 2235200 h 2236321"/>
              <a:gd name="connsiteX5" fmla="*/ 1727200 w 3175000"/>
              <a:gd name="connsiteY5" fmla="*/ 2159000 h 2236321"/>
              <a:gd name="connsiteX6" fmla="*/ 2184400 w 3175000"/>
              <a:gd name="connsiteY6" fmla="*/ 1778000 h 2236321"/>
              <a:gd name="connsiteX7" fmla="*/ 2844800 w 3175000"/>
              <a:gd name="connsiteY7" fmla="*/ 914400 h 2236321"/>
              <a:gd name="connsiteX8" fmla="*/ 3175000 w 3175000"/>
              <a:gd name="connsiteY8" fmla="*/ 241300 h 223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5000" h="2236321">
                <a:moveTo>
                  <a:pt x="0" y="0"/>
                </a:moveTo>
                <a:cubicBezTo>
                  <a:pt x="69850" y="367241"/>
                  <a:pt x="139700" y="734483"/>
                  <a:pt x="254000" y="1041400"/>
                </a:cubicBezTo>
                <a:cubicBezTo>
                  <a:pt x="368300" y="1348317"/>
                  <a:pt x="560917" y="1659467"/>
                  <a:pt x="685800" y="1841500"/>
                </a:cubicBezTo>
                <a:cubicBezTo>
                  <a:pt x="810683" y="2023533"/>
                  <a:pt x="897467" y="2067983"/>
                  <a:pt x="1003300" y="2133600"/>
                </a:cubicBezTo>
                <a:cubicBezTo>
                  <a:pt x="1109133" y="2199217"/>
                  <a:pt x="1200150" y="2230967"/>
                  <a:pt x="1320800" y="2235200"/>
                </a:cubicBezTo>
                <a:cubicBezTo>
                  <a:pt x="1441450" y="2239433"/>
                  <a:pt x="1583267" y="2235200"/>
                  <a:pt x="1727200" y="2159000"/>
                </a:cubicBezTo>
                <a:cubicBezTo>
                  <a:pt x="1871133" y="2082800"/>
                  <a:pt x="1998133" y="1985433"/>
                  <a:pt x="2184400" y="1778000"/>
                </a:cubicBezTo>
                <a:cubicBezTo>
                  <a:pt x="2370667" y="1570567"/>
                  <a:pt x="2679700" y="1170517"/>
                  <a:pt x="2844800" y="914400"/>
                </a:cubicBezTo>
                <a:cubicBezTo>
                  <a:pt x="3009900" y="658283"/>
                  <a:pt x="3092450" y="449791"/>
                  <a:pt x="3175000" y="24130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95600" y="5562600"/>
            <a:ext cx="3733800" cy="0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8572" y="5341203"/>
            <a:ext cx="22175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Lower minimal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achievable error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159" y="4426803"/>
            <a:ext cx="33926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48A6AD"/>
                </a:solidFill>
              </a:rPr>
              <a:t>Minimal</a:t>
            </a:r>
          </a:p>
          <a:p>
            <a:r>
              <a:rPr lang="en-US" sz="2400" dirty="0" smtClean="0">
                <a:solidFill>
                  <a:srgbClr val="48A6AD"/>
                </a:solidFill>
              </a:rPr>
              <a:t>achievable </a:t>
            </a:r>
            <a:r>
              <a:rPr lang="en-US" sz="2400" dirty="0">
                <a:solidFill>
                  <a:srgbClr val="48A6AD"/>
                </a:solidFill>
              </a:rPr>
              <a:t>error</a:t>
            </a:r>
            <a:endParaRPr lang="en-US" sz="24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895600" y="5090886"/>
            <a:ext cx="3353987" cy="0"/>
          </a:xfrm>
          <a:prstGeom prst="line">
            <a:avLst/>
          </a:prstGeom>
          <a:ln w="22225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808813" y="2667000"/>
            <a:ext cx="2668187" cy="3160628"/>
          </a:xfrm>
          <a:custGeom>
            <a:avLst/>
            <a:gdLst>
              <a:gd name="connsiteX0" fmla="*/ 0 w 3619500"/>
              <a:gd name="connsiteY0" fmla="*/ 0 h 2656214"/>
              <a:gd name="connsiteX1" fmla="*/ 228600 w 3619500"/>
              <a:gd name="connsiteY1" fmla="*/ 1079500 h 2656214"/>
              <a:gd name="connsiteX2" fmla="*/ 571500 w 3619500"/>
              <a:gd name="connsiteY2" fmla="*/ 1790700 h 2656214"/>
              <a:gd name="connsiteX3" fmla="*/ 901700 w 3619500"/>
              <a:gd name="connsiteY3" fmla="*/ 2159000 h 2656214"/>
              <a:gd name="connsiteX4" fmla="*/ 1397000 w 3619500"/>
              <a:gd name="connsiteY4" fmla="*/ 2463800 h 2656214"/>
              <a:gd name="connsiteX5" fmla="*/ 2247900 w 3619500"/>
              <a:gd name="connsiteY5" fmla="*/ 2628900 h 2656214"/>
              <a:gd name="connsiteX6" fmla="*/ 3619500 w 3619500"/>
              <a:gd name="connsiteY6" fmla="*/ 2654300 h 265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9500" h="2656214">
                <a:moveTo>
                  <a:pt x="0" y="0"/>
                </a:moveTo>
                <a:cubicBezTo>
                  <a:pt x="66675" y="390525"/>
                  <a:pt x="133350" y="781050"/>
                  <a:pt x="228600" y="1079500"/>
                </a:cubicBezTo>
                <a:cubicBezTo>
                  <a:pt x="323850" y="1377950"/>
                  <a:pt x="459317" y="1610783"/>
                  <a:pt x="571500" y="1790700"/>
                </a:cubicBezTo>
                <a:cubicBezTo>
                  <a:pt x="683683" y="1970617"/>
                  <a:pt x="764117" y="2046817"/>
                  <a:pt x="901700" y="2159000"/>
                </a:cubicBezTo>
                <a:cubicBezTo>
                  <a:pt x="1039283" y="2271183"/>
                  <a:pt x="1172633" y="2385483"/>
                  <a:pt x="1397000" y="2463800"/>
                </a:cubicBezTo>
                <a:cubicBezTo>
                  <a:pt x="1621367" y="2542117"/>
                  <a:pt x="1877483" y="2597150"/>
                  <a:pt x="2247900" y="2628900"/>
                </a:cubicBezTo>
                <a:cubicBezTo>
                  <a:pt x="2618317" y="2660650"/>
                  <a:pt x="3118908" y="2657475"/>
                  <a:pt x="3619500" y="2654300"/>
                </a:cubicBezTo>
              </a:path>
            </a:pathLst>
          </a:cu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3841144" y="2557773"/>
            <a:ext cx="3257292" cy="2924371"/>
          </a:xfrm>
          <a:custGeom>
            <a:avLst/>
            <a:gdLst>
              <a:gd name="connsiteX0" fmla="*/ 0 w 3175000"/>
              <a:gd name="connsiteY0" fmla="*/ 0 h 2237452"/>
              <a:gd name="connsiteX1" fmla="*/ 254000 w 3175000"/>
              <a:gd name="connsiteY1" fmla="*/ 1041400 h 2237452"/>
              <a:gd name="connsiteX2" fmla="*/ 685800 w 3175000"/>
              <a:gd name="connsiteY2" fmla="*/ 1841500 h 2237452"/>
              <a:gd name="connsiteX3" fmla="*/ 1003300 w 3175000"/>
              <a:gd name="connsiteY3" fmla="*/ 2133600 h 2237452"/>
              <a:gd name="connsiteX4" fmla="*/ 1244600 w 3175000"/>
              <a:gd name="connsiteY4" fmla="*/ 2209800 h 2237452"/>
              <a:gd name="connsiteX5" fmla="*/ 1320800 w 3175000"/>
              <a:gd name="connsiteY5" fmla="*/ 2235200 h 2237452"/>
              <a:gd name="connsiteX6" fmla="*/ 1727200 w 3175000"/>
              <a:gd name="connsiteY6" fmla="*/ 2159000 h 2237452"/>
              <a:gd name="connsiteX7" fmla="*/ 2184400 w 3175000"/>
              <a:gd name="connsiteY7" fmla="*/ 1778000 h 2237452"/>
              <a:gd name="connsiteX8" fmla="*/ 2844800 w 3175000"/>
              <a:gd name="connsiteY8" fmla="*/ 914400 h 2237452"/>
              <a:gd name="connsiteX9" fmla="*/ 3175000 w 3175000"/>
              <a:gd name="connsiteY9" fmla="*/ 241300 h 2237452"/>
              <a:gd name="connsiteX0" fmla="*/ 0 w 3175000"/>
              <a:gd name="connsiteY0" fmla="*/ 0 h 2236321"/>
              <a:gd name="connsiteX1" fmla="*/ 254000 w 3175000"/>
              <a:gd name="connsiteY1" fmla="*/ 1041400 h 2236321"/>
              <a:gd name="connsiteX2" fmla="*/ 685800 w 3175000"/>
              <a:gd name="connsiteY2" fmla="*/ 1841500 h 2236321"/>
              <a:gd name="connsiteX3" fmla="*/ 1003300 w 3175000"/>
              <a:gd name="connsiteY3" fmla="*/ 2133600 h 2236321"/>
              <a:gd name="connsiteX4" fmla="*/ 1320800 w 3175000"/>
              <a:gd name="connsiteY4" fmla="*/ 2235200 h 2236321"/>
              <a:gd name="connsiteX5" fmla="*/ 1727200 w 3175000"/>
              <a:gd name="connsiteY5" fmla="*/ 2159000 h 2236321"/>
              <a:gd name="connsiteX6" fmla="*/ 2184400 w 3175000"/>
              <a:gd name="connsiteY6" fmla="*/ 1778000 h 2236321"/>
              <a:gd name="connsiteX7" fmla="*/ 2844800 w 3175000"/>
              <a:gd name="connsiteY7" fmla="*/ 914400 h 2236321"/>
              <a:gd name="connsiteX8" fmla="*/ 3175000 w 3175000"/>
              <a:gd name="connsiteY8" fmla="*/ 241300 h 2236321"/>
              <a:gd name="connsiteX0" fmla="*/ 0 w 3175000"/>
              <a:gd name="connsiteY0" fmla="*/ 0 h 2236321"/>
              <a:gd name="connsiteX1" fmla="*/ 215581 w 3175000"/>
              <a:gd name="connsiteY1" fmla="*/ 1116798 h 2236321"/>
              <a:gd name="connsiteX2" fmla="*/ 685800 w 3175000"/>
              <a:gd name="connsiteY2" fmla="*/ 1841500 h 2236321"/>
              <a:gd name="connsiteX3" fmla="*/ 1003300 w 3175000"/>
              <a:gd name="connsiteY3" fmla="*/ 2133600 h 2236321"/>
              <a:gd name="connsiteX4" fmla="*/ 1320800 w 3175000"/>
              <a:gd name="connsiteY4" fmla="*/ 2235200 h 2236321"/>
              <a:gd name="connsiteX5" fmla="*/ 1727200 w 3175000"/>
              <a:gd name="connsiteY5" fmla="*/ 2159000 h 2236321"/>
              <a:gd name="connsiteX6" fmla="*/ 2184400 w 3175000"/>
              <a:gd name="connsiteY6" fmla="*/ 1778000 h 2236321"/>
              <a:gd name="connsiteX7" fmla="*/ 2844800 w 3175000"/>
              <a:gd name="connsiteY7" fmla="*/ 914400 h 2236321"/>
              <a:gd name="connsiteX8" fmla="*/ 3175000 w 3175000"/>
              <a:gd name="connsiteY8" fmla="*/ 241300 h 2236321"/>
              <a:gd name="connsiteX0" fmla="*/ 0 w 3175000"/>
              <a:gd name="connsiteY0" fmla="*/ 0 h 2236321"/>
              <a:gd name="connsiteX1" fmla="*/ 215581 w 3175000"/>
              <a:gd name="connsiteY1" fmla="*/ 1116798 h 2236321"/>
              <a:gd name="connsiteX2" fmla="*/ 585913 w 3175000"/>
              <a:gd name="connsiteY2" fmla="*/ 1964022 h 2236321"/>
              <a:gd name="connsiteX3" fmla="*/ 1003300 w 3175000"/>
              <a:gd name="connsiteY3" fmla="*/ 2133600 h 2236321"/>
              <a:gd name="connsiteX4" fmla="*/ 1320800 w 3175000"/>
              <a:gd name="connsiteY4" fmla="*/ 2235200 h 2236321"/>
              <a:gd name="connsiteX5" fmla="*/ 1727200 w 3175000"/>
              <a:gd name="connsiteY5" fmla="*/ 2159000 h 2236321"/>
              <a:gd name="connsiteX6" fmla="*/ 2184400 w 3175000"/>
              <a:gd name="connsiteY6" fmla="*/ 1778000 h 2236321"/>
              <a:gd name="connsiteX7" fmla="*/ 2844800 w 3175000"/>
              <a:gd name="connsiteY7" fmla="*/ 914400 h 2236321"/>
              <a:gd name="connsiteX8" fmla="*/ 3175000 w 3175000"/>
              <a:gd name="connsiteY8" fmla="*/ 241300 h 2236321"/>
              <a:gd name="connsiteX0" fmla="*/ 0 w 3175000"/>
              <a:gd name="connsiteY0" fmla="*/ 0 h 2310112"/>
              <a:gd name="connsiteX1" fmla="*/ 215581 w 3175000"/>
              <a:gd name="connsiteY1" fmla="*/ 1116798 h 2310112"/>
              <a:gd name="connsiteX2" fmla="*/ 585913 w 3175000"/>
              <a:gd name="connsiteY2" fmla="*/ 1964022 h 2310112"/>
              <a:gd name="connsiteX3" fmla="*/ 953356 w 3175000"/>
              <a:gd name="connsiteY3" fmla="*/ 2296962 h 2310112"/>
              <a:gd name="connsiteX4" fmla="*/ 1320800 w 3175000"/>
              <a:gd name="connsiteY4" fmla="*/ 2235200 h 2310112"/>
              <a:gd name="connsiteX5" fmla="*/ 1727200 w 3175000"/>
              <a:gd name="connsiteY5" fmla="*/ 2159000 h 2310112"/>
              <a:gd name="connsiteX6" fmla="*/ 2184400 w 3175000"/>
              <a:gd name="connsiteY6" fmla="*/ 1778000 h 2310112"/>
              <a:gd name="connsiteX7" fmla="*/ 2844800 w 3175000"/>
              <a:gd name="connsiteY7" fmla="*/ 914400 h 2310112"/>
              <a:gd name="connsiteX8" fmla="*/ 3175000 w 3175000"/>
              <a:gd name="connsiteY8" fmla="*/ 241300 h 2310112"/>
              <a:gd name="connsiteX0" fmla="*/ 0 w 3175000"/>
              <a:gd name="connsiteY0" fmla="*/ 0 h 2321872"/>
              <a:gd name="connsiteX1" fmla="*/ 215581 w 3175000"/>
              <a:gd name="connsiteY1" fmla="*/ 1116798 h 2321872"/>
              <a:gd name="connsiteX2" fmla="*/ 585913 w 3175000"/>
              <a:gd name="connsiteY2" fmla="*/ 1964022 h 2321872"/>
              <a:gd name="connsiteX3" fmla="*/ 953356 w 3175000"/>
              <a:gd name="connsiteY3" fmla="*/ 2296962 h 2321872"/>
              <a:gd name="connsiteX4" fmla="*/ 1401478 w 3175000"/>
              <a:gd name="connsiteY4" fmla="*/ 2282324 h 2321872"/>
              <a:gd name="connsiteX5" fmla="*/ 1727200 w 3175000"/>
              <a:gd name="connsiteY5" fmla="*/ 2159000 h 2321872"/>
              <a:gd name="connsiteX6" fmla="*/ 2184400 w 3175000"/>
              <a:gd name="connsiteY6" fmla="*/ 1778000 h 2321872"/>
              <a:gd name="connsiteX7" fmla="*/ 2844800 w 3175000"/>
              <a:gd name="connsiteY7" fmla="*/ 914400 h 2321872"/>
              <a:gd name="connsiteX8" fmla="*/ 3175000 w 3175000"/>
              <a:gd name="connsiteY8" fmla="*/ 241300 h 2321872"/>
              <a:gd name="connsiteX0" fmla="*/ 0 w 3175000"/>
              <a:gd name="connsiteY0" fmla="*/ 0 h 2330938"/>
              <a:gd name="connsiteX1" fmla="*/ 215581 w 3175000"/>
              <a:gd name="connsiteY1" fmla="*/ 1116798 h 2330938"/>
              <a:gd name="connsiteX2" fmla="*/ 585913 w 3175000"/>
              <a:gd name="connsiteY2" fmla="*/ 1964022 h 2330938"/>
              <a:gd name="connsiteX3" fmla="*/ 953356 w 3175000"/>
              <a:gd name="connsiteY3" fmla="*/ 2296962 h 2330938"/>
              <a:gd name="connsiteX4" fmla="*/ 1409162 w 3175000"/>
              <a:gd name="connsiteY4" fmla="*/ 2304316 h 2330938"/>
              <a:gd name="connsiteX5" fmla="*/ 1727200 w 3175000"/>
              <a:gd name="connsiteY5" fmla="*/ 2159000 h 2330938"/>
              <a:gd name="connsiteX6" fmla="*/ 2184400 w 3175000"/>
              <a:gd name="connsiteY6" fmla="*/ 1778000 h 2330938"/>
              <a:gd name="connsiteX7" fmla="*/ 2844800 w 3175000"/>
              <a:gd name="connsiteY7" fmla="*/ 914400 h 2330938"/>
              <a:gd name="connsiteX8" fmla="*/ 3175000 w 3175000"/>
              <a:gd name="connsiteY8" fmla="*/ 241300 h 23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5000" h="2330938">
                <a:moveTo>
                  <a:pt x="0" y="0"/>
                </a:moveTo>
                <a:cubicBezTo>
                  <a:pt x="69850" y="367241"/>
                  <a:pt x="117929" y="789461"/>
                  <a:pt x="215581" y="1116798"/>
                </a:cubicBezTo>
                <a:cubicBezTo>
                  <a:pt x="313233" y="1444135"/>
                  <a:pt x="462950" y="1767328"/>
                  <a:pt x="585913" y="1964022"/>
                </a:cubicBezTo>
                <a:cubicBezTo>
                  <a:pt x="708876" y="2160716"/>
                  <a:pt x="816148" y="2240246"/>
                  <a:pt x="953356" y="2296962"/>
                </a:cubicBezTo>
                <a:cubicBezTo>
                  <a:pt x="1090564" y="2353678"/>
                  <a:pt x="1280188" y="2327310"/>
                  <a:pt x="1409162" y="2304316"/>
                </a:cubicBezTo>
                <a:cubicBezTo>
                  <a:pt x="1538136" y="2281322"/>
                  <a:pt x="1597994" y="2246719"/>
                  <a:pt x="1727200" y="2159000"/>
                </a:cubicBezTo>
                <a:cubicBezTo>
                  <a:pt x="1856406" y="2071281"/>
                  <a:pt x="1998133" y="1985433"/>
                  <a:pt x="2184400" y="1778000"/>
                </a:cubicBezTo>
                <a:cubicBezTo>
                  <a:pt x="2370667" y="1570567"/>
                  <a:pt x="2679700" y="1170517"/>
                  <a:pt x="2844800" y="914400"/>
                </a:cubicBezTo>
                <a:cubicBezTo>
                  <a:pt x="3009900" y="658283"/>
                  <a:pt x="3092450" y="449791"/>
                  <a:pt x="3175000" y="24130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18572" y="2482031"/>
            <a:ext cx="23158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Round-off error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using more digits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028063" y="3082195"/>
            <a:ext cx="821217" cy="691953"/>
          </a:xfrm>
          <a:prstGeom prst="line">
            <a:avLst/>
          </a:prstGeom>
          <a:ln w="222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0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/>
      <p:bldP spid="24" grpId="1"/>
      <p:bldP spid="25" grpId="0" animBg="1"/>
      <p:bldP spid="25" grpId="1" animBg="1"/>
      <p:bldP spid="16" grpId="0"/>
      <p:bldP spid="16" grpId="1"/>
      <p:bldP spid="16" grpId="2"/>
      <p:bldP spid="36" grpId="0" animBg="1"/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Apply the </a:t>
                </a:r>
                <a:r>
                  <a:rPr lang="en-US" sz="2800" dirty="0"/>
                  <a:t>three-point centered-difference </a:t>
                </a:r>
                <a:r>
                  <a:rPr lang="en-US" sz="2800" dirty="0" smtClean="0"/>
                  <a:t>formula to approximate the first derivative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348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082280"/>
                  </p:ext>
                </p:extLst>
              </p:nvPr>
            </p:nvGraphicFramePr>
            <p:xfrm>
              <a:off x="643467" y="2667000"/>
              <a:ext cx="5334000" cy="3961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91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195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052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error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1.001667500198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0.0016675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1.000016666750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1.66667E-05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1.000000166667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1.66667E-07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1.000000001667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1.66689E-09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1.000000000012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1.21023E-11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0.999999999973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2.67556E-11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0.999999999474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5.26356E-10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0.999999993923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6.07747E-09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1.000000027229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2.72292E-08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082280"/>
                  </p:ext>
                </p:extLst>
              </p:nvPr>
            </p:nvGraphicFramePr>
            <p:xfrm>
              <a:off x="643467" y="2667000"/>
              <a:ext cx="5334000" cy="39613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913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51959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705276"/>
                  </a:tblGrid>
                  <a:tr h="62376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4203" t="-4854" r="-68599" b="-5543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error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1.001667500198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0.0016675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1.000016666750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1.66667E-05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1.000000166667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1.66667E-07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1.000000001667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1.66689E-09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1.000000000012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1.21023E-11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0.999999999973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2.67556E-11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0.999999999474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5.26356E-10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0.999999993923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6.07747E-09</a:t>
                          </a:r>
                        </a:p>
                      </a:txBody>
                      <a:tcPr marL="9525" marR="9525" marT="9525" marB="0" anchor="b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1.00E-09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1.000000027229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algn="r" defTabSz="914400" rtl="0" eaLnBrk="1" fontAlgn="b" latinLnBrk="0" hangingPunct="1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2.72292E-08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254779" y="6016348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779" y="6016348"/>
                <a:ext cx="42639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59790" y="3200400"/>
                <a:ext cx="8912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90" y="3200400"/>
                <a:ext cx="891270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20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391795"/>
              </p:ext>
            </p:extLst>
          </p:nvPr>
        </p:nvGraphicFramePr>
        <p:xfrm>
          <a:off x="7251060" y="3200400"/>
          <a:ext cx="4331340" cy="2743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705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Apply the </a:t>
                </a:r>
                <a:r>
                  <a:rPr lang="en-US" sz="2800" dirty="0"/>
                  <a:t>three-point centered-difference </a:t>
                </a:r>
                <a:r>
                  <a:rPr lang="en-US" sz="2800" dirty="0" smtClean="0"/>
                  <a:t>formula to approximate the first derivative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 smtClean="0"/>
                  <a:t>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348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254779" y="6016348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779" y="6016348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59790" y="3200400"/>
                <a:ext cx="8912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90" y="3200400"/>
                <a:ext cx="891270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20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285939"/>
              </p:ext>
            </p:extLst>
          </p:nvPr>
        </p:nvGraphicFramePr>
        <p:xfrm>
          <a:off x="7251060" y="3200400"/>
          <a:ext cx="4331340" cy="2743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9437" y="3834960"/>
                <a:ext cx="5476563" cy="859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𝑚𝑎𝑐h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00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fr-FR" sz="2000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−16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6∙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7" y="3834960"/>
                <a:ext cx="5476563" cy="8599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9476502" y="4968833"/>
            <a:ext cx="0" cy="889079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067800" y="5818528"/>
                <a:ext cx="81740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5818528"/>
                <a:ext cx="817403" cy="490199"/>
              </a:xfrm>
              <a:prstGeom prst="rect">
                <a:avLst/>
              </a:prstGeom>
              <a:blipFill rotWithShape="0">
                <a:blip r:embed="rId8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85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total error when estimating numerically the derivative of a function has two contributions:</a:t>
            </a:r>
          </a:p>
          <a:p>
            <a:pPr lvl="1"/>
            <a:r>
              <a:rPr lang="en-US" dirty="0" smtClean="0"/>
              <a:t>Truncation error</a:t>
            </a:r>
          </a:p>
          <a:p>
            <a:pPr lvl="1"/>
            <a:r>
              <a:rPr lang="en-US" dirty="0" smtClean="0"/>
              <a:t>Round-off error</a:t>
            </a:r>
          </a:p>
          <a:p>
            <a:r>
              <a:rPr lang="en-US" dirty="0" smtClean="0"/>
              <a:t>Both contribution compete resulting in a minimal possible achievable error</a:t>
            </a:r>
          </a:p>
          <a:p>
            <a:r>
              <a:rPr lang="en-US" dirty="0" smtClean="0"/>
              <a:t>As one uses smaller values of h, the truncation error decreases, but the round-off errors increase</a:t>
            </a:r>
          </a:p>
          <a:p>
            <a:r>
              <a:rPr lang="en-US" dirty="0" smtClean="0"/>
              <a:t>Truncation errors are reduced by using higher order algorithms</a:t>
            </a:r>
          </a:p>
          <a:p>
            <a:r>
              <a:rPr lang="en-US" dirty="0" smtClean="0"/>
              <a:t>Round-off errors are reduced by using more digits in calculations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the previous lecture we learned how one can derive formulas to estimate numerically the derivative of a function</a:t>
                </a:r>
              </a:p>
              <a:p>
                <a:r>
                  <a:rPr lang="en-US" dirty="0" smtClean="0"/>
                  <a:t>One of them was</a:t>
                </a:r>
              </a:p>
              <a:p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400050" lvl="1" indent="0">
                  <a:buNone/>
                </a:pPr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mentioned as well that such formulas may become very sensitive to round-off errors</a:t>
            </a:r>
          </a:p>
          <a:p>
            <a:r>
              <a:rPr lang="en-US" sz="3200" dirty="0" smtClean="0"/>
              <a:t>In this lecture we are going to do one case study to illustrate this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study the numerical errors we deal with when we use the </a:t>
                </a:r>
                <a:r>
                  <a:rPr lang="en-US" dirty="0"/>
                  <a:t>three-point centered-difference </a:t>
                </a:r>
                <a:r>
                  <a:rPr lang="en-US" dirty="0" smtClean="0"/>
                  <a:t>formula</a:t>
                </a:r>
              </a:p>
              <a:p>
                <a:r>
                  <a:rPr lang="en-US" dirty="0" smtClean="0"/>
                  <a:t>For this let us compute the difference between the real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and the numerical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𝑚𝑎𝑐h𝑖𝑛𝑒</m:t>
                        </m:r>
                      </m:sub>
                    </m:sSub>
                  </m:oMath>
                </a14:m>
                <a:r>
                  <a:rPr lang="en-US" dirty="0" smtClean="0"/>
                  <a:t> we obtain when evaluating numerically the </a:t>
                </a:r>
                <a:r>
                  <a:rPr lang="en-US" dirty="0"/>
                  <a:t>three-point centered-difference formula</a:t>
                </a:r>
              </a:p>
              <a:p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78" t="-1752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36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Notations: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will designate the numerical value when we evaluate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Such a numerical evaluation will comes with some round-off error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1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us calculate: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𝑚𝑎𝑐h𝑖𝑛𝑒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rot="5400000">
            <a:off x="5257800" y="3428999"/>
            <a:ext cx="304799" cy="5181601"/>
          </a:xfrm>
          <a:prstGeom prst="rightBrace">
            <a:avLst>
              <a:gd name="adj1" fmla="val 56250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8A6AD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4644" y="6243916"/>
            <a:ext cx="17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8A6AD"/>
                </a:solidFill>
              </a:rPr>
              <a:t>Truncation error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9067799" y="5339975"/>
            <a:ext cx="304799" cy="1371600"/>
          </a:xfrm>
          <a:prstGeom prst="rightBrace">
            <a:avLst>
              <a:gd name="adj1" fmla="val 56250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8A6A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95036" y="6235384"/>
            <a:ext cx="1650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48A6AD"/>
                </a:solidFill>
              </a:rPr>
              <a:t>Round-off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Truncation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know already how much is the truncation error: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Round-off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the round-off error we estimate it as</a:t>
                </a:r>
              </a:p>
              <a:p>
                <a:pPr marL="0" indent="0">
                  <a:buNone/>
                </a:pPr>
                <a:endParaRPr lang="en-US" sz="1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𝑚𝑎𝑐h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𝑚𝑎𝑐h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numerical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𝑚𝑎𝑐h𝑖𝑛𝑒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𝑚𝑎𝑐h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140809" y="5306753"/>
            <a:ext cx="0" cy="889079"/>
          </a:xfrm>
          <a:prstGeom prst="line">
            <a:avLst/>
          </a:prstGeom>
          <a:ln w="19050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109610" y="5982126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526270" y="3200400"/>
            <a:ext cx="20284" cy="3332079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37309" y="605793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09" y="6057931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9600" y="3200400"/>
                <a:ext cx="8912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00400"/>
                <a:ext cx="891270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37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732107" y="6156448"/>
                <a:ext cx="817403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07" y="6156448"/>
                <a:ext cx="817403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1772151" y="3263156"/>
            <a:ext cx="3619500" cy="2656214"/>
          </a:xfrm>
          <a:custGeom>
            <a:avLst/>
            <a:gdLst>
              <a:gd name="connsiteX0" fmla="*/ 0 w 3619500"/>
              <a:gd name="connsiteY0" fmla="*/ 0 h 2656214"/>
              <a:gd name="connsiteX1" fmla="*/ 228600 w 3619500"/>
              <a:gd name="connsiteY1" fmla="*/ 1079500 h 2656214"/>
              <a:gd name="connsiteX2" fmla="*/ 571500 w 3619500"/>
              <a:gd name="connsiteY2" fmla="*/ 1790700 h 2656214"/>
              <a:gd name="connsiteX3" fmla="*/ 901700 w 3619500"/>
              <a:gd name="connsiteY3" fmla="*/ 2159000 h 2656214"/>
              <a:gd name="connsiteX4" fmla="*/ 1397000 w 3619500"/>
              <a:gd name="connsiteY4" fmla="*/ 2463800 h 2656214"/>
              <a:gd name="connsiteX5" fmla="*/ 2247900 w 3619500"/>
              <a:gd name="connsiteY5" fmla="*/ 2628900 h 2656214"/>
              <a:gd name="connsiteX6" fmla="*/ 3619500 w 3619500"/>
              <a:gd name="connsiteY6" fmla="*/ 2654300 h 265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9500" h="2656214">
                <a:moveTo>
                  <a:pt x="0" y="0"/>
                </a:moveTo>
                <a:cubicBezTo>
                  <a:pt x="66675" y="390525"/>
                  <a:pt x="133350" y="781050"/>
                  <a:pt x="228600" y="1079500"/>
                </a:cubicBezTo>
                <a:cubicBezTo>
                  <a:pt x="323850" y="1377950"/>
                  <a:pt x="459317" y="1610783"/>
                  <a:pt x="571500" y="1790700"/>
                </a:cubicBezTo>
                <a:cubicBezTo>
                  <a:pt x="683683" y="1970617"/>
                  <a:pt x="764117" y="2046817"/>
                  <a:pt x="901700" y="2159000"/>
                </a:cubicBezTo>
                <a:cubicBezTo>
                  <a:pt x="1039283" y="2271183"/>
                  <a:pt x="1172633" y="2385483"/>
                  <a:pt x="1397000" y="2463800"/>
                </a:cubicBezTo>
                <a:cubicBezTo>
                  <a:pt x="1621367" y="2542117"/>
                  <a:pt x="1877483" y="2597150"/>
                  <a:pt x="2247900" y="2628900"/>
                </a:cubicBezTo>
                <a:cubicBezTo>
                  <a:pt x="2618317" y="2660650"/>
                  <a:pt x="3118908" y="2657475"/>
                  <a:pt x="3619500" y="265430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527909" y="3378200"/>
            <a:ext cx="3517900" cy="2616200"/>
          </a:xfrm>
          <a:custGeom>
            <a:avLst/>
            <a:gdLst>
              <a:gd name="connsiteX0" fmla="*/ 0 w 2286000"/>
              <a:gd name="connsiteY0" fmla="*/ 2616200 h 2616200"/>
              <a:gd name="connsiteX1" fmla="*/ 635000 w 2286000"/>
              <a:gd name="connsiteY1" fmla="*/ 2540000 h 2616200"/>
              <a:gd name="connsiteX2" fmla="*/ 1104900 w 2286000"/>
              <a:gd name="connsiteY2" fmla="*/ 2311400 h 2616200"/>
              <a:gd name="connsiteX3" fmla="*/ 1485900 w 2286000"/>
              <a:gd name="connsiteY3" fmla="*/ 1955800 h 2616200"/>
              <a:gd name="connsiteX4" fmla="*/ 1828800 w 2286000"/>
              <a:gd name="connsiteY4" fmla="*/ 1295400 h 2616200"/>
              <a:gd name="connsiteX5" fmla="*/ 2120900 w 2286000"/>
              <a:gd name="connsiteY5" fmla="*/ 584200 h 2616200"/>
              <a:gd name="connsiteX6" fmla="*/ 2286000 w 2286000"/>
              <a:gd name="connsiteY6" fmla="*/ 0 h 26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0" h="2616200">
                <a:moveTo>
                  <a:pt x="0" y="2616200"/>
                </a:moveTo>
                <a:cubicBezTo>
                  <a:pt x="225425" y="2603500"/>
                  <a:pt x="450850" y="2590800"/>
                  <a:pt x="635000" y="2540000"/>
                </a:cubicBezTo>
                <a:cubicBezTo>
                  <a:pt x="819150" y="2489200"/>
                  <a:pt x="963083" y="2408767"/>
                  <a:pt x="1104900" y="2311400"/>
                </a:cubicBezTo>
                <a:cubicBezTo>
                  <a:pt x="1246717" y="2214033"/>
                  <a:pt x="1365250" y="2125133"/>
                  <a:pt x="1485900" y="1955800"/>
                </a:cubicBezTo>
                <a:cubicBezTo>
                  <a:pt x="1606550" y="1786467"/>
                  <a:pt x="1722967" y="1524000"/>
                  <a:pt x="1828800" y="1295400"/>
                </a:cubicBezTo>
                <a:cubicBezTo>
                  <a:pt x="1934633" y="1066800"/>
                  <a:pt x="2044700" y="800100"/>
                  <a:pt x="2120900" y="584200"/>
                </a:cubicBezTo>
                <a:cubicBezTo>
                  <a:pt x="2197100" y="368300"/>
                  <a:pt x="2241550" y="184150"/>
                  <a:pt x="2286000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797784" y="3219450"/>
            <a:ext cx="3175000" cy="2236321"/>
          </a:xfrm>
          <a:custGeom>
            <a:avLst/>
            <a:gdLst>
              <a:gd name="connsiteX0" fmla="*/ 0 w 3175000"/>
              <a:gd name="connsiteY0" fmla="*/ 0 h 2237452"/>
              <a:gd name="connsiteX1" fmla="*/ 254000 w 3175000"/>
              <a:gd name="connsiteY1" fmla="*/ 1041400 h 2237452"/>
              <a:gd name="connsiteX2" fmla="*/ 685800 w 3175000"/>
              <a:gd name="connsiteY2" fmla="*/ 1841500 h 2237452"/>
              <a:gd name="connsiteX3" fmla="*/ 1003300 w 3175000"/>
              <a:gd name="connsiteY3" fmla="*/ 2133600 h 2237452"/>
              <a:gd name="connsiteX4" fmla="*/ 1244600 w 3175000"/>
              <a:gd name="connsiteY4" fmla="*/ 2209800 h 2237452"/>
              <a:gd name="connsiteX5" fmla="*/ 1320800 w 3175000"/>
              <a:gd name="connsiteY5" fmla="*/ 2235200 h 2237452"/>
              <a:gd name="connsiteX6" fmla="*/ 1727200 w 3175000"/>
              <a:gd name="connsiteY6" fmla="*/ 2159000 h 2237452"/>
              <a:gd name="connsiteX7" fmla="*/ 2184400 w 3175000"/>
              <a:gd name="connsiteY7" fmla="*/ 1778000 h 2237452"/>
              <a:gd name="connsiteX8" fmla="*/ 2844800 w 3175000"/>
              <a:gd name="connsiteY8" fmla="*/ 914400 h 2237452"/>
              <a:gd name="connsiteX9" fmla="*/ 3175000 w 3175000"/>
              <a:gd name="connsiteY9" fmla="*/ 241300 h 2237452"/>
              <a:gd name="connsiteX0" fmla="*/ 0 w 3175000"/>
              <a:gd name="connsiteY0" fmla="*/ 0 h 2236321"/>
              <a:gd name="connsiteX1" fmla="*/ 254000 w 3175000"/>
              <a:gd name="connsiteY1" fmla="*/ 1041400 h 2236321"/>
              <a:gd name="connsiteX2" fmla="*/ 685800 w 3175000"/>
              <a:gd name="connsiteY2" fmla="*/ 1841500 h 2236321"/>
              <a:gd name="connsiteX3" fmla="*/ 1003300 w 3175000"/>
              <a:gd name="connsiteY3" fmla="*/ 2133600 h 2236321"/>
              <a:gd name="connsiteX4" fmla="*/ 1320800 w 3175000"/>
              <a:gd name="connsiteY4" fmla="*/ 2235200 h 2236321"/>
              <a:gd name="connsiteX5" fmla="*/ 1727200 w 3175000"/>
              <a:gd name="connsiteY5" fmla="*/ 2159000 h 2236321"/>
              <a:gd name="connsiteX6" fmla="*/ 2184400 w 3175000"/>
              <a:gd name="connsiteY6" fmla="*/ 1778000 h 2236321"/>
              <a:gd name="connsiteX7" fmla="*/ 2844800 w 3175000"/>
              <a:gd name="connsiteY7" fmla="*/ 914400 h 2236321"/>
              <a:gd name="connsiteX8" fmla="*/ 3175000 w 3175000"/>
              <a:gd name="connsiteY8" fmla="*/ 241300 h 223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5000" h="2236321">
                <a:moveTo>
                  <a:pt x="0" y="0"/>
                </a:moveTo>
                <a:cubicBezTo>
                  <a:pt x="69850" y="367241"/>
                  <a:pt x="139700" y="734483"/>
                  <a:pt x="254000" y="1041400"/>
                </a:cubicBezTo>
                <a:cubicBezTo>
                  <a:pt x="368300" y="1348317"/>
                  <a:pt x="560917" y="1659467"/>
                  <a:pt x="685800" y="1841500"/>
                </a:cubicBezTo>
                <a:cubicBezTo>
                  <a:pt x="810683" y="2023533"/>
                  <a:pt x="897467" y="2067983"/>
                  <a:pt x="1003300" y="2133600"/>
                </a:cubicBezTo>
                <a:cubicBezTo>
                  <a:pt x="1109133" y="2199217"/>
                  <a:pt x="1200150" y="2230967"/>
                  <a:pt x="1320800" y="2235200"/>
                </a:cubicBezTo>
                <a:cubicBezTo>
                  <a:pt x="1441450" y="2239433"/>
                  <a:pt x="1583267" y="2235200"/>
                  <a:pt x="1727200" y="2159000"/>
                </a:cubicBezTo>
                <a:cubicBezTo>
                  <a:pt x="1871133" y="2082800"/>
                  <a:pt x="1998133" y="1985433"/>
                  <a:pt x="2184400" y="1778000"/>
                </a:cubicBezTo>
                <a:cubicBezTo>
                  <a:pt x="2370667" y="1570567"/>
                  <a:pt x="2679700" y="1170517"/>
                  <a:pt x="2844800" y="914400"/>
                </a:cubicBezTo>
                <a:cubicBezTo>
                  <a:pt x="3009900" y="658283"/>
                  <a:pt x="3092450" y="449791"/>
                  <a:pt x="3175000" y="241300"/>
                </a:cubicBezTo>
              </a:path>
            </a:pathLst>
          </a:custGeom>
          <a:noFill/>
          <a:ln>
            <a:solidFill>
              <a:srgbClr val="4E6F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>
            <a:stCxn id="22" idx="5"/>
            <a:endCxn id="30" idx="1"/>
          </p:cNvCxnSpPr>
          <p:nvPr/>
        </p:nvCxnSpPr>
        <p:spPr>
          <a:xfrm flipV="1">
            <a:off x="4020051" y="5117349"/>
            <a:ext cx="1347683" cy="774707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367734" y="4886516"/>
                <a:ext cx="29910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48A6AD"/>
                    </a:solidFill>
                  </a:rPr>
                  <a:t>Round-off error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734" y="4886516"/>
                <a:ext cx="299101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326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417284" y="3855666"/>
                <a:ext cx="29084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rgbClr val="48A6AD"/>
                    </a:solidFill>
                  </a:rPr>
                  <a:t>Truncation error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48A6A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48A6A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84" y="3855666"/>
                <a:ext cx="290842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33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>
            <a:endCxn id="32" idx="1"/>
          </p:cNvCxnSpPr>
          <p:nvPr/>
        </p:nvCxnSpPr>
        <p:spPr>
          <a:xfrm flipV="1">
            <a:off x="4477484" y="4086499"/>
            <a:ext cx="939800" cy="345776"/>
          </a:xfrm>
          <a:prstGeom prst="line">
            <a:avLst/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412254" y="3855666"/>
                <a:ext cx="3799502" cy="1305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𝑚𝑎𝑐h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320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fr-FR" sz="32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fr-FR" sz="3200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54" y="3855666"/>
                <a:ext cx="3799502" cy="130529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35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22" grpId="0" animBg="1"/>
      <p:bldP spid="23" grpId="0" animBg="1"/>
      <p:bldP spid="26" grpId="0" animBg="1"/>
      <p:bldP spid="30" grpId="0"/>
      <p:bldP spid="32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745</Words>
  <Application>Microsoft Office PowerPoint</Application>
  <PresentationFormat>Widescreen</PresentationFormat>
  <Paragraphs>253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Lecture 2</vt:lpstr>
      <vt:lpstr>Introduction</vt:lpstr>
      <vt:lpstr>Introduction</vt:lpstr>
      <vt:lpstr>Numerical errors</vt:lpstr>
      <vt:lpstr>Numerical errors</vt:lpstr>
      <vt:lpstr>Numerical errors</vt:lpstr>
      <vt:lpstr>Truncation error</vt:lpstr>
      <vt:lpstr>Round-off error</vt:lpstr>
      <vt:lpstr>Total numerical error</vt:lpstr>
      <vt:lpstr>Total numerical error</vt:lpstr>
      <vt:lpstr>Example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238</cp:revision>
  <dcterms:created xsi:type="dcterms:W3CDTF">2006-08-16T00:00:00Z</dcterms:created>
  <dcterms:modified xsi:type="dcterms:W3CDTF">2020-03-23T01:25:39Z</dcterms:modified>
</cp:coreProperties>
</file>