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F97"/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9" autoAdjust="0"/>
  </p:normalViewPr>
  <p:slideViewPr>
    <p:cSldViewPr>
      <p:cViewPr varScale="1">
        <p:scale>
          <a:sx n="73" d="100"/>
          <a:sy n="73" d="100"/>
        </p:scale>
        <p:origin x="60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fact that one can split the calculations over sub-intervals is used for the development of composite methods</a:t>
            </a:r>
          </a:p>
          <a:p>
            <a:endParaRPr lang="en-US" baseline="0" dirty="0" smtClean="0"/>
          </a:p>
          <a:p>
            <a:r>
              <a:rPr lang="en-US" dirty="0" smtClean="0"/>
              <a:t>The integration interval [</a:t>
            </a:r>
            <a:r>
              <a:rPr lang="en-US" dirty="0" err="1" smtClean="0"/>
              <a:t>a,b</a:t>
            </a:r>
            <a:r>
              <a:rPr lang="en-US" dirty="0" smtClean="0"/>
              <a:t>] is split into subintervals. For example</a:t>
            </a:r>
            <a:r>
              <a:rPr lang="en-US" baseline="0" dirty="0" smtClean="0"/>
              <a:t> into four sub-intervals as on the graph displayed on the slide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each sub-interval a quadrature formula is used and the total integral is obtained b summing the results over the sub-intervals.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081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concepts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- Algorithms to compute numerically an integral are often referred to as quadrature formulas</a:t>
                </a:r>
              </a:p>
              <a:p>
                <a:r>
                  <a:rPr lang="en-US" dirty="0" smtClean="0"/>
                  <a:t>- The </a:t>
                </a:r>
                <a:r>
                  <a:rPr lang="en-US" dirty="0"/>
                  <a:t>key idea is to replace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 want to integrate by another function which we are able to integrate</a:t>
                </a:r>
              </a:p>
              <a:p>
                <a:r>
                  <a:rPr lang="en-US" dirty="0" smtClean="0"/>
                  <a:t>- Using </a:t>
                </a:r>
                <a:r>
                  <a:rPr lang="en-US" dirty="0"/>
                  <a:t>Lagrange interpolation to approximate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particularly efficient </a:t>
                </a:r>
              </a:p>
              <a:p>
                <a:r>
                  <a:rPr lang="en-US" dirty="0" smtClean="0"/>
                  <a:t>- If </a:t>
                </a:r>
                <a:r>
                  <a:rPr lang="en-US" dirty="0"/>
                  <a:t>the interpolation points are spaced uniformly over the integration interval one talks about Newton-Cotes quadrature formulas</a:t>
                </a:r>
              </a:p>
              <a:p>
                <a:r>
                  <a:rPr lang="en-US" smtClean="0"/>
                  <a:t>- Quadrature </a:t>
                </a:r>
                <a:r>
                  <a:rPr lang="en-US" dirty="0"/>
                  <a:t>formulas can be combined in composite methods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concepts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- Algorithms to compute numerically an integral are often referred to as quadrature formulas</a:t>
                </a:r>
              </a:p>
              <a:p>
                <a:r>
                  <a:rPr lang="en-US" dirty="0" smtClean="0"/>
                  <a:t>- The </a:t>
                </a:r>
                <a:r>
                  <a:rPr lang="en-US" dirty="0"/>
                  <a:t>key idea is to replace the function </a:t>
                </a:r>
                <a:r>
                  <a:rPr lang="en-US" i="0">
                    <a:latin typeface="Cambria Math" panose="02040503050406030204" pitchFamily="18" charset="0"/>
                  </a:rPr>
                  <a:t>𝑓(𝑥)</a:t>
                </a:r>
                <a:r>
                  <a:rPr lang="en-US" dirty="0"/>
                  <a:t> we want to integrate by another function which we are able to integrate</a:t>
                </a:r>
              </a:p>
              <a:p>
                <a:r>
                  <a:rPr lang="en-US" dirty="0" smtClean="0"/>
                  <a:t>- Using </a:t>
                </a:r>
                <a:r>
                  <a:rPr lang="en-US" dirty="0"/>
                  <a:t>Lagrange interpolation to approximate the function </a:t>
                </a:r>
                <a:r>
                  <a:rPr lang="en-US" i="0">
                    <a:latin typeface="Cambria Math" panose="02040503050406030204" pitchFamily="18" charset="0"/>
                  </a:rPr>
                  <a:t>𝑓(𝑥)</a:t>
                </a:r>
                <a:r>
                  <a:rPr lang="en-US" dirty="0"/>
                  <a:t>  is particularly efficient </a:t>
                </a:r>
              </a:p>
              <a:p>
                <a:r>
                  <a:rPr lang="en-US" dirty="0" smtClean="0"/>
                  <a:t>- If </a:t>
                </a:r>
                <a:r>
                  <a:rPr lang="en-US" dirty="0"/>
                  <a:t>the interpolation points are spaced uniformly over the integration interval one talks about Newton-Cotes quadrature formulas</a:t>
                </a:r>
              </a:p>
              <a:p>
                <a:r>
                  <a:rPr lang="en-US" smtClean="0"/>
                  <a:t>- Quadrature </a:t>
                </a:r>
                <a:r>
                  <a:rPr lang="en-US" dirty="0"/>
                  <a:t>formulas can be combined in composite methods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10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lesson we will learn how we can approximate numerically a defined integral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From calculus you know that calculating the defined integral is generally a challenging problem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fact even simple functions can turn out to be difficult to integrate</a:t>
                </a:r>
              </a:p>
              <a:p>
                <a:r>
                  <a:rPr lang="en-US" dirty="0" smtClean="0"/>
                  <a:t>For example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cannot</a:t>
                </a:r>
                <a:r>
                  <a:rPr lang="en-US" baseline="0" dirty="0" smtClean="0"/>
                  <a:t> be evaluated analytically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evaluating defined integrals by exact expressions is very challenging, it’s </a:t>
                </a:r>
                <a:r>
                  <a:rPr lang="en-CA" dirty="0" smtClean="0"/>
                  <a:t>geometrical interpretation is simple: the defined integral is the surface below the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interpretation</a:t>
                </a:r>
                <a:r>
                  <a:rPr lang="en-US" baseline="0" dirty="0" smtClean="0"/>
                  <a:t> will be very useful to understand intuitively the algorithms we will develop</a:t>
                </a:r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lesson we will learn how we can approximate numerically a defined integral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From calculus you know that calculating the defined integral is generally a challenging problem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fact even simple functions can turn out to be difficult to integrate</a:t>
                </a:r>
              </a:p>
              <a:p>
                <a:r>
                  <a:rPr lang="en-US" dirty="0" smtClean="0"/>
                  <a:t>For example </a:t>
                </a:r>
                <a:r>
                  <a:rPr lang="en-US" i="0" smtClean="0">
                    <a:latin typeface="Cambria Math" panose="02040503050406030204" pitchFamily="18" charset="0"/>
                  </a:rPr>
                  <a:t>∫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0^5▒〖𝑒^(−𝑥^2 ) 𝑑𝑥〗</a:t>
                </a:r>
                <a:r>
                  <a:rPr lang="en-US" dirty="0" smtClean="0"/>
                  <a:t> cannot</a:t>
                </a:r>
                <a:r>
                  <a:rPr lang="en-US" baseline="0" dirty="0" smtClean="0"/>
                  <a:t> be evaluated analytically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evaluating defined integrals by exact expressions is very challenging, it’s </a:t>
                </a:r>
                <a:r>
                  <a:rPr lang="en-CA" dirty="0" smtClean="0"/>
                  <a:t>geometrical interpretation is simple: the defined integral is the surface below the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interpretation</a:t>
                </a:r>
                <a:r>
                  <a:rPr lang="en-US" baseline="0" dirty="0" smtClean="0"/>
                  <a:t> will be very useful to understand intuitively the algorithms we will develop</a:t>
                </a:r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13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Our aim is to develop a methodology to compute numerically defined integrals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resulting algorithms are often referred to as </a:t>
                </a:r>
                <a:r>
                  <a:rPr lang="en-US" u="sng" dirty="0"/>
                  <a:t>quadrature </a:t>
                </a:r>
                <a:r>
                  <a:rPr lang="en-US" u="sng" dirty="0" smtClean="0"/>
                  <a:t>formulas</a:t>
                </a:r>
              </a:p>
              <a:p>
                <a:endParaRPr lang="en-US" u="sng" dirty="0"/>
              </a:p>
              <a:p>
                <a:r>
                  <a:rPr lang="en-US" dirty="0"/>
                  <a:t>The key idea is to replace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another function which we are able to </a:t>
                </a:r>
                <a:r>
                  <a:rPr lang="en-US" dirty="0" smtClean="0"/>
                  <a:t>integrate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Which functions are easy to integrate:? </a:t>
                </a:r>
              </a:p>
              <a:p>
                <a:r>
                  <a:rPr lang="en-US" dirty="0" smtClean="0"/>
                  <a:t>For example polynomial</a:t>
                </a:r>
                <a:r>
                  <a:rPr lang="en-US" baseline="0" dirty="0" smtClean="0"/>
                  <a:t> functions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That is exactly what we will do: replace the function f to integrate by a polynomial function approximating f(x).</a:t>
                </a:r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Our aim is to develop a methodology to compute numerically defined integrals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resulting algorithms are often referred to as </a:t>
                </a:r>
                <a:r>
                  <a:rPr lang="en-US" u="sng" dirty="0"/>
                  <a:t>quadrature </a:t>
                </a:r>
                <a:r>
                  <a:rPr lang="en-US" u="sng" dirty="0" smtClean="0"/>
                  <a:t>formulas</a:t>
                </a:r>
              </a:p>
              <a:p>
                <a:endParaRPr lang="en-US" u="sng" dirty="0"/>
              </a:p>
              <a:p>
                <a:r>
                  <a:rPr lang="en-US" dirty="0"/>
                  <a:t>The key idea is to replace the function </a:t>
                </a:r>
                <a:r>
                  <a:rPr lang="en-US" i="0">
                    <a:latin typeface="Cambria Math" panose="02040503050406030204" pitchFamily="18" charset="0"/>
                  </a:rPr>
                  <a:t>𝑓(𝑥)</a:t>
                </a:r>
                <a:r>
                  <a:rPr lang="en-US" dirty="0"/>
                  <a:t> by another function which we are able to </a:t>
                </a:r>
                <a:r>
                  <a:rPr lang="en-US" dirty="0" smtClean="0"/>
                  <a:t>integrate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Which functions are easy to integrate:? </a:t>
                </a:r>
              </a:p>
              <a:p>
                <a:r>
                  <a:rPr lang="en-US" dirty="0" smtClean="0"/>
                  <a:t>For example polynomial</a:t>
                </a:r>
                <a:r>
                  <a:rPr lang="en-US" baseline="0" dirty="0" smtClean="0"/>
                  <a:t> functions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That is exactly what we will do: replace the function f to integrate by a polynomial function approximating f(x).</a:t>
                </a:r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7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find the polynomial approximating the function f(x) we want to integrate we use polynomial</a:t>
            </a:r>
            <a:r>
              <a:rPr lang="en-US" baseline="0" dirty="0" smtClean="0"/>
              <a:t> interpolation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chose a set of interpolating points over the integration interval [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r>
              <a:rPr lang="en-US" dirty="0" smtClean="0"/>
              <a:t>For example there points x0, x1 and x2</a:t>
            </a:r>
          </a:p>
          <a:p>
            <a:endParaRPr lang="en-US" dirty="0" smtClean="0"/>
          </a:p>
          <a:p>
            <a:r>
              <a:rPr lang="en-US" dirty="0" smtClean="0"/>
              <a:t>Based on these three interpolating points we compute a quadratic polynomial P2(x)</a:t>
            </a:r>
            <a:r>
              <a:rPr lang="en-US" baseline="0" dirty="0" smtClean="0"/>
              <a:t> interpolating f(x)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Integrating P2(x) is simple to do and will give the approximation of the integral we look for.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96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Lagrange interpolation is particularly well suited to develop quadrature formulas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us</a:t>
                </a:r>
                <a:r>
                  <a:rPr lang="en-US" baseline="0" dirty="0" smtClean="0"/>
                  <a:t> see why this is so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CA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CA" sz="1200" dirty="0">
                    <a:solidFill>
                      <a:schemeClr val="tx1"/>
                    </a:solidFill>
                  </a:rPr>
                  <a:t> be the interpolation points </a:t>
                </a:r>
                <a:r>
                  <a:rPr lang="en-CA" sz="1200" dirty="0" smtClean="0">
                    <a:solidFill>
                      <a:schemeClr val="tx1"/>
                    </a:solidFill>
                  </a:rPr>
                  <a:t>we use to interpolate our function f(x).</a:t>
                </a: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As we have m interpolating points, we will write our interpolating polynomial as a linear combination of m Lagrange polynomials</a:t>
                </a: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Instead of</a:t>
                </a:r>
                <a:r>
                  <a:rPr lang="en-US" baseline="0" dirty="0" smtClean="0"/>
                  <a:t> integrating f(x) we have now to integrate the polynomial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first observe that the coefficients</a:t>
                </a:r>
                <a:r>
                  <a:rPr lang="en-US" baseline="0" dirty="0" smtClean="0"/>
                  <a:t> f(xo), f(x1) … f(</a:t>
                </a:r>
                <a:r>
                  <a:rPr lang="en-US" baseline="0" dirty="0" err="1" smtClean="0"/>
                  <a:t>xm</a:t>
                </a:r>
                <a:r>
                  <a:rPr lang="en-US" baseline="0" dirty="0" smtClean="0"/>
                  <a:t>) do not depend on x.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Consequently our integral becomes the sum of m integrals of the m Lagrange polynomials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Lagrange interpolation is particularly well suited to develop quadrature formulas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us</a:t>
                </a:r>
                <a:r>
                  <a:rPr lang="en-US" baseline="0" dirty="0" smtClean="0"/>
                  <a:t> see why this is so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𝑜</a:t>
                </a:r>
                <a:r>
                  <a:rPr lang="en-CA" sz="1200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i="0">
                    <a:latin typeface="Cambria Math" panose="02040503050406030204" pitchFamily="18" charset="0"/>
                  </a:rPr>
                  <a:t>𝑥_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1,…,</a:t>
                </a:r>
                <a:r>
                  <a:rPr lang="en-US" sz="1200" i="0">
                    <a:latin typeface="Cambria Math" panose="02040503050406030204" pitchFamily="18" charset="0"/>
                  </a:rPr>
                  <a:t>𝑥_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𝑚</a:t>
                </a:r>
                <a:r>
                  <a:rPr lang="en-CA" sz="1200" dirty="0">
                    <a:solidFill>
                      <a:schemeClr val="tx1"/>
                    </a:solidFill>
                  </a:rPr>
                  <a:t> be the interpolation points </a:t>
                </a:r>
                <a:r>
                  <a:rPr lang="en-CA" sz="1200" dirty="0" smtClean="0">
                    <a:solidFill>
                      <a:schemeClr val="tx1"/>
                    </a:solidFill>
                  </a:rPr>
                  <a:t>we use to interpolate our function f(x).</a:t>
                </a: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As we have m interpolating points, we will write our interpolating polynomial as a linear combination of m Lagrange polynomials</a:t>
                </a: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Instead of</a:t>
                </a:r>
                <a:r>
                  <a:rPr lang="en-US" baseline="0" dirty="0" smtClean="0"/>
                  <a:t> integrating f(x) we have now to integrate the polynomial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</a:rPr>
                  <a:t>𝑥_𝑜 )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 𝐿_𝑜 (𝑥)+𝑓</a:t>
                </a:r>
                <a:r>
                  <a:rPr lang="en-US" sz="1200" i="0">
                    <a:latin typeface="Cambria Math" panose="02040503050406030204" pitchFamily="18" charset="0"/>
                  </a:rPr>
                  <a:t>(𝑥_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1 )</a:t>
                </a:r>
                <a:r>
                  <a:rPr 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𝐿_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</a:t>
                </a:r>
                <a:r>
                  <a:rPr 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(𝑥)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+…+𝑓</a:t>
                </a:r>
                <a:r>
                  <a:rPr lang="en-US" sz="1200" i="0">
                    <a:latin typeface="Cambria Math" panose="02040503050406030204" pitchFamily="18" charset="0"/>
                  </a:rPr>
                  <a:t>(𝑥_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𝑚 )</a:t>
                </a:r>
                <a:r>
                  <a:rPr 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𝐿_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𝑚</a:t>
                </a:r>
                <a:r>
                  <a:rPr 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first observe that the coefficients</a:t>
                </a:r>
                <a:r>
                  <a:rPr lang="en-US" baseline="0" dirty="0" smtClean="0"/>
                  <a:t> f(xo), f(x1) … f(</a:t>
                </a:r>
                <a:r>
                  <a:rPr lang="en-US" baseline="0" dirty="0" err="1" smtClean="0"/>
                  <a:t>xm</a:t>
                </a:r>
                <a:r>
                  <a:rPr lang="en-US" baseline="0" dirty="0" smtClean="0"/>
                  <a:t>) do not depend on x.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Consequently our integral becomes the sum of m integrals of the m Lagrange polynomials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13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Once we have chosen our interpolating points, the </a:t>
                </a:r>
                <a:r>
                  <a:rPr lang="en-US" sz="1200" dirty="0" smtClean="0"/>
                  <a:t>Lagrange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are fully </a:t>
                </a:r>
                <a:r>
                  <a:rPr lang="en-US" sz="1200" dirty="0" smtClean="0"/>
                  <a:t>defined and more importantly do not depend at all of the function f(x).</a:t>
                </a: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If this statement is surprising for you, I recommend you to review the lecture on Lagrange interpolation.</a:t>
                </a: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We can therefore compute</a:t>
                </a:r>
                <a:r>
                  <a:rPr lang="en-US" sz="1200" baseline="0" dirty="0" smtClean="0"/>
                  <a:t> independently of f(x) their integrals. Let us call them c0, c1, … cm</a:t>
                </a:r>
              </a:p>
              <a:p>
                <a:endParaRPr lang="en-US" sz="1200" baseline="0" dirty="0" smtClean="0"/>
              </a:p>
              <a:p>
                <a:r>
                  <a:rPr lang="en-US" dirty="0" smtClean="0"/>
                  <a:t>Our quadrature formula</a:t>
                </a:r>
                <a:r>
                  <a:rPr lang="en-US" baseline="0" dirty="0" smtClean="0"/>
                  <a:t> becomes</a:t>
                </a:r>
              </a:p>
              <a:p>
                <a:endParaRPr lang="en-US" baseline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with the coefficient ci independent</a:t>
                </a:r>
                <a:r>
                  <a:rPr lang="en-US" baseline="0" dirty="0" smtClean="0"/>
                  <a:t> of f.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In coming lectures we will for some examples compute these </a:t>
                </a:r>
                <a:r>
                  <a:rPr lang="en-US" dirty="0" err="1" smtClean="0"/>
                  <a:t>coefficents</a:t>
                </a:r>
                <a:r>
                  <a:rPr lang="en-US" dirty="0" smtClean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Once we have chosen our interpolating points, the </a:t>
                </a:r>
                <a:r>
                  <a:rPr lang="en-US" sz="1200" dirty="0" smtClean="0"/>
                  <a:t>Lagrange polynomials </a:t>
                </a:r>
                <a:r>
                  <a:rPr lang="en-US" sz="1200" i="0">
                    <a:latin typeface="Cambria Math" panose="02040503050406030204" pitchFamily="18" charset="0"/>
                  </a:rPr>
                  <a:t>𝐿_𝑜 (𝑥)</a:t>
                </a:r>
                <a:r>
                  <a:rPr lang="en-US" sz="1200" dirty="0"/>
                  <a:t>, </a:t>
                </a:r>
                <a:r>
                  <a:rPr lang="en-US" sz="1200" i="0">
                    <a:latin typeface="Cambria Math" panose="02040503050406030204" pitchFamily="18" charset="0"/>
                  </a:rPr>
                  <a:t>𝐿_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</a:t>
                </a:r>
                <a:r>
                  <a:rPr 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(𝑥)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,…,</a:t>
                </a:r>
                <a:r>
                  <a:rPr lang="en-US" sz="1200" i="0">
                    <a:latin typeface="Cambria Math" panose="02040503050406030204" pitchFamily="18" charset="0"/>
                  </a:rPr>
                  <a:t>𝐿_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𝑚</a:t>
                </a:r>
                <a:r>
                  <a:rPr 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(𝑥)</a:t>
                </a:r>
                <a:r>
                  <a:rPr lang="en-US" sz="1200" dirty="0"/>
                  <a:t> are fully </a:t>
                </a:r>
                <a:r>
                  <a:rPr lang="en-US" sz="1200" dirty="0" smtClean="0"/>
                  <a:t>defined and more importantly do not depend at all of the function f(x).</a:t>
                </a: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If this statement is surprising for you, I recommend you to review the lecture on Lagrange interpolation.</a:t>
                </a: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We can therefore compute</a:t>
                </a:r>
                <a:r>
                  <a:rPr lang="en-US" sz="1200" baseline="0" dirty="0" smtClean="0"/>
                  <a:t> independently of f(x) their integrals. Let us call them c0, c1, … cm</a:t>
                </a:r>
              </a:p>
              <a:p>
                <a:endParaRPr lang="en-US" sz="1200" baseline="0" dirty="0" smtClean="0"/>
              </a:p>
              <a:p>
                <a:r>
                  <a:rPr lang="en-US" dirty="0" smtClean="0"/>
                  <a:t>Our quadrature formula</a:t>
                </a:r>
                <a:r>
                  <a:rPr lang="en-US" baseline="0" dirty="0" smtClean="0"/>
                  <a:t> becomes</a:t>
                </a:r>
              </a:p>
              <a:p>
                <a:endParaRPr lang="en-US" baseline="0" dirty="0" smtClean="0"/>
              </a:p>
              <a:p>
                <a:pPr/>
                <a:r>
                  <a:rPr lang="en-US" sz="1200" i="0" smtClean="0">
                    <a:latin typeface="Cambria Math" panose="02040503050406030204" pitchFamily="18" charset="0"/>
                  </a:rPr>
                  <a:t>∫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𝑎^𝑏▒〖𝑓(𝑥)𝑑𝑥〗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_(𝑖=0)^𝑚▒〖𝑐_𝑖 𝑓(𝑥_𝑖 ) 〗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with the coefficient ci independent</a:t>
                </a:r>
                <a:r>
                  <a:rPr lang="en-US" baseline="0" dirty="0" smtClean="0"/>
                  <a:t> of f.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dirty="0" smtClean="0"/>
                  <a:t>In coming lectures we will for some examples compute these </a:t>
                </a:r>
                <a:r>
                  <a:rPr lang="en-US" dirty="0" err="1" smtClean="0"/>
                  <a:t>coefficents</a:t>
                </a:r>
                <a:r>
                  <a:rPr lang="en-US" dirty="0" smtClean="0"/>
                  <a:t>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3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graphical interpretation</a:t>
            </a:r>
            <a:r>
              <a:rPr lang="en-US" baseline="0" dirty="0" smtClean="0"/>
              <a:t> of a defined integral allows us to get an intuitive understanding of the error of a quadrature formula</a:t>
            </a:r>
          </a:p>
          <a:p>
            <a:endParaRPr lang="en-US" baseline="0" dirty="0" smtClean="0"/>
          </a:p>
          <a:p>
            <a:r>
              <a:rPr lang="en-US" dirty="0" smtClean="0"/>
              <a:t>Consider for</a:t>
            </a:r>
            <a:r>
              <a:rPr lang="en-US" baseline="0" dirty="0" smtClean="0"/>
              <a:t> example the integral of the function f(x) between a and b as displayed on the slide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use choose two interpolation points which are the start and end point of our integration interval</a:t>
            </a:r>
          </a:p>
          <a:p>
            <a:endParaRPr lang="en-US" baseline="0" dirty="0" smtClean="0"/>
          </a:p>
          <a:p>
            <a:r>
              <a:rPr lang="en-US" dirty="0" smtClean="0"/>
              <a:t>The linear interpolating polynomial P1(x) is simply the</a:t>
            </a:r>
            <a:r>
              <a:rPr lang="en-US" baseline="0" dirty="0" smtClean="0"/>
              <a:t> line connecting the points (a, f(a)) and (b, f(b))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quadrature formula based on this interpolating polynomial will estimate the integral of f(x) as being the surface below the line.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error we introduce is the portion above the line. In the present case it is quite large.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25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chose the interpolating points?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this lesson we will discuss to possibilities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 by distributing them uniformly over the integration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we include the points a</a:t>
                </a:r>
                <a:r>
                  <a:rPr lang="en-US" baseline="0" dirty="0" smtClean="0"/>
                  <a:t> and b the resulting quadrature formulas are called c</a:t>
                </a:r>
                <a:r>
                  <a:rPr lang="en-US" dirty="0" smtClean="0"/>
                  <a:t>losed Newton-Cotes formulas</a:t>
                </a:r>
              </a:p>
              <a:p>
                <a:r>
                  <a:rPr lang="en-US" dirty="0" smtClean="0"/>
                  <a:t>If we do not include a and b then we get so called open Newton-Cotes formulas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Second we will see how the error of quadrature formulas can be minimized by choosing the location of</a:t>
                </a:r>
                <a:r>
                  <a:rPr lang="en-US" baseline="0" dirty="0" smtClean="0"/>
                  <a:t> the interpolating points smartly</a:t>
                </a:r>
              </a:p>
              <a:p>
                <a:r>
                  <a:rPr lang="en-US" baseline="0" dirty="0" smtClean="0"/>
                  <a:t>The example we ill see is the </a:t>
                </a:r>
                <a:r>
                  <a:rPr lang="en-US" baseline="0" smtClean="0"/>
                  <a:t>Gauss integration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chose the interpolating points?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this lesson we will discuss to possibilities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 by </a:t>
                </a:r>
                <a:r>
                  <a:rPr lang="en-US" dirty="0" smtClean="0"/>
                  <a:t>distributing them uniformly over the integration interval </a:t>
                </a:r>
                <a:r>
                  <a:rPr lang="en-US" i="0" smtClean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𝑎,𝑏]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we include the points a</a:t>
                </a:r>
                <a:r>
                  <a:rPr lang="en-US" baseline="0" dirty="0" smtClean="0"/>
                  <a:t> and b the resulting quadrature formulas are called </a:t>
                </a:r>
                <a:r>
                  <a:rPr lang="en-US" baseline="0" dirty="0" smtClean="0"/>
                  <a:t>c</a:t>
                </a:r>
                <a:r>
                  <a:rPr lang="en-US" dirty="0" smtClean="0"/>
                  <a:t>losed Newton-Cotes formulas</a:t>
                </a:r>
              </a:p>
              <a:p>
                <a:r>
                  <a:rPr lang="en-US" dirty="0" smtClean="0"/>
                  <a:t>If we do not include a and b then we get so called open Newton-Cotes formulas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Second we will see how the error of quadrature formulas can be minimized by choosing the location of</a:t>
                </a:r>
                <a:r>
                  <a:rPr lang="en-US" baseline="0" dirty="0" smtClean="0"/>
                  <a:t> the interpolating points smartly</a:t>
                </a:r>
              </a:p>
              <a:p>
                <a:r>
                  <a:rPr lang="en-US" baseline="0" dirty="0" smtClean="0"/>
                  <a:t>The example we ill see is the </a:t>
                </a:r>
                <a:r>
                  <a:rPr lang="en-US" baseline="0" smtClean="0"/>
                  <a:t>Gauss integration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0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know from calculus, defined integrals  </a:t>
            </a:r>
            <a:r>
              <a:rPr lang="en-US" dirty="0" smtClean="0"/>
              <a:t>can be calculated by the sum of defined integrals over sub-intervals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36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50.png"/><Relationship Id="rId9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numerical integration</a:t>
            </a:r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2585156" y="2223911"/>
            <a:ext cx="3725846" cy="2090654"/>
          </a:xfrm>
          <a:custGeom>
            <a:avLst/>
            <a:gdLst>
              <a:gd name="connsiteX0" fmla="*/ 0 w 3510844"/>
              <a:gd name="connsiteY0" fmla="*/ 79022 h 1873364"/>
              <a:gd name="connsiteX1" fmla="*/ 519288 w 3510844"/>
              <a:gd name="connsiteY1" fmla="*/ 1840089 h 1873364"/>
              <a:gd name="connsiteX2" fmla="*/ 1140177 w 3510844"/>
              <a:gd name="connsiteY2" fmla="*/ 1207911 h 1873364"/>
              <a:gd name="connsiteX3" fmla="*/ 1840088 w 3510844"/>
              <a:gd name="connsiteY3" fmla="*/ 903111 h 1873364"/>
              <a:gd name="connsiteX4" fmla="*/ 3510844 w 3510844"/>
              <a:gd name="connsiteY4" fmla="*/ 0 h 1873364"/>
              <a:gd name="connsiteX0" fmla="*/ 0 w 3510844"/>
              <a:gd name="connsiteY0" fmla="*/ 79022 h 2092804"/>
              <a:gd name="connsiteX1" fmla="*/ 936977 w 3510844"/>
              <a:gd name="connsiteY1" fmla="*/ 2065867 h 2092804"/>
              <a:gd name="connsiteX2" fmla="*/ 1140177 w 3510844"/>
              <a:gd name="connsiteY2" fmla="*/ 1207911 h 2092804"/>
              <a:gd name="connsiteX3" fmla="*/ 1840088 w 3510844"/>
              <a:gd name="connsiteY3" fmla="*/ 903111 h 2092804"/>
              <a:gd name="connsiteX4" fmla="*/ 3510844 w 3510844"/>
              <a:gd name="connsiteY4" fmla="*/ 0 h 2092804"/>
              <a:gd name="connsiteX0" fmla="*/ 0 w 3510844"/>
              <a:gd name="connsiteY0" fmla="*/ 79022 h 2091324"/>
              <a:gd name="connsiteX1" fmla="*/ 936977 w 3510844"/>
              <a:gd name="connsiteY1" fmla="*/ 2065867 h 2091324"/>
              <a:gd name="connsiteX2" fmla="*/ 1919110 w 3510844"/>
              <a:gd name="connsiteY2" fmla="*/ 1185333 h 2091324"/>
              <a:gd name="connsiteX3" fmla="*/ 1840088 w 3510844"/>
              <a:gd name="connsiteY3" fmla="*/ 903111 h 2091324"/>
              <a:gd name="connsiteX4" fmla="*/ 3510844 w 3510844"/>
              <a:gd name="connsiteY4" fmla="*/ 0 h 2091324"/>
              <a:gd name="connsiteX0" fmla="*/ 0 w 3510844"/>
              <a:gd name="connsiteY0" fmla="*/ 79022 h 2090654"/>
              <a:gd name="connsiteX1" fmla="*/ 936977 w 3510844"/>
              <a:gd name="connsiteY1" fmla="*/ 2065867 h 2090654"/>
              <a:gd name="connsiteX2" fmla="*/ 1919110 w 3510844"/>
              <a:gd name="connsiteY2" fmla="*/ 1185333 h 2090654"/>
              <a:gd name="connsiteX3" fmla="*/ 2573866 w 3510844"/>
              <a:gd name="connsiteY3" fmla="*/ 1072445 h 2090654"/>
              <a:gd name="connsiteX4" fmla="*/ 3510844 w 3510844"/>
              <a:gd name="connsiteY4" fmla="*/ 0 h 209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0844" h="2090654">
                <a:moveTo>
                  <a:pt x="0" y="79022"/>
                </a:moveTo>
                <a:cubicBezTo>
                  <a:pt x="164629" y="865481"/>
                  <a:pt x="617125" y="1881482"/>
                  <a:pt x="936977" y="2065867"/>
                </a:cubicBezTo>
                <a:cubicBezTo>
                  <a:pt x="1256829" y="2250252"/>
                  <a:pt x="1646295" y="1350903"/>
                  <a:pt x="1919110" y="1185333"/>
                </a:cubicBezTo>
                <a:cubicBezTo>
                  <a:pt x="2191925" y="1019763"/>
                  <a:pt x="2308577" y="1270000"/>
                  <a:pt x="2573866" y="1072445"/>
                </a:cubicBezTo>
                <a:cubicBezTo>
                  <a:pt x="2839155" y="874890"/>
                  <a:pt x="3175940" y="169333"/>
                  <a:pt x="35108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Methods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52865" y="2223911"/>
            <a:ext cx="0" cy="3257926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75699" y="5318775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26216" y="1985267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50594" y="1985266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594" y="1985266"/>
                <a:ext cx="1379755" cy="813718"/>
              </a:xfrm>
              <a:prstGeom prst="rect">
                <a:avLst/>
              </a:prstGeom>
              <a:blipFill rotWithShape="0">
                <a:blip r:embed="rId3"/>
                <a:stretch>
                  <a:fillRect l="-44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74705" y="5318774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05" y="5318774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69903" y="1985266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03" y="1985266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36555" y="5471172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55" y="5471172"/>
                <a:ext cx="43261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78383" y="5503532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83" y="5503532"/>
                <a:ext cx="43261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6085366" y="2216098"/>
            <a:ext cx="9327" cy="3287434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99926" y="3886200"/>
            <a:ext cx="567014" cy="2057302"/>
            <a:chOff x="4711415" y="3857055"/>
            <a:chExt cx="567014" cy="205730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956103" y="3857055"/>
              <a:ext cx="0" cy="1584972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711415" y="5452692"/>
                  <a:ext cx="5670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415" y="5452692"/>
                  <a:ext cx="567014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4913748" y="3980180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30081" y="3313211"/>
            <a:ext cx="574132" cy="2632645"/>
            <a:chOff x="5755393" y="3281712"/>
            <a:chExt cx="574132" cy="263264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019800" y="3323655"/>
              <a:ext cx="0" cy="2152369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55393" y="5452692"/>
                  <a:ext cx="5741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393" y="5452692"/>
                  <a:ext cx="57413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5964805" y="3281712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272" y="2942777"/>
            <a:ext cx="574132" cy="3000725"/>
            <a:chOff x="6761336" y="2913632"/>
            <a:chExt cx="574132" cy="300072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015864" y="2913632"/>
              <a:ext cx="0" cy="2606829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960233" y="3018855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761336" y="5452692"/>
                  <a:ext cx="5741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336" y="5452692"/>
                  <a:ext cx="57413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Oval 34"/>
          <p:cNvSpPr/>
          <p:nvPr/>
        </p:nvSpPr>
        <p:spPr>
          <a:xfrm>
            <a:off x="2601302" y="2514600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30371" y="2336942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516858" y="2049568"/>
                <a:ext cx="2128468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858" y="2049568"/>
                <a:ext cx="2128468" cy="9300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310735" y="3611561"/>
                <a:ext cx="29329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35" y="3611561"/>
                <a:ext cx="2932982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754699" y="4289482"/>
                <a:ext cx="488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99" y="4289482"/>
                <a:ext cx="488082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718221" y="4315071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221" y="4315071"/>
                <a:ext cx="495200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843197" y="4289482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97" y="4289482"/>
                <a:ext cx="495200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612696" y="4302024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96" y="4302024"/>
                <a:ext cx="49520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2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Algorithms to compute numerically an integral are often referred to as quadrature formulas</a:t>
                </a:r>
              </a:p>
              <a:p>
                <a:r>
                  <a:rPr lang="en-US" dirty="0"/>
                  <a:t>The key idea is to replace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 want to integrate by another function which we are able to integrate</a:t>
                </a:r>
              </a:p>
              <a:p>
                <a:r>
                  <a:rPr lang="en-US" dirty="0"/>
                  <a:t>Using Lagrange interpolation to approximate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particularly efficient </a:t>
                </a:r>
              </a:p>
              <a:p>
                <a:r>
                  <a:rPr lang="en-US" dirty="0"/>
                  <a:t>If the interpolation points are spaced uniformly over the integration interval one talks about Newton-Cotes quadrature formulas</a:t>
                </a:r>
              </a:p>
              <a:p>
                <a:r>
                  <a:rPr lang="en-US" dirty="0"/>
                  <a:t>Quadrature formulas can be combined in composite methods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3504" r="-1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46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calculus you know that calculating the defined integral is generally a challenging problem</a:t>
                </a:r>
              </a:p>
              <a:p>
                <a:r>
                  <a:rPr lang="en-US" dirty="0"/>
                  <a:t>Even simple functions can turn out to be difficult to integrate</a:t>
                </a:r>
              </a:p>
              <a:p>
                <a:r>
                  <a:rPr lang="en-US" dirty="0"/>
                  <a:t>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CA" dirty="0"/>
                  <a:t>The geometrical interpretation is simple: the defined integral is the surface below the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 r="-16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5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aim is to develop a methodology to compute numerically defined integrals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resulting algorithms are often referred to as </a:t>
                </a:r>
                <a:r>
                  <a:rPr lang="en-US" u="sng" dirty="0"/>
                  <a:t>quadrature formulas</a:t>
                </a:r>
              </a:p>
              <a:p>
                <a:r>
                  <a:rPr lang="en-US" dirty="0"/>
                  <a:t>The key idea is to replace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another function which we are able to integrate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92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Formulas Using Interpolation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84311" y="3372135"/>
            <a:ext cx="0" cy="2099038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75699" y="5318775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26216" y="1985267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28056" y="2129059"/>
                <a:ext cx="1438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56" y="2129059"/>
                <a:ext cx="1438792" cy="461665"/>
              </a:xfrm>
              <a:prstGeom prst="rect">
                <a:avLst/>
              </a:prstGeom>
              <a:blipFill>
                <a:blip r:embed="rId3"/>
                <a:stretch>
                  <a:fillRect r="-424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74705" y="5318774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05" y="5318774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69903" y="1985266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03" y="1985266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98035" y="2907103"/>
                <a:ext cx="2128468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035" y="2907103"/>
                <a:ext cx="2128468" cy="930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52865" y="5471172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865" y="5471172"/>
                <a:ext cx="43261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2667000" y="2166623"/>
            <a:ext cx="3793067" cy="1881366"/>
          </a:xfrm>
          <a:custGeom>
            <a:avLst/>
            <a:gdLst>
              <a:gd name="connsiteX0" fmla="*/ 0 w 3793067"/>
              <a:gd name="connsiteY0" fmla="*/ 1881366 h 1881366"/>
              <a:gd name="connsiteX1" fmla="*/ 564444 w 3793067"/>
              <a:gd name="connsiteY1" fmla="*/ 1181455 h 1881366"/>
              <a:gd name="connsiteX2" fmla="*/ 1490133 w 3793067"/>
              <a:gd name="connsiteY2" fmla="*/ 470255 h 1881366"/>
              <a:gd name="connsiteX3" fmla="*/ 2652889 w 3793067"/>
              <a:gd name="connsiteY3" fmla="*/ 41278 h 1881366"/>
              <a:gd name="connsiteX4" fmla="*/ 3793067 w 3793067"/>
              <a:gd name="connsiteY4" fmla="*/ 41278 h 188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3067" h="1881366">
                <a:moveTo>
                  <a:pt x="0" y="1881366"/>
                </a:moveTo>
                <a:cubicBezTo>
                  <a:pt x="158044" y="1649003"/>
                  <a:pt x="316088" y="1416640"/>
                  <a:pt x="564444" y="1181455"/>
                </a:cubicBezTo>
                <a:cubicBezTo>
                  <a:pt x="812800" y="946270"/>
                  <a:pt x="1142059" y="660284"/>
                  <a:pt x="1490133" y="470255"/>
                </a:cubicBezTo>
                <a:cubicBezTo>
                  <a:pt x="1838207" y="280226"/>
                  <a:pt x="2269067" y="112774"/>
                  <a:pt x="2652889" y="41278"/>
                </a:cubicBezTo>
                <a:cubicBezTo>
                  <a:pt x="3036711" y="-30218"/>
                  <a:pt x="3414889" y="5530"/>
                  <a:pt x="3793067" y="412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878383" y="5503532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83" y="5503532"/>
                <a:ext cx="43261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endCxn id="22" idx="0"/>
          </p:cNvCxnSpPr>
          <p:nvPr/>
        </p:nvCxnSpPr>
        <p:spPr>
          <a:xfrm>
            <a:off x="6084711" y="1985266"/>
            <a:ext cx="9982" cy="3518266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777631" y="2002725"/>
            <a:ext cx="3444240" cy="2087880"/>
          </a:xfrm>
          <a:custGeom>
            <a:avLst/>
            <a:gdLst>
              <a:gd name="connsiteX0" fmla="*/ 3444240 w 3444240"/>
              <a:gd name="connsiteY0" fmla="*/ 0 h 2087880"/>
              <a:gd name="connsiteX1" fmla="*/ 2628900 w 3444240"/>
              <a:gd name="connsiteY1" fmla="*/ 190500 h 2087880"/>
              <a:gd name="connsiteX2" fmla="*/ 1569720 w 3444240"/>
              <a:gd name="connsiteY2" fmla="*/ 533400 h 2087880"/>
              <a:gd name="connsiteX3" fmla="*/ 579120 w 3444240"/>
              <a:gd name="connsiteY3" fmla="*/ 1234440 h 2087880"/>
              <a:gd name="connsiteX4" fmla="*/ 0 w 3444240"/>
              <a:gd name="connsiteY4" fmla="*/ 2087880 h 208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2087880">
                <a:moveTo>
                  <a:pt x="3444240" y="0"/>
                </a:moveTo>
                <a:cubicBezTo>
                  <a:pt x="3192780" y="50800"/>
                  <a:pt x="2941320" y="101600"/>
                  <a:pt x="2628900" y="190500"/>
                </a:cubicBezTo>
                <a:cubicBezTo>
                  <a:pt x="2316480" y="279400"/>
                  <a:pt x="1911350" y="359410"/>
                  <a:pt x="1569720" y="533400"/>
                </a:cubicBezTo>
                <a:cubicBezTo>
                  <a:pt x="1228090" y="707390"/>
                  <a:pt x="840740" y="975360"/>
                  <a:pt x="579120" y="1234440"/>
                </a:cubicBezTo>
                <a:cubicBezTo>
                  <a:pt x="317500" y="1493520"/>
                  <a:pt x="158750" y="1790700"/>
                  <a:pt x="0" y="2087880"/>
                </a:cubicBez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099926" y="3107306"/>
            <a:ext cx="564834" cy="2836196"/>
            <a:chOff x="4711415" y="3078161"/>
            <a:chExt cx="564834" cy="283619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956103" y="3078161"/>
              <a:ext cx="0" cy="2363866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11415" y="5452692"/>
                  <a:ext cx="5648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415" y="5452692"/>
                  <a:ext cx="56483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901109" y="3163250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43904" y="2392125"/>
            <a:ext cx="564834" cy="3551377"/>
            <a:chOff x="5755393" y="2362980"/>
            <a:chExt cx="564834" cy="355137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019800" y="2362980"/>
              <a:ext cx="0" cy="3113044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755393" y="5452692"/>
                  <a:ext cx="5648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393" y="5452692"/>
                  <a:ext cx="564834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5960561" y="2438400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49847" y="2041094"/>
            <a:ext cx="564834" cy="3902408"/>
            <a:chOff x="6761336" y="2011949"/>
            <a:chExt cx="564834" cy="390240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015864" y="2011949"/>
              <a:ext cx="0" cy="3508512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960870" y="2099914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6761336" y="5452692"/>
                  <a:ext cx="5648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336" y="5452692"/>
                  <a:ext cx="564834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221871" y="1448682"/>
                <a:ext cx="1560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71" y="1448682"/>
                <a:ext cx="1560107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39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67893" y="4090605"/>
                <a:ext cx="2249783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93" y="4090605"/>
                <a:ext cx="2249783" cy="93006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ECBB-F02B-4C08-9444-C5F3F91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interpolation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2BF15-31A9-4A5F-9311-594B30BB5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Lagrange interpolation is particularly well suited to develop quadrature formulas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be the interpolation points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2BF15-31A9-4A5F-9311-594B30BB5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A61EB60-A86A-426A-9158-8A8BDB152208}"/>
              </a:ext>
            </a:extLst>
          </p:cNvPr>
          <p:cNvSpPr txBox="1"/>
          <p:nvPr/>
        </p:nvSpPr>
        <p:spPr>
          <a:xfrm>
            <a:off x="5562600" y="4419600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8A6AD"/>
                </a:solidFill>
              </a:rPr>
              <a:t>Do not depend on x</a:t>
            </a:r>
            <a:endParaRPr lang="en-CA" sz="2000" dirty="0">
              <a:solidFill>
                <a:srgbClr val="48A6AD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6A87CD-9520-4738-B3FD-750EEA71BD21}"/>
              </a:ext>
            </a:extLst>
          </p:cNvPr>
          <p:cNvCxnSpPr>
            <a:cxnSpLocks/>
          </p:cNvCxnSpPr>
          <p:nvPr/>
        </p:nvCxnSpPr>
        <p:spPr>
          <a:xfrm flipH="1" flipV="1">
            <a:off x="4419601" y="3863182"/>
            <a:ext cx="1676399" cy="556418"/>
          </a:xfrm>
          <a:prstGeom prst="straightConnector1">
            <a:avLst/>
          </a:prstGeom>
          <a:ln w="1905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57B64F-C1EC-4EAF-96F6-5E551F70D5F6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3863182"/>
            <a:ext cx="533400" cy="556418"/>
          </a:xfrm>
          <a:prstGeom prst="straightConnector1">
            <a:avLst/>
          </a:prstGeom>
          <a:ln w="1905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BD0A72-EED5-4BAC-8989-30580E769D61}"/>
              </a:ext>
            </a:extLst>
          </p:cNvPr>
          <p:cNvCxnSpPr>
            <a:cxnSpLocks/>
          </p:cNvCxnSpPr>
          <p:nvPr/>
        </p:nvCxnSpPr>
        <p:spPr>
          <a:xfrm flipV="1">
            <a:off x="7236815" y="3863182"/>
            <a:ext cx="1616542" cy="556418"/>
          </a:xfrm>
          <a:prstGeom prst="straightConnector1">
            <a:avLst/>
          </a:prstGeom>
          <a:ln w="1905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ECBB-F02B-4C08-9444-C5F3F91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interpolation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2BF15-31A9-4A5F-9311-594B30BB5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Lagrange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are fully defined once the interpolation points are chosen:</a:t>
                </a:r>
              </a:p>
              <a:p>
                <a:endParaRPr lang="en-CA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CA" sz="2400" dirty="0"/>
                  <a:t>Consequently: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CA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2BF15-31A9-4A5F-9311-594B30BB5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E488537-DA36-4C97-B3BE-756C800E8578}"/>
              </a:ext>
            </a:extLst>
          </p:cNvPr>
          <p:cNvGrpSpPr/>
          <p:nvPr/>
        </p:nvGrpSpPr>
        <p:grpSpPr>
          <a:xfrm>
            <a:off x="3657600" y="3752662"/>
            <a:ext cx="1447799" cy="495359"/>
            <a:chOff x="2032872" y="3681573"/>
            <a:chExt cx="1447799" cy="495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DEE7F2-F9DC-40BE-A14B-ACDFC6E0BCCC}"/>
                    </a:ext>
                  </a:extLst>
                </p:cNvPr>
                <p:cNvSpPr txBox="1"/>
                <p:nvPr/>
              </p:nvSpPr>
              <p:spPr>
                <a:xfrm>
                  <a:off x="2519591" y="3776822"/>
                  <a:ext cx="4743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DEE7F2-F9DC-40BE-A14B-ACDFC6E0B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591" y="3776822"/>
                  <a:ext cx="47436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9A1BF6D4-B97F-4389-81DE-4D0F65B514B8}"/>
                </a:ext>
              </a:extLst>
            </p:cNvPr>
            <p:cNvSpPr/>
            <p:nvPr/>
          </p:nvSpPr>
          <p:spPr>
            <a:xfrm rot="5400000">
              <a:off x="2680572" y="3033873"/>
              <a:ext cx="152400" cy="14477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BD92AA-9A02-4AD3-8007-031BD9503DCD}"/>
              </a:ext>
            </a:extLst>
          </p:cNvPr>
          <p:cNvGrpSpPr/>
          <p:nvPr/>
        </p:nvGrpSpPr>
        <p:grpSpPr>
          <a:xfrm>
            <a:off x="6248400" y="3752662"/>
            <a:ext cx="1447799" cy="495359"/>
            <a:chOff x="2032872" y="3681573"/>
            <a:chExt cx="1447799" cy="495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C2D931-CA82-46DB-B349-78281577D3B1}"/>
                    </a:ext>
                  </a:extLst>
                </p:cNvPr>
                <p:cNvSpPr txBox="1"/>
                <p:nvPr/>
              </p:nvSpPr>
              <p:spPr>
                <a:xfrm>
                  <a:off x="2519591" y="3776822"/>
                  <a:ext cx="4743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C2D931-CA82-46DB-B349-78281577D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591" y="3776822"/>
                  <a:ext cx="47436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E19A494F-BB1A-412D-B8E2-F9FBB4C09C81}"/>
                </a:ext>
              </a:extLst>
            </p:cNvPr>
            <p:cNvSpPr/>
            <p:nvPr/>
          </p:nvSpPr>
          <p:spPr>
            <a:xfrm rot="5400000">
              <a:off x="2680572" y="3033873"/>
              <a:ext cx="152400" cy="14477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15D2C9-9321-47B0-B573-89F4A38A9E3D}"/>
              </a:ext>
            </a:extLst>
          </p:cNvPr>
          <p:cNvGrpSpPr/>
          <p:nvPr/>
        </p:nvGrpSpPr>
        <p:grpSpPr>
          <a:xfrm>
            <a:off x="9533580" y="3752662"/>
            <a:ext cx="1447799" cy="495359"/>
            <a:chOff x="2032872" y="3681573"/>
            <a:chExt cx="1447799" cy="495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99826C5-488E-427C-BE30-DC929BCBCCB0}"/>
                    </a:ext>
                  </a:extLst>
                </p:cNvPr>
                <p:cNvSpPr txBox="1"/>
                <p:nvPr/>
              </p:nvSpPr>
              <p:spPr>
                <a:xfrm>
                  <a:off x="2519591" y="3776822"/>
                  <a:ext cx="5432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99826C5-488E-427C-BE30-DC929BCB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591" y="3776822"/>
                  <a:ext cx="54329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538285B9-7389-4603-AA28-FD21E0560E3C}"/>
                </a:ext>
              </a:extLst>
            </p:cNvPr>
            <p:cNvSpPr/>
            <p:nvPr/>
          </p:nvSpPr>
          <p:spPr>
            <a:xfrm rot="5400000">
              <a:off x="2680572" y="3033873"/>
              <a:ext cx="152400" cy="14477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FC917E0-782C-433E-ACB0-3DC269C51538}"/>
              </a:ext>
            </a:extLst>
          </p:cNvPr>
          <p:cNvSpPr/>
          <p:nvPr/>
        </p:nvSpPr>
        <p:spPr>
          <a:xfrm>
            <a:off x="4144319" y="4800601"/>
            <a:ext cx="3932881" cy="1352202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2872740" y="2438400"/>
            <a:ext cx="3230880" cy="1325880"/>
          </a:xfrm>
          <a:custGeom>
            <a:avLst/>
            <a:gdLst>
              <a:gd name="connsiteX0" fmla="*/ 171642 w 3624734"/>
              <a:gd name="connsiteY0" fmla="*/ 1325880 h 1335245"/>
              <a:gd name="connsiteX1" fmla="*/ 522162 w 3624734"/>
              <a:gd name="connsiteY1" fmla="*/ 906780 h 1335245"/>
              <a:gd name="connsiteX2" fmla="*/ 1185102 w 3624734"/>
              <a:gd name="connsiteY2" fmla="*/ 350520 h 1335245"/>
              <a:gd name="connsiteX3" fmla="*/ 1771842 w 3624734"/>
              <a:gd name="connsiteY3" fmla="*/ 83820 h 1335245"/>
              <a:gd name="connsiteX4" fmla="*/ 2274762 w 3624734"/>
              <a:gd name="connsiteY4" fmla="*/ 0 h 1335245"/>
              <a:gd name="connsiteX5" fmla="*/ 2701482 w 3624734"/>
              <a:gd name="connsiteY5" fmla="*/ 83820 h 1335245"/>
              <a:gd name="connsiteX6" fmla="*/ 3074862 w 3624734"/>
              <a:gd name="connsiteY6" fmla="*/ 243840 h 1335245"/>
              <a:gd name="connsiteX7" fmla="*/ 3311082 w 3624734"/>
              <a:gd name="connsiteY7" fmla="*/ 411480 h 1335245"/>
              <a:gd name="connsiteX8" fmla="*/ 3402522 w 3624734"/>
              <a:gd name="connsiteY8" fmla="*/ 495300 h 1335245"/>
              <a:gd name="connsiteX9" fmla="*/ 171642 w 3624734"/>
              <a:gd name="connsiteY9" fmla="*/ 1325880 h 1335245"/>
              <a:gd name="connsiteX0" fmla="*/ 171642 w 3624734"/>
              <a:gd name="connsiteY0" fmla="*/ 1325880 h 1335245"/>
              <a:gd name="connsiteX1" fmla="*/ 522162 w 3624734"/>
              <a:gd name="connsiteY1" fmla="*/ 906780 h 1335245"/>
              <a:gd name="connsiteX2" fmla="*/ 1185102 w 3624734"/>
              <a:gd name="connsiteY2" fmla="*/ 350520 h 1335245"/>
              <a:gd name="connsiteX3" fmla="*/ 1771842 w 3624734"/>
              <a:gd name="connsiteY3" fmla="*/ 83820 h 1335245"/>
              <a:gd name="connsiteX4" fmla="*/ 2274762 w 3624734"/>
              <a:gd name="connsiteY4" fmla="*/ 0 h 1335245"/>
              <a:gd name="connsiteX5" fmla="*/ 2701482 w 3624734"/>
              <a:gd name="connsiteY5" fmla="*/ 83820 h 1335245"/>
              <a:gd name="connsiteX6" fmla="*/ 3074862 w 3624734"/>
              <a:gd name="connsiteY6" fmla="*/ 243840 h 1335245"/>
              <a:gd name="connsiteX7" fmla="*/ 3311082 w 3624734"/>
              <a:gd name="connsiteY7" fmla="*/ 411480 h 1335245"/>
              <a:gd name="connsiteX8" fmla="*/ 3402522 w 3624734"/>
              <a:gd name="connsiteY8" fmla="*/ 495300 h 1335245"/>
              <a:gd name="connsiteX9" fmla="*/ 171642 w 3624734"/>
              <a:gd name="connsiteY9" fmla="*/ 1325880 h 1335245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230880"/>
              <a:gd name="connsiteY0" fmla="*/ 1325880 h 1325880"/>
              <a:gd name="connsiteX1" fmla="*/ 350520 w 3230880"/>
              <a:gd name="connsiteY1" fmla="*/ 906780 h 1325880"/>
              <a:gd name="connsiteX2" fmla="*/ 1013460 w 3230880"/>
              <a:gd name="connsiteY2" fmla="*/ 350520 h 1325880"/>
              <a:gd name="connsiteX3" fmla="*/ 1600200 w 3230880"/>
              <a:gd name="connsiteY3" fmla="*/ 83820 h 1325880"/>
              <a:gd name="connsiteX4" fmla="*/ 2103120 w 3230880"/>
              <a:gd name="connsiteY4" fmla="*/ 0 h 1325880"/>
              <a:gd name="connsiteX5" fmla="*/ 2529840 w 3230880"/>
              <a:gd name="connsiteY5" fmla="*/ 83820 h 1325880"/>
              <a:gd name="connsiteX6" fmla="*/ 2903220 w 3230880"/>
              <a:gd name="connsiteY6" fmla="*/ 243840 h 1325880"/>
              <a:gd name="connsiteX7" fmla="*/ 3139440 w 3230880"/>
              <a:gd name="connsiteY7" fmla="*/ 411480 h 1325880"/>
              <a:gd name="connsiteX8" fmla="*/ 3230880 w 3230880"/>
              <a:gd name="connsiteY8" fmla="*/ 495300 h 1325880"/>
              <a:gd name="connsiteX9" fmla="*/ 0 w 3230880"/>
              <a:gd name="connsiteY9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0880" h="1325880">
                <a:moveTo>
                  <a:pt x="0" y="1325880"/>
                </a:moveTo>
                <a:cubicBezTo>
                  <a:pt x="259080" y="967740"/>
                  <a:pt x="181610" y="1069340"/>
                  <a:pt x="350520" y="906780"/>
                </a:cubicBezTo>
                <a:cubicBezTo>
                  <a:pt x="519430" y="744220"/>
                  <a:pt x="805180" y="487680"/>
                  <a:pt x="1013460" y="350520"/>
                </a:cubicBezTo>
                <a:cubicBezTo>
                  <a:pt x="1221740" y="213360"/>
                  <a:pt x="1418590" y="142240"/>
                  <a:pt x="1600200" y="83820"/>
                </a:cubicBezTo>
                <a:cubicBezTo>
                  <a:pt x="1781810" y="25400"/>
                  <a:pt x="1948180" y="0"/>
                  <a:pt x="2103120" y="0"/>
                </a:cubicBezTo>
                <a:cubicBezTo>
                  <a:pt x="2258060" y="0"/>
                  <a:pt x="2396490" y="43180"/>
                  <a:pt x="2529840" y="83820"/>
                </a:cubicBezTo>
                <a:cubicBezTo>
                  <a:pt x="2663190" y="124460"/>
                  <a:pt x="2801620" y="189230"/>
                  <a:pt x="2903220" y="243840"/>
                </a:cubicBezTo>
                <a:cubicBezTo>
                  <a:pt x="3004820" y="298450"/>
                  <a:pt x="3084830" y="369570"/>
                  <a:pt x="3139440" y="411480"/>
                </a:cubicBezTo>
                <a:cubicBezTo>
                  <a:pt x="3194050" y="453390"/>
                  <a:pt x="2962910" y="236220"/>
                  <a:pt x="3230880" y="495300"/>
                </a:cubicBezTo>
                <a:cubicBezTo>
                  <a:pt x="2706370" y="647700"/>
                  <a:pt x="495300" y="1219200"/>
                  <a:pt x="0" y="1325880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30500" y="2837299"/>
            <a:ext cx="3673122" cy="972701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of Quadrature Formulas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84311" y="3372135"/>
            <a:ext cx="0" cy="2099038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75699" y="5318775"/>
            <a:ext cx="5363301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26216" y="1985267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09622" y="2049455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22" y="2049455"/>
                <a:ext cx="1379755" cy="813718"/>
              </a:xfrm>
              <a:prstGeom prst="rect">
                <a:avLst/>
              </a:prstGeom>
              <a:blipFill rotWithShape="0">
                <a:blip r:embed="rId3"/>
                <a:stretch>
                  <a:fillRect l="-44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83865" y="5307327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65" y="5307327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69903" y="1985266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03" y="1985266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98035" y="2907103"/>
                <a:ext cx="2128468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035" y="2907103"/>
                <a:ext cx="2128468" cy="9300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52865" y="5471172"/>
                <a:ext cx="1144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865" y="5471172"/>
                <a:ext cx="114403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2667000" y="2446619"/>
            <a:ext cx="3736622" cy="1601370"/>
          </a:xfrm>
          <a:custGeom>
            <a:avLst/>
            <a:gdLst>
              <a:gd name="connsiteX0" fmla="*/ 0 w 3793067"/>
              <a:gd name="connsiteY0" fmla="*/ 1881366 h 1881366"/>
              <a:gd name="connsiteX1" fmla="*/ 564444 w 3793067"/>
              <a:gd name="connsiteY1" fmla="*/ 1181455 h 1881366"/>
              <a:gd name="connsiteX2" fmla="*/ 1490133 w 3793067"/>
              <a:gd name="connsiteY2" fmla="*/ 470255 h 1881366"/>
              <a:gd name="connsiteX3" fmla="*/ 2652889 w 3793067"/>
              <a:gd name="connsiteY3" fmla="*/ 41278 h 1881366"/>
              <a:gd name="connsiteX4" fmla="*/ 3793067 w 3793067"/>
              <a:gd name="connsiteY4" fmla="*/ 41278 h 1881366"/>
              <a:gd name="connsiteX0" fmla="*/ 0 w 3793067"/>
              <a:gd name="connsiteY0" fmla="*/ 1843762 h 1843762"/>
              <a:gd name="connsiteX1" fmla="*/ 564444 w 3793067"/>
              <a:gd name="connsiteY1" fmla="*/ 1143851 h 1843762"/>
              <a:gd name="connsiteX2" fmla="*/ 1490133 w 3793067"/>
              <a:gd name="connsiteY2" fmla="*/ 432651 h 1843762"/>
              <a:gd name="connsiteX3" fmla="*/ 2596444 w 3793067"/>
              <a:gd name="connsiteY3" fmla="*/ 274608 h 1843762"/>
              <a:gd name="connsiteX4" fmla="*/ 3793067 w 3793067"/>
              <a:gd name="connsiteY4" fmla="*/ 3674 h 1843762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6622" h="1601370">
                <a:moveTo>
                  <a:pt x="0" y="1601370"/>
                </a:moveTo>
                <a:cubicBezTo>
                  <a:pt x="158044" y="1369007"/>
                  <a:pt x="316088" y="1136644"/>
                  <a:pt x="564444" y="901459"/>
                </a:cubicBezTo>
                <a:cubicBezTo>
                  <a:pt x="812800" y="666274"/>
                  <a:pt x="1151466" y="335133"/>
                  <a:pt x="1490133" y="190259"/>
                </a:cubicBezTo>
                <a:cubicBezTo>
                  <a:pt x="1828800" y="45385"/>
                  <a:pt x="2222029" y="-54332"/>
                  <a:pt x="2596444" y="32216"/>
                </a:cubicBezTo>
                <a:cubicBezTo>
                  <a:pt x="2970859" y="118764"/>
                  <a:pt x="3358444" y="369001"/>
                  <a:pt x="3736622" y="709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42670" y="5503531"/>
                <a:ext cx="1123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70" y="5503531"/>
                <a:ext cx="112319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H="1">
            <a:off x="6053521" y="2667000"/>
            <a:ext cx="26561" cy="2836532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27739" y="2876421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0778" y="3716211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28052" y="2732169"/>
            <a:ext cx="81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241249" y="2270504"/>
                <a:ext cx="1560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49" y="2270504"/>
                <a:ext cx="1560107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39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67893" y="4090605"/>
                <a:ext cx="2249783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93" y="4090605"/>
                <a:ext cx="2249783" cy="9300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6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Interpolating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Distributing them uniformly over the integration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Including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: Closed Newton-Cotes formulas</a:t>
                </a:r>
              </a:p>
              <a:p>
                <a:pPr lvl="1"/>
                <a:r>
                  <a:rPr lang="en-US" dirty="0"/>
                  <a:t>Excluding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: Open Newton-Cotes formulas</a:t>
                </a:r>
              </a:p>
              <a:p>
                <a:r>
                  <a:rPr lang="en-US" dirty="0"/>
                  <a:t>By choosing them smartly in order to minimize the error</a:t>
                </a:r>
              </a:p>
              <a:p>
                <a:pPr lvl="1"/>
                <a:r>
                  <a:rPr lang="en-US" dirty="0"/>
                  <a:t>Gauss Quadrature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1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Defined integrals can be calculated by the sum of defined integrals of sub-intervals: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97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814</Words>
  <Application>Microsoft Office PowerPoint</Application>
  <PresentationFormat>Widescreen</PresentationFormat>
  <Paragraphs>188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Lecture 1</vt:lpstr>
      <vt:lpstr>Introduction</vt:lpstr>
      <vt:lpstr>Numerical integration</vt:lpstr>
      <vt:lpstr>Quadrature Formulas Using Interpolation</vt:lpstr>
      <vt:lpstr>Lagrange interpolation</vt:lpstr>
      <vt:lpstr>Lagrange interpolation</vt:lpstr>
      <vt:lpstr>Errors of Quadrature Formulas</vt:lpstr>
      <vt:lpstr>How to Choose Interpolating Points</vt:lpstr>
      <vt:lpstr>Composite Methods</vt:lpstr>
      <vt:lpstr>Composite Methods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215</cp:revision>
  <dcterms:created xsi:type="dcterms:W3CDTF">2006-08-16T00:00:00Z</dcterms:created>
  <dcterms:modified xsi:type="dcterms:W3CDTF">2020-03-16T13:36:18Z</dcterms:modified>
</cp:coreProperties>
</file>