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6A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199" autoAdjust="0"/>
  </p:normalViewPr>
  <p:slideViewPr>
    <p:cSldViewPr>
      <p:cViewPr varScale="1">
        <p:scale>
          <a:sx n="51" d="100"/>
          <a:sy n="51" d="100"/>
        </p:scale>
        <p:origin x="1067" y="2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now apply our quadrature formula to an example</a:t>
            </a:r>
          </a:p>
          <a:p>
            <a:endParaRPr lang="en-US" dirty="0" smtClean="0"/>
          </a:p>
          <a:p>
            <a:r>
              <a:rPr lang="en-US" dirty="0" smtClean="0"/>
              <a:t>For this we compute the defined integral of the natural log function over the interval [1, 2]</a:t>
            </a:r>
          </a:p>
          <a:p>
            <a:endParaRPr lang="en-US" dirty="0" smtClean="0"/>
          </a:p>
          <a:p>
            <a:r>
              <a:rPr lang="en-US" dirty="0" smtClean="0"/>
              <a:t>Using the trapezoid</a:t>
            </a:r>
            <a:r>
              <a:rPr lang="en-US" baseline="0" dirty="0" smtClean="0"/>
              <a:t> rule we find 0.3466 if we keep four digits in our calculations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compare this approximation with the exact value 0.3863 we get by using calculus.</a:t>
            </a:r>
          </a:p>
          <a:p>
            <a:endParaRPr lang="en-US" baseline="0" dirty="0" smtClean="0"/>
          </a:p>
          <a:p>
            <a:r>
              <a:rPr lang="en-US" dirty="0" smtClean="0"/>
              <a:t>Note that both values are remarkably close</a:t>
            </a:r>
          </a:p>
          <a:p>
            <a:endParaRPr lang="en-US" dirty="0" smtClean="0"/>
          </a:p>
          <a:p>
            <a:r>
              <a:rPr lang="en-US" dirty="0" smtClean="0"/>
              <a:t>Note as well that at this stage we do not yet discuss</a:t>
            </a:r>
            <a:r>
              <a:rPr lang="en-US" baseline="0" dirty="0" smtClean="0"/>
              <a:t> how we can estimate the error or how many digits should be used in </a:t>
            </a:r>
            <a:r>
              <a:rPr lang="en-US" baseline="0" smtClean="0"/>
              <a:t>the </a:t>
            </a:r>
            <a:r>
              <a:rPr lang="en-US" baseline="0" smtClean="0"/>
              <a:t>calculations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smtClean="0"/>
              <a:t>This discussion will follow in coming lectures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281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points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- The trapezoid rule is the 2-point closed Newton-Cote formula</a:t>
                </a:r>
              </a:p>
              <a:p>
                <a:endParaRPr lang="en-US" dirty="0" smtClean="0"/>
              </a:p>
              <a:p>
                <a:pPr marL="171450" indent="-171450">
                  <a:buFontTx/>
                  <a:buChar char="-"/>
                </a:pPr>
                <a:r>
                  <a:rPr lang="en-US" smtClean="0"/>
                  <a:t>It </a:t>
                </a:r>
                <a:r>
                  <a:rPr lang="en-US"/>
                  <a:t>writes </a:t>
                </a:r>
                <a:r>
                  <a:rPr lang="en-US" smtClean="0"/>
                  <a:t>as</a:t>
                </a:r>
                <a:r>
                  <a:rPr lang="en-US" baseline="0" smtClean="0"/>
                  <a:t> 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points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- The trapezoid rule is the 2-point closed Newton-Cote formula</a:t>
                </a:r>
              </a:p>
              <a:p>
                <a:endParaRPr lang="en-US" dirty="0" smtClean="0"/>
              </a:p>
              <a:p>
                <a:pPr marL="171450" indent="-171450">
                  <a:buFontTx/>
                  <a:buChar char="-"/>
                </a:pPr>
                <a:r>
                  <a:rPr lang="en-US" smtClean="0"/>
                  <a:t>It </a:t>
                </a:r>
                <a:r>
                  <a:rPr lang="en-US"/>
                  <a:t>writes </a:t>
                </a:r>
                <a:r>
                  <a:rPr lang="en-US" smtClean="0"/>
                  <a:t>as</a:t>
                </a:r>
                <a:r>
                  <a:rPr lang="en-US" baseline="0" smtClean="0"/>
                  <a:t> </a:t>
                </a:r>
              </a:p>
              <a:p>
                <a:pPr marL="0" indent="0">
                  <a:buFontTx/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∫_𝑎^𝑏▒〖𝑓(𝑥)𝑑𝑥〗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≅(𝑏−𝑎)  (𝑓(𝑎)+𝑓(𝑏))/2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lecture we present</a:t>
                </a:r>
                <a:r>
                  <a:rPr lang="en-US" baseline="0" dirty="0" smtClean="0"/>
                  <a:t> a first quadrature formula: the </a:t>
                </a:r>
                <a:r>
                  <a:rPr lang="en-US" dirty="0" smtClean="0"/>
                  <a:t>two point Newton-Cote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 formula is as well known as the trapezoid rule.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the two point Newton-Cote formula we interpolate the function</a:t>
                </a:r>
                <a:r>
                  <a:rPr lang="en-US" baseline="0" dirty="0" smtClean="0"/>
                  <a:t> f to integrate in </a:t>
                </a:r>
                <a:r>
                  <a:rPr lang="en-US" baseline="0" dirty="0" smtClean="0"/>
                  <a:t>two </a:t>
                </a:r>
                <a:r>
                  <a:rPr lang="en-US" baseline="0" dirty="0" smtClean="0"/>
                  <a:t>points: the start and end point of the integration interval.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resulting interpolation polynomial P1(x)</a:t>
                </a:r>
                <a:r>
                  <a:rPr lang="en-US" baseline="0" dirty="0" smtClean="0"/>
                  <a:t> is the line between the points (a, f(a) ) and (b, f(b) ).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approximation of the defined integral over f(x) will be the surface below the interpolating polynomial P1(x).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obvious from the graph, this surface is a trapezoid and it’s surface can be computed right away.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Consequently our defined integral I can be approximated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f>
                      <m:f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lecture we present</a:t>
                </a:r>
                <a:r>
                  <a:rPr lang="en-US" baseline="0" dirty="0" smtClean="0"/>
                  <a:t> a first quadrature formula: the </a:t>
                </a:r>
                <a:r>
                  <a:rPr lang="en-US" dirty="0" smtClean="0"/>
                  <a:t>two point Newton-Cote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 formula is as well known as the trapezoid rule.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the two point Newton-Cote formula we interpolate the function</a:t>
                </a:r>
                <a:r>
                  <a:rPr lang="en-US" baseline="0" dirty="0" smtClean="0"/>
                  <a:t> f to integrate in the two points: the start and end point of the integration interval.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resulting interpolation polynomial P1(x)</a:t>
                </a:r>
                <a:r>
                  <a:rPr lang="en-US" baseline="0" dirty="0" smtClean="0"/>
                  <a:t> is the line between the points (a, f(a) ) and (b, f(b) ).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approximation of the defined integral over f(x) will be the surface below the interpolating polynomial P1(x).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obvious from the graph, this surface is a trapezoid and it’s surface can be computed right away.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Consequently our defined integral I can be approximated as </a:t>
                </a:r>
                <a:r>
                  <a:rPr lang="en-US" sz="120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𝑏−𝑎)  (𝑓(𝑎)+𝑓(𝑏))/2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53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graphical derivation of the trapezoid rule is very useful for an intuitive understanding of the method, we still want to have a more systematic way. This more systematic way will be used in coming lectures to derive other quadrature formulas</a:t>
            </a:r>
          </a:p>
          <a:p>
            <a:endParaRPr lang="en-US" dirty="0" smtClean="0"/>
          </a:p>
          <a:p>
            <a:r>
              <a:rPr lang="en-US" dirty="0" smtClean="0"/>
              <a:t>For this we compute</a:t>
            </a:r>
            <a:r>
              <a:rPr lang="en-US" baseline="0" dirty="0" smtClean="0"/>
              <a:t> the interpolating polynomial P1(x) as a linear combination of two Lagrange polynomials  Lo(x) and L1(x)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6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the approximation of our defined integral we integrate</a:t>
                </a:r>
                <a:r>
                  <a:rPr lang="en-US" baseline="0" dirty="0" smtClean="0"/>
                  <a:t> the interpolating polynomial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f(a) and f(b) are constants that do not depend on x, we can re-write our integral as a sum of two integrals over the two Lagrange polynomials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Calling these integrals co and c1 we obtain that our defined integral is given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the approximation of our defined integral we integrate</a:t>
                </a:r>
                <a:r>
                  <a:rPr lang="en-US" baseline="0" dirty="0" smtClean="0"/>
                  <a:t> the interpolating polynomial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f(a) and f(b) are constants that do not depend on x, we can re-write our integral as a sum of two integrals over the two Lagrange </a:t>
                </a:r>
                <a:r>
                  <a:rPr lang="en-US" baseline="0" dirty="0" err="1" smtClean="0"/>
                  <a:t>polynimals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Calling these integrals co and c1 we obtain that our defined integral is given by </a:t>
                </a:r>
                <a:r>
                  <a:rPr lang="en-US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i="0">
                    <a:latin typeface="Cambria Math" panose="02040503050406030204" pitchFamily="18" charset="0"/>
                  </a:rPr>
                  <a:t>(𝑎)</a:t>
                </a:r>
                <a:r>
                  <a:rPr lang="en-US" i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𝑐_0+</a:t>
                </a:r>
                <a:r>
                  <a:rPr lang="en-US" i="0">
                    <a:latin typeface="Cambria Math" panose="02040503050406030204" pitchFamily="18" charset="0"/>
                  </a:rPr>
                  <a:t>𝑓(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𝑏)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𝑐_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0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remains to do is to compute these two coefficients c0 and c1 by integrating the Lagrange </a:t>
            </a:r>
            <a:r>
              <a:rPr lang="en-US" dirty="0" smtClean="0"/>
              <a:t>polynomials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23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find the two Lagrange polynomials</a:t>
            </a:r>
          </a:p>
          <a:p>
            <a:endParaRPr lang="en-US" dirty="0" smtClean="0"/>
          </a:p>
          <a:p>
            <a:r>
              <a:rPr lang="en-US" dirty="0" smtClean="0"/>
              <a:t>For this let us write down a table with the two interpolating points</a:t>
            </a:r>
          </a:p>
          <a:p>
            <a:endParaRPr lang="en-US" dirty="0" smtClean="0"/>
          </a:p>
          <a:p>
            <a:r>
              <a:rPr lang="en-US" dirty="0" smtClean="0"/>
              <a:t>Based</a:t>
            </a:r>
            <a:r>
              <a:rPr lang="en-US" baseline="0" dirty="0" smtClean="0"/>
              <a:t> on this table it is simple to write down Lo and L1.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invite you to try it by </a:t>
            </a:r>
            <a:r>
              <a:rPr lang="en-US" baseline="0" dirty="0" smtClean="0"/>
              <a:t>yourself</a:t>
            </a:r>
          </a:p>
          <a:p>
            <a:r>
              <a:rPr lang="en-US" baseline="0" dirty="0" smtClean="0"/>
              <a:t>If you have troubles with this go back to the lecture on Lagrange interpolation.</a:t>
            </a:r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07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last step we have to integrate</a:t>
            </a:r>
            <a:r>
              <a:rPr lang="en-US" baseline="0" dirty="0" smtClean="0"/>
              <a:t> the two Lagrange polynomials</a:t>
            </a:r>
          </a:p>
          <a:p>
            <a:endParaRPr lang="en-US" dirty="0" smtClean="0"/>
          </a:p>
          <a:p>
            <a:r>
              <a:rPr lang="en-US" dirty="0" smtClean="0"/>
              <a:t>Being two polynomials</a:t>
            </a:r>
            <a:r>
              <a:rPr lang="en-US" baseline="0" dirty="0" smtClean="0"/>
              <a:t> of degree one this task is simple</a:t>
            </a:r>
          </a:p>
          <a:p>
            <a:endParaRPr lang="en-US" baseline="0" dirty="0" smtClean="0"/>
          </a:p>
          <a:p>
            <a:r>
              <a:rPr lang="en-US" dirty="0" smtClean="0"/>
              <a:t>I invite you to perform</a:t>
            </a:r>
            <a:r>
              <a:rPr lang="en-US" baseline="0" dirty="0" smtClean="0"/>
              <a:t> these two integrations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me draw you attention to an important 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Lagrange polynomials do not depend on the function f(x) we are interpolating. Consequently the two coefficients c0 and c1 do not depend neither on this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observation is key to understand the usefulness of using Lagrange interpolation in the development of quadrature formulas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coefficients c0 and c1 would depend on f, the developed formulas would be much less useful.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27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now put all together and find the quadrature formula of the two point</a:t>
            </a:r>
            <a:r>
              <a:rPr lang="en-US" baseline="0" dirty="0" smtClean="0"/>
              <a:t> closed Newton-Cote formula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simplification we get indeed the trapezoid rule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53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</a:t>
                </a:r>
                <a:r>
                  <a:rPr lang="en-US" baseline="0" dirty="0" smtClean="0"/>
                  <a:t> is an alternative formulation which is often used for the trapezoid rule as 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quantity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Note that h is the distance</a:t>
                </a:r>
                <a:r>
                  <a:rPr lang="en-US" baseline="0" dirty="0" smtClean="0"/>
                  <a:t> between the two </a:t>
                </a:r>
                <a:r>
                  <a:rPr lang="en-US" baseline="0" smtClean="0"/>
                  <a:t>interpolating points</a:t>
                </a: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usefulness of this alternate formulation will become clear once we develop composite versions of quadrature</a:t>
                </a:r>
                <a:r>
                  <a:rPr lang="en-US" baseline="0" dirty="0" smtClean="0"/>
                  <a:t> formulas</a:t>
                </a:r>
                <a:endParaRPr lang="en-US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</a:t>
                </a:r>
                <a:r>
                  <a:rPr lang="en-US" baseline="0" dirty="0" smtClean="0"/>
                  <a:t> is an alternative formulation which is often used for the trapezoid rule as being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(𝑓(𝑎)+𝑓(𝑏))/2</a:t>
                </a:r>
                <a:endParaRPr lang="en-CA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quantity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ℎ</a:t>
                </a:r>
                <a:r>
                  <a:rPr lang="en-CA" dirty="0" smtClean="0"/>
                  <a:t> is defined as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ℎ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i="0" smtClean="0">
                    <a:latin typeface="Cambria Math" panose="02040503050406030204" pitchFamily="18" charset="0"/>
                  </a:rPr>
                  <a:t>𝑏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−𝑎</a:t>
                </a: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usefulness of this alternate formulation will become clear once we develop composite versions of quadrature</a:t>
                </a:r>
                <a:r>
                  <a:rPr lang="en-US" baseline="0" dirty="0" smtClean="0"/>
                  <a:t> formulas</a:t>
                </a:r>
                <a:endParaRPr lang="en-US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14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Trapezoid Rule</a:t>
            </a:r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Apply the trapezoid rule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0.3466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Exact value: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≅0.3863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trapezoid rule is the 2-point closed Newton-Cote formula</a:t>
                </a:r>
              </a:p>
              <a:p>
                <a:r>
                  <a:rPr lang="en-US" dirty="0"/>
                  <a:t>It writes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0B1940A-2745-41E4-9F68-2C542F67F37F}"/>
              </a:ext>
            </a:extLst>
          </p:cNvPr>
          <p:cNvSpPr/>
          <p:nvPr/>
        </p:nvSpPr>
        <p:spPr>
          <a:xfrm>
            <a:off x="2895600" y="3163344"/>
            <a:ext cx="6477000" cy="1399675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6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trapezoid rule is the closed two point Newton-Cote formula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531201" y="3309724"/>
            <a:ext cx="3673122" cy="972701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85012" y="3844560"/>
            <a:ext cx="0" cy="2099038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76400" y="5791200"/>
            <a:ext cx="5363301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26917" y="2457692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10323" y="2521880"/>
                <a:ext cx="1379755" cy="813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323" y="2521880"/>
                <a:ext cx="1379755" cy="813718"/>
              </a:xfrm>
              <a:prstGeom prst="rect">
                <a:avLst/>
              </a:prstGeom>
              <a:blipFill rotWithShape="0">
                <a:blip r:embed="rId3"/>
                <a:stretch>
                  <a:fillRect l="-442"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84566" y="5779752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66" y="5779752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70604" y="245769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04" y="2457691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73637" y="2528772"/>
                <a:ext cx="2128468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37" y="2528772"/>
                <a:ext cx="2128468" cy="9300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53566" y="5943597"/>
                <a:ext cx="432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66" y="5943597"/>
                <a:ext cx="43261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467701" y="2919044"/>
            <a:ext cx="3736622" cy="1601370"/>
          </a:xfrm>
          <a:custGeom>
            <a:avLst/>
            <a:gdLst>
              <a:gd name="connsiteX0" fmla="*/ 0 w 3793067"/>
              <a:gd name="connsiteY0" fmla="*/ 1881366 h 1881366"/>
              <a:gd name="connsiteX1" fmla="*/ 564444 w 3793067"/>
              <a:gd name="connsiteY1" fmla="*/ 1181455 h 1881366"/>
              <a:gd name="connsiteX2" fmla="*/ 1490133 w 3793067"/>
              <a:gd name="connsiteY2" fmla="*/ 470255 h 1881366"/>
              <a:gd name="connsiteX3" fmla="*/ 2652889 w 3793067"/>
              <a:gd name="connsiteY3" fmla="*/ 41278 h 1881366"/>
              <a:gd name="connsiteX4" fmla="*/ 3793067 w 3793067"/>
              <a:gd name="connsiteY4" fmla="*/ 41278 h 1881366"/>
              <a:gd name="connsiteX0" fmla="*/ 0 w 3793067"/>
              <a:gd name="connsiteY0" fmla="*/ 1843762 h 1843762"/>
              <a:gd name="connsiteX1" fmla="*/ 564444 w 3793067"/>
              <a:gd name="connsiteY1" fmla="*/ 1143851 h 1843762"/>
              <a:gd name="connsiteX2" fmla="*/ 1490133 w 3793067"/>
              <a:gd name="connsiteY2" fmla="*/ 432651 h 1843762"/>
              <a:gd name="connsiteX3" fmla="*/ 2596444 w 3793067"/>
              <a:gd name="connsiteY3" fmla="*/ 274608 h 1843762"/>
              <a:gd name="connsiteX4" fmla="*/ 3793067 w 3793067"/>
              <a:gd name="connsiteY4" fmla="*/ 3674 h 1843762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  <a:gd name="connsiteX0" fmla="*/ 0 w 3736622"/>
              <a:gd name="connsiteY0" fmla="*/ 1601370 h 1601370"/>
              <a:gd name="connsiteX1" fmla="*/ 564444 w 3736622"/>
              <a:gd name="connsiteY1" fmla="*/ 901459 h 1601370"/>
              <a:gd name="connsiteX2" fmla="*/ 1490133 w 3736622"/>
              <a:gd name="connsiteY2" fmla="*/ 190259 h 1601370"/>
              <a:gd name="connsiteX3" fmla="*/ 2596444 w 3736622"/>
              <a:gd name="connsiteY3" fmla="*/ 32216 h 1601370"/>
              <a:gd name="connsiteX4" fmla="*/ 3736622 w 3736622"/>
              <a:gd name="connsiteY4" fmla="*/ 709549 h 160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6622" h="1601370">
                <a:moveTo>
                  <a:pt x="0" y="1601370"/>
                </a:moveTo>
                <a:cubicBezTo>
                  <a:pt x="158044" y="1369007"/>
                  <a:pt x="316088" y="1136644"/>
                  <a:pt x="564444" y="901459"/>
                </a:cubicBezTo>
                <a:cubicBezTo>
                  <a:pt x="812800" y="666274"/>
                  <a:pt x="1151466" y="335133"/>
                  <a:pt x="1490133" y="190259"/>
                </a:cubicBezTo>
                <a:cubicBezTo>
                  <a:pt x="1828800" y="45385"/>
                  <a:pt x="2222029" y="-54332"/>
                  <a:pt x="2596444" y="32216"/>
                </a:cubicBezTo>
                <a:cubicBezTo>
                  <a:pt x="2970859" y="118764"/>
                  <a:pt x="3358444" y="369001"/>
                  <a:pt x="3736622" y="7095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343371" y="5975956"/>
                <a:ext cx="427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71" y="5975956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5854222" y="3139425"/>
            <a:ext cx="26561" cy="2836532"/>
          </a:xfrm>
          <a:prstGeom prst="line">
            <a:avLst/>
          </a:prstGeom>
          <a:ln w="19050">
            <a:solidFill>
              <a:srgbClr val="48A6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28440" y="3333606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26719" y="4181016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41950" y="2742929"/>
                <a:ext cx="15601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50" y="2742929"/>
                <a:ext cx="1560107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78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343495" y="3712274"/>
                <a:ext cx="2249783" cy="930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95" y="3712274"/>
                <a:ext cx="2249783" cy="9300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338718" y="5130507"/>
                <a:ext cx="3394199" cy="806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718" y="5130507"/>
                <a:ext cx="3394199" cy="8066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8153400" y="4953000"/>
            <a:ext cx="3657600" cy="1173164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8325E2-4B19-4936-B172-C96CB9361AB7}"/>
                  </a:ext>
                </a:extLst>
              </p:cNvPr>
              <p:cNvSpPr/>
              <p:nvPr/>
            </p:nvSpPr>
            <p:spPr>
              <a:xfrm>
                <a:off x="2710432" y="5936558"/>
                <a:ext cx="879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8325E2-4B19-4936-B172-C96CB9361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432" y="5936558"/>
                <a:ext cx="87953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EBB6A3-655C-4F84-A877-2D7C8B5D712B}"/>
                  </a:ext>
                </a:extLst>
              </p:cNvPr>
              <p:cNvSpPr/>
              <p:nvPr/>
            </p:nvSpPr>
            <p:spPr>
              <a:xfrm>
                <a:off x="5604244" y="5977744"/>
                <a:ext cx="864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EBB6A3-655C-4F84-A877-2D7C8B5D7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44" y="5977744"/>
                <a:ext cx="864276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52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18" grpId="0" animBg="1"/>
      <p:bldP spid="20" grpId="0"/>
      <p:bldP spid="21" grpId="0"/>
      <p:bldP spid="22" grpId="0"/>
      <p:bldP spid="23" grpId="0" animBg="1"/>
      <p:bldP spid="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calculate a defined integral using a linear interpolating polynomial: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nary>
                            <m:nary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form the interpolating polynomial we use Lagrange interpolation: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6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Quadrature formula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nary>
                            <m:nary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038600" y="4572000"/>
            <a:ext cx="2133599" cy="622449"/>
            <a:chOff x="2032872" y="3681573"/>
            <a:chExt cx="2133599" cy="62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834792" y="3842357"/>
                  <a:ext cx="529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792" y="3842357"/>
                  <a:ext cx="5297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3023472" y="2690973"/>
              <a:ext cx="152400" cy="21335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03896" y="4591754"/>
            <a:ext cx="2133599" cy="622449"/>
            <a:chOff x="2032872" y="3681573"/>
            <a:chExt cx="2133599" cy="62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6A8373E-1E58-46EC-8234-112B6550D079}"/>
                    </a:ext>
                  </a:extLst>
                </p:cNvPr>
                <p:cNvSpPr txBox="1"/>
                <p:nvPr/>
              </p:nvSpPr>
              <p:spPr>
                <a:xfrm>
                  <a:off x="2834792" y="3842357"/>
                  <a:ext cx="529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A8373E-1E58-46EC-8234-112B6550D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792" y="3842357"/>
                  <a:ext cx="5297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823E3BE-664E-4E90-82B4-472D5CC2017A}"/>
                </a:ext>
              </a:extLst>
            </p:cNvPr>
            <p:cNvSpPr/>
            <p:nvPr/>
          </p:nvSpPr>
          <p:spPr>
            <a:xfrm rot="5400000">
              <a:off x="3023472" y="2690973"/>
              <a:ext cx="152400" cy="2133599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67200" y="5418858"/>
            <a:ext cx="3657600" cy="71569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finalize the derivation we have to calculate the two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4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Lagrange Polynomials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Lagrange polynomials are: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679551"/>
                  </p:ext>
                </p:extLst>
              </p:nvPr>
            </p:nvGraphicFramePr>
            <p:xfrm>
              <a:off x="4191000" y="2438400"/>
              <a:ext cx="314325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679551"/>
                  </p:ext>
                </p:extLst>
              </p:nvPr>
            </p:nvGraphicFramePr>
            <p:xfrm>
              <a:off x="4191000" y="2438400"/>
              <a:ext cx="314325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01744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422" r="-100578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581" r="-1163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3"/>
                          <a:stretch>
                            <a:fillRect t="-100000" r="-201744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3"/>
                          <a:stretch>
                            <a:fillRect l="-99422" t="-100000" r="-100578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3"/>
                          <a:stretch>
                            <a:fillRect l="-200581" t="-100000" r="-1163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14448" y="3817400"/>
                <a:ext cx="2749086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48" y="3817400"/>
                <a:ext cx="2749086" cy="10273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64355" y="3863182"/>
                <a:ext cx="2739789" cy="93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55" y="3863182"/>
                <a:ext cx="2739789" cy="9357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55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Quadrature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become: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0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Putting all together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733800" y="4010524"/>
            <a:ext cx="4876800" cy="1399675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Alternative formulation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276604" y="2438400"/>
            <a:ext cx="5638795" cy="1676400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3C2306-865B-488F-AA4C-89F8AF8287ED}"/>
              </a:ext>
            </a:extLst>
          </p:cNvPr>
          <p:cNvSpPr/>
          <p:nvPr/>
        </p:nvSpPr>
        <p:spPr>
          <a:xfrm rot="16200000">
            <a:off x="6694168" y="3582601"/>
            <a:ext cx="152400" cy="3070854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71C858-ACAB-4CDB-8AFF-5FA2F9DD1AFC}"/>
              </a:ext>
            </a:extLst>
          </p:cNvPr>
          <p:cNvGrpSpPr/>
          <p:nvPr/>
        </p:nvGrpSpPr>
        <p:grpSpPr>
          <a:xfrm>
            <a:off x="4495800" y="5363185"/>
            <a:ext cx="4572000" cy="858749"/>
            <a:chOff x="4495800" y="5363185"/>
            <a:chExt cx="4572000" cy="85874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275916-6E0B-480E-8101-DD1C22D2CAB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5515585"/>
              <a:ext cx="4572000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AB395F-F92F-47C9-8A53-BBAEC1BA44F2}"/>
                </a:ext>
              </a:extLst>
            </p:cNvPr>
            <p:cNvCxnSpPr/>
            <p:nvPr/>
          </p:nvCxnSpPr>
          <p:spPr>
            <a:xfrm>
              <a:off x="5257800" y="5363185"/>
              <a:ext cx="0" cy="304800"/>
            </a:xfrm>
            <a:prstGeom prst="line">
              <a:avLst/>
            </a:prstGeom>
            <a:ln w="22225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740CEC-6FD4-4437-8C66-29F8903F6502}"/>
                </a:ext>
              </a:extLst>
            </p:cNvPr>
            <p:cNvCxnSpPr/>
            <p:nvPr/>
          </p:nvCxnSpPr>
          <p:spPr>
            <a:xfrm>
              <a:off x="8305800" y="5363185"/>
              <a:ext cx="0" cy="304800"/>
            </a:xfrm>
            <a:prstGeom prst="line">
              <a:avLst/>
            </a:prstGeom>
            <a:ln w="22225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3AF7A-A50E-49CA-A9C1-0BD9C7A78E5D}"/>
                    </a:ext>
                  </a:extLst>
                </p:cNvPr>
                <p:cNvSpPr txBox="1"/>
                <p:nvPr/>
              </p:nvSpPr>
              <p:spPr>
                <a:xfrm>
                  <a:off x="4768018" y="5821824"/>
                  <a:ext cx="9795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3AF7A-A50E-49CA-A9C1-0BD9C7A78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018" y="5821824"/>
                  <a:ext cx="979563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7E1658-034E-40F4-98E7-51F1B4C36683}"/>
                    </a:ext>
                  </a:extLst>
                </p:cNvPr>
                <p:cNvSpPr txBox="1"/>
                <p:nvPr/>
              </p:nvSpPr>
              <p:spPr>
                <a:xfrm>
                  <a:off x="7751530" y="5821824"/>
                  <a:ext cx="9741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CA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7E1658-034E-40F4-98E7-51F1B4C36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530" y="5821824"/>
                  <a:ext cx="974113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37DE578-879A-407A-BAE8-881ED134E018}"/>
                  </a:ext>
                </a:extLst>
              </p:cNvPr>
              <p:cNvSpPr/>
              <p:nvPr/>
            </p:nvSpPr>
            <p:spPr>
              <a:xfrm>
                <a:off x="6096000" y="4583667"/>
                <a:ext cx="1210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37DE578-879A-407A-BAE8-881ED134E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83667"/>
                <a:ext cx="12108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29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755</Words>
  <Application>Microsoft Office PowerPoint</Application>
  <PresentationFormat>Widescreen</PresentationFormat>
  <Paragraphs>159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Lecture 2</vt:lpstr>
      <vt:lpstr>Introduction</vt:lpstr>
      <vt:lpstr>Proper Derivation</vt:lpstr>
      <vt:lpstr>Proper Derivation</vt:lpstr>
      <vt:lpstr>Proper Derivation</vt:lpstr>
      <vt:lpstr>Lagrange Polynomials</vt:lpstr>
      <vt:lpstr>Quadrature Coefficients</vt:lpstr>
      <vt:lpstr>Trapezoid Rule</vt:lpstr>
      <vt:lpstr>Trapezoid Rule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215</cp:revision>
  <dcterms:created xsi:type="dcterms:W3CDTF">2006-08-16T00:00:00Z</dcterms:created>
  <dcterms:modified xsi:type="dcterms:W3CDTF">2020-04-27T01:54:20Z</dcterms:modified>
</cp:coreProperties>
</file>