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6AD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99" autoAdjust="0"/>
  </p:normalViewPr>
  <p:slideViewPr>
    <p:cSldViewPr>
      <p:cViewPr varScale="1">
        <p:scale>
          <a:sx n="63" d="100"/>
          <a:sy n="63" d="100"/>
        </p:scale>
        <p:origin x="605" y="2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- The Simposn-1/3 rule is the 3-point closed Newton-Cote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- It </a:t>
                </a:r>
                <a:r>
                  <a:rPr lang="en-US" dirty="0"/>
                  <a:t>writes 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- The Simposn-1/3 rule is the 3-point closed Newton-Cote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- It </a:t>
                </a:r>
                <a:r>
                  <a:rPr lang="en-US" dirty="0"/>
                  <a:t>writes 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i="0">
                    <a:latin typeface="Cambria Math" panose="02040503050406030204" pitchFamily="18" charset="0"/>
                  </a:rPr>
                  <a:t>∫_𝑎^𝑏▒〖𝑓(𝑥)𝑑𝑥〗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≅(𝑏−𝑎)/6 [</a:t>
                </a:r>
                <a:r>
                  <a:rPr lang="en-US" i="0">
                    <a:latin typeface="Cambria Math" panose="02040503050406030204" pitchFamily="18" charset="0"/>
                  </a:rPr>
                  <a:t>𝑓(𝑎)+4𝑓((𝑎+𝑏)/2)+𝑓(𝑏)]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30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lecture we discuss a second quadrature formula: </a:t>
            </a:r>
            <a:r>
              <a:rPr lang="en-US" sz="1200" dirty="0" smtClean="0"/>
              <a:t>the closed three point Newton-Cote formula</a:t>
            </a:r>
          </a:p>
          <a:p>
            <a:endParaRPr lang="en-US" sz="1200" dirty="0" smtClean="0"/>
          </a:p>
          <a:p>
            <a:r>
              <a:rPr lang="en-US" sz="1200" dirty="0" smtClean="0"/>
              <a:t>This quadrature formula is as well known as the Simpson 1/3 rule </a:t>
            </a:r>
          </a:p>
          <a:p>
            <a:endParaRPr lang="en-US" sz="1200" dirty="0" smtClean="0"/>
          </a:p>
          <a:p>
            <a:r>
              <a:rPr lang="en-US" dirty="0" smtClean="0"/>
              <a:t>In the three point Newton-Cote formula we interpolate the function</a:t>
            </a:r>
            <a:r>
              <a:rPr lang="en-US" baseline="0" dirty="0" smtClean="0"/>
              <a:t> f to integrate in the three points: the start, mid and end point of the integration interval.</a:t>
            </a:r>
          </a:p>
          <a:p>
            <a:endParaRPr lang="en-US" baseline="0" dirty="0" smtClean="0"/>
          </a:p>
          <a:p>
            <a:r>
              <a:rPr lang="en-US" dirty="0" smtClean="0"/>
              <a:t>The resulting interpolation polynomial P2(x)</a:t>
            </a:r>
            <a:r>
              <a:rPr lang="en-US" baseline="0" dirty="0" smtClean="0"/>
              <a:t> is the parabola passing by these 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approximation of the defined integral over f(x) will be the surface below the interpolating polynomial P2(x).</a:t>
            </a:r>
          </a:p>
          <a:p>
            <a:endParaRPr lang="en-US" dirty="0" smtClean="0"/>
          </a:p>
          <a:p>
            <a:r>
              <a:rPr lang="en-US" dirty="0" smtClean="0"/>
              <a:t>Contrary</a:t>
            </a:r>
            <a:r>
              <a:rPr lang="en-US" baseline="0" dirty="0" smtClean="0"/>
              <a:t> to the trapezoid rule we cannot give right away the value of the surface below P2(x)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37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find the approximation of our defined integral we integrate</a:t>
            </a:r>
            <a:r>
              <a:rPr lang="en-US" baseline="0" dirty="0" smtClean="0"/>
              <a:t> the interpolating polynomial P2(x)</a:t>
            </a:r>
          </a:p>
          <a:p>
            <a:endParaRPr lang="en-US" baseline="0" dirty="0" smtClean="0"/>
          </a:p>
          <a:p>
            <a:r>
              <a:rPr lang="en-US" dirty="0" smtClean="0"/>
              <a:t>For this we compute</a:t>
            </a:r>
            <a:r>
              <a:rPr lang="en-US" baseline="0" dirty="0" smtClean="0"/>
              <a:t> the interpolating polynomial P2(x) as a linear combination of three Lagrange polynomials  Lo(x),  L1(x) and L2(x)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68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</a:t>
                </a:r>
                <a:r>
                  <a:rPr lang="en-US" baseline="0" dirty="0" smtClean="0"/>
                  <a:t> proceed the same way as for the trapezoid rule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quadrature formula becomes the sum of the three integrals over the Lagrange polynomials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Calling these integrals co, c1 and c2 we can write the quadrature formula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</a:t>
                </a:r>
                <a:r>
                  <a:rPr lang="en-US" baseline="0" dirty="0" smtClean="0"/>
                  <a:t> proceed the same way as for the trapezoid rule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quadrature formula becomes the sum of the three integrals over the Lagrange polynomials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Calling these integrals co, c1 and c2 we can write the quadrature formula as </a:t>
                </a:r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(𝑎)</a:t>
                </a:r>
                <a:r>
                  <a:rPr lang="en-US" i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𝑐_0+</a:t>
                </a:r>
                <a:r>
                  <a:rPr lang="en-US" i="0">
                    <a:latin typeface="Cambria Math" panose="02040503050406030204" pitchFamily="18" charset="0"/>
                  </a:rPr>
                  <a:t>𝑓((𝑎+𝑏)/2) 𝑐_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1+</a:t>
                </a:r>
                <a:r>
                  <a:rPr lang="en-US" i="0">
                    <a:latin typeface="Cambria Math" panose="02040503050406030204" pitchFamily="18" charset="0"/>
                  </a:rPr>
                  <a:t>𝑓(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𝑏)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𝑐_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02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find the three Lagrange polynomials</a:t>
            </a:r>
          </a:p>
          <a:p>
            <a:endParaRPr lang="en-US" dirty="0" smtClean="0"/>
          </a:p>
          <a:p>
            <a:r>
              <a:rPr lang="en-US" dirty="0" smtClean="0"/>
              <a:t>For this let us write down a table with the two interpolating points</a:t>
            </a:r>
          </a:p>
          <a:p>
            <a:endParaRPr lang="en-US" dirty="0" smtClean="0"/>
          </a:p>
          <a:p>
            <a:r>
              <a:rPr lang="en-US" dirty="0" smtClean="0"/>
              <a:t>Based</a:t>
            </a:r>
            <a:r>
              <a:rPr lang="en-US" baseline="0" dirty="0" smtClean="0"/>
              <a:t> on this table it is simple to write down Lo, L1 and L2.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invite you to try it by yourself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12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last step we have to integrate</a:t>
            </a:r>
            <a:r>
              <a:rPr lang="en-US" baseline="0" dirty="0" smtClean="0"/>
              <a:t> the three Lagrange polynomials</a:t>
            </a:r>
          </a:p>
          <a:p>
            <a:endParaRPr lang="en-US" dirty="0" smtClean="0"/>
          </a:p>
          <a:p>
            <a:r>
              <a:rPr lang="en-US" dirty="0" smtClean="0"/>
              <a:t>Being polynomials</a:t>
            </a:r>
            <a:r>
              <a:rPr lang="en-US" baseline="0" dirty="0" smtClean="0"/>
              <a:t> of degree two this task is simple</a:t>
            </a:r>
          </a:p>
          <a:p>
            <a:endParaRPr lang="en-US" baseline="0" dirty="0" smtClean="0"/>
          </a:p>
          <a:p>
            <a:r>
              <a:rPr lang="en-US" dirty="0" smtClean="0"/>
              <a:t>I invite you to perform</a:t>
            </a:r>
            <a:r>
              <a:rPr lang="en-US" baseline="0" dirty="0" smtClean="0"/>
              <a:t> these </a:t>
            </a:r>
            <a:r>
              <a:rPr lang="en-US" baseline="0" dirty="0" smtClean="0"/>
              <a:t>three </a:t>
            </a:r>
            <a:r>
              <a:rPr lang="en-US" baseline="0" dirty="0" smtClean="0"/>
              <a:t>integrations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890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now put all together and after simplification we get the quadrature formula known the Simpson 1/3 rule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459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</a:t>
                </a:r>
                <a:r>
                  <a:rPr lang="en-US" dirty="0" smtClean="0"/>
                  <a:t>for the trapezoid rule there is an alternate formulation </a:t>
                </a:r>
                <a:r>
                  <a:rPr lang="en-US" dirty="0" smtClean="0"/>
                  <a:t>if </a:t>
                </a:r>
                <a:r>
                  <a:rPr lang="en-US" dirty="0" smtClean="0"/>
                  <a:t>one introduces h as 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Note that h is the distance between the interpolating points.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this alternate formulation the name of the quadrature becomes clear. The 1/3 comes from the fact h is dived by 3 in front</a:t>
                </a:r>
                <a:r>
                  <a:rPr lang="en-US" baseline="0" dirty="0" smtClean="0"/>
                  <a:t> of the formula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for the trapezoid rule there is an alternate formulation where one introduces h as the quantity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𝑏−𝑎</a:t>
                </a:r>
                <a:r>
                  <a:rPr lang="en-US" b="0" i="0">
                    <a:latin typeface="Cambria Math" panose="02040503050406030204" pitchFamily="18" charset="0"/>
                  </a:rPr>
                  <a:t>)/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Note that h is the distance between the interpolating points.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this alternate formulation the name of the quadrature becomes clear. The 1/3 comes from the fact h is dived by 3 in front</a:t>
                </a:r>
                <a:r>
                  <a:rPr lang="en-US" baseline="0" dirty="0" smtClean="0"/>
                  <a:t> of the formula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79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now apply our quadrature formula to an example</a:t>
            </a:r>
          </a:p>
          <a:p>
            <a:endParaRPr lang="en-US" dirty="0" smtClean="0"/>
          </a:p>
          <a:p>
            <a:r>
              <a:rPr lang="en-US" dirty="0" smtClean="0"/>
              <a:t>For this we compute the defined integral of the natural log function over the interval [1, 2]</a:t>
            </a:r>
          </a:p>
          <a:p>
            <a:endParaRPr lang="en-US" dirty="0" smtClean="0"/>
          </a:p>
          <a:p>
            <a:r>
              <a:rPr lang="en-US" dirty="0" smtClean="0"/>
              <a:t>Using the Simpson 1/3</a:t>
            </a:r>
            <a:r>
              <a:rPr lang="en-US" baseline="0" dirty="0" smtClean="0"/>
              <a:t> rule we find 0.3858 if we keep four digits in our calculations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compare this approximation with the exact value 0.3863 we get by using calculus.</a:t>
            </a:r>
          </a:p>
          <a:p>
            <a:endParaRPr lang="en-US" baseline="0" dirty="0" smtClean="0"/>
          </a:p>
          <a:p>
            <a:r>
              <a:rPr lang="en-US" dirty="0" smtClean="0"/>
              <a:t>Note that both values are remarkably close.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02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Simpson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Simposn-1/3 rule is the 3-point closed Newton-Cote formula</a:t>
                </a:r>
              </a:p>
              <a:p>
                <a:r>
                  <a:rPr lang="en-US" dirty="0"/>
                  <a:t>It writes 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0B1940A-2745-41E4-9F68-2C542F67F37F}"/>
              </a:ext>
            </a:extLst>
          </p:cNvPr>
          <p:cNvSpPr/>
          <p:nvPr/>
        </p:nvSpPr>
        <p:spPr>
          <a:xfrm>
            <a:off x="1752600" y="3657600"/>
            <a:ext cx="8915400" cy="1399675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6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2664178" y="2966346"/>
            <a:ext cx="3239911" cy="1300854"/>
          </a:xfrm>
          <a:custGeom>
            <a:avLst/>
            <a:gdLst>
              <a:gd name="connsiteX0" fmla="*/ 0 w 3239911"/>
              <a:gd name="connsiteY0" fmla="*/ 1300854 h 1300854"/>
              <a:gd name="connsiteX1" fmla="*/ 1648178 w 3239911"/>
              <a:gd name="connsiteY1" fmla="*/ 25210 h 1300854"/>
              <a:gd name="connsiteX2" fmla="*/ 3239911 w 3239911"/>
              <a:gd name="connsiteY2" fmla="*/ 420321 h 1300854"/>
              <a:gd name="connsiteX3" fmla="*/ 3239911 w 3239911"/>
              <a:gd name="connsiteY3" fmla="*/ 420321 h 1300854"/>
              <a:gd name="connsiteX4" fmla="*/ 3239911 w 3239911"/>
              <a:gd name="connsiteY4" fmla="*/ 420321 h 130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911" h="1300854">
                <a:moveTo>
                  <a:pt x="0" y="1300854"/>
                </a:moveTo>
                <a:cubicBezTo>
                  <a:pt x="554096" y="736409"/>
                  <a:pt x="1108193" y="171965"/>
                  <a:pt x="1648178" y="25210"/>
                </a:cubicBezTo>
                <a:cubicBezTo>
                  <a:pt x="2188163" y="-121546"/>
                  <a:pt x="3239911" y="420321"/>
                  <a:pt x="3239911" y="420321"/>
                </a:cubicBezTo>
                <a:lnTo>
                  <a:pt x="3239911" y="420321"/>
                </a:lnTo>
                <a:lnTo>
                  <a:pt x="3239911" y="420321"/>
                </a:lnTo>
              </a:path>
            </a:pathLst>
          </a:cu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269200" y="3000561"/>
            <a:ext cx="26561" cy="2836532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Simpson 1/3 rule is the closed three point Newton-Cote formula</a:t>
            </a:r>
          </a:p>
          <a:p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85012" y="3844560"/>
            <a:ext cx="0" cy="2099038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76400" y="5791200"/>
            <a:ext cx="5363301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26917" y="2457692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77748" y="2939561"/>
                <a:ext cx="1379755" cy="813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748" y="2939561"/>
                <a:ext cx="1379755" cy="813718"/>
              </a:xfrm>
              <a:prstGeom prst="rect">
                <a:avLst/>
              </a:prstGeom>
              <a:blipFill rotWithShape="0">
                <a:blip r:embed="rId3"/>
                <a:stretch>
                  <a:fillRect l="-44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84566" y="5779752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66" y="5779752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70604" y="245769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04" y="2457691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482643" y="3337137"/>
                <a:ext cx="2128468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643" y="3337137"/>
                <a:ext cx="2128468" cy="9300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53566" y="5943597"/>
                <a:ext cx="432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66" y="5943597"/>
                <a:ext cx="43261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467701" y="2919044"/>
            <a:ext cx="3736622" cy="1601370"/>
          </a:xfrm>
          <a:custGeom>
            <a:avLst/>
            <a:gdLst>
              <a:gd name="connsiteX0" fmla="*/ 0 w 3793067"/>
              <a:gd name="connsiteY0" fmla="*/ 1881366 h 1881366"/>
              <a:gd name="connsiteX1" fmla="*/ 564444 w 3793067"/>
              <a:gd name="connsiteY1" fmla="*/ 1181455 h 1881366"/>
              <a:gd name="connsiteX2" fmla="*/ 1490133 w 3793067"/>
              <a:gd name="connsiteY2" fmla="*/ 470255 h 1881366"/>
              <a:gd name="connsiteX3" fmla="*/ 2652889 w 3793067"/>
              <a:gd name="connsiteY3" fmla="*/ 41278 h 1881366"/>
              <a:gd name="connsiteX4" fmla="*/ 3793067 w 3793067"/>
              <a:gd name="connsiteY4" fmla="*/ 41278 h 1881366"/>
              <a:gd name="connsiteX0" fmla="*/ 0 w 3793067"/>
              <a:gd name="connsiteY0" fmla="*/ 1843762 h 1843762"/>
              <a:gd name="connsiteX1" fmla="*/ 564444 w 3793067"/>
              <a:gd name="connsiteY1" fmla="*/ 1143851 h 1843762"/>
              <a:gd name="connsiteX2" fmla="*/ 1490133 w 3793067"/>
              <a:gd name="connsiteY2" fmla="*/ 432651 h 1843762"/>
              <a:gd name="connsiteX3" fmla="*/ 2596444 w 3793067"/>
              <a:gd name="connsiteY3" fmla="*/ 274608 h 1843762"/>
              <a:gd name="connsiteX4" fmla="*/ 3793067 w 3793067"/>
              <a:gd name="connsiteY4" fmla="*/ 3674 h 1843762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6622" h="1601370">
                <a:moveTo>
                  <a:pt x="0" y="1601370"/>
                </a:moveTo>
                <a:cubicBezTo>
                  <a:pt x="158044" y="1369007"/>
                  <a:pt x="316088" y="1136644"/>
                  <a:pt x="564444" y="901459"/>
                </a:cubicBezTo>
                <a:cubicBezTo>
                  <a:pt x="812800" y="666274"/>
                  <a:pt x="1151466" y="335133"/>
                  <a:pt x="1490133" y="190259"/>
                </a:cubicBezTo>
                <a:cubicBezTo>
                  <a:pt x="1828800" y="45385"/>
                  <a:pt x="2222029" y="-54332"/>
                  <a:pt x="2596444" y="32216"/>
                </a:cubicBezTo>
                <a:cubicBezTo>
                  <a:pt x="2970859" y="118764"/>
                  <a:pt x="3358444" y="369001"/>
                  <a:pt x="3736622" y="7095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343371" y="5975956"/>
                <a:ext cx="427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371" y="5975956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5854222" y="3139425"/>
            <a:ext cx="26561" cy="2836532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34790" y="3323446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30529" y="4169586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133579" y="2925136"/>
                <a:ext cx="15601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579" y="2925136"/>
                <a:ext cx="1560107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78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452501" y="4520639"/>
                <a:ext cx="2249783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501" y="4520639"/>
                <a:ext cx="2249783" cy="9300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4237590" y="2938808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91509" y="5837093"/>
                <a:ext cx="1423467" cy="67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509" y="5837093"/>
                <a:ext cx="1423467" cy="6746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9B8D55-821B-4E8F-AD8A-BDA16DB4117E}"/>
                  </a:ext>
                </a:extLst>
              </p:cNvPr>
              <p:cNvSpPr/>
              <p:nvPr/>
            </p:nvSpPr>
            <p:spPr>
              <a:xfrm>
                <a:off x="2721468" y="5941223"/>
                <a:ext cx="8795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9B8D55-821B-4E8F-AD8A-BDA16DB41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468" y="5941223"/>
                <a:ext cx="87953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55DF46-7789-4C77-9C1F-D1D0FE5083AC}"/>
                  </a:ext>
                </a:extLst>
              </p:cNvPr>
              <p:cNvSpPr/>
              <p:nvPr/>
            </p:nvSpPr>
            <p:spPr>
              <a:xfrm>
                <a:off x="5607435" y="5980163"/>
                <a:ext cx="8713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55DF46-7789-4C77-9C1F-D1D0FE508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435" y="5980163"/>
                <a:ext cx="87139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3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2" grpId="0"/>
      <p:bldP spid="17" grpId="0" animBg="1"/>
      <p:bldP spid="18" grpId="0" animBg="1"/>
      <p:bldP spid="20" grpId="0"/>
      <p:bldP spid="21" grpId="0"/>
      <p:bldP spid="24" grpId="0" animBg="1"/>
      <p:bldP spid="4" grpId="0"/>
      <p:bldP spid="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calculate a defined integral using a quadratic interpolating polynomial: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nary>
                            <m:nary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form the interpolating polynomial we use Lagrange interpolation: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0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Quadrature formula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56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514599" y="4038600"/>
            <a:ext cx="1676401" cy="622008"/>
            <a:chOff x="2383643" y="3681573"/>
            <a:chExt cx="1676401" cy="6220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946984" y="3841916"/>
                  <a:ext cx="529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984" y="3841916"/>
                  <a:ext cx="52976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3145644" y="2919572"/>
              <a:ext cx="152400" cy="1676401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76040" y="4060693"/>
            <a:ext cx="1772559" cy="668172"/>
            <a:chOff x="2032872" y="3681573"/>
            <a:chExt cx="1772559" cy="668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662432" y="3888080"/>
                  <a:ext cx="529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432" y="3888080"/>
                  <a:ext cx="5297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2842952" y="2871493"/>
              <a:ext cx="152400" cy="177255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276599" y="4953000"/>
            <a:ext cx="5541331" cy="1181548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817932" y="4038159"/>
            <a:ext cx="1621468" cy="621562"/>
            <a:chOff x="2032873" y="3681573"/>
            <a:chExt cx="1621468" cy="621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578727" y="3841470"/>
                  <a:ext cx="529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727" y="3841470"/>
                  <a:ext cx="529760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2767407" y="2947039"/>
              <a:ext cx="152400" cy="1621468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09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Polynomials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Lagrange polynomials are: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797219"/>
                  </p:ext>
                </p:extLst>
              </p:nvPr>
            </p:nvGraphicFramePr>
            <p:xfrm>
              <a:off x="3048000" y="2514600"/>
              <a:ext cx="5486400" cy="131826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797219"/>
                  </p:ext>
                </p:extLst>
              </p:nvPr>
            </p:nvGraphicFramePr>
            <p:xfrm>
              <a:off x="3048000" y="2514600"/>
              <a:ext cx="5486400" cy="131826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10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r="-30133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r="-20133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r="-10133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r="-1333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t="-85470" r="-301333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100000" t="-85470" r="-201333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200000" t="-85470" r="-101333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300000" t="-85470" r="-1333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5842" y="4376324"/>
                <a:ext cx="3236142" cy="741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42" y="4376324"/>
                <a:ext cx="3236142" cy="741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80321" y="4376324"/>
                <a:ext cx="3236142" cy="741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321" y="4376324"/>
                <a:ext cx="3236142" cy="741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924800" y="4376324"/>
                <a:ext cx="3236142" cy="741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376324"/>
                <a:ext cx="3236142" cy="741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26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Quadrature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become: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56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96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 1/3-Rule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Putting all together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590800" y="4114800"/>
            <a:ext cx="7010400" cy="16764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 1/3-Rule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Alternative formulation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590800" y="2438400"/>
            <a:ext cx="7010400" cy="16764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3C2306-865B-488F-AA4C-89F8AF8287ED}"/>
              </a:ext>
            </a:extLst>
          </p:cNvPr>
          <p:cNvSpPr/>
          <p:nvPr/>
        </p:nvSpPr>
        <p:spPr>
          <a:xfrm rot="16200000">
            <a:off x="5932172" y="4344597"/>
            <a:ext cx="152400" cy="1546862"/>
          </a:xfrm>
          <a:prstGeom prst="rightBrace">
            <a:avLst>
              <a:gd name="adj1" fmla="val 36762"/>
              <a:gd name="adj2" fmla="val 50000"/>
            </a:avLst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8A6AD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71C858-ACAB-4CDB-8AFF-5FA2F9DD1AFC}"/>
              </a:ext>
            </a:extLst>
          </p:cNvPr>
          <p:cNvGrpSpPr/>
          <p:nvPr/>
        </p:nvGrpSpPr>
        <p:grpSpPr>
          <a:xfrm>
            <a:off x="4495800" y="5363185"/>
            <a:ext cx="4572000" cy="996030"/>
            <a:chOff x="4495800" y="5363185"/>
            <a:chExt cx="4572000" cy="99603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4275916-6E0B-480E-8101-DD1C22D2CAB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5515585"/>
              <a:ext cx="4572000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AB395F-F92F-47C9-8A53-BBAEC1BA44F2}"/>
                </a:ext>
              </a:extLst>
            </p:cNvPr>
            <p:cNvCxnSpPr/>
            <p:nvPr/>
          </p:nvCxnSpPr>
          <p:spPr>
            <a:xfrm>
              <a:off x="5257800" y="5363185"/>
              <a:ext cx="0" cy="304800"/>
            </a:xfrm>
            <a:prstGeom prst="line">
              <a:avLst/>
            </a:prstGeom>
            <a:ln w="22225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09C8FF-89B9-4D28-9C82-F111D73B9430}"/>
                </a:ext>
              </a:extLst>
            </p:cNvPr>
            <p:cNvCxnSpPr/>
            <p:nvPr/>
          </p:nvCxnSpPr>
          <p:spPr>
            <a:xfrm>
              <a:off x="6781800" y="5363185"/>
              <a:ext cx="0" cy="304800"/>
            </a:xfrm>
            <a:prstGeom prst="line">
              <a:avLst/>
            </a:prstGeom>
            <a:ln w="22225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740CEC-6FD4-4437-8C66-29F8903F6502}"/>
                </a:ext>
              </a:extLst>
            </p:cNvPr>
            <p:cNvCxnSpPr/>
            <p:nvPr/>
          </p:nvCxnSpPr>
          <p:spPr>
            <a:xfrm>
              <a:off x="8305800" y="5363185"/>
              <a:ext cx="0" cy="304800"/>
            </a:xfrm>
            <a:prstGeom prst="line">
              <a:avLst/>
            </a:prstGeom>
            <a:ln w="22225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3AF7A-A50E-49CA-A9C1-0BD9C7A78E5D}"/>
                    </a:ext>
                  </a:extLst>
                </p:cNvPr>
                <p:cNvSpPr txBox="1"/>
                <p:nvPr/>
              </p:nvSpPr>
              <p:spPr>
                <a:xfrm>
                  <a:off x="4768018" y="5821824"/>
                  <a:ext cx="9795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3AF7A-A50E-49CA-A9C1-0BD9C7A78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018" y="5821824"/>
                  <a:ext cx="979563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7E1658-034E-40F4-98E7-51F1B4C36683}"/>
                    </a:ext>
                  </a:extLst>
                </p:cNvPr>
                <p:cNvSpPr txBox="1"/>
                <p:nvPr/>
              </p:nvSpPr>
              <p:spPr>
                <a:xfrm>
                  <a:off x="7751530" y="5821824"/>
                  <a:ext cx="9741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7E1658-034E-40F4-98E7-51F1B4C36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1530" y="5821824"/>
                  <a:ext cx="974113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92297C-0A8E-4C4F-A061-123BF73AB86E}"/>
                    </a:ext>
                  </a:extLst>
                </p:cNvPr>
                <p:cNvSpPr txBox="1"/>
                <p:nvPr/>
              </p:nvSpPr>
              <p:spPr>
                <a:xfrm>
                  <a:off x="6037822" y="5684543"/>
                  <a:ext cx="1423467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92297C-0A8E-4C4F-A061-123BF73AB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822" y="5684543"/>
                  <a:ext cx="1423467" cy="6746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37DE578-879A-407A-BAE8-881ED134E018}"/>
                  </a:ext>
                </a:extLst>
              </p:cNvPr>
              <p:cNvSpPr/>
              <p:nvPr/>
            </p:nvSpPr>
            <p:spPr>
              <a:xfrm>
                <a:off x="5402950" y="4370837"/>
                <a:ext cx="1210844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37DE578-879A-407A-BAE8-881ED134E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950" y="4370837"/>
                <a:ext cx="1210844" cy="616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29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Apply the trapezoid rule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0.3858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Exact value: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≅0.3863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22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528</Words>
  <Application>Microsoft Office PowerPoint</Application>
  <PresentationFormat>Widescreen</PresentationFormat>
  <Paragraphs>144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Lecture 3</vt:lpstr>
      <vt:lpstr>Introduction</vt:lpstr>
      <vt:lpstr>Derivation</vt:lpstr>
      <vt:lpstr>Derivation</vt:lpstr>
      <vt:lpstr>Lagrange Polynomials</vt:lpstr>
      <vt:lpstr>Quadrature Coefficients</vt:lpstr>
      <vt:lpstr>Simpson 1/3-Rule</vt:lpstr>
      <vt:lpstr>Simpson 1/3-Rule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208</cp:revision>
  <dcterms:created xsi:type="dcterms:W3CDTF">2006-08-16T00:00:00Z</dcterms:created>
  <dcterms:modified xsi:type="dcterms:W3CDTF">2020-04-27T01:50:04Z</dcterms:modified>
</cp:coreProperties>
</file>