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99" autoAdjust="0"/>
  </p:normalViewPr>
  <p:slideViewPr>
    <p:cSldViewPr>
      <p:cViewPr varScale="1">
        <p:scale>
          <a:sx n="51" d="100"/>
          <a:sy n="51" d="100"/>
        </p:scale>
        <p:origin x="1067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438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lecture we will discuss the</a:t>
                </a:r>
                <a:r>
                  <a:rPr lang="en-US" baseline="0" dirty="0" smtClean="0"/>
                  <a:t> composite version of the trapezoid and Simpson 1/3 rules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idea </a:t>
                </a:r>
                <a:r>
                  <a:rPr lang="en-US" dirty="0" smtClean="0"/>
                  <a:t>behind composite methods is to divide the integration interval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several subintervals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example on the slide we divided the interval into four segments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division, a quadrature formula is applied in each sub-interval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integral is then</a:t>
                </a:r>
                <a:r>
                  <a:rPr lang="en-US" baseline="0" dirty="0" smtClean="0"/>
                  <a:t> approximated by summing the results of the various quadrature formulas on the sub-intervals</a:t>
                </a:r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lecture we will discuss the</a:t>
                </a:r>
                <a:r>
                  <a:rPr lang="en-US" baseline="0" dirty="0" smtClean="0"/>
                  <a:t> composite version of the trapezoid and Simpson 1/3 rules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Idea behind composite methods is to divide the integration interval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[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,𝑏]</a:t>
                </a:r>
                <a:r>
                  <a:rPr lang="en-US" dirty="0"/>
                  <a:t> into several subintervals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example on the slide we divided the interval into four segments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division, </a:t>
                </a:r>
                <a:r>
                  <a:rPr lang="en-US" dirty="0" smtClean="0"/>
                  <a:t>a quadrature formula is applied in each sub-interval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integral is then</a:t>
                </a:r>
                <a:r>
                  <a:rPr lang="en-US" baseline="0" dirty="0" smtClean="0"/>
                  <a:t> approximated by summing the results of the various quadrature formulas on the sub-intervals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1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choose the way to subdivide the integration interval into </a:t>
            </a:r>
            <a:r>
              <a:rPr lang="en-US" dirty="0" smtClean="0"/>
              <a:t>sub-intervals?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first way is to plot the function to be integrated and choose accordingly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 on the slide the intervals were chosen such that the function over the sub-intervals is as simple as </a:t>
            </a:r>
            <a:r>
              <a:rPr lang="en-US" baseline="0" dirty="0" smtClean="0"/>
              <a:t>possible</a:t>
            </a:r>
            <a:endParaRPr lang="en-US" baseline="0" dirty="0" smtClean="0"/>
          </a:p>
          <a:p>
            <a:r>
              <a:rPr lang="en-US" baseline="0" dirty="0" smtClean="0"/>
              <a:t>For example almost linear or very close to a quadratic function</a:t>
            </a:r>
          </a:p>
          <a:p>
            <a:r>
              <a:rPr lang="en-US" baseline="0" dirty="0" smtClean="0"/>
              <a:t>This way the application of the trapezoid and Simpson 1/3 rule will become very accurate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second approach, which is the approach we will follow, is to subdivide the integration interval into m equally spaced intervals.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case one obtains the so-called </a:t>
            </a:r>
            <a:r>
              <a:rPr lang="en-US" dirty="0" smtClean="0"/>
              <a:t>composite Newton-Cotes formulas</a:t>
            </a:r>
            <a:endParaRPr lang="en-US" dirty="0" smtClean="0"/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616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start by developing the composite trapezoid</a:t>
                </a:r>
                <a:r>
                  <a:rPr lang="en-US" baseline="0" dirty="0" smtClean="0"/>
                  <a:t> rule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start by dividing the integration interval into m equally spaced sub-intervals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 the example of the slide we divvied the integration interval into four sub-intervals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each sub-interval we apply the trapezoidal rule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add</a:t>
                </a:r>
                <a:r>
                  <a:rPr lang="en-US" baseline="0" dirty="0" smtClean="0"/>
                  <a:t> the two interpolations points in each sub-interval which are start and end points of each sub-interval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the interpolation points defined, we interpolate them with a first degree polynomial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surface below these interpolating polynomials give the approximations I1, I2, I3 and I4 of the defined integral we look for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number the interpolation points starting with x0 to the last one which is x4 in our case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</a:t>
                </a:r>
                <a:r>
                  <a:rPr lang="en-US" baseline="0" dirty="0" smtClean="0"/>
                  <a:t>then compute the </a:t>
                </a:r>
                <a:r>
                  <a:rPr lang="en-US" baseline="0" dirty="0" smtClean="0"/>
                  <a:t>various integrals over the sub-intervals using the trapezoid rule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example, for I3 we can calculate it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0" dirty="0" smtClean="0"/>
                  <a:t>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aseline="0" dirty="0" smtClean="0"/>
                  <a:t> is equal to h, which will refer to in future as the step size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we computed all these sub-integrals we can sum them to get the approximation of our defined integral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When you perform hand calculations this is the method I recommend you to use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you want to implement the method in a computer it is useful to write down the composite method as an explicit formula:</a:t>
                </a:r>
              </a:p>
              <a:p>
                <a:endParaRPr lang="en-US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It is easy to prove this formula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 invite you to write down the expressions for I1, I2, I3 and I4 for the example on the slide and then sum them all.</a:t>
                </a:r>
              </a:p>
              <a:p>
                <a:r>
                  <a:rPr lang="en-US" baseline="0" dirty="0" smtClean="0"/>
                  <a:t>It will become clear why the composite formula is correct</a:t>
                </a:r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start by developing the composite trapezoid</a:t>
                </a:r>
                <a:r>
                  <a:rPr lang="en-US" baseline="0" dirty="0" smtClean="0"/>
                  <a:t> rule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start by dividing the integration interval into m equally spaced sub-intervals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 the example of the slide we divvied the integration interval into four sub-intervals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each sub-interval we apply the trapezoidal rule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add</a:t>
                </a:r>
                <a:r>
                  <a:rPr lang="en-US" baseline="0" dirty="0" smtClean="0"/>
                  <a:t> the two interpolations points in each sub-interval which are start and end points of each sub-interval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the interpolation points defined, we interpolate them with a first degree polynomial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surface below these interpolating polynomials give the approximations I1, I2, I3 and I4 of the defined integral we look for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number the interpolation points starting with x0 to the last one which is x4 in our case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now compute various integrals over the sub-intervals using the trapezoid rule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example, for I3 we can calculate it as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𝑥_3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−𝑥_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(𝑓(𝑥_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+𝑓(𝑥_3 ))/2</a:t>
                </a:r>
                <a:r>
                  <a:rPr lang="en-US" baseline="0" dirty="0" smtClean="0"/>
                  <a:t>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−𝑥_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/>
                  <a:t> is equal to h, which will refer to in future as the step size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we computed all these sub-integrals we can sum them to get the approximation of our defined integral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When you perform hand calculations this is the method I recommend you to use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you want to implement the method in a computer it is useful to write down the composite method as an explicit formula:</a:t>
                </a:r>
              </a:p>
              <a:p>
                <a:endParaRPr lang="en-US" baseline="0" dirty="0" smtClean="0"/>
              </a:p>
              <a:p>
                <a:pPr/>
                <a:r>
                  <a:rPr lang="en-US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ℎ/2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𝑓(𝑎)+𝑓(𝑏)+2∑_(𝑖=1)^(𝑚−1)▒𝑓(𝑥_𝑖 ) )</a:t>
                </a:r>
                <a:endParaRPr lang="en-US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It is easy to prove this formula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I invite you to write down the expressions for I1, I2, I3 and I4 for the example on the slide and then sum them all.</a:t>
                </a:r>
              </a:p>
              <a:p>
                <a:pPr/>
                <a:r>
                  <a:rPr lang="en-US" baseline="0" dirty="0" smtClean="0"/>
                  <a:t>It will become clear why the composite formula is correct</a:t>
                </a:r>
              </a:p>
              <a:p>
                <a:pPr/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40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same way we can proceed with the Simpson</a:t>
                </a:r>
                <a:r>
                  <a:rPr lang="en-US" baseline="0" dirty="0" smtClean="0"/>
                  <a:t> 1/3 </a:t>
                </a:r>
                <a:r>
                  <a:rPr lang="en-US" dirty="0" smtClean="0"/>
                  <a:t>rule</a:t>
                </a:r>
              </a:p>
              <a:p>
                <a:endParaRPr lang="en-US" dirty="0" smtClean="0"/>
              </a:p>
              <a:p>
                <a:r>
                  <a:rPr lang="en-US" baseline="0" dirty="0" smtClean="0"/>
                  <a:t>We start by dividing the integration interval into m equally spaced sub-intervals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 the example of the slide we divvied the integration interval into four sub-intervals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each sub-interval we apply the Simpson 1/3 rule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add</a:t>
                </a:r>
                <a:r>
                  <a:rPr lang="en-US" baseline="0" dirty="0" smtClean="0"/>
                  <a:t> the three interpolations points in each sub-interval which are start , mid and end points of each sub-interval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the interpolation points </a:t>
                </a:r>
                <a:r>
                  <a:rPr lang="en-US" baseline="0" dirty="0" smtClean="0"/>
                  <a:t>are defined</a:t>
                </a:r>
                <a:r>
                  <a:rPr lang="en-US" baseline="0" dirty="0" smtClean="0"/>
                  <a:t>, we interpolate them with a second degree polynomial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surface below these interpolating polynomials give the approximations I1, I2, I3 and I4 of the defined integral we look for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number the interpolation points starting with x0 to the last one which is x8 in our case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now compute various integrals over the sub-intervals using the trapezoid rule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example, for I3 we can calculate it as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aseline="0" dirty="0" smtClean="0"/>
                  <a:t> is equal to 2h, if we define h as being the distance between two consecutive interpolating points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Further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0" dirty="0" smtClean="0"/>
                  <a:t> is nothing else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we computed all these sub-integrals we can sum them to get the approximation of our defined integral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When you perform hand calculations this is the method I recommend you to use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you want to implement the method in a computer it is useful to write down the composite method as an explicit formula as displayed on the slide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this formula isn’t very handy when you do hand calculations and it is very easy to make mistakes. </a:t>
                </a:r>
              </a:p>
              <a:p>
                <a:r>
                  <a:rPr lang="en-US" baseline="0" dirty="0" smtClean="0"/>
                  <a:t>That is why I </a:t>
                </a:r>
                <a:r>
                  <a:rPr lang="en-US" baseline="0" dirty="0" smtClean="0"/>
                  <a:t>strongly recommend </a:t>
                </a:r>
                <a:r>
                  <a:rPr lang="en-US" baseline="0" dirty="0" smtClean="0"/>
                  <a:t>you, if you do hand calculations, to compute individually the integrals over each sub-interval and afterwards sum them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To prove this formula I invite you to write down the expressions for I1, I2, I3 and I4 for the example on the slide and then sum them all.</a:t>
                </a:r>
              </a:p>
              <a:p>
                <a:r>
                  <a:rPr lang="en-US" baseline="0" dirty="0" smtClean="0"/>
                  <a:t>It will become clear why the composite formula is correct</a:t>
                </a:r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same way we can proceed with the Simpson</a:t>
                </a:r>
                <a:r>
                  <a:rPr lang="en-US" baseline="0" dirty="0" smtClean="0"/>
                  <a:t> 1/3 </a:t>
                </a:r>
                <a:r>
                  <a:rPr lang="en-US" dirty="0" smtClean="0"/>
                  <a:t>rule</a:t>
                </a:r>
              </a:p>
              <a:p>
                <a:endParaRPr lang="en-US" dirty="0" smtClean="0"/>
              </a:p>
              <a:p>
                <a:r>
                  <a:rPr lang="en-US" baseline="0" dirty="0" smtClean="0"/>
                  <a:t>We start by dividing the integration interval into m equally spaced sub-intervals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 the example of the slide we divvied the integration interval into four sub-intervals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each sub-interval we apply the </a:t>
                </a:r>
                <a:r>
                  <a:rPr lang="en-US" dirty="0" smtClean="0"/>
                  <a:t>Simpson 1/3 </a:t>
                </a:r>
                <a:r>
                  <a:rPr lang="en-US" dirty="0" smtClean="0"/>
                  <a:t>rule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add</a:t>
                </a:r>
                <a:r>
                  <a:rPr lang="en-US" baseline="0" dirty="0" smtClean="0"/>
                  <a:t> the </a:t>
                </a:r>
                <a:r>
                  <a:rPr lang="en-US" baseline="0" dirty="0" smtClean="0"/>
                  <a:t>three </a:t>
                </a:r>
                <a:r>
                  <a:rPr lang="en-US" baseline="0" dirty="0" smtClean="0"/>
                  <a:t>interpolations points in each sub-interval which are start </a:t>
                </a:r>
                <a:r>
                  <a:rPr lang="en-US" baseline="0" dirty="0" smtClean="0"/>
                  <a:t>, mid and </a:t>
                </a:r>
                <a:r>
                  <a:rPr lang="en-US" baseline="0" dirty="0" smtClean="0"/>
                  <a:t>end points of each sub-interval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the interpolation points defined, we interpolate them with a </a:t>
                </a:r>
                <a:r>
                  <a:rPr lang="en-US" baseline="0" dirty="0" smtClean="0"/>
                  <a:t>second </a:t>
                </a:r>
                <a:r>
                  <a:rPr lang="en-US" baseline="0" dirty="0" smtClean="0"/>
                  <a:t>degree polynomial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surface below these interpolating polynomials give the approximations I1, I2, I3 and I4 of the defined integral we look for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number the interpolation points starting with x0 to the last one which is </a:t>
                </a:r>
                <a:r>
                  <a:rPr lang="en-US" baseline="0" dirty="0" smtClean="0"/>
                  <a:t>x8 </a:t>
                </a:r>
                <a:r>
                  <a:rPr lang="en-US" baseline="0" dirty="0" smtClean="0"/>
                  <a:t>in our case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now compute various integrals over the sub-intervals using the trapezoid rule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example, for I3 we can calculate it </a:t>
                </a:r>
                <a:r>
                  <a:rPr lang="en-US" baseline="0" dirty="0" smtClean="0"/>
                  <a:t>as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6−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4 )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+4𝑓((𝑥_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2)+𝑓(𝑥_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6 )]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−𝑥_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baseline="0" dirty="0" smtClean="0"/>
                  <a:t> is equal to </a:t>
                </a:r>
                <a:r>
                  <a:rPr lang="en-US" baseline="0" dirty="0" smtClean="0"/>
                  <a:t>2h</a:t>
                </a:r>
                <a:r>
                  <a:rPr lang="en-US" baseline="0" dirty="0" smtClean="0"/>
                  <a:t>, </a:t>
                </a:r>
                <a:r>
                  <a:rPr lang="en-US" baseline="0" dirty="0" smtClean="0"/>
                  <a:t>if we define h as being the distance between two consecutive interpolating points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Further 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+𝑥_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/>
                  <a:t> is nothing else than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Once </a:t>
                </a:r>
                <a:r>
                  <a:rPr lang="en-US" baseline="0" dirty="0" smtClean="0"/>
                  <a:t>we computed all these sub-integrals we can sum them to get the approximation of our defined integral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When you perform hand calculations this is the method I recommend you to use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you want to implement the method in a computer it is useful to write down the composite method as an explicit </a:t>
                </a:r>
                <a:r>
                  <a:rPr lang="en-US" baseline="0" dirty="0" smtClean="0"/>
                  <a:t>formula as displayed on the slide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Note that this formula isn’t very handy when you do hand calculations and it is very easy to make mistakes. </a:t>
                </a:r>
              </a:p>
              <a:p>
                <a:r>
                  <a:rPr lang="en-US" baseline="0" dirty="0" smtClean="0"/>
                  <a:t>That is why I recommend you, if you do hand calculations, to compute individually the integrals over each sub-interval and afterwards sum them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To prove this formula I </a:t>
                </a:r>
                <a:r>
                  <a:rPr lang="en-US" baseline="0" dirty="0" smtClean="0"/>
                  <a:t>invite you to write down the expressions for I1, I2, I3 and I4 for the example on the slide and then sum them all.</a:t>
                </a:r>
              </a:p>
              <a:p>
                <a:r>
                  <a:rPr lang="en-US" baseline="0" dirty="0" smtClean="0"/>
                  <a:t>It will become clear why the composite formula is correct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apply our quadrature formula to an example</a:t>
            </a:r>
          </a:p>
          <a:p>
            <a:endParaRPr lang="en-US" dirty="0" smtClean="0"/>
          </a:p>
          <a:p>
            <a:r>
              <a:rPr lang="en-US" dirty="0" smtClean="0"/>
              <a:t>For this we compute the defined integral of the natural log function over the interval [1, 2]</a:t>
            </a:r>
          </a:p>
          <a:p>
            <a:endParaRPr lang="en-US" dirty="0" smtClean="0"/>
          </a:p>
          <a:p>
            <a:r>
              <a:rPr lang="en-US" dirty="0" smtClean="0"/>
              <a:t>We want to use the</a:t>
            </a:r>
            <a:r>
              <a:rPr lang="en-US" baseline="0" dirty="0" smtClean="0"/>
              <a:t> trapezoid composite method with 4 sub-intervals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we split the defined integral into the sum over four integrals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83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</a:t>
                </a:r>
                <a:r>
                  <a:rPr lang="en-US" baseline="0" dirty="0" smtClean="0"/>
                  <a:t> splitting the calculations over 4 sub-intervals we apply in each of them the trapezoid rule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example for the sub-interval [1.25,</a:t>
                </a:r>
                <a:r>
                  <a:rPr lang="en-US" baseline="0" dirty="0" smtClean="0"/>
                  <a:t> 1.5] we obtain a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CA" dirty="0" smtClean="0"/>
                  <a:t> if we use 4 significant digits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After</a:t>
                </a:r>
                <a:r>
                  <a:rPr lang="en-US" baseline="0" dirty="0" smtClean="0"/>
                  <a:t> computing them all and summing them we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0.3837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 invite you to perform these calculations and check you get the right answer</a:t>
                </a:r>
              </a:p>
              <a:p>
                <a:endParaRPr lang="en-US" dirty="0" smtClean="0"/>
              </a:p>
              <a:p>
                <a:r>
                  <a:rPr lang="en-US" baseline="0" dirty="0" smtClean="0"/>
                  <a:t>We can compare this approximation with the exact value 0.3863 we get by using calculus.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Note that both values are remarkably close.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 invite you as well to repeat these calculations</a:t>
                </a:r>
                <a:r>
                  <a:rPr lang="en-US" baseline="0" dirty="0" smtClean="0"/>
                  <a:t> using the Simpson 1/3 rule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You should find a value of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0.38629 if you use 5 digits in your calculations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>
                  <a:solidFill>
                    <a:schemeClr val="tx1"/>
                  </a:solidFill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After</a:t>
                </a:r>
                <a:r>
                  <a:rPr lang="en-US" baseline="0" dirty="0" smtClean="0"/>
                  <a:t> splitting the calculations over 4 sub-intervals we apply in each of them the trapezoid rule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example for the sub-interval [1.25,</a:t>
                </a:r>
                <a:r>
                  <a:rPr lang="en-US" baseline="0" dirty="0" smtClean="0"/>
                  <a:t> 1.5] we obtain a value of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0.022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en-CA" dirty="0" smtClean="0"/>
                  <a:t> if we use 4 significant digits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After</a:t>
                </a:r>
                <a:r>
                  <a:rPr lang="en-US" baseline="0" dirty="0" smtClean="0"/>
                  <a:t> computing them all and summing them we obtain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0.3837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 invite you to perform these calculations and check you get the right answer</a:t>
                </a:r>
              </a:p>
              <a:p>
                <a:endParaRPr lang="en-US" dirty="0" smtClean="0"/>
              </a:p>
              <a:p>
                <a:r>
                  <a:rPr lang="en-US" baseline="0" dirty="0" smtClean="0"/>
                  <a:t>We can compare this approximation with the exact value 0.3863 we get by using calculus.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Note that both values are remarkably close.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 invite you as well to repeat these calculations</a:t>
                </a:r>
                <a:r>
                  <a:rPr lang="en-US" baseline="0" dirty="0" smtClean="0"/>
                  <a:t> using the Simpson 1/3 rule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You should find a value of </a:t>
                </a:r>
                <a:r>
                  <a:rPr lang="en-CA" dirty="0" smtClean="0">
                    <a:solidFill>
                      <a:schemeClr val="tx1"/>
                    </a:solidFill>
                  </a:rPr>
                  <a:t>0.38629 if you use 5 digits in your calculations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>
                  <a:solidFill>
                    <a:schemeClr val="tx1"/>
                  </a:solidFill>
                </a:endParaRP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4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finishing this lecture on composite methods, let me show you a way to implement them into Octave or </a:t>
            </a:r>
            <a:r>
              <a:rPr lang="en-US" baseline="0" dirty="0" err="1" smtClean="0"/>
              <a:t>Matlab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is of course not the only way. You may want to try other possibilities by yourself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start with the trapezoid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first define two variables a and b as our start and end point of the integration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define the function we would like to integrate.</a:t>
            </a:r>
          </a:p>
          <a:p>
            <a:r>
              <a:rPr lang="en-US" baseline="0" dirty="0" smtClean="0"/>
              <a:t>In our example we use the natural logarithm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define the variable m as the number of sub-intervals we want to 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next step we create a vector x with the interpolating points</a:t>
            </a:r>
          </a:p>
          <a:p>
            <a:r>
              <a:rPr lang="en-US" baseline="0" dirty="0" smtClean="0"/>
              <a:t>For this we use the command </a:t>
            </a:r>
            <a:r>
              <a:rPr lang="en-US" baseline="0" dirty="0" err="1" smtClean="0"/>
              <a:t>linsapce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command takes three parameters as input.</a:t>
            </a:r>
          </a:p>
          <a:p>
            <a:r>
              <a:rPr lang="en-US" baseline="0" dirty="0" smtClean="0"/>
              <a:t>The first is the start point, the second the end point and the third is the number of points to generate between start and end points</a:t>
            </a:r>
          </a:p>
          <a:p>
            <a:r>
              <a:rPr lang="en-US" baseline="0" dirty="0" smtClean="0"/>
              <a:t>The points will be uniformly distributed between start and end points</a:t>
            </a:r>
          </a:p>
          <a:p>
            <a:r>
              <a:rPr lang="en-US" baseline="0" dirty="0" smtClean="0"/>
              <a:t>The start and end points are included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trapezoid rule with m sub-intervals we will need m+1 interpolating points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further define h as the distance between the interpolating points, which is (b-a)/m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all this elements we can compute the approximation of the defined integral over the interval [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done by summing all values of f(x) in the various interpolating points. </a:t>
            </a:r>
          </a:p>
          <a:p>
            <a:r>
              <a:rPr lang="en-US" baseline="0" dirty="0" smtClean="0"/>
              <a:t>We need to subtract f(a) and f(b) as we have counted them too much in our summation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example we get </a:t>
            </a:r>
            <a:r>
              <a:rPr lang="en-CA" dirty="0" smtClean="0">
                <a:solidFill>
                  <a:schemeClr val="tx1"/>
                </a:solidFill>
              </a:rPr>
              <a:t>0.38370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can proceed similarly for the Simpson 1/3 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first define two variables a and b as our start and end point of the integration interval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define the function we would like to integrate.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define the variable m as the number of sub-intervals we want to use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further define h as the distance between the interpolating points, which is (b-a)/(2*m)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next step we create two vectors x1 and x2 with the interpolating points, not including the start and end points a and b</a:t>
            </a:r>
          </a:p>
          <a:p>
            <a:endParaRPr lang="en-US" baseline="0" dirty="0" smtClean="0"/>
          </a:p>
          <a:p>
            <a:r>
              <a:rPr lang="en-US" baseline="0" dirty="0" smtClean="0"/>
              <a:t>X1 will contain the interpolating points with odd index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X2 will contain the interpolating points with even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all this elements we can compute the approximation of the defined integral over the interval [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done by summing all values of f(x) in the various interpolating points with the appropriate weights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example we get </a:t>
            </a:r>
            <a:r>
              <a:rPr lang="en-CA" dirty="0" smtClean="0">
                <a:solidFill>
                  <a:schemeClr val="tx1"/>
                </a:solidFill>
              </a:rPr>
              <a:t>0.38629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Based</a:t>
            </a:r>
            <a:r>
              <a:rPr lang="en-US" baseline="0" dirty="0" smtClean="0">
                <a:solidFill>
                  <a:schemeClr val="tx1"/>
                </a:solidFill>
              </a:rPr>
              <a:t> on these two code examples I invite you to write your own scripts to integrate functions with the composite methods</a:t>
            </a:r>
            <a:endParaRPr lang="en-CA" dirty="0" smtClean="0">
              <a:solidFill>
                <a:schemeClr val="tx1"/>
              </a:solidFill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36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- Quadrature formulas can be combined by subdividing the integration interval into sub-intervals</a:t>
            </a:r>
          </a:p>
          <a:p>
            <a:r>
              <a:rPr lang="en-US" dirty="0" smtClean="0"/>
              <a:t>- In each sub-interval a quadrature formula is used</a:t>
            </a:r>
          </a:p>
          <a:p>
            <a:r>
              <a:rPr lang="en-US" dirty="0" smtClean="0"/>
              <a:t>- Making equally spaced sub-intervals result in Newton-Cote composite methods</a:t>
            </a:r>
          </a:p>
          <a:p>
            <a:r>
              <a:rPr lang="en-US" smtClean="0"/>
              <a:t>- We </a:t>
            </a:r>
            <a:r>
              <a:rPr lang="en-US" dirty="0" smtClean="0"/>
              <a:t>discussed the application of the trapezoid and Simpson composite methods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05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../clipboard/media/image3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../clipboard/media/image2.png"/><Relationship Id="rId4" Type="http://schemas.openxmlformats.org/officeDocument/2006/relationships/image" Target="../media/image2.png"/><Relationship Id="rId9" Type="http://schemas.openxmlformats.org/officeDocument/2006/relationships/image" Target="../../clipboard/media/image1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7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Composite Newton-Cotes </a:t>
            </a:r>
            <a:r>
              <a:rPr lang="en-US" dirty="0"/>
              <a:t>F</a:t>
            </a:r>
            <a:r>
              <a:rPr lang="en-US"/>
              <a:t>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1295400" y="2436989"/>
            <a:ext cx="3725846" cy="2090654"/>
          </a:xfrm>
          <a:custGeom>
            <a:avLst/>
            <a:gdLst>
              <a:gd name="connsiteX0" fmla="*/ 0 w 3510844"/>
              <a:gd name="connsiteY0" fmla="*/ 79022 h 1873364"/>
              <a:gd name="connsiteX1" fmla="*/ 519288 w 3510844"/>
              <a:gd name="connsiteY1" fmla="*/ 1840089 h 1873364"/>
              <a:gd name="connsiteX2" fmla="*/ 1140177 w 3510844"/>
              <a:gd name="connsiteY2" fmla="*/ 1207911 h 1873364"/>
              <a:gd name="connsiteX3" fmla="*/ 1840088 w 3510844"/>
              <a:gd name="connsiteY3" fmla="*/ 903111 h 1873364"/>
              <a:gd name="connsiteX4" fmla="*/ 3510844 w 3510844"/>
              <a:gd name="connsiteY4" fmla="*/ 0 h 1873364"/>
              <a:gd name="connsiteX0" fmla="*/ 0 w 3510844"/>
              <a:gd name="connsiteY0" fmla="*/ 79022 h 2092804"/>
              <a:gd name="connsiteX1" fmla="*/ 936977 w 3510844"/>
              <a:gd name="connsiteY1" fmla="*/ 2065867 h 2092804"/>
              <a:gd name="connsiteX2" fmla="*/ 1140177 w 3510844"/>
              <a:gd name="connsiteY2" fmla="*/ 1207911 h 2092804"/>
              <a:gd name="connsiteX3" fmla="*/ 1840088 w 3510844"/>
              <a:gd name="connsiteY3" fmla="*/ 903111 h 2092804"/>
              <a:gd name="connsiteX4" fmla="*/ 3510844 w 3510844"/>
              <a:gd name="connsiteY4" fmla="*/ 0 h 2092804"/>
              <a:gd name="connsiteX0" fmla="*/ 0 w 3510844"/>
              <a:gd name="connsiteY0" fmla="*/ 79022 h 2091324"/>
              <a:gd name="connsiteX1" fmla="*/ 936977 w 3510844"/>
              <a:gd name="connsiteY1" fmla="*/ 2065867 h 2091324"/>
              <a:gd name="connsiteX2" fmla="*/ 1919110 w 3510844"/>
              <a:gd name="connsiteY2" fmla="*/ 1185333 h 2091324"/>
              <a:gd name="connsiteX3" fmla="*/ 1840088 w 3510844"/>
              <a:gd name="connsiteY3" fmla="*/ 903111 h 2091324"/>
              <a:gd name="connsiteX4" fmla="*/ 3510844 w 3510844"/>
              <a:gd name="connsiteY4" fmla="*/ 0 h 2091324"/>
              <a:gd name="connsiteX0" fmla="*/ 0 w 3510844"/>
              <a:gd name="connsiteY0" fmla="*/ 79022 h 2090654"/>
              <a:gd name="connsiteX1" fmla="*/ 936977 w 3510844"/>
              <a:gd name="connsiteY1" fmla="*/ 2065867 h 2090654"/>
              <a:gd name="connsiteX2" fmla="*/ 1919110 w 3510844"/>
              <a:gd name="connsiteY2" fmla="*/ 1185333 h 2090654"/>
              <a:gd name="connsiteX3" fmla="*/ 2573866 w 3510844"/>
              <a:gd name="connsiteY3" fmla="*/ 1072445 h 2090654"/>
              <a:gd name="connsiteX4" fmla="*/ 3510844 w 3510844"/>
              <a:gd name="connsiteY4" fmla="*/ 0 h 209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844" h="2090654">
                <a:moveTo>
                  <a:pt x="0" y="79022"/>
                </a:moveTo>
                <a:cubicBezTo>
                  <a:pt x="164629" y="865481"/>
                  <a:pt x="617125" y="1881482"/>
                  <a:pt x="936977" y="2065867"/>
                </a:cubicBezTo>
                <a:cubicBezTo>
                  <a:pt x="1256829" y="2250252"/>
                  <a:pt x="1646295" y="1350903"/>
                  <a:pt x="1919110" y="1185333"/>
                </a:cubicBezTo>
                <a:cubicBezTo>
                  <a:pt x="2191925" y="1019763"/>
                  <a:pt x="2308577" y="1270000"/>
                  <a:pt x="2573866" y="1072445"/>
                </a:cubicBezTo>
                <a:cubicBezTo>
                  <a:pt x="2839155" y="874890"/>
                  <a:pt x="3175940" y="169333"/>
                  <a:pt x="35108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Idea behind composite methods is to divide the integration interval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several subintervals</a:t>
                </a:r>
              </a:p>
              <a:p>
                <a:r>
                  <a:rPr lang="en-US" dirty="0"/>
                  <a:t>In each sub-interval a quadrature formula is applied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039" t="-1348" r="-23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63109" y="2436989"/>
            <a:ext cx="0" cy="3257926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5943" y="5531853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36460" y="2198345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0540" y="1959677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40" y="1959677"/>
                <a:ext cx="1379755" cy="813718"/>
              </a:xfrm>
              <a:prstGeom prst="rect">
                <a:avLst/>
              </a:prstGeom>
              <a:blipFill rotWithShape="0">
                <a:blip r:embed="rId4"/>
                <a:stretch>
                  <a:fillRect l="-442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84949" y="553185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49" y="5531852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0147" y="219834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7" y="2198344"/>
                <a:ext cx="42639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46799" y="5684250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99" y="5684250"/>
                <a:ext cx="43261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8627" y="5716610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27" y="5716610"/>
                <a:ext cx="43261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795610" y="2429176"/>
            <a:ext cx="9327" cy="3287434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10170" y="4099278"/>
            <a:ext cx="567014" cy="2057302"/>
            <a:chOff x="4711415" y="3857055"/>
            <a:chExt cx="567014" cy="205730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956103" y="3857055"/>
              <a:ext cx="0" cy="1584972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711415" y="5452692"/>
                  <a:ext cx="5670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415" y="5452692"/>
                  <a:ext cx="56701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4913748" y="3980180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40325" y="3526289"/>
            <a:ext cx="574132" cy="2632645"/>
            <a:chOff x="5755393" y="3281712"/>
            <a:chExt cx="574132" cy="263264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019800" y="3323655"/>
              <a:ext cx="0" cy="215236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55393" y="5452692"/>
                  <a:ext cx="5741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393" y="5452692"/>
                  <a:ext cx="57413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5964805" y="3281712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37516" y="3155855"/>
            <a:ext cx="574132" cy="3000725"/>
            <a:chOff x="6761336" y="2913632"/>
            <a:chExt cx="574132" cy="300072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15864" y="2913632"/>
              <a:ext cx="0" cy="260682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960233" y="3018855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761336" y="5452692"/>
                  <a:ext cx="5741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336" y="5452692"/>
                  <a:ext cx="57413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Oval 34"/>
          <p:cNvSpPr/>
          <p:nvPr/>
        </p:nvSpPr>
        <p:spPr>
          <a:xfrm>
            <a:off x="1311546" y="272767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40615" y="2550020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29991" y="4728044"/>
                <a:ext cx="4586127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91" y="4728044"/>
                <a:ext cx="4586127" cy="9300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464943" y="4502560"/>
                <a:ext cx="488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43" y="4502560"/>
                <a:ext cx="488082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28465" y="4528149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465" y="4528149"/>
                <a:ext cx="495200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53441" y="4502560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41" y="4502560"/>
                <a:ext cx="495200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22940" y="4515102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940" y="4515102"/>
                <a:ext cx="49520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8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sub-intervals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plot of the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Subdividing into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equally sized subintervals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471" r="-124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Composite </a:t>
            </a:r>
            <a:r>
              <a:rPr lang="en-US" dirty="0"/>
              <a:t>Newton-Cotes formulas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319820" y="2623971"/>
            <a:ext cx="5024765" cy="3830232"/>
            <a:chOff x="319820" y="2623971"/>
            <a:chExt cx="5024765" cy="383023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880294" y="2782098"/>
              <a:ext cx="21964" cy="3608016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523127" y="2782098"/>
                  <a:ext cx="182145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127" y="2782098"/>
                  <a:ext cx="182145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663600" y="5992538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600" y="5992538"/>
                  <a:ext cx="426399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19820" y="2623971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20" y="2623971"/>
                  <a:ext cx="42639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609600" y="5879152"/>
              <a:ext cx="426720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063558" y="3245341"/>
              <a:ext cx="3714557" cy="1824170"/>
            </a:xfrm>
            <a:custGeom>
              <a:avLst/>
              <a:gdLst>
                <a:gd name="connsiteX0" fmla="*/ 0 w 3510844"/>
                <a:gd name="connsiteY0" fmla="*/ 79022 h 1873364"/>
                <a:gd name="connsiteX1" fmla="*/ 519288 w 3510844"/>
                <a:gd name="connsiteY1" fmla="*/ 1840089 h 1873364"/>
                <a:gd name="connsiteX2" fmla="*/ 1140177 w 3510844"/>
                <a:gd name="connsiteY2" fmla="*/ 1207911 h 1873364"/>
                <a:gd name="connsiteX3" fmla="*/ 1840088 w 3510844"/>
                <a:gd name="connsiteY3" fmla="*/ 903111 h 1873364"/>
                <a:gd name="connsiteX4" fmla="*/ 3510844 w 3510844"/>
                <a:gd name="connsiteY4" fmla="*/ 0 h 1873364"/>
                <a:gd name="connsiteX0" fmla="*/ 0 w 3510844"/>
                <a:gd name="connsiteY0" fmla="*/ 79022 h 2092804"/>
                <a:gd name="connsiteX1" fmla="*/ 936977 w 3510844"/>
                <a:gd name="connsiteY1" fmla="*/ 2065867 h 2092804"/>
                <a:gd name="connsiteX2" fmla="*/ 1140177 w 3510844"/>
                <a:gd name="connsiteY2" fmla="*/ 1207911 h 2092804"/>
                <a:gd name="connsiteX3" fmla="*/ 1840088 w 3510844"/>
                <a:gd name="connsiteY3" fmla="*/ 903111 h 2092804"/>
                <a:gd name="connsiteX4" fmla="*/ 3510844 w 3510844"/>
                <a:gd name="connsiteY4" fmla="*/ 0 h 2092804"/>
                <a:gd name="connsiteX0" fmla="*/ 0 w 3510844"/>
                <a:gd name="connsiteY0" fmla="*/ 79022 h 2091324"/>
                <a:gd name="connsiteX1" fmla="*/ 936977 w 3510844"/>
                <a:gd name="connsiteY1" fmla="*/ 2065867 h 2091324"/>
                <a:gd name="connsiteX2" fmla="*/ 1919110 w 3510844"/>
                <a:gd name="connsiteY2" fmla="*/ 1185333 h 2091324"/>
                <a:gd name="connsiteX3" fmla="*/ 1840088 w 3510844"/>
                <a:gd name="connsiteY3" fmla="*/ 903111 h 2091324"/>
                <a:gd name="connsiteX4" fmla="*/ 3510844 w 3510844"/>
                <a:gd name="connsiteY4" fmla="*/ 0 h 2091324"/>
                <a:gd name="connsiteX0" fmla="*/ 0 w 3510844"/>
                <a:gd name="connsiteY0" fmla="*/ 79022 h 2090654"/>
                <a:gd name="connsiteX1" fmla="*/ 936977 w 3510844"/>
                <a:gd name="connsiteY1" fmla="*/ 2065867 h 2090654"/>
                <a:gd name="connsiteX2" fmla="*/ 1919110 w 3510844"/>
                <a:gd name="connsiteY2" fmla="*/ 1185333 h 2090654"/>
                <a:gd name="connsiteX3" fmla="*/ 2573866 w 3510844"/>
                <a:gd name="connsiteY3" fmla="*/ 1072445 h 2090654"/>
                <a:gd name="connsiteX4" fmla="*/ 3510844 w 3510844"/>
                <a:gd name="connsiteY4" fmla="*/ 0 h 2090654"/>
                <a:gd name="connsiteX0" fmla="*/ 0 w 3510844"/>
                <a:gd name="connsiteY0" fmla="*/ 79022 h 1925260"/>
                <a:gd name="connsiteX1" fmla="*/ 522116 w 3510844"/>
                <a:gd name="connsiteY1" fmla="*/ 1896534 h 1925260"/>
                <a:gd name="connsiteX2" fmla="*/ 1919110 w 3510844"/>
                <a:gd name="connsiteY2" fmla="*/ 1185333 h 1925260"/>
                <a:gd name="connsiteX3" fmla="*/ 2573866 w 3510844"/>
                <a:gd name="connsiteY3" fmla="*/ 1072445 h 1925260"/>
                <a:gd name="connsiteX4" fmla="*/ 3510844 w 3510844"/>
                <a:gd name="connsiteY4" fmla="*/ 0 h 1925260"/>
                <a:gd name="connsiteX0" fmla="*/ 0 w 3510844"/>
                <a:gd name="connsiteY0" fmla="*/ 79022 h 1922817"/>
                <a:gd name="connsiteX1" fmla="*/ 522116 w 3510844"/>
                <a:gd name="connsiteY1" fmla="*/ 1896534 h 1922817"/>
                <a:gd name="connsiteX2" fmla="*/ 1302137 w 3510844"/>
                <a:gd name="connsiteY2" fmla="*/ 1151467 h 1922817"/>
                <a:gd name="connsiteX3" fmla="*/ 2573866 w 3510844"/>
                <a:gd name="connsiteY3" fmla="*/ 1072445 h 1922817"/>
                <a:gd name="connsiteX4" fmla="*/ 3510844 w 3510844"/>
                <a:gd name="connsiteY4" fmla="*/ 0 h 1922817"/>
                <a:gd name="connsiteX0" fmla="*/ 0 w 3510844"/>
                <a:gd name="connsiteY0" fmla="*/ 79022 h 1922308"/>
                <a:gd name="connsiteX1" fmla="*/ 522116 w 3510844"/>
                <a:gd name="connsiteY1" fmla="*/ 1896534 h 1922308"/>
                <a:gd name="connsiteX2" fmla="*/ 1302137 w 3510844"/>
                <a:gd name="connsiteY2" fmla="*/ 1151467 h 1922308"/>
                <a:gd name="connsiteX3" fmla="*/ 2403667 w 3510844"/>
                <a:gd name="connsiteY3" fmla="*/ 1185334 h 1922308"/>
                <a:gd name="connsiteX4" fmla="*/ 3510844 w 3510844"/>
                <a:gd name="connsiteY4" fmla="*/ 0 h 1922308"/>
                <a:gd name="connsiteX0" fmla="*/ 0 w 3510844"/>
                <a:gd name="connsiteY0" fmla="*/ 79022 h 1922308"/>
                <a:gd name="connsiteX1" fmla="*/ 522116 w 3510844"/>
                <a:gd name="connsiteY1" fmla="*/ 1896534 h 1922308"/>
                <a:gd name="connsiteX2" fmla="*/ 1100026 w 3510844"/>
                <a:gd name="connsiteY2" fmla="*/ 1151467 h 1922308"/>
                <a:gd name="connsiteX3" fmla="*/ 2403667 w 3510844"/>
                <a:gd name="connsiteY3" fmla="*/ 1185334 h 1922308"/>
                <a:gd name="connsiteX4" fmla="*/ 3510844 w 3510844"/>
                <a:gd name="connsiteY4" fmla="*/ 0 h 1922308"/>
                <a:gd name="connsiteX0" fmla="*/ 0 w 3510844"/>
                <a:gd name="connsiteY0" fmla="*/ 79022 h 1921914"/>
                <a:gd name="connsiteX1" fmla="*/ 522116 w 3510844"/>
                <a:gd name="connsiteY1" fmla="*/ 1896534 h 1921914"/>
                <a:gd name="connsiteX2" fmla="*/ 1100026 w 3510844"/>
                <a:gd name="connsiteY2" fmla="*/ 1151467 h 1921914"/>
                <a:gd name="connsiteX3" fmla="*/ 2361118 w 3510844"/>
                <a:gd name="connsiteY3" fmla="*/ 1275645 h 1921914"/>
                <a:gd name="connsiteX4" fmla="*/ 3510844 w 3510844"/>
                <a:gd name="connsiteY4" fmla="*/ 0 h 1921914"/>
                <a:gd name="connsiteX0" fmla="*/ 0 w 3500206"/>
                <a:gd name="connsiteY0" fmla="*/ 0 h 1842892"/>
                <a:gd name="connsiteX1" fmla="*/ 522116 w 3500206"/>
                <a:gd name="connsiteY1" fmla="*/ 1817512 h 1842892"/>
                <a:gd name="connsiteX2" fmla="*/ 1100026 w 3500206"/>
                <a:gd name="connsiteY2" fmla="*/ 1072445 h 1842892"/>
                <a:gd name="connsiteX3" fmla="*/ 2361118 w 3500206"/>
                <a:gd name="connsiteY3" fmla="*/ 1196623 h 1842892"/>
                <a:gd name="connsiteX4" fmla="*/ 3500206 w 3500206"/>
                <a:gd name="connsiteY4" fmla="*/ 101600 h 1842892"/>
                <a:gd name="connsiteX0" fmla="*/ 0 w 3500206"/>
                <a:gd name="connsiteY0" fmla="*/ 0 h 1842892"/>
                <a:gd name="connsiteX1" fmla="*/ 522116 w 3500206"/>
                <a:gd name="connsiteY1" fmla="*/ 1817512 h 1842892"/>
                <a:gd name="connsiteX2" fmla="*/ 1100026 w 3500206"/>
                <a:gd name="connsiteY2" fmla="*/ 1072445 h 1842892"/>
                <a:gd name="connsiteX3" fmla="*/ 2361118 w 3500206"/>
                <a:gd name="connsiteY3" fmla="*/ 1196623 h 1842892"/>
                <a:gd name="connsiteX4" fmla="*/ 3500206 w 3500206"/>
                <a:gd name="connsiteY4" fmla="*/ 101600 h 1842892"/>
                <a:gd name="connsiteX0" fmla="*/ 0 w 3500206"/>
                <a:gd name="connsiteY0" fmla="*/ 0 h 1824406"/>
                <a:gd name="connsiteX1" fmla="*/ 522116 w 3500206"/>
                <a:gd name="connsiteY1" fmla="*/ 1817512 h 1824406"/>
                <a:gd name="connsiteX2" fmla="*/ 1429787 w 3500206"/>
                <a:gd name="connsiteY2" fmla="*/ 643467 h 1824406"/>
                <a:gd name="connsiteX3" fmla="*/ 2361118 w 3500206"/>
                <a:gd name="connsiteY3" fmla="*/ 1196623 h 1824406"/>
                <a:gd name="connsiteX4" fmla="*/ 3500206 w 3500206"/>
                <a:gd name="connsiteY4" fmla="*/ 101600 h 1824406"/>
                <a:gd name="connsiteX0" fmla="*/ 0 w 3500206"/>
                <a:gd name="connsiteY0" fmla="*/ 0 h 1824170"/>
                <a:gd name="connsiteX1" fmla="*/ 522116 w 3500206"/>
                <a:gd name="connsiteY1" fmla="*/ 1817512 h 1824170"/>
                <a:gd name="connsiteX2" fmla="*/ 1429787 w 3500206"/>
                <a:gd name="connsiteY2" fmla="*/ 643467 h 1824170"/>
                <a:gd name="connsiteX3" fmla="*/ 2095181 w 3500206"/>
                <a:gd name="connsiteY3" fmla="*/ 1467556 h 1824170"/>
                <a:gd name="connsiteX4" fmla="*/ 3500206 w 3500206"/>
                <a:gd name="connsiteY4" fmla="*/ 101600 h 182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206" h="1824170">
                  <a:moveTo>
                    <a:pt x="0" y="0"/>
                  </a:moveTo>
                  <a:cubicBezTo>
                    <a:pt x="164629" y="786459"/>
                    <a:pt x="283818" y="1710268"/>
                    <a:pt x="522116" y="1817512"/>
                  </a:cubicBezTo>
                  <a:cubicBezTo>
                    <a:pt x="760414" y="1924756"/>
                    <a:pt x="1167610" y="701793"/>
                    <a:pt x="1429787" y="643467"/>
                  </a:cubicBezTo>
                  <a:cubicBezTo>
                    <a:pt x="1691964" y="585141"/>
                    <a:pt x="1829892" y="1665111"/>
                    <a:pt x="2095181" y="1467556"/>
                  </a:cubicBezTo>
                  <a:cubicBezTo>
                    <a:pt x="2360470" y="1270001"/>
                    <a:pt x="3239765" y="327378"/>
                    <a:pt x="3500206" y="101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19200" y="3697039"/>
              <a:ext cx="0" cy="2295499"/>
            </a:xfrm>
            <a:prstGeom prst="line">
              <a:avLst/>
            </a:prstGeom>
            <a:ln w="19050">
              <a:solidFill>
                <a:srgbClr val="48A6A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16578" y="5974249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578" y="5974249"/>
                  <a:ext cx="43261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279490" y="5991778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90" y="5991778"/>
                  <a:ext cx="43261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4495800" y="3411086"/>
              <a:ext cx="0" cy="2591456"/>
            </a:xfrm>
            <a:prstGeom prst="line">
              <a:avLst/>
            </a:prstGeom>
            <a:ln w="19050">
              <a:solidFill>
                <a:srgbClr val="48A6A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33437" y="4800600"/>
              <a:ext cx="0" cy="116577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362200" y="3912250"/>
              <a:ext cx="0" cy="2080288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31911" y="3857256"/>
              <a:ext cx="0" cy="2109122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24200" y="4187163"/>
              <a:ext cx="0" cy="1764695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185333" y="5087126"/>
                  <a:ext cx="4880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333" y="5087126"/>
                  <a:ext cx="48808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718062" y="5087126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062" y="5087126"/>
                  <a:ext cx="49520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36889" y="5087126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889" y="5087126"/>
                  <a:ext cx="49520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696760" y="5087126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760" y="5087126"/>
                  <a:ext cx="495200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640729" y="5087126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29" y="5087126"/>
                  <a:ext cx="495200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6361959" y="2620558"/>
            <a:ext cx="4989116" cy="3833645"/>
            <a:chOff x="6361959" y="2620558"/>
            <a:chExt cx="4989116" cy="3833645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6886784" y="3012930"/>
              <a:ext cx="20559" cy="3377184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9529617" y="2782098"/>
                  <a:ext cx="182145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17" y="2782098"/>
                  <a:ext cx="1821458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0670090" y="5992538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090" y="5992538"/>
                  <a:ext cx="42639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361959" y="2620558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959" y="2620558"/>
                  <a:ext cx="42639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/>
            <p:nvPr/>
          </p:nvCxnSpPr>
          <p:spPr>
            <a:xfrm>
              <a:off x="6616090" y="5879152"/>
              <a:ext cx="426720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>
              <a:off x="7070048" y="3245341"/>
              <a:ext cx="3714557" cy="1824170"/>
            </a:xfrm>
            <a:custGeom>
              <a:avLst/>
              <a:gdLst>
                <a:gd name="connsiteX0" fmla="*/ 0 w 3510844"/>
                <a:gd name="connsiteY0" fmla="*/ 79022 h 1873364"/>
                <a:gd name="connsiteX1" fmla="*/ 519288 w 3510844"/>
                <a:gd name="connsiteY1" fmla="*/ 1840089 h 1873364"/>
                <a:gd name="connsiteX2" fmla="*/ 1140177 w 3510844"/>
                <a:gd name="connsiteY2" fmla="*/ 1207911 h 1873364"/>
                <a:gd name="connsiteX3" fmla="*/ 1840088 w 3510844"/>
                <a:gd name="connsiteY3" fmla="*/ 903111 h 1873364"/>
                <a:gd name="connsiteX4" fmla="*/ 3510844 w 3510844"/>
                <a:gd name="connsiteY4" fmla="*/ 0 h 1873364"/>
                <a:gd name="connsiteX0" fmla="*/ 0 w 3510844"/>
                <a:gd name="connsiteY0" fmla="*/ 79022 h 2092804"/>
                <a:gd name="connsiteX1" fmla="*/ 936977 w 3510844"/>
                <a:gd name="connsiteY1" fmla="*/ 2065867 h 2092804"/>
                <a:gd name="connsiteX2" fmla="*/ 1140177 w 3510844"/>
                <a:gd name="connsiteY2" fmla="*/ 1207911 h 2092804"/>
                <a:gd name="connsiteX3" fmla="*/ 1840088 w 3510844"/>
                <a:gd name="connsiteY3" fmla="*/ 903111 h 2092804"/>
                <a:gd name="connsiteX4" fmla="*/ 3510844 w 3510844"/>
                <a:gd name="connsiteY4" fmla="*/ 0 h 2092804"/>
                <a:gd name="connsiteX0" fmla="*/ 0 w 3510844"/>
                <a:gd name="connsiteY0" fmla="*/ 79022 h 2091324"/>
                <a:gd name="connsiteX1" fmla="*/ 936977 w 3510844"/>
                <a:gd name="connsiteY1" fmla="*/ 2065867 h 2091324"/>
                <a:gd name="connsiteX2" fmla="*/ 1919110 w 3510844"/>
                <a:gd name="connsiteY2" fmla="*/ 1185333 h 2091324"/>
                <a:gd name="connsiteX3" fmla="*/ 1840088 w 3510844"/>
                <a:gd name="connsiteY3" fmla="*/ 903111 h 2091324"/>
                <a:gd name="connsiteX4" fmla="*/ 3510844 w 3510844"/>
                <a:gd name="connsiteY4" fmla="*/ 0 h 2091324"/>
                <a:gd name="connsiteX0" fmla="*/ 0 w 3510844"/>
                <a:gd name="connsiteY0" fmla="*/ 79022 h 2090654"/>
                <a:gd name="connsiteX1" fmla="*/ 936977 w 3510844"/>
                <a:gd name="connsiteY1" fmla="*/ 2065867 h 2090654"/>
                <a:gd name="connsiteX2" fmla="*/ 1919110 w 3510844"/>
                <a:gd name="connsiteY2" fmla="*/ 1185333 h 2090654"/>
                <a:gd name="connsiteX3" fmla="*/ 2573866 w 3510844"/>
                <a:gd name="connsiteY3" fmla="*/ 1072445 h 2090654"/>
                <a:gd name="connsiteX4" fmla="*/ 3510844 w 3510844"/>
                <a:gd name="connsiteY4" fmla="*/ 0 h 2090654"/>
                <a:gd name="connsiteX0" fmla="*/ 0 w 3510844"/>
                <a:gd name="connsiteY0" fmla="*/ 79022 h 1925260"/>
                <a:gd name="connsiteX1" fmla="*/ 522116 w 3510844"/>
                <a:gd name="connsiteY1" fmla="*/ 1896534 h 1925260"/>
                <a:gd name="connsiteX2" fmla="*/ 1919110 w 3510844"/>
                <a:gd name="connsiteY2" fmla="*/ 1185333 h 1925260"/>
                <a:gd name="connsiteX3" fmla="*/ 2573866 w 3510844"/>
                <a:gd name="connsiteY3" fmla="*/ 1072445 h 1925260"/>
                <a:gd name="connsiteX4" fmla="*/ 3510844 w 3510844"/>
                <a:gd name="connsiteY4" fmla="*/ 0 h 1925260"/>
                <a:gd name="connsiteX0" fmla="*/ 0 w 3510844"/>
                <a:gd name="connsiteY0" fmla="*/ 79022 h 1922817"/>
                <a:gd name="connsiteX1" fmla="*/ 522116 w 3510844"/>
                <a:gd name="connsiteY1" fmla="*/ 1896534 h 1922817"/>
                <a:gd name="connsiteX2" fmla="*/ 1302137 w 3510844"/>
                <a:gd name="connsiteY2" fmla="*/ 1151467 h 1922817"/>
                <a:gd name="connsiteX3" fmla="*/ 2573866 w 3510844"/>
                <a:gd name="connsiteY3" fmla="*/ 1072445 h 1922817"/>
                <a:gd name="connsiteX4" fmla="*/ 3510844 w 3510844"/>
                <a:gd name="connsiteY4" fmla="*/ 0 h 1922817"/>
                <a:gd name="connsiteX0" fmla="*/ 0 w 3510844"/>
                <a:gd name="connsiteY0" fmla="*/ 79022 h 1922308"/>
                <a:gd name="connsiteX1" fmla="*/ 522116 w 3510844"/>
                <a:gd name="connsiteY1" fmla="*/ 1896534 h 1922308"/>
                <a:gd name="connsiteX2" fmla="*/ 1302137 w 3510844"/>
                <a:gd name="connsiteY2" fmla="*/ 1151467 h 1922308"/>
                <a:gd name="connsiteX3" fmla="*/ 2403667 w 3510844"/>
                <a:gd name="connsiteY3" fmla="*/ 1185334 h 1922308"/>
                <a:gd name="connsiteX4" fmla="*/ 3510844 w 3510844"/>
                <a:gd name="connsiteY4" fmla="*/ 0 h 1922308"/>
                <a:gd name="connsiteX0" fmla="*/ 0 w 3510844"/>
                <a:gd name="connsiteY0" fmla="*/ 79022 h 1922308"/>
                <a:gd name="connsiteX1" fmla="*/ 522116 w 3510844"/>
                <a:gd name="connsiteY1" fmla="*/ 1896534 h 1922308"/>
                <a:gd name="connsiteX2" fmla="*/ 1100026 w 3510844"/>
                <a:gd name="connsiteY2" fmla="*/ 1151467 h 1922308"/>
                <a:gd name="connsiteX3" fmla="*/ 2403667 w 3510844"/>
                <a:gd name="connsiteY3" fmla="*/ 1185334 h 1922308"/>
                <a:gd name="connsiteX4" fmla="*/ 3510844 w 3510844"/>
                <a:gd name="connsiteY4" fmla="*/ 0 h 1922308"/>
                <a:gd name="connsiteX0" fmla="*/ 0 w 3510844"/>
                <a:gd name="connsiteY0" fmla="*/ 79022 h 1921914"/>
                <a:gd name="connsiteX1" fmla="*/ 522116 w 3510844"/>
                <a:gd name="connsiteY1" fmla="*/ 1896534 h 1921914"/>
                <a:gd name="connsiteX2" fmla="*/ 1100026 w 3510844"/>
                <a:gd name="connsiteY2" fmla="*/ 1151467 h 1921914"/>
                <a:gd name="connsiteX3" fmla="*/ 2361118 w 3510844"/>
                <a:gd name="connsiteY3" fmla="*/ 1275645 h 1921914"/>
                <a:gd name="connsiteX4" fmla="*/ 3510844 w 3510844"/>
                <a:gd name="connsiteY4" fmla="*/ 0 h 1921914"/>
                <a:gd name="connsiteX0" fmla="*/ 0 w 3500206"/>
                <a:gd name="connsiteY0" fmla="*/ 0 h 1842892"/>
                <a:gd name="connsiteX1" fmla="*/ 522116 w 3500206"/>
                <a:gd name="connsiteY1" fmla="*/ 1817512 h 1842892"/>
                <a:gd name="connsiteX2" fmla="*/ 1100026 w 3500206"/>
                <a:gd name="connsiteY2" fmla="*/ 1072445 h 1842892"/>
                <a:gd name="connsiteX3" fmla="*/ 2361118 w 3500206"/>
                <a:gd name="connsiteY3" fmla="*/ 1196623 h 1842892"/>
                <a:gd name="connsiteX4" fmla="*/ 3500206 w 3500206"/>
                <a:gd name="connsiteY4" fmla="*/ 101600 h 1842892"/>
                <a:gd name="connsiteX0" fmla="*/ 0 w 3500206"/>
                <a:gd name="connsiteY0" fmla="*/ 0 h 1842892"/>
                <a:gd name="connsiteX1" fmla="*/ 522116 w 3500206"/>
                <a:gd name="connsiteY1" fmla="*/ 1817512 h 1842892"/>
                <a:gd name="connsiteX2" fmla="*/ 1100026 w 3500206"/>
                <a:gd name="connsiteY2" fmla="*/ 1072445 h 1842892"/>
                <a:gd name="connsiteX3" fmla="*/ 2361118 w 3500206"/>
                <a:gd name="connsiteY3" fmla="*/ 1196623 h 1842892"/>
                <a:gd name="connsiteX4" fmla="*/ 3500206 w 3500206"/>
                <a:gd name="connsiteY4" fmla="*/ 101600 h 1842892"/>
                <a:gd name="connsiteX0" fmla="*/ 0 w 3500206"/>
                <a:gd name="connsiteY0" fmla="*/ 0 h 1824406"/>
                <a:gd name="connsiteX1" fmla="*/ 522116 w 3500206"/>
                <a:gd name="connsiteY1" fmla="*/ 1817512 h 1824406"/>
                <a:gd name="connsiteX2" fmla="*/ 1429787 w 3500206"/>
                <a:gd name="connsiteY2" fmla="*/ 643467 h 1824406"/>
                <a:gd name="connsiteX3" fmla="*/ 2361118 w 3500206"/>
                <a:gd name="connsiteY3" fmla="*/ 1196623 h 1824406"/>
                <a:gd name="connsiteX4" fmla="*/ 3500206 w 3500206"/>
                <a:gd name="connsiteY4" fmla="*/ 101600 h 1824406"/>
                <a:gd name="connsiteX0" fmla="*/ 0 w 3500206"/>
                <a:gd name="connsiteY0" fmla="*/ 0 h 1824170"/>
                <a:gd name="connsiteX1" fmla="*/ 522116 w 3500206"/>
                <a:gd name="connsiteY1" fmla="*/ 1817512 h 1824170"/>
                <a:gd name="connsiteX2" fmla="*/ 1429787 w 3500206"/>
                <a:gd name="connsiteY2" fmla="*/ 643467 h 1824170"/>
                <a:gd name="connsiteX3" fmla="*/ 2095181 w 3500206"/>
                <a:gd name="connsiteY3" fmla="*/ 1467556 h 1824170"/>
                <a:gd name="connsiteX4" fmla="*/ 3500206 w 3500206"/>
                <a:gd name="connsiteY4" fmla="*/ 101600 h 182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206" h="1824170">
                  <a:moveTo>
                    <a:pt x="0" y="0"/>
                  </a:moveTo>
                  <a:cubicBezTo>
                    <a:pt x="164629" y="786459"/>
                    <a:pt x="283818" y="1710268"/>
                    <a:pt x="522116" y="1817512"/>
                  </a:cubicBezTo>
                  <a:cubicBezTo>
                    <a:pt x="760414" y="1924756"/>
                    <a:pt x="1167610" y="701793"/>
                    <a:pt x="1429787" y="643467"/>
                  </a:cubicBezTo>
                  <a:cubicBezTo>
                    <a:pt x="1691964" y="585141"/>
                    <a:pt x="1829892" y="1665111"/>
                    <a:pt x="2095181" y="1467556"/>
                  </a:cubicBezTo>
                  <a:cubicBezTo>
                    <a:pt x="2360470" y="1270001"/>
                    <a:pt x="3239765" y="327378"/>
                    <a:pt x="3500206" y="101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225690" y="3697039"/>
              <a:ext cx="0" cy="2295499"/>
            </a:xfrm>
            <a:prstGeom prst="line">
              <a:avLst/>
            </a:prstGeom>
            <a:ln w="19050">
              <a:solidFill>
                <a:srgbClr val="48A6A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023068" y="5974249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068" y="5974249"/>
                  <a:ext cx="43261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0285980" y="5991778"/>
                  <a:ext cx="4326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5980" y="5991778"/>
                  <a:ext cx="43261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/>
            <p:nvPr/>
          </p:nvCxnSpPr>
          <p:spPr>
            <a:xfrm>
              <a:off x="10502290" y="3411086"/>
              <a:ext cx="0" cy="2591456"/>
            </a:xfrm>
            <a:prstGeom prst="line">
              <a:avLst/>
            </a:prstGeom>
            <a:ln w="19050">
              <a:solidFill>
                <a:srgbClr val="48A6A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93776" y="4800600"/>
              <a:ext cx="0" cy="1165779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161862" y="4157426"/>
              <a:ext cx="0" cy="1834742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629948" y="3857257"/>
              <a:ext cx="0" cy="2109122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098034" y="4419822"/>
              <a:ext cx="0" cy="1532036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7191823" y="5087126"/>
                  <a:ext cx="48808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823" y="5087126"/>
                  <a:ext cx="488082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7631871" y="5104741"/>
                  <a:ext cx="495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871" y="5104741"/>
                  <a:ext cx="495200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8659021" y="5097606"/>
                  <a:ext cx="4515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021" y="5097606"/>
                  <a:ext cx="451598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10024522" y="5087125"/>
                  <a:ext cx="5791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522" y="5087125"/>
                  <a:ext cx="579198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>
              <a:off x="9566120" y="4270694"/>
              <a:ext cx="0" cy="1681163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034206" y="3911880"/>
              <a:ext cx="0" cy="2012930"/>
            </a:xfrm>
            <a:prstGeom prst="line">
              <a:avLst/>
            </a:prstGeom>
            <a:ln w="19050">
              <a:solidFill>
                <a:srgbClr val="48A6A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7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Trapezoid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each sub-interval we apply the trapezoidal rule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Content Placeholder 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1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398674" y="2291727"/>
            <a:ext cx="21964" cy="360801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41507" y="2291727"/>
                <a:ext cx="182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07" y="2291727"/>
                <a:ext cx="182145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77243" y="525304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243" y="5253045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213360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600"/>
                <a:ext cx="42639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127980" y="5388781"/>
            <a:ext cx="4480399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581938" y="2754970"/>
            <a:ext cx="3714557" cy="1824170"/>
          </a:xfrm>
          <a:custGeom>
            <a:avLst/>
            <a:gdLst>
              <a:gd name="connsiteX0" fmla="*/ 0 w 3510844"/>
              <a:gd name="connsiteY0" fmla="*/ 79022 h 1873364"/>
              <a:gd name="connsiteX1" fmla="*/ 519288 w 3510844"/>
              <a:gd name="connsiteY1" fmla="*/ 1840089 h 1873364"/>
              <a:gd name="connsiteX2" fmla="*/ 1140177 w 3510844"/>
              <a:gd name="connsiteY2" fmla="*/ 1207911 h 1873364"/>
              <a:gd name="connsiteX3" fmla="*/ 1840088 w 3510844"/>
              <a:gd name="connsiteY3" fmla="*/ 903111 h 1873364"/>
              <a:gd name="connsiteX4" fmla="*/ 3510844 w 3510844"/>
              <a:gd name="connsiteY4" fmla="*/ 0 h 1873364"/>
              <a:gd name="connsiteX0" fmla="*/ 0 w 3510844"/>
              <a:gd name="connsiteY0" fmla="*/ 79022 h 2092804"/>
              <a:gd name="connsiteX1" fmla="*/ 936977 w 3510844"/>
              <a:gd name="connsiteY1" fmla="*/ 2065867 h 2092804"/>
              <a:gd name="connsiteX2" fmla="*/ 1140177 w 3510844"/>
              <a:gd name="connsiteY2" fmla="*/ 1207911 h 2092804"/>
              <a:gd name="connsiteX3" fmla="*/ 1840088 w 3510844"/>
              <a:gd name="connsiteY3" fmla="*/ 903111 h 2092804"/>
              <a:gd name="connsiteX4" fmla="*/ 3510844 w 3510844"/>
              <a:gd name="connsiteY4" fmla="*/ 0 h 2092804"/>
              <a:gd name="connsiteX0" fmla="*/ 0 w 3510844"/>
              <a:gd name="connsiteY0" fmla="*/ 79022 h 2091324"/>
              <a:gd name="connsiteX1" fmla="*/ 936977 w 3510844"/>
              <a:gd name="connsiteY1" fmla="*/ 2065867 h 2091324"/>
              <a:gd name="connsiteX2" fmla="*/ 1919110 w 3510844"/>
              <a:gd name="connsiteY2" fmla="*/ 1185333 h 2091324"/>
              <a:gd name="connsiteX3" fmla="*/ 1840088 w 3510844"/>
              <a:gd name="connsiteY3" fmla="*/ 903111 h 2091324"/>
              <a:gd name="connsiteX4" fmla="*/ 3510844 w 3510844"/>
              <a:gd name="connsiteY4" fmla="*/ 0 h 2091324"/>
              <a:gd name="connsiteX0" fmla="*/ 0 w 3510844"/>
              <a:gd name="connsiteY0" fmla="*/ 79022 h 2090654"/>
              <a:gd name="connsiteX1" fmla="*/ 936977 w 3510844"/>
              <a:gd name="connsiteY1" fmla="*/ 2065867 h 2090654"/>
              <a:gd name="connsiteX2" fmla="*/ 1919110 w 3510844"/>
              <a:gd name="connsiteY2" fmla="*/ 1185333 h 2090654"/>
              <a:gd name="connsiteX3" fmla="*/ 2573866 w 3510844"/>
              <a:gd name="connsiteY3" fmla="*/ 1072445 h 2090654"/>
              <a:gd name="connsiteX4" fmla="*/ 3510844 w 3510844"/>
              <a:gd name="connsiteY4" fmla="*/ 0 h 2090654"/>
              <a:gd name="connsiteX0" fmla="*/ 0 w 3510844"/>
              <a:gd name="connsiteY0" fmla="*/ 79022 h 1925260"/>
              <a:gd name="connsiteX1" fmla="*/ 522116 w 3510844"/>
              <a:gd name="connsiteY1" fmla="*/ 1896534 h 1925260"/>
              <a:gd name="connsiteX2" fmla="*/ 1919110 w 3510844"/>
              <a:gd name="connsiteY2" fmla="*/ 1185333 h 1925260"/>
              <a:gd name="connsiteX3" fmla="*/ 2573866 w 3510844"/>
              <a:gd name="connsiteY3" fmla="*/ 1072445 h 1925260"/>
              <a:gd name="connsiteX4" fmla="*/ 3510844 w 3510844"/>
              <a:gd name="connsiteY4" fmla="*/ 0 h 1925260"/>
              <a:gd name="connsiteX0" fmla="*/ 0 w 3510844"/>
              <a:gd name="connsiteY0" fmla="*/ 79022 h 1922817"/>
              <a:gd name="connsiteX1" fmla="*/ 522116 w 3510844"/>
              <a:gd name="connsiteY1" fmla="*/ 1896534 h 1922817"/>
              <a:gd name="connsiteX2" fmla="*/ 1302137 w 3510844"/>
              <a:gd name="connsiteY2" fmla="*/ 1151467 h 1922817"/>
              <a:gd name="connsiteX3" fmla="*/ 2573866 w 3510844"/>
              <a:gd name="connsiteY3" fmla="*/ 1072445 h 1922817"/>
              <a:gd name="connsiteX4" fmla="*/ 3510844 w 3510844"/>
              <a:gd name="connsiteY4" fmla="*/ 0 h 1922817"/>
              <a:gd name="connsiteX0" fmla="*/ 0 w 3510844"/>
              <a:gd name="connsiteY0" fmla="*/ 79022 h 1922308"/>
              <a:gd name="connsiteX1" fmla="*/ 522116 w 3510844"/>
              <a:gd name="connsiteY1" fmla="*/ 1896534 h 1922308"/>
              <a:gd name="connsiteX2" fmla="*/ 1302137 w 3510844"/>
              <a:gd name="connsiteY2" fmla="*/ 1151467 h 1922308"/>
              <a:gd name="connsiteX3" fmla="*/ 2403667 w 3510844"/>
              <a:gd name="connsiteY3" fmla="*/ 1185334 h 1922308"/>
              <a:gd name="connsiteX4" fmla="*/ 3510844 w 3510844"/>
              <a:gd name="connsiteY4" fmla="*/ 0 h 1922308"/>
              <a:gd name="connsiteX0" fmla="*/ 0 w 3510844"/>
              <a:gd name="connsiteY0" fmla="*/ 79022 h 1922308"/>
              <a:gd name="connsiteX1" fmla="*/ 522116 w 3510844"/>
              <a:gd name="connsiteY1" fmla="*/ 1896534 h 1922308"/>
              <a:gd name="connsiteX2" fmla="*/ 1100026 w 3510844"/>
              <a:gd name="connsiteY2" fmla="*/ 1151467 h 1922308"/>
              <a:gd name="connsiteX3" fmla="*/ 2403667 w 3510844"/>
              <a:gd name="connsiteY3" fmla="*/ 1185334 h 1922308"/>
              <a:gd name="connsiteX4" fmla="*/ 3510844 w 3510844"/>
              <a:gd name="connsiteY4" fmla="*/ 0 h 1922308"/>
              <a:gd name="connsiteX0" fmla="*/ 0 w 3510844"/>
              <a:gd name="connsiteY0" fmla="*/ 79022 h 1921914"/>
              <a:gd name="connsiteX1" fmla="*/ 522116 w 3510844"/>
              <a:gd name="connsiteY1" fmla="*/ 1896534 h 1921914"/>
              <a:gd name="connsiteX2" fmla="*/ 1100026 w 3510844"/>
              <a:gd name="connsiteY2" fmla="*/ 1151467 h 1921914"/>
              <a:gd name="connsiteX3" fmla="*/ 2361118 w 3510844"/>
              <a:gd name="connsiteY3" fmla="*/ 1275645 h 1921914"/>
              <a:gd name="connsiteX4" fmla="*/ 3510844 w 3510844"/>
              <a:gd name="connsiteY4" fmla="*/ 0 h 1921914"/>
              <a:gd name="connsiteX0" fmla="*/ 0 w 3500206"/>
              <a:gd name="connsiteY0" fmla="*/ 0 h 1842892"/>
              <a:gd name="connsiteX1" fmla="*/ 522116 w 3500206"/>
              <a:gd name="connsiteY1" fmla="*/ 1817512 h 1842892"/>
              <a:gd name="connsiteX2" fmla="*/ 1100026 w 3500206"/>
              <a:gd name="connsiteY2" fmla="*/ 1072445 h 1842892"/>
              <a:gd name="connsiteX3" fmla="*/ 2361118 w 3500206"/>
              <a:gd name="connsiteY3" fmla="*/ 1196623 h 1842892"/>
              <a:gd name="connsiteX4" fmla="*/ 3500206 w 3500206"/>
              <a:gd name="connsiteY4" fmla="*/ 101600 h 1842892"/>
              <a:gd name="connsiteX0" fmla="*/ 0 w 3500206"/>
              <a:gd name="connsiteY0" fmla="*/ 0 h 1842892"/>
              <a:gd name="connsiteX1" fmla="*/ 522116 w 3500206"/>
              <a:gd name="connsiteY1" fmla="*/ 1817512 h 1842892"/>
              <a:gd name="connsiteX2" fmla="*/ 1100026 w 3500206"/>
              <a:gd name="connsiteY2" fmla="*/ 1072445 h 1842892"/>
              <a:gd name="connsiteX3" fmla="*/ 2361118 w 3500206"/>
              <a:gd name="connsiteY3" fmla="*/ 1196623 h 1842892"/>
              <a:gd name="connsiteX4" fmla="*/ 3500206 w 3500206"/>
              <a:gd name="connsiteY4" fmla="*/ 101600 h 1842892"/>
              <a:gd name="connsiteX0" fmla="*/ 0 w 3500206"/>
              <a:gd name="connsiteY0" fmla="*/ 0 h 1824406"/>
              <a:gd name="connsiteX1" fmla="*/ 522116 w 3500206"/>
              <a:gd name="connsiteY1" fmla="*/ 1817512 h 1824406"/>
              <a:gd name="connsiteX2" fmla="*/ 1429787 w 3500206"/>
              <a:gd name="connsiteY2" fmla="*/ 643467 h 1824406"/>
              <a:gd name="connsiteX3" fmla="*/ 2361118 w 3500206"/>
              <a:gd name="connsiteY3" fmla="*/ 1196623 h 1824406"/>
              <a:gd name="connsiteX4" fmla="*/ 3500206 w 3500206"/>
              <a:gd name="connsiteY4" fmla="*/ 101600 h 1824406"/>
              <a:gd name="connsiteX0" fmla="*/ 0 w 3500206"/>
              <a:gd name="connsiteY0" fmla="*/ 0 h 1824170"/>
              <a:gd name="connsiteX1" fmla="*/ 522116 w 3500206"/>
              <a:gd name="connsiteY1" fmla="*/ 1817512 h 1824170"/>
              <a:gd name="connsiteX2" fmla="*/ 1429787 w 3500206"/>
              <a:gd name="connsiteY2" fmla="*/ 643467 h 1824170"/>
              <a:gd name="connsiteX3" fmla="*/ 2095181 w 3500206"/>
              <a:gd name="connsiteY3" fmla="*/ 1467556 h 1824170"/>
              <a:gd name="connsiteX4" fmla="*/ 3500206 w 3500206"/>
              <a:gd name="connsiteY4" fmla="*/ 101600 h 182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206" h="1824170">
                <a:moveTo>
                  <a:pt x="0" y="0"/>
                </a:moveTo>
                <a:cubicBezTo>
                  <a:pt x="164629" y="786459"/>
                  <a:pt x="283818" y="1710268"/>
                  <a:pt x="522116" y="1817512"/>
                </a:cubicBezTo>
                <a:cubicBezTo>
                  <a:pt x="760414" y="1924756"/>
                  <a:pt x="1167610" y="701793"/>
                  <a:pt x="1429787" y="643467"/>
                </a:cubicBezTo>
                <a:cubicBezTo>
                  <a:pt x="1691964" y="585141"/>
                  <a:pt x="1829892" y="1665111"/>
                  <a:pt x="2095181" y="1467556"/>
                </a:cubicBezTo>
                <a:cubicBezTo>
                  <a:pt x="2360470" y="1270001"/>
                  <a:pt x="3239765" y="327378"/>
                  <a:pt x="3500206" y="10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37580" y="3206668"/>
            <a:ext cx="0" cy="2295499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7627" y="5521040"/>
                <a:ext cx="3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27" y="5521040"/>
                <a:ext cx="37144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97870" y="5521040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870" y="5521040"/>
                <a:ext cx="36766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014180" y="2920715"/>
            <a:ext cx="0" cy="2591456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564902" y="4143826"/>
            <a:ext cx="0" cy="1244955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03822" y="3819455"/>
            <a:ext cx="0" cy="1569326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77419" y="3655836"/>
            <a:ext cx="0" cy="1732945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918364" y="4739867"/>
                <a:ext cx="488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64" y="4739867"/>
                <a:ext cx="48808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725577" y="4509034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7" y="4509034"/>
                <a:ext cx="4952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562794" y="4457966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4" y="4457966"/>
                <a:ext cx="4952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79535" y="4321548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35" y="4321548"/>
                <a:ext cx="49520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4959184" y="3030467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70" idx="1"/>
            <a:endCxn id="74" idx="5"/>
          </p:cNvCxnSpPr>
          <p:nvPr/>
        </p:nvCxnSpPr>
        <p:spPr>
          <a:xfrm>
            <a:off x="1712380" y="3447166"/>
            <a:ext cx="893501" cy="713893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3"/>
          </p:cNvCxnSpPr>
          <p:nvPr/>
        </p:nvCxnSpPr>
        <p:spPr>
          <a:xfrm flipV="1">
            <a:off x="2528108" y="3657600"/>
            <a:ext cx="888858" cy="503459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350679" y="3649856"/>
            <a:ext cx="916521" cy="24830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7" idx="3"/>
          </p:cNvCxnSpPr>
          <p:nvPr/>
        </p:nvCxnSpPr>
        <p:spPr>
          <a:xfrm flipV="1">
            <a:off x="4204325" y="3124348"/>
            <a:ext cx="770967" cy="748904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96272" y="343105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2000" y="406717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28775" y="3612060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148828" y="382596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703112" y="5521040"/>
                <a:ext cx="703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12" y="5521040"/>
                <a:ext cx="70333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345740" y="5362474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40" y="5362474"/>
                <a:ext cx="47262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146409" y="5362474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9" y="5362474"/>
                <a:ext cx="47262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987013" y="5362474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013" y="5362474"/>
                <a:ext cx="472629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986894" y="5521040"/>
                <a:ext cx="703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94" y="5521040"/>
                <a:ext cx="70333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7529568" y="3811644"/>
            <a:ext cx="3552103" cy="671718"/>
            <a:chOff x="7529568" y="3811644"/>
            <a:chExt cx="3552103" cy="671718"/>
          </a:xfrm>
        </p:grpSpPr>
        <p:sp>
          <p:nvSpPr>
            <p:cNvPr id="82" name="Right Brace 81"/>
            <p:cNvSpPr/>
            <p:nvPr/>
          </p:nvSpPr>
          <p:spPr>
            <a:xfrm rot="5400000">
              <a:off x="8067164" y="3274048"/>
              <a:ext cx="158239" cy="1233431"/>
            </a:xfrm>
            <a:prstGeom prst="rightBrace">
              <a:avLst>
                <a:gd name="adj1" fmla="val 61003"/>
                <a:gd name="adj2" fmla="val 50000"/>
              </a:avLst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7910610" y="3960142"/>
                  <a:ext cx="31710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48A6AD"/>
                            </a:solidFill>
                          </a:rPr>
                          <m:t>alled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48A6AD"/>
                            </a:solidFill>
                          </a:rPr>
                          <m:t>: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48A6AD"/>
                            </a:solidFill>
                          </a:rPr>
                          <m:t>step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48A6AD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48A6AD"/>
                            </a:solidFill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48A6AD"/>
                            </a:solidFill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610" y="3960142"/>
                  <a:ext cx="31710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 86"/>
          <p:cNvSpPr/>
          <p:nvPr/>
        </p:nvSpPr>
        <p:spPr>
          <a:xfrm>
            <a:off x="6284896" y="4594016"/>
            <a:ext cx="5221303" cy="142578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F917EB-C133-4DDA-9EB2-C38DF0027A94}"/>
              </a:ext>
            </a:extLst>
          </p:cNvPr>
          <p:cNvGrpSpPr/>
          <p:nvPr/>
        </p:nvGrpSpPr>
        <p:grpSpPr>
          <a:xfrm>
            <a:off x="3368179" y="5810767"/>
            <a:ext cx="815340" cy="511366"/>
            <a:chOff x="2383644" y="3681573"/>
            <a:chExt cx="815340" cy="511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6F7FB45-2F29-448A-8F8D-F3A911D2B5FD}"/>
                    </a:ext>
                  </a:extLst>
                </p:cNvPr>
                <p:cNvSpPr txBox="1"/>
                <p:nvPr/>
              </p:nvSpPr>
              <p:spPr>
                <a:xfrm>
                  <a:off x="2610292" y="3823607"/>
                  <a:ext cx="369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4CC6EF0-DE91-4AFD-B501-12DE64A69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292" y="3823607"/>
                  <a:ext cx="36978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A91C5038-58A2-470D-BB7F-7E61109B79C5}"/>
                </a:ext>
              </a:extLst>
            </p:cNvPr>
            <p:cNvSpPr/>
            <p:nvPr/>
          </p:nvSpPr>
          <p:spPr>
            <a:xfrm rot="5400000">
              <a:off x="2715114" y="3350103"/>
              <a:ext cx="152400" cy="815340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8" grpId="0"/>
      <p:bldP spid="49" grpId="0"/>
      <p:bldP spid="50" grpId="0"/>
      <p:bldP spid="51" grpId="0"/>
      <p:bldP spid="77" grpId="0" animBg="1"/>
      <p:bldP spid="70" grpId="0" animBg="1"/>
      <p:bldP spid="74" grpId="0" animBg="1"/>
      <p:bldP spid="75" grpId="0" animBg="1"/>
      <p:bldP spid="76" grpId="0" animBg="1"/>
      <p:bldP spid="44" grpId="0"/>
      <p:bldP spid="45" grpId="0"/>
      <p:bldP spid="46" grpId="0"/>
      <p:bldP spid="47" grpId="0"/>
      <p:bldP spid="81" grpId="0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941320" y="3497580"/>
            <a:ext cx="822960" cy="596337"/>
          </a:xfrm>
          <a:custGeom>
            <a:avLst/>
            <a:gdLst>
              <a:gd name="connsiteX0" fmla="*/ 0 w 822960"/>
              <a:gd name="connsiteY0" fmla="*/ 0 h 596337"/>
              <a:gd name="connsiteX1" fmla="*/ 342900 w 822960"/>
              <a:gd name="connsiteY1" fmla="*/ 594360 h 596337"/>
              <a:gd name="connsiteX2" fmla="*/ 822960 w 822960"/>
              <a:gd name="connsiteY2" fmla="*/ 205740 h 596337"/>
              <a:gd name="connsiteX3" fmla="*/ 822960 w 822960"/>
              <a:gd name="connsiteY3" fmla="*/ 205740 h 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96337">
                <a:moveTo>
                  <a:pt x="0" y="0"/>
                </a:moveTo>
                <a:cubicBezTo>
                  <a:pt x="102870" y="280035"/>
                  <a:pt x="205740" y="560070"/>
                  <a:pt x="342900" y="594360"/>
                </a:cubicBezTo>
                <a:cubicBezTo>
                  <a:pt x="480060" y="628650"/>
                  <a:pt x="822960" y="205740"/>
                  <a:pt x="822960" y="205740"/>
                </a:cubicBezTo>
                <a:lnTo>
                  <a:pt x="822960" y="205740"/>
                </a:ln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118360" y="3334636"/>
            <a:ext cx="822960" cy="604904"/>
          </a:xfrm>
          <a:custGeom>
            <a:avLst/>
            <a:gdLst>
              <a:gd name="connsiteX0" fmla="*/ 0 w 822960"/>
              <a:gd name="connsiteY0" fmla="*/ 604904 h 604904"/>
              <a:gd name="connsiteX1" fmla="*/ 365760 w 822960"/>
              <a:gd name="connsiteY1" fmla="*/ 25784 h 604904"/>
              <a:gd name="connsiteX2" fmla="*/ 822960 w 822960"/>
              <a:gd name="connsiteY2" fmla="*/ 155324 h 60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604904">
                <a:moveTo>
                  <a:pt x="0" y="604904"/>
                </a:moveTo>
                <a:cubicBezTo>
                  <a:pt x="114300" y="352809"/>
                  <a:pt x="228600" y="100714"/>
                  <a:pt x="365760" y="25784"/>
                </a:cubicBezTo>
                <a:cubicBezTo>
                  <a:pt x="502920" y="-49146"/>
                  <a:pt x="662940" y="53089"/>
                  <a:pt x="822960" y="155324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303020" y="3322320"/>
            <a:ext cx="815340" cy="1046833"/>
          </a:xfrm>
          <a:custGeom>
            <a:avLst/>
            <a:gdLst>
              <a:gd name="connsiteX0" fmla="*/ 0 w 815340"/>
              <a:gd name="connsiteY0" fmla="*/ 0 h 1046833"/>
              <a:gd name="connsiteX1" fmla="*/ 312420 w 815340"/>
              <a:gd name="connsiteY1" fmla="*/ 1021080 h 1046833"/>
              <a:gd name="connsiteX2" fmla="*/ 815340 w 815340"/>
              <a:gd name="connsiteY2" fmla="*/ 640080 h 104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046833">
                <a:moveTo>
                  <a:pt x="0" y="0"/>
                </a:moveTo>
                <a:cubicBezTo>
                  <a:pt x="88265" y="457200"/>
                  <a:pt x="176530" y="914400"/>
                  <a:pt x="312420" y="1021080"/>
                </a:cubicBezTo>
                <a:cubicBezTo>
                  <a:pt x="448310" y="1127760"/>
                  <a:pt x="631825" y="883920"/>
                  <a:pt x="815340" y="640080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5681" y="1600201"/>
                <a:ext cx="670632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In each sub-interval we apply Simpson's 1/3 rule</a:t>
                </a:r>
              </a:p>
              <a:p>
                <a:r>
                  <a:rPr lang="en-US" sz="2400" dirty="0"/>
                  <a:t>Example: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Content Placeholder 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85681" y="1600201"/>
                <a:ext cx="6706320" cy="4525963"/>
              </a:xfrm>
              <a:blipFill>
                <a:blip r:embed="rId3"/>
                <a:stretch>
                  <a:fillRect l="-1091" t="-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956494" y="2114212"/>
            <a:ext cx="21964" cy="360801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99327" y="2114212"/>
                <a:ext cx="18214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27" y="2114212"/>
                <a:ext cx="182145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35063" y="507553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063" y="5075530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6020" y="195608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0" y="1956085"/>
                <a:ext cx="42639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685800" y="5211266"/>
            <a:ext cx="4480399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139758" y="2577455"/>
            <a:ext cx="3714557" cy="1824170"/>
          </a:xfrm>
          <a:custGeom>
            <a:avLst/>
            <a:gdLst>
              <a:gd name="connsiteX0" fmla="*/ 0 w 3510844"/>
              <a:gd name="connsiteY0" fmla="*/ 79022 h 1873364"/>
              <a:gd name="connsiteX1" fmla="*/ 519288 w 3510844"/>
              <a:gd name="connsiteY1" fmla="*/ 1840089 h 1873364"/>
              <a:gd name="connsiteX2" fmla="*/ 1140177 w 3510844"/>
              <a:gd name="connsiteY2" fmla="*/ 1207911 h 1873364"/>
              <a:gd name="connsiteX3" fmla="*/ 1840088 w 3510844"/>
              <a:gd name="connsiteY3" fmla="*/ 903111 h 1873364"/>
              <a:gd name="connsiteX4" fmla="*/ 3510844 w 3510844"/>
              <a:gd name="connsiteY4" fmla="*/ 0 h 1873364"/>
              <a:gd name="connsiteX0" fmla="*/ 0 w 3510844"/>
              <a:gd name="connsiteY0" fmla="*/ 79022 h 2092804"/>
              <a:gd name="connsiteX1" fmla="*/ 936977 w 3510844"/>
              <a:gd name="connsiteY1" fmla="*/ 2065867 h 2092804"/>
              <a:gd name="connsiteX2" fmla="*/ 1140177 w 3510844"/>
              <a:gd name="connsiteY2" fmla="*/ 1207911 h 2092804"/>
              <a:gd name="connsiteX3" fmla="*/ 1840088 w 3510844"/>
              <a:gd name="connsiteY3" fmla="*/ 903111 h 2092804"/>
              <a:gd name="connsiteX4" fmla="*/ 3510844 w 3510844"/>
              <a:gd name="connsiteY4" fmla="*/ 0 h 2092804"/>
              <a:gd name="connsiteX0" fmla="*/ 0 w 3510844"/>
              <a:gd name="connsiteY0" fmla="*/ 79022 h 2091324"/>
              <a:gd name="connsiteX1" fmla="*/ 936977 w 3510844"/>
              <a:gd name="connsiteY1" fmla="*/ 2065867 h 2091324"/>
              <a:gd name="connsiteX2" fmla="*/ 1919110 w 3510844"/>
              <a:gd name="connsiteY2" fmla="*/ 1185333 h 2091324"/>
              <a:gd name="connsiteX3" fmla="*/ 1840088 w 3510844"/>
              <a:gd name="connsiteY3" fmla="*/ 903111 h 2091324"/>
              <a:gd name="connsiteX4" fmla="*/ 3510844 w 3510844"/>
              <a:gd name="connsiteY4" fmla="*/ 0 h 2091324"/>
              <a:gd name="connsiteX0" fmla="*/ 0 w 3510844"/>
              <a:gd name="connsiteY0" fmla="*/ 79022 h 2090654"/>
              <a:gd name="connsiteX1" fmla="*/ 936977 w 3510844"/>
              <a:gd name="connsiteY1" fmla="*/ 2065867 h 2090654"/>
              <a:gd name="connsiteX2" fmla="*/ 1919110 w 3510844"/>
              <a:gd name="connsiteY2" fmla="*/ 1185333 h 2090654"/>
              <a:gd name="connsiteX3" fmla="*/ 2573866 w 3510844"/>
              <a:gd name="connsiteY3" fmla="*/ 1072445 h 2090654"/>
              <a:gd name="connsiteX4" fmla="*/ 3510844 w 3510844"/>
              <a:gd name="connsiteY4" fmla="*/ 0 h 2090654"/>
              <a:gd name="connsiteX0" fmla="*/ 0 w 3510844"/>
              <a:gd name="connsiteY0" fmla="*/ 79022 h 1925260"/>
              <a:gd name="connsiteX1" fmla="*/ 522116 w 3510844"/>
              <a:gd name="connsiteY1" fmla="*/ 1896534 h 1925260"/>
              <a:gd name="connsiteX2" fmla="*/ 1919110 w 3510844"/>
              <a:gd name="connsiteY2" fmla="*/ 1185333 h 1925260"/>
              <a:gd name="connsiteX3" fmla="*/ 2573866 w 3510844"/>
              <a:gd name="connsiteY3" fmla="*/ 1072445 h 1925260"/>
              <a:gd name="connsiteX4" fmla="*/ 3510844 w 3510844"/>
              <a:gd name="connsiteY4" fmla="*/ 0 h 1925260"/>
              <a:gd name="connsiteX0" fmla="*/ 0 w 3510844"/>
              <a:gd name="connsiteY0" fmla="*/ 79022 h 1922817"/>
              <a:gd name="connsiteX1" fmla="*/ 522116 w 3510844"/>
              <a:gd name="connsiteY1" fmla="*/ 1896534 h 1922817"/>
              <a:gd name="connsiteX2" fmla="*/ 1302137 w 3510844"/>
              <a:gd name="connsiteY2" fmla="*/ 1151467 h 1922817"/>
              <a:gd name="connsiteX3" fmla="*/ 2573866 w 3510844"/>
              <a:gd name="connsiteY3" fmla="*/ 1072445 h 1922817"/>
              <a:gd name="connsiteX4" fmla="*/ 3510844 w 3510844"/>
              <a:gd name="connsiteY4" fmla="*/ 0 h 1922817"/>
              <a:gd name="connsiteX0" fmla="*/ 0 w 3510844"/>
              <a:gd name="connsiteY0" fmla="*/ 79022 h 1922308"/>
              <a:gd name="connsiteX1" fmla="*/ 522116 w 3510844"/>
              <a:gd name="connsiteY1" fmla="*/ 1896534 h 1922308"/>
              <a:gd name="connsiteX2" fmla="*/ 1302137 w 3510844"/>
              <a:gd name="connsiteY2" fmla="*/ 1151467 h 1922308"/>
              <a:gd name="connsiteX3" fmla="*/ 2403667 w 3510844"/>
              <a:gd name="connsiteY3" fmla="*/ 1185334 h 1922308"/>
              <a:gd name="connsiteX4" fmla="*/ 3510844 w 3510844"/>
              <a:gd name="connsiteY4" fmla="*/ 0 h 1922308"/>
              <a:gd name="connsiteX0" fmla="*/ 0 w 3510844"/>
              <a:gd name="connsiteY0" fmla="*/ 79022 h 1922308"/>
              <a:gd name="connsiteX1" fmla="*/ 522116 w 3510844"/>
              <a:gd name="connsiteY1" fmla="*/ 1896534 h 1922308"/>
              <a:gd name="connsiteX2" fmla="*/ 1100026 w 3510844"/>
              <a:gd name="connsiteY2" fmla="*/ 1151467 h 1922308"/>
              <a:gd name="connsiteX3" fmla="*/ 2403667 w 3510844"/>
              <a:gd name="connsiteY3" fmla="*/ 1185334 h 1922308"/>
              <a:gd name="connsiteX4" fmla="*/ 3510844 w 3510844"/>
              <a:gd name="connsiteY4" fmla="*/ 0 h 1922308"/>
              <a:gd name="connsiteX0" fmla="*/ 0 w 3510844"/>
              <a:gd name="connsiteY0" fmla="*/ 79022 h 1921914"/>
              <a:gd name="connsiteX1" fmla="*/ 522116 w 3510844"/>
              <a:gd name="connsiteY1" fmla="*/ 1896534 h 1921914"/>
              <a:gd name="connsiteX2" fmla="*/ 1100026 w 3510844"/>
              <a:gd name="connsiteY2" fmla="*/ 1151467 h 1921914"/>
              <a:gd name="connsiteX3" fmla="*/ 2361118 w 3510844"/>
              <a:gd name="connsiteY3" fmla="*/ 1275645 h 1921914"/>
              <a:gd name="connsiteX4" fmla="*/ 3510844 w 3510844"/>
              <a:gd name="connsiteY4" fmla="*/ 0 h 1921914"/>
              <a:gd name="connsiteX0" fmla="*/ 0 w 3500206"/>
              <a:gd name="connsiteY0" fmla="*/ 0 h 1842892"/>
              <a:gd name="connsiteX1" fmla="*/ 522116 w 3500206"/>
              <a:gd name="connsiteY1" fmla="*/ 1817512 h 1842892"/>
              <a:gd name="connsiteX2" fmla="*/ 1100026 w 3500206"/>
              <a:gd name="connsiteY2" fmla="*/ 1072445 h 1842892"/>
              <a:gd name="connsiteX3" fmla="*/ 2361118 w 3500206"/>
              <a:gd name="connsiteY3" fmla="*/ 1196623 h 1842892"/>
              <a:gd name="connsiteX4" fmla="*/ 3500206 w 3500206"/>
              <a:gd name="connsiteY4" fmla="*/ 101600 h 1842892"/>
              <a:gd name="connsiteX0" fmla="*/ 0 w 3500206"/>
              <a:gd name="connsiteY0" fmla="*/ 0 h 1842892"/>
              <a:gd name="connsiteX1" fmla="*/ 522116 w 3500206"/>
              <a:gd name="connsiteY1" fmla="*/ 1817512 h 1842892"/>
              <a:gd name="connsiteX2" fmla="*/ 1100026 w 3500206"/>
              <a:gd name="connsiteY2" fmla="*/ 1072445 h 1842892"/>
              <a:gd name="connsiteX3" fmla="*/ 2361118 w 3500206"/>
              <a:gd name="connsiteY3" fmla="*/ 1196623 h 1842892"/>
              <a:gd name="connsiteX4" fmla="*/ 3500206 w 3500206"/>
              <a:gd name="connsiteY4" fmla="*/ 101600 h 1842892"/>
              <a:gd name="connsiteX0" fmla="*/ 0 w 3500206"/>
              <a:gd name="connsiteY0" fmla="*/ 0 h 1824406"/>
              <a:gd name="connsiteX1" fmla="*/ 522116 w 3500206"/>
              <a:gd name="connsiteY1" fmla="*/ 1817512 h 1824406"/>
              <a:gd name="connsiteX2" fmla="*/ 1429787 w 3500206"/>
              <a:gd name="connsiteY2" fmla="*/ 643467 h 1824406"/>
              <a:gd name="connsiteX3" fmla="*/ 2361118 w 3500206"/>
              <a:gd name="connsiteY3" fmla="*/ 1196623 h 1824406"/>
              <a:gd name="connsiteX4" fmla="*/ 3500206 w 3500206"/>
              <a:gd name="connsiteY4" fmla="*/ 101600 h 1824406"/>
              <a:gd name="connsiteX0" fmla="*/ 0 w 3500206"/>
              <a:gd name="connsiteY0" fmla="*/ 0 h 1824170"/>
              <a:gd name="connsiteX1" fmla="*/ 522116 w 3500206"/>
              <a:gd name="connsiteY1" fmla="*/ 1817512 h 1824170"/>
              <a:gd name="connsiteX2" fmla="*/ 1429787 w 3500206"/>
              <a:gd name="connsiteY2" fmla="*/ 643467 h 1824170"/>
              <a:gd name="connsiteX3" fmla="*/ 2095181 w 3500206"/>
              <a:gd name="connsiteY3" fmla="*/ 1467556 h 1824170"/>
              <a:gd name="connsiteX4" fmla="*/ 3500206 w 3500206"/>
              <a:gd name="connsiteY4" fmla="*/ 101600 h 182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206" h="1824170">
                <a:moveTo>
                  <a:pt x="0" y="0"/>
                </a:moveTo>
                <a:cubicBezTo>
                  <a:pt x="164629" y="786459"/>
                  <a:pt x="283818" y="1710268"/>
                  <a:pt x="522116" y="1817512"/>
                </a:cubicBezTo>
                <a:cubicBezTo>
                  <a:pt x="760414" y="1924756"/>
                  <a:pt x="1167610" y="701793"/>
                  <a:pt x="1429787" y="643467"/>
                </a:cubicBezTo>
                <a:cubicBezTo>
                  <a:pt x="1691964" y="585141"/>
                  <a:pt x="1829892" y="1665111"/>
                  <a:pt x="2095181" y="1467556"/>
                </a:cubicBezTo>
                <a:cubicBezTo>
                  <a:pt x="2360470" y="1270001"/>
                  <a:pt x="3239765" y="327378"/>
                  <a:pt x="3500206" y="10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0" y="3029153"/>
            <a:ext cx="0" cy="2295499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86202" y="5380035"/>
                <a:ext cx="3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02" y="5380035"/>
                <a:ext cx="3714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55690" y="5410200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690" y="5410200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4572000" y="2743200"/>
            <a:ext cx="0" cy="2591456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08433" y="3999652"/>
            <a:ext cx="0" cy="1211614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61642" y="3641940"/>
            <a:ext cx="0" cy="1569326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35239" y="3478321"/>
            <a:ext cx="0" cy="1732945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476184" y="4562352"/>
                <a:ext cx="488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84" y="4562352"/>
                <a:ext cx="48808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283397" y="4331519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97" y="4331519"/>
                <a:ext cx="4952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20614" y="4280451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14" y="4280451"/>
                <a:ext cx="4952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37355" y="4144033"/>
                <a:ext cx="495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355" y="4144033"/>
                <a:ext cx="49520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>
          <a:xfrm>
            <a:off x="1254092" y="325354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069820" y="388966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886595" y="3434545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259842" y="5393429"/>
                <a:ext cx="703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2" y="5393429"/>
                <a:ext cx="703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903560" y="5184959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0" y="5184959"/>
                <a:ext cx="4726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04229" y="5184959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29" y="5184959"/>
                <a:ext cx="47262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544833" y="5184959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33" y="5184959"/>
                <a:ext cx="47262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544714" y="5410200"/>
                <a:ext cx="703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14" y="5410200"/>
                <a:ext cx="703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1556669" y="427278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29070" y="3312474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28417" y="4021383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756660" y="2926080"/>
            <a:ext cx="815340" cy="784860"/>
          </a:xfrm>
          <a:custGeom>
            <a:avLst/>
            <a:gdLst>
              <a:gd name="connsiteX0" fmla="*/ 0 w 815340"/>
              <a:gd name="connsiteY0" fmla="*/ 784860 h 784860"/>
              <a:gd name="connsiteX1" fmla="*/ 403860 w 815340"/>
              <a:gd name="connsiteY1" fmla="*/ 411480 h 784860"/>
              <a:gd name="connsiteX2" fmla="*/ 815340 w 815340"/>
              <a:gd name="connsiteY2" fmla="*/ 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784860">
                <a:moveTo>
                  <a:pt x="0" y="784860"/>
                </a:moveTo>
                <a:cubicBezTo>
                  <a:pt x="133985" y="663575"/>
                  <a:pt x="267970" y="542290"/>
                  <a:pt x="403860" y="411480"/>
                </a:cubicBezTo>
                <a:cubicBezTo>
                  <a:pt x="539750" y="280670"/>
                  <a:pt x="677545" y="140335"/>
                  <a:pt x="815340" y="0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111827" y="3272451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517004" y="2852952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706648" y="364844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C3B7B0-D503-4F12-B8EE-95DF80F98415}"/>
                  </a:ext>
                </a:extLst>
              </p:cNvPr>
              <p:cNvSpPr/>
              <p:nvPr/>
            </p:nvSpPr>
            <p:spPr>
              <a:xfrm>
                <a:off x="7681272" y="2355484"/>
                <a:ext cx="6002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C3B7B0-D503-4F12-B8EE-95DF80F98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272" y="2355484"/>
                <a:ext cx="60029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C70F920E-4472-4326-8F81-E32AA444DA74}"/>
              </a:ext>
            </a:extLst>
          </p:cNvPr>
          <p:cNvSpPr/>
          <p:nvPr/>
        </p:nvSpPr>
        <p:spPr>
          <a:xfrm>
            <a:off x="6647056" y="2677598"/>
            <a:ext cx="1125232" cy="524248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40FFA6-FC38-484F-9D0D-63FCDC213984}"/>
              </a:ext>
            </a:extLst>
          </p:cNvPr>
          <p:cNvSpPr/>
          <p:nvPr/>
        </p:nvSpPr>
        <p:spPr>
          <a:xfrm>
            <a:off x="5639034" y="3810000"/>
            <a:ext cx="6428049" cy="1331173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1FFC69-9CC4-4B36-9F1F-1E477F72C9CF}"/>
              </a:ext>
            </a:extLst>
          </p:cNvPr>
          <p:cNvGrpSpPr/>
          <p:nvPr/>
        </p:nvGrpSpPr>
        <p:grpSpPr>
          <a:xfrm>
            <a:off x="2918460" y="5614798"/>
            <a:ext cx="419946" cy="503225"/>
            <a:chOff x="2383644" y="3681573"/>
            <a:chExt cx="419946" cy="50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8AAA1DB-DD46-437D-B73A-D9445B33D828}"/>
                    </a:ext>
                  </a:extLst>
                </p:cNvPr>
                <p:cNvSpPr txBox="1"/>
                <p:nvPr/>
              </p:nvSpPr>
              <p:spPr>
                <a:xfrm>
                  <a:off x="2401646" y="3815466"/>
                  <a:ext cx="369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8AAA1DB-DD46-437D-B73A-D9445B33D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646" y="3815466"/>
                  <a:ext cx="36978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CCD30AF8-99A9-4D85-B6DD-D9E6808852BC}"/>
                </a:ext>
              </a:extLst>
            </p:cNvPr>
            <p:cNvSpPr/>
            <p:nvPr/>
          </p:nvSpPr>
          <p:spPr>
            <a:xfrm rot="5400000">
              <a:off x="2517417" y="3547800"/>
              <a:ext cx="152400" cy="419946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78CB85-C299-44F7-95F3-10680B7B7F2D}"/>
                  </a:ext>
                </a:extLst>
              </p:cNvPr>
              <p:cNvSpPr/>
              <p:nvPr/>
            </p:nvSpPr>
            <p:spPr>
              <a:xfrm>
                <a:off x="1426040" y="5168741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78CB85-C299-44F7-95F3-10680B7B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40" y="5168741"/>
                <a:ext cx="4726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E94808A-FE8B-42C3-BF61-E1F88DB18AB2}"/>
                  </a:ext>
                </a:extLst>
              </p:cNvPr>
              <p:cNvSpPr/>
              <p:nvPr/>
            </p:nvSpPr>
            <p:spPr>
              <a:xfrm>
                <a:off x="2334379" y="5183964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E94808A-FE8B-42C3-BF61-E1F88DB18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79" y="5183964"/>
                <a:ext cx="4726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A99B583-1498-4D40-A053-9037737DFBA6}"/>
                  </a:ext>
                </a:extLst>
              </p:cNvPr>
              <p:cNvSpPr/>
              <p:nvPr/>
            </p:nvSpPr>
            <p:spPr>
              <a:xfrm>
                <a:off x="3127314" y="5192110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A99B583-1498-4D40-A053-9037737DF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314" y="5192110"/>
                <a:ext cx="47262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CBB804C-CE7C-4807-8CD3-6F4A5768CA34}"/>
                  </a:ext>
                </a:extLst>
              </p:cNvPr>
              <p:cNvSpPr/>
              <p:nvPr/>
            </p:nvSpPr>
            <p:spPr>
              <a:xfrm>
                <a:off x="3958943" y="5199600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CBB804C-CE7C-4807-8CD3-6F4A5768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43" y="5199600"/>
                <a:ext cx="47262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7EF1A1-6CA4-4260-AF14-96F3855366F1}"/>
                  </a:ext>
                </a:extLst>
              </p:cNvPr>
              <p:cNvSpPr/>
              <p:nvPr/>
            </p:nvSpPr>
            <p:spPr>
              <a:xfrm>
                <a:off x="9851153" y="2288872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7EF1A1-6CA4-4260-AF14-96F385536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153" y="2288872"/>
                <a:ext cx="556691" cy="461665"/>
              </a:xfrm>
              <a:prstGeom prst="rect">
                <a:avLst/>
              </a:prstGeom>
              <a:blipFill>
                <a:blip r:embed="rId2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EF1137C8-F75A-4202-9097-6D8EEFA6AC9C}"/>
              </a:ext>
            </a:extLst>
          </p:cNvPr>
          <p:cNvSpPr/>
          <p:nvPr/>
        </p:nvSpPr>
        <p:spPr>
          <a:xfrm>
            <a:off x="9288537" y="2694988"/>
            <a:ext cx="1125232" cy="849546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  <p:bldP spid="43" grpId="0" uiExpand="1" build="p"/>
      <p:bldP spid="48" grpId="0"/>
      <p:bldP spid="49" grpId="0"/>
      <p:bldP spid="50" grpId="0"/>
      <p:bldP spid="51" grpId="0"/>
      <p:bldP spid="70" grpId="0" animBg="1"/>
      <p:bldP spid="74" grpId="0" animBg="1"/>
      <p:bldP spid="75" grpId="0" animBg="1"/>
      <p:bldP spid="44" grpId="0"/>
      <p:bldP spid="45" grpId="0"/>
      <p:bldP spid="46" grpId="0"/>
      <p:bldP spid="47" grpId="0"/>
      <p:bldP spid="81" grpId="0"/>
      <p:bldP spid="40" grpId="0" animBg="1"/>
      <p:bldP spid="41" grpId="0" animBg="1"/>
      <p:bldP spid="42" grpId="0" animBg="1"/>
      <p:bldP spid="6" grpId="0" animBg="1"/>
      <p:bldP spid="52" grpId="0" animBg="1"/>
      <p:bldP spid="77" grpId="0" animBg="1"/>
      <p:bldP spid="76" grpId="0" animBg="1"/>
      <p:bldP spid="53" grpId="0"/>
      <p:bldP spid="54" grpId="0" animBg="1"/>
      <p:bldP spid="55" grpId="0" animBg="1"/>
      <p:bldP spid="59" grpId="0"/>
      <p:bldP spid="60" grpId="0"/>
      <p:bldP spid="61" grpId="0"/>
      <p:bldP spid="62" grpId="0"/>
      <p:bldP spid="63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Apply the composite trapezoid rule with 4 sub-intervals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.25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1.75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.75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3D7D-073C-4222-B353-3FE4D669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62FF0-5B41-49DF-A445-25E867A7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apply the trapezoid rule in each sub-interval</a:t>
                </a:r>
              </a:p>
              <a:p>
                <a:r>
                  <a:rPr lang="en-US" dirty="0"/>
                  <a:t>Example: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1.25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.25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1.5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≅0.022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sz="1700" dirty="0"/>
              </a:p>
              <a:p>
                <a:r>
                  <a:rPr lang="en-US" dirty="0"/>
                  <a:t>Calculating </a:t>
                </a:r>
                <a:r>
                  <a:rPr lang="en-US" dirty="0" smtClean="0"/>
                  <a:t>and </a:t>
                </a:r>
                <a:r>
                  <a:rPr lang="en-US" dirty="0"/>
                  <a:t>summing </a:t>
                </a:r>
                <a:r>
                  <a:rPr lang="en-US" dirty="0" smtClean="0"/>
                  <a:t>them all: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0.3837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US" dirty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≅0.3863</m:t>
                      </m:r>
                    </m:oMath>
                  </m:oMathPara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62FF0-5B41-49DF-A445-25E867A7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8" t="-25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AAD9-4090-498F-A509-3B3D89E9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Octave / </a:t>
            </a:r>
            <a:r>
              <a:rPr lang="en-US" dirty="0" err="1"/>
              <a:t>Matlab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803B70-5C33-40B0-929B-BE73624A9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Composite Trapezoid Rule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C73535-2982-4814-8B67-24933365A1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D0807C-61A8-4117-A076-8B4F5518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Composite Simpson 1/3 rule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03DB34-AD18-466D-A824-F29F90DA1A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5C464-7325-4CCE-94FD-775BF585B406}"/>
              </a:ext>
            </a:extLst>
          </p:cNvPr>
          <p:cNvSpPr/>
          <p:nvPr/>
        </p:nvSpPr>
        <p:spPr>
          <a:xfrm>
            <a:off x="632459" y="2680611"/>
            <a:ext cx="4506686" cy="3034388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&gt;&gt; a=1; b=2;</a:t>
            </a:r>
          </a:p>
          <a:p>
            <a:r>
              <a:rPr lang="en-US" dirty="0">
                <a:solidFill>
                  <a:schemeClr val="tx1"/>
                </a:solidFill>
              </a:rPr>
              <a:t>&gt;&gt; f = @(x) log(x)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&gt;&gt; m = 4;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&gt;&gt; x=</a:t>
            </a:r>
            <a:r>
              <a:rPr lang="en-CA" dirty="0" err="1">
                <a:solidFill>
                  <a:schemeClr val="tx1"/>
                </a:solidFill>
              </a:rPr>
              <a:t>linspace</a:t>
            </a:r>
            <a:r>
              <a:rPr lang="en-CA" dirty="0">
                <a:solidFill>
                  <a:schemeClr val="tx1"/>
                </a:solidFill>
              </a:rPr>
              <a:t>(a,b,m+1);</a:t>
            </a:r>
          </a:p>
          <a:p>
            <a:r>
              <a:rPr lang="en-US" dirty="0">
                <a:solidFill>
                  <a:schemeClr val="tx1"/>
                </a:solidFill>
              </a:rPr>
              <a:t>&gt;&gt; h=(b-a)/m;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&gt;&gt; I=h/2*(2*sum(f(x)) - f(a)-f(b))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=  0.38370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89A60-80B5-4120-A450-F36281A422F1}"/>
              </a:ext>
            </a:extLst>
          </p:cNvPr>
          <p:cNvSpPr/>
          <p:nvPr/>
        </p:nvSpPr>
        <p:spPr>
          <a:xfrm>
            <a:off x="6212418" y="2711090"/>
            <a:ext cx="4876800" cy="3003909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&gt;&gt; a=1; b=2;</a:t>
            </a:r>
          </a:p>
          <a:p>
            <a:r>
              <a:rPr lang="en-US" dirty="0">
                <a:solidFill>
                  <a:schemeClr val="tx1"/>
                </a:solidFill>
              </a:rPr>
              <a:t>&gt;&gt; f = @(x) log(x)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&gt;&gt; m = 4;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&gt;&gt; h=(b-a)/(2*m);</a:t>
            </a:r>
          </a:p>
          <a:p>
            <a:r>
              <a:rPr lang="en-US" dirty="0">
                <a:solidFill>
                  <a:schemeClr val="tx1"/>
                </a:solidFill>
              </a:rPr>
              <a:t>&gt;&gt; </a:t>
            </a:r>
            <a:r>
              <a:rPr lang="pt-BR" dirty="0">
                <a:solidFill>
                  <a:schemeClr val="tx1"/>
                </a:solidFill>
              </a:rPr>
              <a:t>x1=linspace(a+h,b-h,m);</a:t>
            </a:r>
          </a:p>
          <a:p>
            <a:r>
              <a:rPr lang="pt-BR" dirty="0">
                <a:solidFill>
                  <a:schemeClr val="tx1"/>
                </a:solidFill>
              </a:rPr>
              <a:t>&gt;&gt; x2=linspace(a+2*h,b-2*h,m-1);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&gt;&gt; I=h/3*(f(a)+f(b)+4*sum(f(x1))+2*sum(f(x2)))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I =  0.38629</a:t>
            </a:r>
          </a:p>
        </p:txBody>
      </p:sp>
    </p:spTree>
    <p:extLst>
      <p:ext uri="{BB962C8B-B14F-4D97-AF65-F5344CB8AC3E}">
        <p14:creationId xmlns:p14="http://schemas.microsoft.com/office/powerpoint/2010/main" val="16265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4DEC-F121-4A92-965E-0963EBA7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C1C3-87F0-4EB1-B393-FBE46CC5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Quadrature formulas can be combined by subdividing the integration interval into sub-intervals</a:t>
            </a:r>
          </a:p>
          <a:p>
            <a:r>
              <a:rPr lang="en-US" dirty="0"/>
              <a:t>In each sub-interval a quadrature formula is used</a:t>
            </a:r>
          </a:p>
          <a:p>
            <a:r>
              <a:rPr lang="en-US" dirty="0"/>
              <a:t>Making equally spaced sub-intervals result in Newton-Cote composite methods</a:t>
            </a:r>
          </a:p>
          <a:p>
            <a:r>
              <a:rPr lang="en-US" dirty="0"/>
              <a:t>We discussed the application of the trapezoid and Simpson composite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1455</Words>
  <Application>Microsoft Office PowerPoint</Application>
  <PresentationFormat>Widescreen</PresentationFormat>
  <Paragraphs>312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 4</vt:lpstr>
      <vt:lpstr>Introduction</vt:lpstr>
      <vt:lpstr>How to choose sub-intervals</vt:lpstr>
      <vt:lpstr>Composite Trapezoid Rule</vt:lpstr>
      <vt:lpstr>Composite Simpson’s Rule</vt:lpstr>
      <vt:lpstr>Example</vt:lpstr>
      <vt:lpstr>Example</vt:lpstr>
      <vt:lpstr>Using Octave / Matlab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294</cp:revision>
  <dcterms:created xsi:type="dcterms:W3CDTF">2006-08-16T00:00:00Z</dcterms:created>
  <dcterms:modified xsi:type="dcterms:W3CDTF">2020-04-27T02:03:21Z</dcterms:modified>
</cp:coreProperties>
</file>