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72" r:id="rId6"/>
    <p:sldId id="273" r:id="rId7"/>
    <p:sldId id="265" r:id="rId8"/>
    <p:sldId id="267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986" autoAdjust="0"/>
  </p:normalViewPr>
  <p:slideViewPr>
    <p:cSldViewPr>
      <p:cViewPr varScale="1">
        <p:scale>
          <a:sx n="43" d="100"/>
          <a:sy n="43" d="100"/>
        </p:scale>
        <p:origin x="744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estimate the truncation errors we need the second and forth derivative of the function we integrate, which</a:t>
            </a:r>
            <a:r>
              <a:rPr lang="en-US" baseline="0" dirty="0" smtClean="0"/>
              <a:t> is the log function</a:t>
            </a:r>
          </a:p>
          <a:p>
            <a:endParaRPr lang="en-US" baseline="0" dirty="0" smtClean="0"/>
          </a:p>
          <a:p>
            <a:r>
              <a:rPr lang="en-US" dirty="0" smtClean="0"/>
              <a:t>Their maxima in the integration interval </a:t>
            </a:r>
            <a:r>
              <a:rPr lang="en-US" dirty="0" smtClean="0"/>
              <a:t>is</a:t>
            </a:r>
            <a:r>
              <a:rPr lang="en-US" baseline="0" dirty="0" smtClean="0"/>
              <a:t> </a:t>
            </a:r>
            <a:r>
              <a:rPr lang="en-US" baseline="0" dirty="0" smtClean="0"/>
              <a:t>one, respectively 6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49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therefore</a:t>
            </a:r>
            <a:r>
              <a:rPr lang="en-US" baseline="0" dirty="0" smtClean="0"/>
              <a:t> estimate the maximal truncation errors by using the error formula we presented previously and you wrote down on your paper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trapezoid rule, we obtain 1/12, which is about 0.08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Simpson's rule we obtain 1/480, which is about 0.002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10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</a:t>
            </a:r>
            <a:r>
              <a:rPr lang="en-US" baseline="0" dirty="0" smtClean="0"/>
              <a:t> now complete the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Compare the estimated errors with the true errors that we can compute using the exact value of our integral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error estimations are conservative and overestimate the errors.</a:t>
            </a:r>
          </a:p>
          <a:p>
            <a:r>
              <a:rPr lang="en-US" baseline="0" dirty="0" smtClean="0"/>
              <a:t>This is very good and shows that we can take benefit of them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10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- The trapezoid rule is of degree of precision equal to one</a:t>
            </a:r>
          </a:p>
          <a:p>
            <a:endParaRPr lang="en-US" dirty="0" smtClean="0"/>
          </a:p>
          <a:p>
            <a:r>
              <a:rPr lang="en-US" dirty="0" smtClean="0"/>
              <a:t>- The Simpson 1/3 rule is of degree of precision equal to three</a:t>
            </a:r>
          </a:p>
          <a:p>
            <a:endParaRPr lang="en-US" dirty="0" smtClean="0"/>
          </a:p>
          <a:p>
            <a:r>
              <a:rPr lang="en-US" smtClean="0"/>
              <a:t>- Based </a:t>
            </a:r>
            <a:r>
              <a:rPr lang="en-US" dirty="0" smtClean="0"/>
              <a:t>on the error formulas one can estimate the truncation errors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27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 learned how to numerically integrate defined integrals</a:t>
            </a:r>
          </a:p>
          <a:p>
            <a:endParaRPr lang="en-US" dirty="0" smtClean="0"/>
          </a:p>
          <a:p>
            <a:r>
              <a:rPr lang="en-US" dirty="0" smtClean="0"/>
              <a:t>However, we do not yet know how to estimate the error of quadrature formulas</a:t>
            </a:r>
          </a:p>
          <a:p>
            <a:endParaRPr lang="en-US" dirty="0" smtClean="0"/>
          </a:p>
          <a:p>
            <a:r>
              <a:rPr lang="en-US" dirty="0" smtClean="0"/>
              <a:t>In this second part on numerical integration we will learn how to estimate these errors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behind quadrature formulas is to use interpolating polynomials to approximate the function to integrate and afterward integrate this interpolating</a:t>
            </a:r>
            <a:r>
              <a:rPr lang="en-US" baseline="0" dirty="0" smtClean="0"/>
              <a:t> polynomial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error is </a:t>
            </a:r>
            <a:r>
              <a:rPr lang="en-US" baseline="0" dirty="0" smtClean="0"/>
              <a:t>the </a:t>
            </a:r>
            <a:r>
              <a:rPr lang="en-US" baseline="0" dirty="0" smtClean="0"/>
              <a:t>difference between the defined integral of f and the defined integral of the interpolating polynomial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17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case of the trapezoid rule this error</a:t>
                </a:r>
                <a:r>
                  <a:rPr lang="en-US" baseline="0" dirty="0" smtClean="0"/>
                  <a:t> is the integral over the difference between f and P1(x)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From the lecture on interpolating functions, we know how to estimate the difference between a function and it’s interpolating polynomial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case of our linear</a:t>
                </a:r>
                <a:r>
                  <a:rPr lang="en-US" baseline="0" dirty="0" smtClean="0"/>
                  <a:t> interpolating polynomial this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that the number c is</a:t>
                </a:r>
                <a:r>
                  <a:rPr lang="en-US" baseline="0" dirty="0" smtClean="0"/>
                  <a:t> function of x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But using the mean value </a:t>
                </a:r>
                <a:r>
                  <a:rPr lang="en-US" baseline="0" dirty="0" smtClean="0"/>
                  <a:t>theorem, </a:t>
                </a:r>
                <a:r>
                  <a:rPr lang="en-US" baseline="0" dirty="0" smtClean="0"/>
                  <a:t>you learned in </a:t>
                </a:r>
                <a:r>
                  <a:rPr lang="en-US" baseline="0" dirty="0" smtClean="0"/>
                  <a:t>calculus, </a:t>
                </a:r>
                <a:r>
                  <a:rPr lang="en-US" baseline="0" dirty="0" smtClean="0"/>
                  <a:t>allows us to handle this situation and move the term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baseline="0" dirty="0" smtClean="0"/>
                  <a:t> out of the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After calculating the integral we can get an expression for the truncation error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case of the trapezoid rule this error</a:t>
                </a:r>
                <a:r>
                  <a:rPr lang="en-US" baseline="0" dirty="0" smtClean="0"/>
                  <a:t> is the integral over the difference between f and P1(x)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From the lecture on interpolating functions, we know how to estimate the difference between a function and it’s interpolating polynomial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case of our linear</a:t>
                </a:r>
                <a:r>
                  <a:rPr lang="en-US" baseline="0" dirty="0" smtClean="0"/>
                  <a:t> interpolating polynomial this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2!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𝑥−𝑎)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𝑥−𝑏)𝑓′′(</a:t>
                </a:r>
                <a:r>
                  <a:rPr lang="en-US" i="0">
                    <a:latin typeface="Cambria Math" panose="02040503050406030204" pitchFamily="18" charset="0"/>
                  </a:rPr>
                  <a:t>𝑐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𝑥))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that the number c is</a:t>
                </a:r>
                <a:r>
                  <a:rPr lang="en-US" baseline="0" dirty="0" smtClean="0"/>
                  <a:t> function of x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But using the mean value theorem you learned in calculus allows us to handle this situation and move the term </a:t>
                </a:r>
                <a:r>
                  <a:rPr lang="en-US" i="0" smtClean="0">
                    <a:latin typeface="Cambria Math" panose="02040503050406030204" pitchFamily="18" charset="0"/>
                  </a:rPr>
                  <a:t>𝑓′′</a:t>
                </a:r>
                <a:r>
                  <a:rPr lang="en-US" i="0">
                    <a:latin typeface="Cambria Math" panose="02040503050406030204" pitchFamily="18" charset="0"/>
                  </a:rPr>
                  <a:t>(𝑐 ̃ )</a:t>
                </a:r>
                <a:r>
                  <a:rPr lang="en-US" baseline="0" dirty="0" smtClean="0"/>
                  <a:t> out of the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After doing the integral we can get an expression for the truncation error which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(𝑏−𝑎)^3/12 </a:t>
                </a:r>
                <a:r>
                  <a:rPr lang="en-US" i="0">
                    <a:latin typeface="Cambria Math" panose="02040503050406030204" pitchFamily="18" charset="0"/>
                  </a:rPr>
                  <a:t>𝑓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′′ (𝑐 ̃ )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07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now write down the trapezoid rule including the truncation error term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add some remarks on this error term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note that the error increases in power three with the length of the integration interval</a:t>
            </a:r>
          </a:p>
          <a:p>
            <a:endParaRPr lang="en-US" baseline="0" dirty="0" smtClean="0"/>
          </a:p>
          <a:p>
            <a:r>
              <a:rPr lang="en-US" dirty="0" smtClean="0"/>
              <a:t>That means that the larger the integration interval</a:t>
            </a:r>
            <a:r>
              <a:rPr lang="en-US" baseline="0" dirty="0" smtClean="0"/>
              <a:t> is</a:t>
            </a:r>
            <a:r>
              <a:rPr lang="en-US" dirty="0" smtClean="0"/>
              <a:t>, the larger will be the truncation error</a:t>
            </a:r>
          </a:p>
          <a:p>
            <a:r>
              <a:rPr lang="en-US" dirty="0" smtClean="0"/>
              <a:t>This justifies why we want to use composite methods in order that the trapezoid rule will always be applied on small</a:t>
            </a:r>
            <a:r>
              <a:rPr lang="en-US" baseline="0" dirty="0" smtClean="0"/>
              <a:t> intervals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we can note that if f(x) is a polynomial of maximum degree  one, then the truncation error will be zero. Indeed in such case f” will be always equal to zero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context of numerical integration, one says that the trapezoid rule has a degree of precision one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54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degree of precision of quadrature formula is defined as the highest degree of a polynomial which will be integrated exactly with the quadrature formula</a:t>
            </a:r>
            <a:endParaRPr lang="en-CA" dirty="0" smtClean="0"/>
          </a:p>
          <a:p>
            <a:endParaRPr lang="en-US" dirty="0" smtClean="0"/>
          </a:p>
          <a:p>
            <a:r>
              <a:rPr lang="en-US" dirty="0" smtClean="0"/>
              <a:t>The degree of precision is a common way to compare quadrature formulas in term of error.</a:t>
            </a:r>
          </a:p>
          <a:p>
            <a:r>
              <a:rPr lang="en-US" dirty="0" smtClean="0"/>
              <a:t>The higher the degree of precision,</a:t>
            </a:r>
            <a:r>
              <a:rPr lang="en-US" baseline="0" dirty="0" smtClean="0"/>
              <a:t> the lower will be the truncation error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34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just saw, the degree of procession of the trapezoid rule is one</a:t>
            </a:r>
          </a:p>
          <a:p>
            <a:r>
              <a:rPr lang="en-US" dirty="0" smtClean="0"/>
              <a:t>This is because the truncation error is proportional to</a:t>
            </a:r>
            <a:r>
              <a:rPr lang="en-US" baseline="0" dirty="0" smtClean="0"/>
              <a:t> the second derivative of f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Simpson's 1/3 rule, the truncation error is proportional to the forth derivative of f</a:t>
            </a:r>
          </a:p>
          <a:p>
            <a:r>
              <a:rPr lang="en-US" baseline="0" dirty="0" smtClean="0"/>
              <a:t>Consequently the degree of procession will be 3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Indeed any polynomial of maximal degree three will be integrated without any error by Simpson's 1/3 rule, as in such case the fourth derivative will be equal to zero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recall that the number c that appears in these error formulas is some number within the integration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recommend you to write down the error formulas on a piece of paper as we will shortly need them in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1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show with an example how we can use this error formulas</a:t>
            </a:r>
          </a:p>
          <a:p>
            <a:endParaRPr lang="en-US" dirty="0" smtClean="0"/>
          </a:p>
          <a:p>
            <a:r>
              <a:rPr lang="en-US" dirty="0" smtClean="0"/>
              <a:t>We use the defined integral of the natural</a:t>
            </a:r>
            <a:r>
              <a:rPr lang="en-US" baseline="0" dirty="0" smtClean="0"/>
              <a:t> log function from 1 to 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know the exact value is about 0.3863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now see if we can, based on our error formulas, predict the error we obtain when applying either the trapezoid or the Simpson 1/3 rule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apply the two quadrature formulas </a:t>
            </a:r>
          </a:p>
          <a:p>
            <a:endParaRPr lang="en-US" dirty="0" smtClean="0"/>
          </a:p>
          <a:p>
            <a:r>
              <a:rPr lang="en-US" dirty="0" smtClean="0"/>
              <a:t>We did this in previous lectures. But you may wish as well to try as an exercise to reproduce it here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0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0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Truncation Errors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"/>
    </mc:Choice>
    <mc:Fallback xmlns="">
      <p:transition spd="slow" advTm="8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3A90-E5EF-4084-876B-CC1E4C46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8F4D-0D13-4D70-8A3F-3E2F47E65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estimate the truncation errors we need: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US" dirty="0"/>
                  <a:t>Their maximal values on the integration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dirty="0"/>
                  <a:t>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8F4D-0D13-4D70-8A3F-3E2F47E65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3A90-E5EF-4084-876B-CC1E4C46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8F4D-0D13-4D70-8A3F-3E2F47E65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Maximal truncation errors are: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≅0.08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480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8F4D-0D13-4D70-8A3F-3E2F47E65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E0E2-0B8A-42C8-8025-8AC4AC94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78B0E1-A9B3-4C9C-91F7-F8FE8A9B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769649"/>
                  </p:ext>
                </p:extLst>
              </p:nvPr>
            </p:nvGraphicFramePr>
            <p:xfrm>
              <a:off x="838200" y="1905000"/>
              <a:ext cx="103632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54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1587">
                      <a:extLst>
                        <a:ext uri="{9D8B030D-6E8A-4147-A177-3AD203B41FA5}">
                          <a16:colId xmlns:a16="http://schemas.microsoft.com/office/drawing/2014/main" val="2570303945"/>
                        </a:ext>
                      </a:extLst>
                    </a:gridCol>
                    <a:gridCol w="2661587">
                      <a:extLst>
                        <a:ext uri="{9D8B030D-6E8A-4147-A177-3AD203B41FA5}">
                          <a16:colId xmlns:a16="http://schemas.microsoft.com/office/drawing/2014/main" val="561814046"/>
                        </a:ext>
                      </a:extLst>
                    </a:gridCol>
                  </a:tblGrid>
                  <a:tr h="62455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Truncation </a:t>
                          </a:r>
                          <a:r>
                            <a:rPr lang="en-US" sz="3200" dirty="0" smtClean="0"/>
                            <a:t>Error Estimation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True</a:t>
                          </a:r>
                          <a:r>
                            <a:rPr lang="en-US" sz="3200" baseline="0" dirty="0" smtClean="0"/>
                            <a:t> Error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0.3466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0.08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0.04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0.3858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0.002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0.0005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Exact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0.3863</m:t>
                              </m:r>
                            </m:oMath>
                          </a14:m>
                          <a:r>
                            <a:rPr lang="en-US" sz="32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N.A.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N.A.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5042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78B0E1-A9B3-4C9C-91F7-F8FE8A9B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769649"/>
                  </p:ext>
                </p:extLst>
              </p:nvPr>
            </p:nvGraphicFramePr>
            <p:xfrm>
              <a:off x="838200" y="1905000"/>
              <a:ext cx="103632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54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1587">
                      <a:extLst>
                        <a:ext uri="{9D8B030D-6E8A-4147-A177-3AD203B41FA5}">
                          <a16:colId xmlns:a16="http://schemas.microsoft.com/office/drawing/2014/main" val="2570303945"/>
                        </a:ext>
                      </a:extLst>
                    </a:gridCol>
                    <a:gridCol w="2661587">
                      <a:extLst>
                        <a:ext uri="{9D8B030D-6E8A-4147-A177-3AD203B41FA5}">
                          <a16:colId xmlns:a16="http://schemas.microsoft.com/office/drawing/2014/main" val="561814046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Truncation </a:t>
                          </a:r>
                          <a:r>
                            <a:rPr lang="en-US" sz="3200" dirty="0" smtClean="0"/>
                            <a:t>Error Estimation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True</a:t>
                          </a:r>
                          <a:r>
                            <a:rPr lang="en-US" sz="3200" baseline="0" dirty="0" smtClean="0"/>
                            <a:t> Error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186" t="-278125" r="-194248" b="-2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0.08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0.04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186" t="-382105" r="-194248" b="-1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0.002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0.0005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Exact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186" t="-482105" r="-194248" b="-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N.A.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N.A.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5042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92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E873-AFC5-4B19-950F-211C0C94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457D-7CFB-4361-8DB2-A069668F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trapezoid rule is of degree of precision equal to one</a:t>
            </a:r>
          </a:p>
          <a:p>
            <a:r>
              <a:rPr lang="en-US" dirty="0"/>
              <a:t>The </a:t>
            </a:r>
            <a:r>
              <a:rPr lang="en-US" dirty="0" smtClean="0"/>
              <a:t>Simpson 1/3 </a:t>
            </a:r>
            <a:r>
              <a:rPr lang="en-US" dirty="0"/>
              <a:t>rule is of degree of precision equal to </a:t>
            </a:r>
            <a:r>
              <a:rPr lang="en-US" dirty="0" smtClean="0"/>
              <a:t>three</a:t>
            </a:r>
          </a:p>
          <a:p>
            <a:r>
              <a:rPr lang="en-US" dirty="0" smtClean="0"/>
              <a:t>Based on the error formulas one can estimate the truncation errors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969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75C9-8565-4C8D-929C-A80A20AE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0820-C6AC-40F9-ABA1-91414815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learned how to numerically </a:t>
            </a:r>
            <a:r>
              <a:rPr lang="en-US" dirty="0" smtClean="0"/>
              <a:t>integrate </a:t>
            </a:r>
            <a:r>
              <a:rPr lang="en-US" dirty="0"/>
              <a:t>defined </a:t>
            </a:r>
            <a:r>
              <a:rPr lang="en-US" dirty="0" smtClean="0"/>
              <a:t>integrals</a:t>
            </a:r>
            <a:endParaRPr lang="en-US" dirty="0"/>
          </a:p>
          <a:p>
            <a:r>
              <a:rPr lang="en-US" dirty="0"/>
              <a:t>However, we do not yet know how to estimate the error of quadrature formulas</a:t>
            </a:r>
          </a:p>
          <a:p>
            <a:r>
              <a:rPr lang="en-US" dirty="0"/>
              <a:t>In this second part on numerical integration we will learn how to estimate these errors</a:t>
            </a:r>
            <a:endParaRPr lang="en-CA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92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6"/>
    </mc:Choice>
    <mc:Fallback xmlns="">
      <p:transition spd="slow" advTm="4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872740" y="2438400"/>
            <a:ext cx="3230880" cy="1325880"/>
          </a:xfrm>
          <a:custGeom>
            <a:avLst/>
            <a:gdLst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171642 w 3624734"/>
              <a:gd name="connsiteY0" fmla="*/ 1325880 h 1335245"/>
              <a:gd name="connsiteX1" fmla="*/ 522162 w 3624734"/>
              <a:gd name="connsiteY1" fmla="*/ 906780 h 1335245"/>
              <a:gd name="connsiteX2" fmla="*/ 1185102 w 3624734"/>
              <a:gd name="connsiteY2" fmla="*/ 350520 h 1335245"/>
              <a:gd name="connsiteX3" fmla="*/ 1771842 w 3624734"/>
              <a:gd name="connsiteY3" fmla="*/ 83820 h 1335245"/>
              <a:gd name="connsiteX4" fmla="*/ 2274762 w 3624734"/>
              <a:gd name="connsiteY4" fmla="*/ 0 h 1335245"/>
              <a:gd name="connsiteX5" fmla="*/ 2701482 w 3624734"/>
              <a:gd name="connsiteY5" fmla="*/ 83820 h 1335245"/>
              <a:gd name="connsiteX6" fmla="*/ 3074862 w 3624734"/>
              <a:gd name="connsiteY6" fmla="*/ 243840 h 1335245"/>
              <a:gd name="connsiteX7" fmla="*/ 3311082 w 3624734"/>
              <a:gd name="connsiteY7" fmla="*/ 411480 h 1335245"/>
              <a:gd name="connsiteX8" fmla="*/ 3402522 w 3624734"/>
              <a:gd name="connsiteY8" fmla="*/ 495300 h 1335245"/>
              <a:gd name="connsiteX9" fmla="*/ 171642 w 3624734"/>
              <a:gd name="connsiteY9" fmla="*/ 1325880 h 1335245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453092"/>
              <a:gd name="connsiteY0" fmla="*/ 1325880 h 1325880"/>
              <a:gd name="connsiteX1" fmla="*/ 350520 w 3453092"/>
              <a:gd name="connsiteY1" fmla="*/ 906780 h 1325880"/>
              <a:gd name="connsiteX2" fmla="*/ 1013460 w 3453092"/>
              <a:gd name="connsiteY2" fmla="*/ 350520 h 1325880"/>
              <a:gd name="connsiteX3" fmla="*/ 1600200 w 3453092"/>
              <a:gd name="connsiteY3" fmla="*/ 83820 h 1325880"/>
              <a:gd name="connsiteX4" fmla="*/ 2103120 w 3453092"/>
              <a:gd name="connsiteY4" fmla="*/ 0 h 1325880"/>
              <a:gd name="connsiteX5" fmla="*/ 2529840 w 3453092"/>
              <a:gd name="connsiteY5" fmla="*/ 83820 h 1325880"/>
              <a:gd name="connsiteX6" fmla="*/ 2903220 w 3453092"/>
              <a:gd name="connsiteY6" fmla="*/ 243840 h 1325880"/>
              <a:gd name="connsiteX7" fmla="*/ 3139440 w 3453092"/>
              <a:gd name="connsiteY7" fmla="*/ 411480 h 1325880"/>
              <a:gd name="connsiteX8" fmla="*/ 3230880 w 3453092"/>
              <a:gd name="connsiteY8" fmla="*/ 495300 h 1325880"/>
              <a:gd name="connsiteX9" fmla="*/ 0 w 3453092"/>
              <a:gd name="connsiteY9" fmla="*/ 1325880 h 1325880"/>
              <a:gd name="connsiteX0" fmla="*/ 0 w 3230880"/>
              <a:gd name="connsiteY0" fmla="*/ 1325880 h 1325880"/>
              <a:gd name="connsiteX1" fmla="*/ 350520 w 3230880"/>
              <a:gd name="connsiteY1" fmla="*/ 906780 h 1325880"/>
              <a:gd name="connsiteX2" fmla="*/ 1013460 w 3230880"/>
              <a:gd name="connsiteY2" fmla="*/ 350520 h 1325880"/>
              <a:gd name="connsiteX3" fmla="*/ 1600200 w 3230880"/>
              <a:gd name="connsiteY3" fmla="*/ 83820 h 1325880"/>
              <a:gd name="connsiteX4" fmla="*/ 2103120 w 3230880"/>
              <a:gd name="connsiteY4" fmla="*/ 0 h 1325880"/>
              <a:gd name="connsiteX5" fmla="*/ 2529840 w 3230880"/>
              <a:gd name="connsiteY5" fmla="*/ 83820 h 1325880"/>
              <a:gd name="connsiteX6" fmla="*/ 2903220 w 3230880"/>
              <a:gd name="connsiteY6" fmla="*/ 243840 h 1325880"/>
              <a:gd name="connsiteX7" fmla="*/ 3139440 w 3230880"/>
              <a:gd name="connsiteY7" fmla="*/ 411480 h 1325880"/>
              <a:gd name="connsiteX8" fmla="*/ 3230880 w 3230880"/>
              <a:gd name="connsiteY8" fmla="*/ 495300 h 1325880"/>
              <a:gd name="connsiteX9" fmla="*/ 0 w 3230880"/>
              <a:gd name="connsiteY9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0880" h="1325880">
                <a:moveTo>
                  <a:pt x="0" y="1325880"/>
                </a:moveTo>
                <a:cubicBezTo>
                  <a:pt x="259080" y="967740"/>
                  <a:pt x="181610" y="1069340"/>
                  <a:pt x="350520" y="906780"/>
                </a:cubicBezTo>
                <a:cubicBezTo>
                  <a:pt x="519430" y="744220"/>
                  <a:pt x="805180" y="487680"/>
                  <a:pt x="1013460" y="350520"/>
                </a:cubicBezTo>
                <a:cubicBezTo>
                  <a:pt x="1221740" y="213360"/>
                  <a:pt x="1418590" y="142240"/>
                  <a:pt x="1600200" y="83820"/>
                </a:cubicBezTo>
                <a:cubicBezTo>
                  <a:pt x="1781810" y="25400"/>
                  <a:pt x="1948180" y="0"/>
                  <a:pt x="2103120" y="0"/>
                </a:cubicBezTo>
                <a:cubicBezTo>
                  <a:pt x="2258060" y="0"/>
                  <a:pt x="2396490" y="43180"/>
                  <a:pt x="2529840" y="83820"/>
                </a:cubicBezTo>
                <a:cubicBezTo>
                  <a:pt x="2663190" y="124460"/>
                  <a:pt x="2801620" y="189230"/>
                  <a:pt x="2903220" y="243840"/>
                </a:cubicBezTo>
                <a:cubicBezTo>
                  <a:pt x="3004820" y="298450"/>
                  <a:pt x="3084830" y="369570"/>
                  <a:pt x="3139440" y="411480"/>
                </a:cubicBezTo>
                <a:cubicBezTo>
                  <a:pt x="3194050" y="453390"/>
                  <a:pt x="2962910" y="236220"/>
                  <a:pt x="3230880" y="495300"/>
                </a:cubicBezTo>
                <a:cubicBezTo>
                  <a:pt x="2706370" y="647700"/>
                  <a:pt x="495300" y="1219200"/>
                  <a:pt x="0" y="1325880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30500" y="2837299"/>
            <a:ext cx="3673122" cy="9727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of Quadrature Formulas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884311" y="3372135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75699" y="5318775"/>
            <a:ext cx="536330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26216" y="1985267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9622" y="2049455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22" y="2049455"/>
                <a:ext cx="1379755" cy="813718"/>
              </a:xfrm>
              <a:prstGeom prst="rect">
                <a:avLst/>
              </a:prstGeom>
              <a:blipFill rotWithShape="0">
                <a:blip r:embed="rId3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83865" y="5307327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65" y="5307327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03" y="1985266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035" y="2907103"/>
                <a:ext cx="2128468" cy="93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52865" y="5471172"/>
                <a:ext cx="1144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865" y="5471172"/>
                <a:ext cx="114403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667000" y="2446619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42670" y="5503531"/>
                <a:ext cx="1123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70" y="5503531"/>
                <a:ext cx="112319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>
            <a:off x="6053521" y="2667000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27739" y="287642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0778" y="371621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28052" y="2732169"/>
            <a:ext cx="81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41249" y="2270504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49" y="2270504"/>
                <a:ext cx="1560107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39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93" y="4090605"/>
                <a:ext cx="2249783" cy="93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CAAA1C-6BE8-4893-AB19-815A8BD5BF2B}"/>
                  </a:ext>
                </a:extLst>
              </p:cNvPr>
              <p:cNvSpPr/>
              <p:nvPr/>
            </p:nvSpPr>
            <p:spPr>
              <a:xfrm>
                <a:off x="8441587" y="5143207"/>
                <a:ext cx="3508012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2CAAA1C-6BE8-4893-AB19-815A8BD5B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87" y="5143207"/>
                <a:ext cx="3508012" cy="9300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0BD8-978D-49EB-AAA6-9F3992C2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of Trapezoid Rule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43121-8917-41A9-BBEF-5CEB812EE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43121-8917-41A9-BBEF-5CEB812EE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of Trapezoid Rule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Truncation error of trapezoid rule: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Error increases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 is any polynomial of degree most equal to one then the trapezoid rule has no error</a:t>
                </a:r>
              </a:p>
              <a:p>
                <a:r>
                  <a:rPr lang="en-US" dirty="0" smtClean="0"/>
                  <a:t>We say: the trapezoid rule has a </a:t>
                </a:r>
                <a:r>
                  <a:rPr lang="en-US" i="1" dirty="0" smtClean="0"/>
                  <a:t>degree of precision</a:t>
                </a:r>
                <a:r>
                  <a:rPr lang="en-US" dirty="0" smtClean="0"/>
                  <a:t> of one</a:t>
                </a:r>
                <a:endParaRPr lang="en-CA" dirty="0" smtClean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2830" r="-2111" b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467600" y="1981200"/>
            <a:ext cx="3276600" cy="16764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220200" y="154387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Truncation error</a:t>
            </a:r>
            <a:endParaRPr lang="en-CA" sz="24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Precision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Definition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degree of precision </a:t>
            </a:r>
            <a:r>
              <a:rPr lang="en-US" dirty="0" smtClean="0"/>
              <a:t>of a quadrature formula is the highest degree of a polynomial which will be integrated exactly with the quadrature formula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11201400" cy="2438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088C-F94A-48C2-89A9-F188590F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Quadrature Formulas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5F6322-8241-4053-A3F7-828B70516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52509"/>
                  </p:ext>
                </p:extLst>
              </p:nvPr>
            </p:nvGraphicFramePr>
            <p:xfrm>
              <a:off x="1543272" y="2133600"/>
              <a:ext cx="9105456" cy="3651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4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41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92138">
                      <a:extLst>
                        <a:ext uri="{9D8B030D-6E8A-4147-A177-3AD203B41FA5}">
                          <a16:colId xmlns:a16="http://schemas.microsoft.com/office/drawing/2014/main" val="2136456265"/>
                        </a:ext>
                      </a:extLst>
                    </a:gridCol>
                  </a:tblGrid>
                  <a:tr h="62455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Truncation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Degree of precision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5F6322-8241-4053-A3F7-828B70516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52509"/>
                  </p:ext>
                </p:extLst>
              </p:nvPr>
            </p:nvGraphicFramePr>
            <p:xfrm>
              <a:off x="1543272" y="2133600"/>
              <a:ext cx="9105456" cy="3651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4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41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92138">
                      <a:extLst>
                        <a:ext uri="{9D8B030D-6E8A-4147-A177-3AD203B41FA5}">
                          <a16:colId xmlns:a16="http://schemas.microsoft.com/office/drawing/2014/main" val="2136456265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Truncation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 smtClean="0"/>
                            <a:t>Degree of precision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66864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9735" t="-107429" r="-55752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1746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9735" t="-145783" r="-5575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265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Evaluate numerically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Exact value: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≅0.3863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E0E2-0B8A-42C8-8025-8AC4AC94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78B0E1-A9B3-4C9C-91F7-F8FE8A9B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828448"/>
                  </p:ext>
                </p:extLst>
              </p:nvPr>
            </p:nvGraphicFramePr>
            <p:xfrm>
              <a:off x="819149" y="2133600"/>
              <a:ext cx="105537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85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75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7573">
                      <a:extLst>
                        <a:ext uri="{9D8B030D-6E8A-4147-A177-3AD203B41FA5}">
                          <a16:colId xmlns:a16="http://schemas.microsoft.com/office/drawing/2014/main" val="2570303945"/>
                        </a:ext>
                      </a:extLst>
                    </a:gridCol>
                  </a:tblGrid>
                  <a:tr h="62455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Truncation </a:t>
                          </a:r>
                          <a:r>
                            <a:rPr lang="en-US" sz="3200" dirty="0" smtClean="0"/>
                            <a:t>Error</a:t>
                          </a:r>
                        </a:p>
                        <a:p>
                          <a:r>
                            <a:rPr lang="en-US" sz="3200" dirty="0" smtClean="0"/>
                            <a:t>Estimation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0.3466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0.3858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78B0E1-A9B3-4C9C-91F7-F8FE8A9B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828448"/>
                  </p:ext>
                </p:extLst>
              </p:nvPr>
            </p:nvGraphicFramePr>
            <p:xfrm>
              <a:off x="819149" y="2133600"/>
              <a:ext cx="1055370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85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75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7573">
                      <a:extLst>
                        <a:ext uri="{9D8B030D-6E8A-4147-A177-3AD203B41FA5}">
                          <a16:colId xmlns:a16="http://schemas.microsoft.com/office/drawing/2014/main" val="2570303945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Quadrature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Truncation </a:t>
                          </a:r>
                          <a:r>
                            <a:rPr lang="en-US" sz="3200" dirty="0" smtClean="0"/>
                            <a:t>Error</a:t>
                          </a:r>
                        </a:p>
                        <a:p>
                          <a:r>
                            <a:rPr lang="en-US" sz="3200" dirty="0" smtClean="0"/>
                            <a:t>Estimation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Trapezoid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4918" t="-197895" r="-101025" b="-1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Simpson 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4918" t="-297895" r="-101025" b="-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0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966</Words>
  <Application>Microsoft Office PowerPoint</Application>
  <PresentationFormat>Widescreen</PresentationFormat>
  <Paragraphs>183</Paragraphs>
  <Slides>13</Slides>
  <Notes>13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Lecture 5</vt:lpstr>
      <vt:lpstr>Introduction</vt:lpstr>
      <vt:lpstr>Errors of Quadrature Formulas</vt:lpstr>
      <vt:lpstr>Error of Trapezoid Rule</vt:lpstr>
      <vt:lpstr>Error of Trapezoid Rule</vt:lpstr>
      <vt:lpstr>Degree of Precision</vt:lpstr>
      <vt:lpstr>Errors of Quadrature Formulas</vt:lpstr>
      <vt:lpstr>Example</vt:lpstr>
      <vt:lpstr>Example</vt:lpstr>
      <vt:lpstr>Example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234</cp:revision>
  <dcterms:created xsi:type="dcterms:W3CDTF">2006-08-16T00:00:00Z</dcterms:created>
  <dcterms:modified xsi:type="dcterms:W3CDTF">2020-04-27T02:12:23Z</dcterms:modified>
</cp:coreProperties>
</file>