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61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4F81BD"/>
    <a:srgbClr val="6591C5"/>
    <a:srgbClr val="48A6AD"/>
    <a:srgbClr val="4E6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99" autoAdjust="0"/>
  </p:normalViewPr>
  <p:slideViewPr>
    <p:cSldViewPr>
      <p:cViewPr varScale="1">
        <p:scale>
          <a:sx n="63" d="100"/>
          <a:sy n="63" d="100"/>
        </p:scale>
        <p:origin x="605" y="2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-957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thrich\EGECloud\data\Courses\ENGR391\Online\CourseMaterial\7.%20Numerical%20integration\2.%20Error%20Control\AuxFiles\GraphsForSlid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thrich\EGECloud\data\Courses\ENGR391\Online\CourseMaterial\7.%20Numerical%20integration\2.%20Error%20Control\AuxFiles\GraphsForSlid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thrich\EGECloud\data\Courses\ENGR391\Online\CourseMaterial\7.%20Numerical%20integration\2.%20Error%20Control\AuxFiles\GraphsForSlid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convergence!$B$1:$B$2</c:f>
              <c:strCache>
                <c:ptCount val="2"/>
                <c:pt idx="0">
                  <c:v>Trapezoid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bg1"/>
              </a:solidFill>
              <a:ln w="15875">
                <a:solidFill>
                  <a:schemeClr val="accent1"/>
                </a:solidFill>
              </a:ln>
              <a:effectLst/>
            </c:spPr>
          </c:marker>
          <c:xVal>
            <c:numRef>
              <c:f>convergence!$A$3:$A$24</c:f>
              <c:numCache>
                <c:formatCode>General</c:formatCode>
                <c:ptCount val="22"/>
                <c:pt idx="0">
                  <c:v>1</c:v>
                </c:pt>
                <c:pt idx="1">
                  <c:v>0.5</c:v>
                </c:pt>
                <c:pt idx="2">
                  <c:v>0.25</c:v>
                </c:pt>
                <c:pt idx="3">
                  <c:v>0.125</c:v>
                </c:pt>
                <c:pt idx="4">
                  <c:v>6.25E-2</c:v>
                </c:pt>
                <c:pt idx="5">
                  <c:v>3.125E-2</c:v>
                </c:pt>
                <c:pt idx="6">
                  <c:v>1.5625E-2</c:v>
                </c:pt>
                <c:pt idx="7">
                  <c:v>7.8125E-3</c:v>
                </c:pt>
                <c:pt idx="8">
                  <c:v>3.90625E-3</c:v>
                </c:pt>
                <c:pt idx="9">
                  <c:v>1.953125E-3</c:v>
                </c:pt>
              </c:numCache>
            </c:numRef>
          </c:xVal>
          <c:yVal>
            <c:numRef>
              <c:f>convergence!$B$3:$B$24</c:f>
              <c:numCache>
                <c:formatCode>General</c:formatCode>
                <c:ptCount val="22"/>
                <c:pt idx="0">
                  <c:v>3.9720770839917999E-2</c:v>
                </c:pt>
                <c:pt idx="1">
                  <c:v>1.0275011925821999E-2</c:v>
                </c:pt>
                <c:pt idx="2" formatCode="0.00E+00">
                  <c:v>2.5948517104479999E-3</c:v>
                </c:pt>
                <c:pt idx="3" formatCode="0.00E+00">
                  <c:v>6.5045116779500003E-4</c:v>
                </c:pt>
                <c:pt idx="4" formatCode="0.00E+00">
                  <c:v>1.6272337502200001E-4</c:v>
                </c:pt>
                <c:pt idx="5" formatCode="0.00E+00">
                  <c:v>4.0687786924000001E-5</c:v>
                </c:pt>
                <c:pt idx="6" formatCode="0.00E+00">
                  <c:v>1.0172381179999999E-5</c:v>
                </c:pt>
                <c:pt idx="7" formatCode="0.00E+00">
                  <c:v>2.543122456E-6</c:v>
                </c:pt>
                <c:pt idx="8" formatCode="0.00E+00">
                  <c:v>6.3578231200000002E-7</c:v>
                </c:pt>
                <c:pt idx="9" formatCode="0.00E+00">
                  <c:v>1.5894568399999999E-7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A88-4F10-A834-39B1B79F5BDB}"/>
            </c:ext>
          </c:extLst>
        </c:ser>
        <c:ser>
          <c:idx val="1"/>
          <c:order val="1"/>
          <c:tx>
            <c:strRef>
              <c:f>convergence!$E$1:$E$2</c:f>
              <c:strCache>
                <c:ptCount val="2"/>
                <c:pt idx="0">
                  <c:v>Simpson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15875">
                <a:solidFill>
                  <a:schemeClr val="accent2"/>
                </a:solidFill>
              </a:ln>
              <a:effectLst/>
            </c:spPr>
          </c:marker>
          <c:xVal>
            <c:numRef>
              <c:f>convergence!$C$3:$C$12</c:f>
              <c:numCache>
                <c:formatCode>General</c:formatCode>
                <c:ptCount val="10"/>
                <c:pt idx="0">
                  <c:v>0.5</c:v>
                </c:pt>
                <c:pt idx="1">
                  <c:v>0.25</c:v>
                </c:pt>
                <c:pt idx="2" formatCode="0.00E+00">
                  <c:v>0.125</c:v>
                </c:pt>
                <c:pt idx="3" formatCode="0.00E+00">
                  <c:v>6.25E-2</c:v>
                </c:pt>
                <c:pt idx="4" formatCode="0.00E+00">
                  <c:v>3.125E-2</c:v>
                </c:pt>
                <c:pt idx="5" formatCode="0.00E+00">
                  <c:v>1.5625E-2</c:v>
                </c:pt>
                <c:pt idx="6" formatCode="0.00E+00">
                  <c:v>7.8125E-3</c:v>
                </c:pt>
                <c:pt idx="7" formatCode="0.00E+00">
                  <c:v>3.90625E-3</c:v>
                </c:pt>
                <c:pt idx="8" formatCode="0.00E+00">
                  <c:v>1.953125E-3</c:v>
                </c:pt>
                <c:pt idx="9" formatCode="0.00E+00">
                  <c:v>9.765625E-4</c:v>
                </c:pt>
              </c:numCache>
            </c:numRef>
          </c:xVal>
          <c:yVal>
            <c:numRef>
              <c:f>convergence!$E$3:$E$13</c:f>
              <c:numCache>
                <c:formatCode>General</c:formatCode>
                <c:ptCount val="11"/>
                <c:pt idx="0">
                  <c:v>4.5975895445676801E-4</c:v>
                </c:pt>
                <c:pt idx="1">
                  <c:v>3.4798305323602001E-5</c:v>
                </c:pt>
                <c:pt idx="2">
                  <c:v>2.3176535776659999E-6</c:v>
                </c:pt>
                <c:pt idx="3">
                  <c:v>1.4744409804199999E-7</c:v>
                </c:pt>
                <c:pt idx="4">
                  <c:v>9.2575575540000003E-9</c:v>
                </c:pt>
                <c:pt idx="5">
                  <c:v>5.79265969E-10</c:v>
                </c:pt>
                <c:pt idx="6">
                  <c:v>3.6214587000000002E-11</c:v>
                </c:pt>
                <c:pt idx="7">
                  <c:v>2.2634670000000001E-12</c:v>
                </c:pt>
                <c:pt idx="8">
                  <c:v>1.41553E-13</c:v>
                </c:pt>
                <c:pt idx="9">
                  <c:v>8.9929999999999992E-15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A88-4F10-A834-39B1B79F5B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126088"/>
        <c:axId val="156684696"/>
      </c:scatterChart>
      <c:valAx>
        <c:axId val="157126088"/>
        <c:scaling>
          <c:logBase val="10"/>
          <c:orientation val="minMax"/>
          <c:max val="2"/>
        </c:scaling>
        <c:delete val="0"/>
        <c:axPos val="b"/>
        <c:majorGridlines>
          <c:spPr>
            <a:ln w="9525" cap="flat" cmpd="sng" algn="ctr">
              <a:solidFill>
                <a:srgbClr val="48A6AD">
                  <a:alpha val="25000"/>
                </a:srgb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 baseline="0"/>
                  <a:t>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84696"/>
        <c:crosses val="autoZero"/>
        <c:crossBetween val="midCat"/>
        <c:majorUnit val="5"/>
        <c:minorUnit val="2"/>
      </c:valAx>
      <c:valAx>
        <c:axId val="156684696"/>
        <c:scaling>
          <c:logBase val="10"/>
          <c:orientation val="minMax"/>
          <c:max val="10"/>
          <c:min val="1.000000000000001E-18"/>
        </c:scaling>
        <c:delete val="0"/>
        <c:axPos val="l"/>
        <c:majorGridlines>
          <c:spPr>
            <a:ln w="9525" cap="flat" cmpd="sng" algn="ctr">
              <a:solidFill>
                <a:srgbClr val="48A6AD">
                  <a:alpha val="25000"/>
                </a:srgb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 baseline="0"/>
                  <a:t>True Error</a:t>
                </a:r>
              </a:p>
            </c:rich>
          </c:tx>
          <c:layout>
            <c:manualLayout>
              <c:xMode val="edge"/>
              <c:yMode val="edge"/>
              <c:x val="3.0057755507555291E-4"/>
              <c:y val="0.381734929092437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0"/>
        <c:majorTickMark val="none"/>
        <c:minorTickMark val="none"/>
        <c:tickLblPos val="low"/>
        <c:spPr>
          <a:noFill/>
          <a:ln w="9525" cap="flat" cmpd="sng" algn="ctr">
            <a:solidFill>
              <a:srgbClr val="48A6AD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126088"/>
        <c:crossesAt val="-1"/>
        <c:crossBetween val="midCat"/>
        <c:majorUnit val="1000"/>
      </c:valAx>
      <c:spPr>
        <a:noFill/>
        <a:ln w="15875">
          <a:solidFill>
            <a:srgbClr val="48A6AD"/>
          </a:solidFill>
        </a:ln>
        <a:effectLst/>
      </c:spPr>
    </c:plotArea>
    <c:legend>
      <c:legendPos val="r"/>
      <c:layout>
        <c:manualLayout>
          <c:xMode val="edge"/>
          <c:yMode val="edge"/>
          <c:x val="0.70694641922400392"/>
          <c:y val="0.52012264789172469"/>
          <c:w val="0.16113993093538229"/>
          <c:h val="0.23121272339484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convergence!$B$1:$B$2</c:f>
              <c:strCache>
                <c:ptCount val="2"/>
                <c:pt idx="0">
                  <c:v>Trapezoid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bg1"/>
              </a:solidFill>
              <a:ln w="15875">
                <a:solidFill>
                  <a:schemeClr val="accent1"/>
                </a:solidFill>
              </a:ln>
              <a:effectLst/>
            </c:spPr>
          </c:marker>
          <c:xVal>
            <c:numRef>
              <c:f>conv2!$A$3:$A$22</c:f>
              <c:numCache>
                <c:formatCode>General</c:formatCode>
                <c:ptCount val="20"/>
                <c:pt idx="0">
                  <c:v>1</c:v>
                </c:pt>
                <c:pt idx="1">
                  <c:v>0.5</c:v>
                </c:pt>
                <c:pt idx="2">
                  <c:v>0.25</c:v>
                </c:pt>
                <c:pt idx="3">
                  <c:v>0.125</c:v>
                </c:pt>
                <c:pt idx="4">
                  <c:v>6.25E-2</c:v>
                </c:pt>
                <c:pt idx="5">
                  <c:v>3.125E-2</c:v>
                </c:pt>
                <c:pt idx="6">
                  <c:v>1.5625E-2</c:v>
                </c:pt>
                <c:pt idx="7">
                  <c:v>7.8125E-3</c:v>
                </c:pt>
                <c:pt idx="8">
                  <c:v>3.90625E-3</c:v>
                </c:pt>
                <c:pt idx="9">
                  <c:v>1.953125E-3</c:v>
                </c:pt>
                <c:pt idx="10">
                  <c:v>9.765625E-4</c:v>
                </c:pt>
                <c:pt idx="11">
                  <c:v>4.8828125E-4</c:v>
                </c:pt>
                <c:pt idx="12">
                  <c:v>2.44140625E-4</c:v>
                </c:pt>
                <c:pt idx="13">
                  <c:v>1.220703125E-4</c:v>
                </c:pt>
                <c:pt idx="14">
                  <c:v>6.103515625E-5</c:v>
                </c:pt>
                <c:pt idx="15">
                  <c:v>3.0517578125E-5</c:v>
                </c:pt>
              </c:numCache>
            </c:numRef>
          </c:xVal>
          <c:yVal>
            <c:numRef>
              <c:f>conv2!$B$3:$B$22</c:f>
              <c:numCache>
                <c:formatCode>0.00E+00</c:formatCode>
                <c:ptCount val="20"/>
                <c:pt idx="0" formatCode="General">
                  <c:v>3.9720770839917999E-2</c:v>
                </c:pt>
                <c:pt idx="1">
                  <c:v>1.0275011925821999E-2</c:v>
                </c:pt>
                <c:pt idx="2">
                  <c:v>2.5948517104479999E-3</c:v>
                </c:pt>
                <c:pt idx="3">
                  <c:v>6.5045116779500003E-4</c:v>
                </c:pt>
                <c:pt idx="4">
                  <c:v>1.6272337502200001E-4</c:v>
                </c:pt>
                <c:pt idx="5">
                  <c:v>4.0687786924000001E-5</c:v>
                </c:pt>
                <c:pt idx="6">
                  <c:v>1.0172381179999999E-5</c:v>
                </c:pt>
                <c:pt idx="7">
                  <c:v>2.543122456E-6</c:v>
                </c:pt>
                <c:pt idx="8">
                  <c:v>6.3578231200000002E-7</c:v>
                </c:pt>
                <c:pt idx="9">
                  <c:v>1.5894568399999999E-7</c:v>
                </c:pt>
                <c:pt idx="10">
                  <c:v>3.9736427999999997E-8</c:v>
                </c:pt>
                <c:pt idx="11">
                  <c:v>9.9341069999999992E-9</c:v>
                </c:pt>
                <c:pt idx="12">
                  <c:v>2.4835269999999999E-9</c:v>
                </c:pt>
                <c:pt idx="13">
                  <c:v>6.2088200000000005E-10</c:v>
                </c:pt>
                <c:pt idx="14">
                  <c:v>1.5522099999999999E-10</c:v>
                </c:pt>
                <c:pt idx="15">
                  <c:v>3.8802000000000002E-11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B5-4A84-AFA1-5C814906351B}"/>
            </c:ext>
          </c:extLst>
        </c:ser>
        <c:ser>
          <c:idx val="1"/>
          <c:order val="1"/>
          <c:tx>
            <c:strRef>
              <c:f>convergence!$E$1:$E$2</c:f>
              <c:strCache>
                <c:ptCount val="2"/>
                <c:pt idx="0">
                  <c:v>Simpson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15875">
                <a:solidFill>
                  <a:schemeClr val="accent2"/>
                </a:solidFill>
              </a:ln>
              <a:effectLst/>
            </c:spPr>
          </c:marker>
          <c:xVal>
            <c:numRef>
              <c:f>conv2!$C$3:$C$22</c:f>
              <c:numCache>
                <c:formatCode>General</c:formatCode>
                <c:ptCount val="20"/>
                <c:pt idx="0">
                  <c:v>0.5</c:v>
                </c:pt>
                <c:pt idx="1">
                  <c:v>0.25</c:v>
                </c:pt>
                <c:pt idx="2" formatCode="0.00E+00">
                  <c:v>0.125</c:v>
                </c:pt>
                <c:pt idx="3" formatCode="0.00E+00">
                  <c:v>6.25E-2</c:v>
                </c:pt>
                <c:pt idx="4" formatCode="0.00E+00">
                  <c:v>3.125E-2</c:v>
                </c:pt>
                <c:pt idx="5" formatCode="0.00E+00">
                  <c:v>1.5625E-2</c:v>
                </c:pt>
                <c:pt idx="6" formatCode="0.00E+00">
                  <c:v>7.8125E-3</c:v>
                </c:pt>
                <c:pt idx="7" formatCode="0.00E+00">
                  <c:v>3.90625E-3</c:v>
                </c:pt>
                <c:pt idx="8" formatCode="0.00E+00">
                  <c:v>1.953125E-3</c:v>
                </c:pt>
                <c:pt idx="9" formatCode="0.00E+00">
                  <c:v>9.765625E-4</c:v>
                </c:pt>
                <c:pt idx="10" formatCode="0.00E+00">
                  <c:v>4.8828125E-4</c:v>
                </c:pt>
                <c:pt idx="11" formatCode="0.00E+00">
                  <c:v>2.44140625E-4</c:v>
                </c:pt>
                <c:pt idx="12" formatCode="0.00E+00">
                  <c:v>1.220703125E-4</c:v>
                </c:pt>
                <c:pt idx="13" formatCode="0.00E+00">
                  <c:v>6.103515625E-5</c:v>
                </c:pt>
                <c:pt idx="14" formatCode="0.00E+00">
                  <c:v>3.0517578125E-5</c:v>
                </c:pt>
              </c:numCache>
            </c:numRef>
          </c:xVal>
          <c:yVal>
            <c:numRef>
              <c:f>conv2!$E$3:$E$22</c:f>
              <c:numCache>
                <c:formatCode>General</c:formatCode>
                <c:ptCount val="20"/>
                <c:pt idx="0">
                  <c:v>4.5975895445676801E-4</c:v>
                </c:pt>
                <c:pt idx="1">
                  <c:v>3.4798305323602001E-5</c:v>
                </c:pt>
                <c:pt idx="2">
                  <c:v>2.3176535776659999E-6</c:v>
                </c:pt>
                <c:pt idx="3">
                  <c:v>1.4744409804199999E-7</c:v>
                </c:pt>
                <c:pt idx="4">
                  <c:v>9.2575575540000003E-9</c:v>
                </c:pt>
                <c:pt idx="5">
                  <c:v>5.79265969E-10</c:v>
                </c:pt>
                <c:pt idx="6">
                  <c:v>3.6214587000000002E-11</c:v>
                </c:pt>
                <c:pt idx="7">
                  <c:v>2.2634670000000001E-12</c:v>
                </c:pt>
                <c:pt idx="8">
                  <c:v>1.41553E-13</c:v>
                </c:pt>
                <c:pt idx="9">
                  <c:v>8.9929999999999992E-15</c:v>
                </c:pt>
                <c:pt idx="10">
                  <c:v>5.5499999999999995E-16</c:v>
                </c:pt>
                <c:pt idx="11">
                  <c:v>2.2199999999999998E-16</c:v>
                </c:pt>
                <c:pt idx="12">
                  <c:v>1.1099999999999999E-16</c:v>
                </c:pt>
                <c:pt idx="13">
                  <c:v>2.7799999999999998E-16</c:v>
                </c:pt>
                <c:pt idx="14">
                  <c:v>5.5499999999999995E-16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B5-4A84-AFA1-5C81490635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126088"/>
        <c:axId val="156684696"/>
      </c:scatterChart>
      <c:valAx>
        <c:axId val="157126088"/>
        <c:scaling>
          <c:logBase val="10"/>
          <c:orientation val="minMax"/>
          <c:max val="2"/>
        </c:scaling>
        <c:delete val="0"/>
        <c:axPos val="b"/>
        <c:majorGridlines>
          <c:spPr>
            <a:ln w="9525" cap="flat" cmpd="sng" algn="ctr">
              <a:solidFill>
                <a:srgbClr val="48A6AD">
                  <a:alpha val="25000"/>
                </a:srgb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 baseline="0"/>
                  <a:t>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84696"/>
        <c:crosses val="autoZero"/>
        <c:crossBetween val="midCat"/>
        <c:majorUnit val="5"/>
        <c:minorUnit val="2"/>
      </c:valAx>
      <c:valAx>
        <c:axId val="156684696"/>
        <c:scaling>
          <c:logBase val="10"/>
          <c:orientation val="minMax"/>
          <c:max val="10"/>
          <c:min val="1.000000000000001E-18"/>
        </c:scaling>
        <c:delete val="0"/>
        <c:axPos val="l"/>
        <c:majorGridlines>
          <c:spPr>
            <a:ln w="9525" cap="flat" cmpd="sng" algn="ctr">
              <a:solidFill>
                <a:srgbClr val="48A6AD">
                  <a:alpha val="25000"/>
                </a:srgb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 baseline="0"/>
                  <a:t>True Error</a:t>
                </a:r>
              </a:p>
            </c:rich>
          </c:tx>
          <c:layout>
            <c:manualLayout>
              <c:xMode val="edge"/>
              <c:yMode val="edge"/>
              <c:x val="3.0057755507555291E-4"/>
              <c:y val="0.381734929092437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0"/>
        <c:majorTickMark val="none"/>
        <c:minorTickMark val="none"/>
        <c:tickLblPos val="low"/>
        <c:spPr>
          <a:noFill/>
          <a:ln w="9525" cap="flat" cmpd="sng" algn="ctr">
            <a:solidFill>
              <a:srgbClr val="48A6AD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126088"/>
        <c:crossesAt val="-1"/>
        <c:crossBetween val="midCat"/>
        <c:majorUnit val="1000"/>
      </c:valAx>
      <c:spPr>
        <a:noFill/>
        <a:ln w="15875">
          <a:solidFill>
            <a:srgbClr val="48A6AD"/>
          </a:solidFill>
        </a:ln>
        <a:effectLst/>
      </c:spPr>
    </c:plotArea>
    <c:legend>
      <c:legendPos val="r"/>
      <c:layout>
        <c:manualLayout>
          <c:xMode val="edge"/>
          <c:yMode val="edge"/>
          <c:x val="0.70694641922400392"/>
          <c:y val="0.52012264789172469"/>
          <c:w val="0.16113993093538229"/>
          <c:h val="0.23121272339484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convergence!$B$1:$B$2</c:f>
              <c:strCache>
                <c:ptCount val="2"/>
                <c:pt idx="0">
                  <c:v>Trapezoid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bg1"/>
              </a:solidFill>
              <a:ln w="15875">
                <a:solidFill>
                  <a:schemeClr val="accent1"/>
                </a:solidFill>
              </a:ln>
              <a:effectLst/>
            </c:spPr>
          </c:marker>
          <c:xVal>
            <c:numRef>
              <c:f>conv2!$A$3:$A$22</c:f>
              <c:numCache>
                <c:formatCode>General</c:formatCode>
                <c:ptCount val="20"/>
                <c:pt idx="0">
                  <c:v>1</c:v>
                </c:pt>
                <c:pt idx="1">
                  <c:v>0.5</c:v>
                </c:pt>
                <c:pt idx="2">
                  <c:v>0.25</c:v>
                </c:pt>
                <c:pt idx="3">
                  <c:v>0.125</c:v>
                </c:pt>
                <c:pt idx="4">
                  <c:v>6.25E-2</c:v>
                </c:pt>
                <c:pt idx="5">
                  <c:v>3.125E-2</c:v>
                </c:pt>
                <c:pt idx="6">
                  <c:v>1.5625E-2</c:v>
                </c:pt>
                <c:pt idx="7">
                  <c:v>7.8125E-3</c:v>
                </c:pt>
                <c:pt idx="8">
                  <c:v>3.90625E-3</c:v>
                </c:pt>
                <c:pt idx="9">
                  <c:v>1.953125E-3</c:v>
                </c:pt>
                <c:pt idx="10">
                  <c:v>9.765625E-4</c:v>
                </c:pt>
                <c:pt idx="11">
                  <c:v>4.8828125E-4</c:v>
                </c:pt>
                <c:pt idx="12">
                  <c:v>2.44140625E-4</c:v>
                </c:pt>
                <c:pt idx="13">
                  <c:v>1.220703125E-4</c:v>
                </c:pt>
                <c:pt idx="14">
                  <c:v>6.103515625E-5</c:v>
                </c:pt>
                <c:pt idx="15">
                  <c:v>3.0517578125E-5</c:v>
                </c:pt>
              </c:numCache>
            </c:numRef>
          </c:xVal>
          <c:yVal>
            <c:numRef>
              <c:f>conv2!$B$3:$B$22</c:f>
              <c:numCache>
                <c:formatCode>0.00E+00</c:formatCode>
                <c:ptCount val="20"/>
                <c:pt idx="0" formatCode="General">
                  <c:v>3.9720770839917999E-2</c:v>
                </c:pt>
                <c:pt idx="1">
                  <c:v>1.0275011925821999E-2</c:v>
                </c:pt>
                <c:pt idx="2">
                  <c:v>2.5948517104479999E-3</c:v>
                </c:pt>
                <c:pt idx="3">
                  <c:v>6.5045116779500003E-4</c:v>
                </c:pt>
                <c:pt idx="4">
                  <c:v>1.6272337502200001E-4</c:v>
                </c:pt>
                <c:pt idx="5">
                  <c:v>4.0687786924000001E-5</c:v>
                </c:pt>
                <c:pt idx="6">
                  <c:v>1.0172381179999999E-5</c:v>
                </c:pt>
                <c:pt idx="7">
                  <c:v>2.543122456E-6</c:v>
                </c:pt>
                <c:pt idx="8">
                  <c:v>6.3578231200000002E-7</c:v>
                </c:pt>
                <c:pt idx="9">
                  <c:v>1.5894568399999999E-7</c:v>
                </c:pt>
                <c:pt idx="10">
                  <c:v>3.9736427999999997E-8</c:v>
                </c:pt>
                <c:pt idx="11">
                  <c:v>9.9341069999999992E-9</c:v>
                </c:pt>
                <c:pt idx="12">
                  <c:v>2.4835269999999999E-9</c:v>
                </c:pt>
                <c:pt idx="13">
                  <c:v>6.2088200000000005E-10</c:v>
                </c:pt>
                <c:pt idx="14">
                  <c:v>1.5522099999999999E-10</c:v>
                </c:pt>
                <c:pt idx="15">
                  <c:v>3.8802000000000002E-11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B5-4A84-AFA1-5C814906351B}"/>
            </c:ext>
          </c:extLst>
        </c:ser>
        <c:ser>
          <c:idx val="1"/>
          <c:order val="1"/>
          <c:tx>
            <c:strRef>
              <c:f>convergence!$E$1:$E$2</c:f>
              <c:strCache>
                <c:ptCount val="2"/>
                <c:pt idx="0">
                  <c:v>Simpson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15875">
                <a:solidFill>
                  <a:schemeClr val="accent2"/>
                </a:solidFill>
              </a:ln>
              <a:effectLst/>
            </c:spPr>
          </c:marker>
          <c:xVal>
            <c:numRef>
              <c:f>conv2!$C$3:$C$22</c:f>
              <c:numCache>
                <c:formatCode>General</c:formatCode>
                <c:ptCount val="20"/>
                <c:pt idx="0">
                  <c:v>0.5</c:v>
                </c:pt>
                <c:pt idx="1">
                  <c:v>0.25</c:v>
                </c:pt>
                <c:pt idx="2" formatCode="0.00E+00">
                  <c:v>0.125</c:v>
                </c:pt>
                <c:pt idx="3" formatCode="0.00E+00">
                  <c:v>6.25E-2</c:v>
                </c:pt>
                <c:pt idx="4" formatCode="0.00E+00">
                  <c:v>3.125E-2</c:v>
                </c:pt>
                <c:pt idx="5" formatCode="0.00E+00">
                  <c:v>1.5625E-2</c:v>
                </c:pt>
                <c:pt idx="6" formatCode="0.00E+00">
                  <c:v>7.8125E-3</c:v>
                </c:pt>
                <c:pt idx="7" formatCode="0.00E+00">
                  <c:v>3.90625E-3</c:v>
                </c:pt>
                <c:pt idx="8" formatCode="0.00E+00">
                  <c:v>1.953125E-3</c:v>
                </c:pt>
                <c:pt idx="9" formatCode="0.00E+00">
                  <c:v>9.765625E-4</c:v>
                </c:pt>
                <c:pt idx="10" formatCode="0.00E+00">
                  <c:v>4.8828125E-4</c:v>
                </c:pt>
                <c:pt idx="11" formatCode="0.00E+00">
                  <c:v>2.44140625E-4</c:v>
                </c:pt>
                <c:pt idx="12" formatCode="0.00E+00">
                  <c:v>1.220703125E-4</c:v>
                </c:pt>
                <c:pt idx="13" formatCode="0.00E+00">
                  <c:v>6.103515625E-5</c:v>
                </c:pt>
                <c:pt idx="14" formatCode="0.00E+00">
                  <c:v>3.0517578125E-5</c:v>
                </c:pt>
              </c:numCache>
            </c:numRef>
          </c:xVal>
          <c:yVal>
            <c:numRef>
              <c:f>conv2!$E$3:$E$22</c:f>
              <c:numCache>
                <c:formatCode>General</c:formatCode>
                <c:ptCount val="20"/>
                <c:pt idx="0">
                  <c:v>4.5975895445676801E-4</c:v>
                </c:pt>
                <c:pt idx="1">
                  <c:v>3.4798305323602001E-5</c:v>
                </c:pt>
                <c:pt idx="2">
                  <c:v>2.3176535776659999E-6</c:v>
                </c:pt>
                <c:pt idx="3">
                  <c:v>1.4744409804199999E-7</c:v>
                </c:pt>
                <c:pt idx="4">
                  <c:v>9.2575575540000003E-9</c:v>
                </c:pt>
                <c:pt idx="5">
                  <c:v>5.79265969E-10</c:v>
                </c:pt>
                <c:pt idx="6">
                  <c:v>3.6214587000000002E-11</c:v>
                </c:pt>
                <c:pt idx="7">
                  <c:v>2.2634670000000001E-12</c:v>
                </c:pt>
                <c:pt idx="8">
                  <c:v>1.41553E-13</c:v>
                </c:pt>
                <c:pt idx="9">
                  <c:v>8.9929999999999992E-15</c:v>
                </c:pt>
                <c:pt idx="10">
                  <c:v>5.5499999999999995E-16</c:v>
                </c:pt>
                <c:pt idx="11">
                  <c:v>2.2199999999999998E-16</c:v>
                </c:pt>
                <c:pt idx="12">
                  <c:v>1.1099999999999999E-16</c:v>
                </c:pt>
                <c:pt idx="13">
                  <c:v>2.7799999999999998E-16</c:v>
                </c:pt>
                <c:pt idx="14">
                  <c:v>5.5499999999999995E-16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B5-4A84-AFA1-5C81490635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126088"/>
        <c:axId val="156684696"/>
      </c:scatterChart>
      <c:valAx>
        <c:axId val="157126088"/>
        <c:scaling>
          <c:logBase val="10"/>
          <c:orientation val="minMax"/>
          <c:max val="2"/>
        </c:scaling>
        <c:delete val="0"/>
        <c:axPos val="b"/>
        <c:majorGridlines>
          <c:spPr>
            <a:ln w="9525" cap="flat" cmpd="sng" algn="ctr">
              <a:solidFill>
                <a:srgbClr val="48A6AD">
                  <a:alpha val="25000"/>
                </a:srgb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 baseline="0"/>
                  <a:t>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84696"/>
        <c:crosses val="autoZero"/>
        <c:crossBetween val="midCat"/>
        <c:majorUnit val="5"/>
        <c:minorUnit val="2"/>
      </c:valAx>
      <c:valAx>
        <c:axId val="156684696"/>
        <c:scaling>
          <c:logBase val="10"/>
          <c:orientation val="minMax"/>
          <c:max val="10"/>
          <c:min val="1.000000000000001E-18"/>
        </c:scaling>
        <c:delete val="0"/>
        <c:axPos val="l"/>
        <c:majorGridlines>
          <c:spPr>
            <a:ln w="9525" cap="flat" cmpd="sng" algn="ctr">
              <a:solidFill>
                <a:srgbClr val="48A6AD">
                  <a:alpha val="25000"/>
                </a:srgb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 baseline="0"/>
                  <a:t>True Error</a:t>
                </a:r>
              </a:p>
            </c:rich>
          </c:tx>
          <c:layout>
            <c:manualLayout>
              <c:xMode val="edge"/>
              <c:yMode val="edge"/>
              <c:x val="3.0057755507555291E-4"/>
              <c:y val="0.381734929092437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0"/>
        <c:majorTickMark val="none"/>
        <c:minorTickMark val="none"/>
        <c:tickLblPos val="low"/>
        <c:spPr>
          <a:noFill/>
          <a:ln w="9525" cap="flat" cmpd="sng" algn="ctr">
            <a:solidFill>
              <a:srgbClr val="48A6AD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126088"/>
        <c:crossesAt val="-1"/>
        <c:crossBetween val="midCat"/>
        <c:majorUnit val="1000"/>
      </c:valAx>
      <c:spPr>
        <a:noFill/>
        <a:ln w="15875">
          <a:solidFill>
            <a:srgbClr val="48A6AD"/>
          </a:solidFill>
        </a:ln>
        <a:effectLst/>
      </c:spPr>
    </c:plotArea>
    <c:legend>
      <c:legendPos val="r"/>
      <c:layout>
        <c:manualLayout>
          <c:xMode val="edge"/>
          <c:yMode val="edge"/>
          <c:x val="0.70694641922400392"/>
          <c:y val="0.52012264789172469"/>
          <c:w val="0.16113993093538229"/>
          <c:h val="0.23121272339484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76019-7EB1-410D-8CBD-E3C0C75414FD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FE637-F9EA-4747-90AA-AF85CD182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839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9C54-19A8-4A0E-B918-780B4E957A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93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summarize the key findings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truncation error of composite methods decreases as we use more and more sub-intervals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For the trapezoid method the truncation error is in order 2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For the Simpson 1/3 rule the truncation </a:t>
                </a:r>
                <a:r>
                  <a:rPr lang="en-US" dirty="0"/>
                  <a:t>error is in order </a:t>
                </a:r>
                <a:r>
                  <a:rPr lang="en-US" dirty="0" smtClean="0"/>
                  <a:t>4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CA" dirty="0"/>
              </a:p>
              <a:p>
                <a:endParaRPr lang="en-US" dirty="0" smtClean="0"/>
              </a:p>
              <a:p>
                <a:r>
                  <a:rPr lang="en-US" dirty="0" smtClean="0"/>
                  <a:t>Practically, when using very small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dirty="0" smtClean="0"/>
                  <a:t>, round-off errors will take over and the error will increase  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summarize the key findings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truncation error of composite methods decreases as we use more and more sub-intervals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 smtClean="0"/>
                  <a:t>the trapezoid method the truncation error is in order 2 in </a:t>
                </a:r>
                <a:r>
                  <a:rPr lang="en-US" i="0">
                    <a:latin typeface="Cambria Math" panose="02040503050406030204" pitchFamily="18" charset="0"/>
                  </a:rPr>
                  <a:t>ℎ</a:t>
                </a:r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 smtClean="0"/>
                  <a:t>the Simpson 1/3 rule the truncation </a:t>
                </a:r>
                <a:r>
                  <a:rPr lang="en-US" dirty="0"/>
                  <a:t>error is in order </a:t>
                </a:r>
                <a:r>
                  <a:rPr lang="en-US" dirty="0" smtClean="0"/>
                  <a:t>4 </a:t>
                </a:r>
                <a:r>
                  <a:rPr lang="en-US" dirty="0"/>
                  <a:t>in </a:t>
                </a:r>
                <a:r>
                  <a:rPr lang="en-US" i="0">
                    <a:latin typeface="Cambria Math" panose="02040503050406030204" pitchFamily="18" charset="0"/>
                  </a:rPr>
                  <a:t>ℎ</a:t>
                </a:r>
                <a:endParaRPr lang="en-CA" dirty="0"/>
              </a:p>
              <a:p>
                <a:endParaRPr lang="en-US" dirty="0" smtClean="0"/>
              </a:p>
              <a:p>
                <a:r>
                  <a:rPr lang="en-US" dirty="0" smtClean="0"/>
                  <a:t>Practically</a:t>
                </a:r>
                <a:r>
                  <a:rPr lang="en-US" dirty="0" smtClean="0"/>
                  <a:t>, when using very small value of </a:t>
                </a:r>
                <a:r>
                  <a:rPr lang="en-US" i="0">
                    <a:latin typeface="Cambria Math" panose="02040503050406030204" pitchFamily="18" charset="0"/>
                  </a:rPr>
                  <a:t>ℎ</a:t>
                </a:r>
                <a:r>
                  <a:rPr lang="en-CA" dirty="0" smtClean="0"/>
                  <a:t>, round-off errors will take over and the error will increase  </a:t>
                </a:r>
                <a:endParaRPr lang="en-CA" dirty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06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previous lecture we learned how the truncation error of quadrature formulas can be estimated based on the estimation of the interpolation error</a:t>
            </a:r>
          </a:p>
          <a:p>
            <a:endParaRPr lang="en-US" dirty="0" smtClean="0"/>
          </a:p>
          <a:p>
            <a:r>
              <a:rPr lang="en-US" dirty="0" smtClean="0"/>
              <a:t>In the present lecture we want to learn how to generalize this result to composite methods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18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displayed</a:t>
            </a:r>
            <a:r>
              <a:rPr lang="en-US" baseline="0" dirty="0" smtClean="0"/>
              <a:t> table summarizes the key data for our two quadrature methods</a:t>
            </a:r>
          </a:p>
          <a:p>
            <a:endParaRPr lang="en-US" baseline="0" dirty="0" smtClean="0"/>
          </a:p>
          <a:p>
            <a:r>
              <a:rPr lang="en-US" dirty="0" smtClean="0"/>
              <a:t>We discussed already in pervious lectures the error formula in their single version </a:t>
            </a:r>
          </a:p>
          <a:p>
            <a:endParaRPr lang="en-US" dirty="0" smtClean="0"/>
          </a:p>
          <a:p>
            <a:r>
              <a:rPr lang="en-US" dirty="0" smtClean="0"/>
              <a:t>Based</a:t>
            </a:r>
            <a:r>
              <a:rPr lang="en-US" baseline="0" dirty="0" smtClean="0"/>
              <a:t> on this knowledge it is possible to estimate as well the truncation error in their composite version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give these formulas in the last column of the table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that, as always, h is the distance between two consecutive interpolation points</a:t>
            </a:r>
          </a:p>
          <a:p>
            <a:endParaRPr lang="en-US" dirty="0" smtClean="0"/>
          </a:p>
          <a:p>
            <a:r>
              <a:rPr lang="en-US" dirty="0" smtClean="0"/>
              <a:t>Note as well that the composite trapezoid</a:t>
            </a:r>
            <a:r>
              <a:rPr lang="en-US" baseline="0" dirty="0" smtClean="0"/>
              <a:t> rule has a truncation error proportional to h square. </a:t>
            </a:r>
          </a:p>
          <a:p>
            <a:r>
              <a:rPr lang="en-US" baseline="0" dirty="0" smtClean="0"/>
              <a:t>We say that the order of the error is in order two in h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Similarly, </a:t>
            </a:r>
            <a:r>
              <a:rPr lang="en-US" dirty="0" smtClean="0"/>
              <a:t>the composite Simpson 1/3</a:t>
            </a:r>
            <a:r>
              <a:rPr lang="en-US" baseline="0" dirty="0" smtClean="0"/>
              <a:t> rule has a truncation error proportional to h power 4. </a:t>
            </a:r>
          </a:p>
          <a:p>
            <a:r>
              <a:rPr lang="en-US" baseline="0" dirty="0" smtClean="0"/>
              <a:t>We say that the order of the error is in order four in h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1030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fact, the really useful</a:t>
            </a:r>
            <a:r>
              <a:rPr lang="en-US" baseline="0" dirty="0" smtClean="0"/>
              <a:t> part in the error formulas is the knowledge of the order of the method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simplified table displayed shows these essential information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a coming lecture, we will learn how, based on this knowledge, we can develop very powerful error estimation formulas that are simple to </a:t>
            </a:r>
            <a:r>
              <a:rPr lang="en-US" baseline="0" dirty="0" smtClean="0"/>
              <a:t>use </a:t>
            </a:r>
            <a:r>
              <a:rPr lang="en-US" baseline="0" dirty="0" smtClean="0"/>
              <a:t>in applications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the moment let us just focus on understanding this new concept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588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use an example to illustrate </a:t>
            </a:r>
            <a:r>
              <a:rPr lang="en-US" smtClean="0"/>
              <a:t>these behaviors </a:t>
            </a:r>
            <a:r>
              <a:rPr lang="en-US" dirty="0" smtClean="0"/>
              <a:t>of the </a:t>
            </a:r>
            <a:r>
              <a:rPr lang="en-US" smtClean="0"/>
              <a:t>truncation errors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integrate the natural logarithmic function between</a:t>
            </a:r>
            <a:r>
              <a:rPr lang="en-US" baseline="0" dirty="0" smtClean="0"/>
              <a:t> 1 and 2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know the exact value of this defined integral to be 2 ln(2)-ln(1) -1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3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now build a table</a:t>
            </a:r>
          </a:p>
          <a:p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will estimate our defined integral with the composite trapezoid and Simpson 1/3 rules</a:t>
            </a:r>
          </a:p>
          <a:p>
            <a:endParaRPr lang="en-US" baseline="0" dirty="0" smtClean="0"/>
          </a:p>
          <a:p>
            <a:r>
              <a:rPr lang="en-US" dirty="0" smtClean="0"/>
              <a:t>We use composite methods</a:t>
            </a:r>
          </a:p>
          <a:p>
            <a:endParaRPr lang="en-US" dirty="0" smtClean="0"/>
          </a:p>
          <a:p>
            <a:r>
              <a:rPr lang="en-US" dirty="0" smtClean="0"/>
              <a:t>In each line of the table we will use a different number of sub-intervals</a:t>
            </a:r>
          </a:p>
          <a:p>
            <a:endParaRPr lang="en-US" dirty="0" smtClean="0"/>
          </a:p>
          <a:p>
            <a:r>
              <a:rPr lang="en-US" dirty="0" smtClean="0"/>
              <a:t>The first line we just</a:t>
            </a:r>
            <a:r>
              <a:rPr lang="en-US" baseline="0" dirty="0" smtClean="0"/>
              <a:t> use a single interval.</a:t>
            </a:r>
          </a:p>
          <a:p>
            <a:r>
              <a:rPr lang="en-US" baseline="0" dirty="0" smtClean="0"/>
              <a:t>This is the same as using the single version of the quadrature formulas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second line we use 2 sub-intervals</a:t>
            </a:r>
          </a:p>
          <a:p>
            <a:r>
              <a:rPr lang="en-US" baseline="0" dirty="0" smtClean="0"/>
              <a:t>In the next line we use 4 sub-intervals and so 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Each time we compute the estimation of the defined integral using the composite methods</a:t>
            </a:r>
          </a:p>
          <a:p>
            <a:r>
              <a:rPr lang="en-US" baseline="0" dirty="0" smtClean="0"/>
              <a:t>As we know the exact value of this integral we can as well compute the true errors and add them into the table</a:t>
            </a:r>
          </a:p>
          <a:p>
            <a:endParaRPr lang="en-US" dirty="0" smtClean="0"/>
          </a:p>
          <a:p>
            <a:r>
              <a:rPr lang="en-US" dirty="0" smtClean="0"/>
              <a:t>For each method</a:t>
            </a:r>
            <a:r>
              <a:rPr lang="en-US" baseline="0" dirty="0" smtClean="0"/>
              <a:t> we calculate as well the distance between two interpolating points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lecture on composite methods we have learned how to do this</a:t>
            </a:r>
          </a:p>
          <a:p>
            <a:endParaRPr lang="en-US" baseline="0" dirty="0" smtClean="0"/>
          </a:p>
          <a:p>
            <a:r>
              <a:rPr lang="en-US" dirty="0" smtClean="0"/>
              <a:t>In the case of the trapezoid</a:t>
            </a:r>
            <a:r>
              <a:rPr lang="en-US" baseline="0" dirty="0" smtClean="0"/>
              <a:t> method this is the length of the integration interval divided by the number of sub-intervals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the case of the Simpson 1/3</a:t>
            </a:r>
            <a:r>
              <a:rPr lang="en-US" baseline="0" dirty="0" smtClean="0"/>
              <a:t> method this is the length of the integration interval divided by twice the number of sub-intervals</a:t>
            </a:r>
          </a:p>
          <a:p>
            <a:endParaRPr lang="en-US" baseline="0" dirty="0" smtClean="0"/>
          </a:p>
          <a:p>
            <a:r>
              <a:rPr lang="en-US" dirty="0" smtClean="0"/>
              <a:t>I invite you to try to build this table using the</a:t>
            </a:r>
            <a:r>
              <a:rPr lang="en-US" baseline="0" dirty="0" smtClean="0"/>
              <a:t> octave scripts you developed in the frame of the lecture on composite methods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349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compute</a:t>
            </a:r>
            <a:r>
              <a:rPr lang="en-US" baseline="0" dirty="0" smtClean="0"/>
              <a:t> the true errors of the Trapezoid and the Simpson 1/3 rule for increasing number </a:t>
            </a:r>
            <a:r>
              <a:rPr lang="en-US" baseline="0" dirty="0" smtClean="0"/>
              <a:t>of </a:t>
            </a:r>
            <a:r>
              <a:rPr lang="en-US" baseline="0" dirty="0" smtClean="0"/>
              <a:t>sub-intervals, which results in smaller and smaller values of h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 we note that, as expected, the composite Simpson 1/3 rule, for a given value of h, has a smaller error than the composite trapezoid method</a:t>
            </a:r>
          </a:p>
          <a:p>
            <a:endParaRPr lang="en-US" baseline="0" dirty="0" smtClean="0"/>
          </a:p>
          <a:p>
            <a:r>
              <a:rPr lang="en-US" baseline="0" dirty="0" smtClean="0"/>
              <a:t>Both methods reduce their error as we use smaller values of h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fast do they reduce their error?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According what we explained few slides ago, the composite trapezoid method decreases the error proportional to h square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composite Simpson 1/3 method decrease the error proportional to h power 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Fitting a power law confirms this behavior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aseline="0" dirty="0" smtClean="0"/>
              <a:t>The composite trapezoid method decrease the error proportional to h power 1.9952, which very close to two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the composite Simpson 1/3 method decrease the error proportional to h power 3.9701 which is very close to four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2629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we reduce the error as much as we want?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we continue our calculations with even smaller values of h we observe that eventually the error, in case of the Simpson 1/3 rule, does no longer decrease but on the contrary will increase</a:t>
            </a:r>
          </a:p>
          <a:p>
            <a:endParaRPr lang="en-US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3110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reason for this are</a:t>
            </a:r>
            <a:r>
              <a:rPr lang="en-US" baseline="0" dirty="0" smtClean="0"/>
              <a:t> round-off errors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Indeed, the methods will first decrease the total error according what we expect from the truncation error.</a:t>
            </a:r>
          </a:p>
          <a:p>
            <a:r>
              <a:rPr lang="en-US" baseline="0" dirty="0" smtClean="0"/>
              <a:t>But eventually round-off errors take over and the total error increases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exactly the same behavior we observed in case of the total error of formulas to estimate the derivative of a function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358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image" Target="../media/image620.png"/><Relationship Id="rId18" Type="http://schemas.openxmlformats.org/officeDocument/2006/relationships/image" Target="../media/image73.png"/><Relationship Id="rId7" Type="http://schemas.openxmlformats.org/officeDocument/2006/relationships/image" Target="../media/image520.png"/><Relationship Id="rId12" Type="http://schemas.openxmlformats.org/officeDocument/2006/relationships/image" Target="../media/image6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11" Type="http://schemas.openxmlformats.org/officeDocument/2006/relationships/image" Target="../media/image600.png"/><Relationship Id="rId5" Type="http://schemas.openxmlformats.org/officeDocument/2006/relationships/image" Target="../media/image50.png"/><Relationship Id="rId15" Type="http://schemas.openxmlformats.org/officeDocument/2006/relationships/image" Target="../media/image660.png"/><Relationship Id="rId10" Type="http://schemas.openxmlformats.org/officeDocument/2006/relationships/image" Target="../media/image590.png"/><Relationship Id="rId19" Type="http://schemas.openxmlformats.org/officeDocument/2006/relationships/image" Target="../media/image3.png"/><Relationship Id="rId4" Type="http://schemas.openxmlformats.org/officeDocument/2006/relationships/image" Target="../media/image640.png"/><Relationship Id="rId9" Type="http://schemas.openxmlformats.org/officeDocument/2006/relationships/image" Target="../media/image580.png"/><Relationship Id="rId14" Type="http://schemas.openxmlformats.org/officeDocument/2006/relationships/image" Target="../media/image6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Order of convergence</a:t>
            </a:r>
          </a:p>
        </p:txBody>
      </p:sp>
    </p:spTree>
    <p:extLst>
      <p:ext uri="{BB962C8B-B14F-4D97-AF65-F5344CB8AC3E}">
        <p14:creationId xmlns:p14="http://schemas.microsoft.com/office/powerpoint/2010/main" val="197682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8CBB-52FE-41BC-B67E-26EC47CC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F3BE31-710C-4BE2-9B16-E4EA4F4A9D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truncation error of composite methods decreases as we use more and more sub-intervals</a:t>
                </a:r>
              </a:p>
              <a:p>
                <a:r>
                  <a:rPr lang="en-US" dirty="0" smtClean="0"/>
                  <a:t>For the trapezoid method the truncation error is in order 2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CA" dirty="0" smtClean="0"/>
              </a:p>
              <a:p>
                <a:r>
                  <a:rPr lang="en-US" dirty="0" smtClean="0"/>
                  <a:t>For the Simpson 1/3 rule the truncation </a:t>
                </a:r>
                <a:r>
                  <a:rPr lang="en-US" dirty="0"/>
                  <a:t>error is in order </a:t>
                </a:r>
                <a:r>
                  <a:rPr lang="en-US" dirty="0" smtClean="0"/>
                  <a:t>4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CA" dirty="0"/>
              </a:p>
              <a:p>
                <a:r>
                  <a:rPr lang="en-US" dirty="0" smtClean="0"/>
                  <a:t>Practically, when using very small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dirty="0" smtClean="0"/>
                  <a:t>, round-off errors will take over and the error will increase  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F3BE31-710C-4BE2-9B16-E4EA4F4A9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27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FFDD-C1BE-4CE4-8488-FF465EB1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1517A-61F9-4933-A210-A3B985B6E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previous lecture we learned how the truncation error of quadrature formulas can be estimated based on the estimation of the interpolation error</a:t>
            </a:r>
          </a:p>
          <a:p>
            <a:r>
              <a:rPr lang="en-US" dirty="0"/>
              <a:t>In the present lecture we want to learn how to generalize this result to composite methods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073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088C-F94A-48C2-89A9-F188590F3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of Quadrature Formulas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45F6322-8241-4053-A3F7-828B70516A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9019123"/>
                  </p:ext>
                </p:extLst>
              </p:nvPr>
            </p:nvGraphicFramePr>
            <p:xfrm>
              <a:off x="762000" y="2133600"/>
              <a:ext cx="10972800" cy="35331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1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1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52800">
                      <a:extLst>
                        <a:ext uri="{9D8B030D-6E8A-4147-A177-3AD203B41FA5}">
                          <a16:colId xmlns:a16="http://schemas.microsoft.com/office/drawing/2014/main" val="2019281122"/>
                        </a:ext>
                      </a:extLst>
                    </a:gridCol>
                  </a:tblGrid>
                  <a:tr h="624552">
                    <a:tc rowSpan="2">
                      <a:txBody>
                        <a:bodyPr/>
                        <a:lstStyle/>
                        <a:p>
                          <a:r>
                            <a:rPr lang="en-US" sz="3200" dirty="0"/>
                            <a:t>Quadrature Formula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Truncation Error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24552">
                    <a:tc vMerge="1"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32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Single</a:t>
                          </a: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32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Composite</a:t>
                          </a: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4064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Trapezoid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Simpson 1/3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28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90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𝐼𝑉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180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𝐼𝑉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45F6322-8241-4053-A3F7-828B70516A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9019123"/>
                  </p:ext>
                </p:extLst>
              </p:nvPr>
            </p:nvGraphicFramePr>
            <p:xfrm>
              <a:off x="762000" y="2133600"/>
              <a:ext cx="10972800" cy="35331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1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1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52800">
                      <a:extLst>
                        <a:ext uri="{9D8B030D-6E8A-4147-A177-3AD203B41FA5}">
                          <a16:colId xmlns:a16="http://schemas.microsoft.com/office/drawing/2014/main" val="2019281122"/>
                        </a:ext>
                      </a:extLst>
                    </a:gridCol>
                  </a:tblGrid>
                  <a:tr h="624552">
                    <a:tc rowSpan="2">
                      <a:txBody>
                        <a:bodyPr/>
                        <a:lstStyle/>
                        <a:p>
                          <a:r>
                            <a:rPr lang="en-US" sz="3200" dirty="0"/>
                            <a:t>Quadrature Formula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Truncation Error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24552">
                    <a:tc vMerge="1"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32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Single</a:t>
                          </a: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32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Composite</a:t>
                          </a: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4064738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Trapezoid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20" t="-140645" r="-88800" b="-14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7636" t="-140645" r="-909" b="-14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39152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Simpson 1/3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20" t="-169545" r="-88800" b="-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7636" t="-169545" r="-909" b="-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9904C34-0145-4F26-922B-82A2E1902D43}"/>
                  </a:ext>
                </a:extLst>
              </p:cNvPr>
              <p:cNvSpPr/>
              <p:nvPr/>
            </p:nvSpPr>
            <p:spPr>
              <a:xfrm>
                <a:off x="8534400" y="5859478"/>
                <a:ext cx="29612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with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CA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9904C34-0145-4F26-922B-82A2E1902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5859478"/>
                <a:ext cx="2961260" cy="523220"/>
              </a:xfrm>
              <a:prstGeom prst="rect">
                <a:avLst/>
              </a:prstGeom>
              <a:blipFill>
                <a:blip r:embed="rId4"/>
                <a:stretch>
                  <a:fillRect l="-4115" t="-10465" b="-325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65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2933700" y="2933700"/>
            <a:ext cx="1645920" cy="813129"/>
          </a:xfrm>
          <a:custGeom>
            <a:avLst/>
            <a:gdLst>
              <a:gd name="connsiteX0" fmla="*/ 0 w 1645920"/>
              <a:gd name="connsiteY0" fmla="*/ 563880 h 813129"/>
              <a:gd name="connsiteX1" fmla="*/ 822960 w 1645920"/>
              <a:gd name="connsiteY1" fmla="*/ 784860 h 813129"/>
              <a:gd name="connsiteX2" fmla="*/ 1645920 w 1645920"/>
              <a:gd name="connsiteY2" fmla="*/ 0 h 813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5920" h="813129">
                <a:moveTo>
                  <a:pt x="0" y="563880"/>
                </a:moveTo>
                <a:cubicBezTo>
                  <a:pt x="274320" y="721360"/>
                  <a:pt x="548640" y="878840"/>
                  <a:pt x="822960" y="784860"/>
                </a:cubicBezTo>
                <a:cubicBezTo>
                  <a:pt x="1097280" y="690880"/>
                  <a:pt x="1371600" y="345440"/>
                  <a:pt x="1645920" y="0"/>
                </a:cubicBezTo>
              </a:path>
            </a:pathLst>
          </a:cu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310640" y="3299460"/>
            <a:ext cx="1623060" cy="658321"/>
          </a:xfrm>
          <a:custGeom>
            <a:avLst/>
            <a:gdLst>
              <a:gd name="connsiteX0" fmla="*/ 0 w 1623060"/>
              <a:gd name="connsiteY0" fmla="*/ 0 h 658321"/>
              <a:gd name="connsiteX1" fmla="*/ 792480 w 1623060"/>
              <a:gd name="connsiteY1" fmla="*/ 655320 h 658321"/>
              <a:gd name="connsiteX2" fmla="*/ 1623060 w 1623060"/>
              <a:gd name="connsiteY2" fmla="*/ 198120 h 658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3060" h="658321">
                <a:moveTo>
                  <a:pt x="0" y="0"/>
                </a:moveTo>
                <a:cubicBezTo>
                  <a:pt x="260985" y="311150"/>
                  <a:pt x="521970" y="622300"/>
                  <a:pt x="792480" y="655320"/>
                </a:cubicBezTo>
                <a:cubicBezTo>
                  <a:pt x="1062990" y="688340"/>
                  <a:pt x="1343025" y="443230"/>
                  <a:pt x="1623060" y="198120"/>
                </a:cubicBezTo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Order of Truncation Error of Composite Methods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56494" y="2114212"/>
            <a:ext cx="21964" cy="3608016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103602" y="1967830"/>
                <a:ext cx="182145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602" y="1967830"/>
                <a:ext cx="1821458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135063" y="5075530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063" y="5075530"/>
                <a:ext cx="426399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6020" y="1956085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20" y="1956085"/>
                <a:ext cx="426399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685800" y="5211266"/>
            <a:ext cx="4480399" cy="0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1139758" y="2577455"/>
            <a:ext cx="3714557" cy="1824170"/>
          </a:xfrm>
          <a:custGeom>
            <a:avLst/>
            <a:gdLst>
              <a:gd name="connsiteX0" fmla="*/ 0 w 3510844"/>
              <a:gd name="connsiteY0" fmla="*/ 79022 h 1873364"/>
              <a:gd name="connsiteX1" fmla="*/ 519288 w 3510844"/>
              <a:gd name="connsiteY1" fmla="*/ 1840089 h 1873364"/>
              <a:gd name="connsiteX2" fmla="*/ 1140177 w 3510844"/>
              <a:gd name="connsiteY2" fmla="*/ 1207911 h 1873364"/>
              <a:gd name="connsiteX3" fmla="*/ 1840088 w 3510844"/>
              <a:gd name="connsiteY3" fmla="*/ 903111 h 1873364"/>
              <a:gd name="connsiteX4" fmla="*/ 3510844 w 3510844"/>
              <a:gd name="connsiteY4" fmla="*/ 0 h 1873364"/>
              <a:gd name="connsiteX0" fmla="*/ 0 w 3510844"/>
              <a:gd name="connsiteY0" fmla="*/ 79022 h 2092804"/>
              <a:gd name="connsiteX1" fmla="*/ 936977 w 3510844"/>
              <a:gd name="connsiteY1" fmla="*/ 2065867 h 2092804"/>
              <a:gd name="connsiteX2" fmla="*/ 1140177 w 3510844"/>
              <a:gd name="connsiteY2" fmla="*/ 1207911 h 2092804"/>
              <a:gd name="connsiteX3" fmla="*/ 1840088 w 3510844"/>
              <a:gd name="connsiteY3" fmla="*/ 903111 h 2092804"/>
              <a:gd name="connsiteX4" fmla="*/ 3510844 w 3510844"/>
              <a:gd name="connsiteY4" fmla="*/ 0 h 2092804"/>
              <a:gd name="connsiteX0" fmla="*/ 0 w 3510844"/>
              <a:gd name="connsiteY0" fmla="*/ 79022 h 2091324"/>
              <a:gd name="connsiteX1" fmla="*/ 936977 w 3510844"/>
              <a:gd name="connsiteY1" fmla="*/ 2065867 h 2091324"/>
              <a:gd name="connsiteX2" fmla="*/ 1919110 w 3510844"/>
              <a:gd name="connsiteY2" fmla="*/ 1185333 h 2091324"/>
              <a:gd name="connsiteX3" fmla="*/ 1840088 w 3510844"/>
              <a:gd name="connsiteY3" fmla="*/ 903111 h 2091324"/>
              <a:gd name="connsiteX4" fmla="*/ 3510844 w 3510844"/>
              <a:gd name="connsiteY4" fmla="*/ 0 h 2091324"/>
              <a:gd name="connsiteX0" fmla="*/ 0 w 3510844"/>
              <a:gd name="connsiteY0" fmla="*/ 79022 h 2090654"/>
              <a:gd name="connsiteX1" fmla="*/ 936977 w 3510844"/>
              <a:gd name="connsiteY1" fmla="*/ 2065867 h 2090654"/>
              <a:gd name="connsiteX2" fmla="*/ 1919110 w 3510844"/>
              <a:gd name="connsiteY2" fmla="*/ 1185333 h 2090654"/>
              <a:gd name="connsiteX3" fmla="*/ 2573866 w 3510844"/>
              <a:gd name="connsiteY3" fmla="*/ 1072445 h 2090654"/>
              <a:gd name="connsiteX4" fmla="*/ 3510844 w 3510844"/>
              <a:gd name="connsiteY4" fmla="*/ 0 h 2090654"/>
              <a:gd name="connsiteX0" fmla="*/ 0 w 3510844"/>
              <a:gd name="connsiteY0" fmla="*/ 79022 h 1925260"/>
              <a:gd name="connsiteX1" fmla="*/ 522116 w 3510844"/>
              <a:gd name="connsiteY1" fmla="*/ 1896534 h 1925260"/>
              <a:gd name="connsiteX2" fmla="*/ 1919110 w 3510844"/>
              <a:gd name="connsiteY2" fmla="*/ 1185333 h 1925260"/>
              <a:gd name="connsiteX3" fmla="*/ 2573866 w 3510844"/>
              <a:gd name="connsiteY3" fmla="*/ 1072445 h 1925260"/>
              <a:gd name="connsiteX4" fmla="*/ 3510844 w 3510844"/>
              <a:gd name="connsiteY4" fmla="*/ 0 h 1925260"/>
              <a:gd name="connsiteX0" fmla="*/ 0 w 3510844"/>
              <a:gd name="connsiteY0" fmla="*/ 79022 h 1922817"/>
              <a:gd name="connsiteX1" fmla="*/ 522116 w 3510844"/>
              <a:gd name="connsiteY1" fmla="*/ 1896534 h 1922817"/>
              <a:gd name="connsiteX2" fmla="*/ 1302137 w 3510844"/>
              <a:gd name="connsiteY2" fmla="*/ 1151467 h 1922817"/>
              <a:gd name="connsiteX3" fmla="*/ 2573866 w 3510844"/>
              <a:gd name="connsiteY3" fmla="*/ 1072445 h 1922817"/>
              <a:gd name="connsiteX4" fmla="*/ 3510844 w 3510844"/>
              <a:gd name="connsiteY4" fmla="*/ 0 h 1922817"/>
              <a:gd name="connsiteX0" fmla="*/ 0 w 3510844"/>
              <a:gd name="connsiteY0" fmla="*/ 79022 h 1922308"/>
              <a:gd name="connsiteX1" fmla="*/ 522116 w 3510844"/>
              <a:gd name="connsiteY1" fmla="*/ 1896534 h 1922308"/>
              <a:gd name="connsiteX2" fmla="*/ 1302137 w 3510844"/>
              <a:gd name="connsiteY2" fmla="*/ 1151467 h 1922308"/>
              <a:gd name="connsiteX3" fmla="*/ 2403667 w 3510844"/>
              <a:gd name="connsiteY3" fmla="*/ 1185334 h 1922308"/>
              <a:gd name="connsiteX4" fmla="*/ 3510844 w 3510844"/>
              <a:gd name="connsiteY4" fmla="*/ 0 h 1922308"/>
              <a:gd name="connsiteX0" fmla="*/ 0 w 3510844"/>
              <a:gd name="connsiteY0" fmla="*/ 79022 h 1922308"/>
              <a:gd name="connsiteX1" fmla="*/ 522116 w 3510844"/>
              <a:gd name="connsiteY1" fmla="*/ 1896534 h 1922308"/>
              <a:gd name="connsiteX2" fmla="*/ 1100026 w 3510844"/>
              <a:gd name="connsiteY2" fmla="*/ 1151467 h 1922308"/>
              <a:gd name="connsiteX3" fmla="*/ 2403667 w 3510844"/>
              <a:gd name="connsiteY3" fmla="*/ 1185334 h 1922308"/>
              <a:gd name="connsiteX4" fmla="*/ 3510844 w 3510844"/>
              <a:gd name="connsiteY4" fmla="*/ 0 h 1922308"/>
              <a:gd name="connsiteX0" fmla="*/ 0 w 3510844"/>
              <a:gd name="connsiteY0" fmla="*/ 79022 h 1921914"/>
              <a:gd name="connsiteX1" fmla="*/ 522116 w 3510844"/>
              <a:gd name="connsiteY1" fmla="*/ 1896534 h 1921914"/>
              <a:gd name="connsiteX2" fmla="*/ 1100026 w 3510844"/>
              <a:gd name="connsiteY2" fmla="*/ 1151467 h 1921914"/>
              <a:gd name="connsiteX3" fmla="*/ 2361118 w 3510844"/>
              <a:gd name="connsiteY3" fmla="*/ 1275645 h 1921914"/>
              <a:gd name="connsiteX4" fmla="*/ 3510844 w 3510844"/>
              <a:gd name="connsiteY4" fmla="*/ 0 h 1921914"/>
              <a:gd name="connsiteX0" fmla="*/ 0 w 3500206"/>
              <a:gd name="connsiteY0" fmla="*/ 0 h 1842892"/>
              <a:gd name="connsiteX1" fmla="*/ 522116 w 3500206"/>
              <a:gd name="connsiteY1" fmla="*/ 1817512 h 1842892"/>
              <a:gd name="connsiteX2" fmla="*/ 1100026 w 3500206"/>
              <a:gd name="connsiteY2" fmla="*/ 1072445 h 1842892"/>
              <a:gd name="connsiteX3" fmla="*/ 2361118 w 3500206"/>
              <a:gd name="connsiteY3" fmla="*/ 1196623 h 1842892"/>
              <a:gd name="connsiteX4" fmla="*/ 3500206 w 3500206"/>
              <a:gd name="connsiteY4" fmla="*/ 101600 h 1842892"/>
              <a:gd name="connsiteX0" fmla="*/ 0 w 3500206"/>
              <a:gd name="connsiteY0" fmla="*/ 0 h 1842892"/>
              <a:gd name="connsiteX1" fmla="*/ 522116 w 3500206"/>
              <a:gd name="connsiteY1" fmla="*/ 1817512 h 1842892"/>
              <a:gd name="connsiteX2" fmla="*/ 1100026 w 3500206"/>
              <a:gd name="connsiteY2" fmla="*/ 1072445 h 1842892"/>
              <a:gd name="connsiteX3" fmla="*/ 2361118 w 3500206"/>
              <a:gd name="connsiteY3" fmla="*/ 1196623 h 1842892"/>
              <a:gd name="connsiteX4" fmla="*/ 3500206 w 3500206"/>
              <a:gd name="connsiteY4" fmla="*/ 101600 h 1842892"/>
              <a:gd name="connsiteX0" fmla="*/ 0 w 3500206"/>
              <a:gd name="connsiteY0" fmla="*/ 0 h 1824406"/>
              <a:gd name="connsiteX1" fmla="*/ 522116 w 3500206"/>
              <a:gd name="connsiteY1" fmla="*/ 1817512 h 1824406"/>
              <a:gd name="connsiteX2" fmla="*/ 1429787 w 3500206"/>
              <a:gd name="connsiteY2" fmla="*/ 643467 h 1824406"/>
              <a:gd name="connsiteX3" fmla="*/ 2361118 w 3500206"/>
              <a:gd name="connsiteY3" fmla="*/ 1196623 h 1824406"/>
              <a:gd name="connsiteX4" fmla="*/ 3500206 w 3500206"/>
              <a:gd name="connsiteY4" fmla="*/ 101600 h 1824406"/>
              <a:gd name="connsiteX0" fmla="*/ 0 w 3500206"/>
              <a:gd name="connsiteY0" fmla="*/ 0 h 1824170"/>
              <a:gd name="connsiteX1" fmla="*/ 522116 w 3500206"/>
              <a:gd name="connsiteY1" fmla="*/ 1817512 h 1824170"/>
              <a:gd name="connsiteX2" fmla="*/ 1429787 w 3500206"/>
              <a:gd name="connsiteY2" fmla="*/ 643467 h 1824170"/>
              <a:gd name="connsiteX3" fmla="*/ 2095181 w 3500206"/>
              <a:gd name="connsiteY3" fmla="*/ 1467556 h 1824170"/>
              <a:gd name="connsiteX4" fmla="*/ 3500206 w 3500206"/>
              <a:gd name="connsiteY4" fmla="*/ 101600 h 1824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0206" h="1824170">
                <a:moveTo>
                  <a:pt x="0" y="0"/>
                </a:moveTo>
                <a:cubicBezTo>
                  <a:pt x="164629" y="786459"/>
                  <a:pt x="283818" y="1710268"/>
                  <a:pt x="522116" y="1817512"/>
                </a:cubicBezTo>
                <a:cubicBezTo>
                  <a:pt x="760414" y="1924756"/>
                  <a:pt x="1167610" y="701793"/>
                  <a:pt x="1429787" y="643467"/>
                </a:cubicBezTo>
                <a:cubicBezTo>
                  <a:pt x="1691964" y="585141"/>
                  <a:pt x="1829892" y="1665111"/>
                  <a:pt x="2095181" y="1467556"/>
                </a:cubicBezTo>
                <a:cubicBezTo>
                  <a:pt x="2360470" y="1270001"/>
                  <a:pt x="3239765" y="327378"/>
                  <a:pt x="3500206" y="101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95400" y="3029153"/>
            <a:ext cx="0" cy="2295499"/>
          </a:xfrm>
          <a:prstGeom prst="line">
            <a:avLst/>
          </a:prstGeom>
          <a:ln w="19050">
            <a:solidFill>
              <a:srgbClr val="48A6A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085447" y="5343525"/>
                <a:ext cx="371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447" y="5343525"/>
                <a:ext cx="37144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355690" y="5343525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690" y="5343525"/>
                <a:ext cx="367665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4572000" y="2743200"/>
            <a:ext cx="0" cy="2591456"/>
          </a:xfrm>
          <a:prstGeom prst="line">
            <a:avLst/>
          </a:prstGeom>
          <a:ln w="19050">
            <a:solidFill>
              <a:srgbClr val="48A6A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08433" y="3999652"/>
            <a:ext cx="0" cy="1211614"/>
          </a:xfrm>
          <a:prstGeom prst="line">
            <a:avLst/>
          </a:prstGeom>
          <a:ln w="19050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61642" y="3641940"/>
            <a:ext cx="0" cy="1569326"/>
          </a:xfrm>
          <a:prstGeom prst="line">
            <a:avLst/>
          </a:prstGeom>
          <a:ln w="19050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935239" y="2513186"/>
            <a:ext cx="5304" cy="2698080"/>
          </a:xfrm>
          <a:prstGeom prst="line">
            <a:avLst/>
          </a:prstGeom>
          <a:ln w="19050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254092" y="3253543"/>
            <a:ext cx="109989" cy="109989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054580" y="3889663"/>
            <a:ext cx="109989" cy="109989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886595" y="3434545"/>
            <a:ext cx="109989" cy="109989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260932" y="5343525"/>
                <a:ext cx="7033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932" y="5343525"/>
                <a:ext cx="703334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1903560" y="5184959"/>
                <a:ext cx="472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560" y="5184959"/>
                <a:ext cx="472629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2704229" y="5184959"/>
                <a:ext cx="472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229" y="5184959"/>
                <a:ext cx="472629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3544833" y="5184959"/>
                <a:ext cx="472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833" y="5184959"/>
                <a:ext cx="472629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4544714" y="5343525"/>
                <a:ext cx="7033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714" y="5343525"/>
                <a:ext cx="703334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/>
          <p:cNvSpPr/>
          <p:nvPr/>
        </p:nvSpPr>
        <p:spPr>
          <a:xfrm>
            <a:off x="4517004" y="2852952"/>
            <a:ext cx="109989" cy="109989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706648" y="3648448"/>
            <a:ext cx="109989" cy="109989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309175" y="2165505"/>
            <a:ext cx="1624525" cy="687773"/>
            <a:chOff x="1309175" y="2165505"/>
            <a:chExt cx="1624525" cy="6877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1918486" y="2165505"/>
                  <a:ext cx="48808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8486" y="2165505"/>
                  <a:ext cx="488082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ight Brace 52"/>
            <p:cNvSpPr/>
            <p:nvPr/>
          </p:nvSpPr>
          <p:spPr>
            <a:xfrm rot="16200000">
              <a:off x="2042318" y="1961896"/>
              <a:ext cx="158239" cy="1624525"/>
            </a:xfrm>
            <a:prstGeom prst="rightBrace">
              <a:avLst>
                <a:gd name="adj1" fmla="val 61003"/>
                <a:gd name="adj2" fmla="val 50000"/>
              </a:avLst>
            </a:prstGeom>
            <a:ln w="22225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33700" y="1970139"/>
            <a:ext cx="1624525" cy="724848"/>
            <a:chOff x="2933700" y="1970139"/>
            <a:chExt cx="1624525" cy="7248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3522262" y="1970139"/>
                  <a:ext cx="49520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2262" y="1970139"/>
                  <a:ext cx="495200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ight Brace 53"/>
            <p:cNvSpPr/>
            <p:nvPr/>
          </p:nvSpPr>
          <p:spPr>
            <a:xfrm rot="16200000">
              <a:off x="3666843" y="1803605"/>
              <a:ext cx="158239" cy="1624525"/>
            </a:xfrm>
            <a:prstGeom prst="rightBrace">
              <a:avLst>
                <a:gd name="adj1" fmla="val 61003"/>
                <a:gd name="adj2" fmla="val 50000"/>
              </a:avLst>
            </a:prstGeom>
            <a:ln w="22225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728CBD-5BEE-4050-B792-9120EF32208D}"/>
              </a:ext>
            </a:extLst>
          </p:cNvPr>
          <p:cNvGrpSpPr/>
          <p:nvPr/>
        </p:nvGrpSpPr>
        <p:grpSpPr>
          <a:xfrm>
            <a:off x="2918460" y="5614798"/>
            <a:ext cx="815340" cy="511366"/>
            <a:chOff x="2383644" y="3681573"/>
            <a:chExt cx="815340" cy="5113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4CC6EF0-DE91-4AFD-B501-12DE64A69749}"/>
                    </a:ext>
                  </a:extLst>
                </p:cNvPr>
                <p:cNvSpPr txBox="1"/>
                <p:nvPr/>
              </p:nvSpPr>
              <p:spPr>
                <a:xfrm>
                  <a:off x="2610292" y="3823607"/>
                  <a:ext cx="3697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CA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4CC6EF0-DE91-4AFD-B501-12DE64A697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0292" y="3823607"/>
                  <a:ext cx="36978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F64779E3-C63C-4EF9-9A85-3D5AE4D5F261}"/>
                </a:ext>
              </a:extLst>
            </p:cNvPr>
            <p:cNvSpPr/>
            <p:nvPr/>
          </p:nvSpPr>
          <p:spPr>
            <a:xfrm rot="5400000">
              <a:off x="2715114" y="3350103"/>
              <a:ext cx="152400" cy="815340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48A6AD"/>
                </a:solidFill>
              </a:endParaRPr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F2A3A-FFAF-448C-BAB6-7FEE6956B8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Table 49">
                <a:extLst>
                  <a:ext uri="{FF2B5EF4-FFF2-40B4-BE49-F238E27FC236}">
                    <a16:creationId xmlns:a16="http://schemas.microsoft.com/office/drawing/2014/main" id="{C795D457-A1BF-4085-AE4E-D031F564C1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9145584"/>
                  </p:ext>
                </p:extLst>
              </p:nvPr>
            </p:nvGraphicFramePr>
            <p:xfrm>
              <a:off x="6197600" y="2689577"/>
              <a:ext cx="5384800" cy="239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92400">
                      <a:extLst>
                        <a:ext uri="{9D8B030D-6E8A-4147-A177-3AD203B41FA5}">
                          <a16:colId xmlns:a16="http://schemas.microsoft.com/office/drawing/2014/main" val="1550807269"/>
                        </a:ext>
                      </a:extLst>
                    </a:gridCol>
                  </a:tblGrid>
                  <a:tr h="1249104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Quadrature 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Truncation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Trapezoid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Simpson 1/3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Table 49">
                <a:extLst>
                  <a:ext uri="{FF2B5EF4-FFF2-40B4-BE49-F238E27FC236}">
                    <a16:creationId xmlns:a16="http://schemas.microsoft.com/office/drawing/2014/main" id="{C795D457-A1BF-4085-AE4E-D031F564C1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9145584"/>
                  </p:ext>
                </p:extLst>
              </p:nvPr>
            </p:nvGraphicFramePr>
            <p:xfrm>
              <a:off x="6197600" y="2689577"/>
              <a:ext cx="5384800" cy="22854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92400">
                      <a:extLst>
                        <a:ext uri="{9D8B030D-6E8A-4147-A177-3AD203B41FA5}">
                          <a16:colId xmlns:a16="http://schemas.microsoft.com/office/drawing/2014/main" val="1550807269"/>
                        </a:ext>
                      </a:extLst>
                    </a:gridCol>
                  </a:tblGrid>
                  <a:tr h="1249104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Quadrature 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Truncation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Trapezoid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0226" t="-257647" r="-1131" b="-13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Simpson 1/3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0226" t="-357647" r="-1131" b="-3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1355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1A46-A443-4483-B12A-67AF161D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ED37EE-7A88-4121-A394-51BA3009D3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Apply Trapezoid and Simpson 1-/3 composite formulas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Exact value: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ED37EE-7A88-4121-A394-51BA3009D3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96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49E5A-2A39-4882-93C4-F30819DA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0EA54A35-1E67-461D-9F0A-CA41ADAFB6B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77180999"/>
                  </p:ext>
                </p:extLst>
              </p:nvPr>
            </p:nvGraphicFramePr>
            <p:xfrm>
              <a:off x="598169" y="2590800"/>
              <a:ext cx="10972801" cy="2214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7543">
                      <a:extLst>
                        <a:ext uri="{9D8B030D-6E8A-4147-A177-3AD203B41FA5}">
                          <a16:colId xmlns:a16="http://schemas.microsoft.com/office/drawing/2014/main" val="181621291"/>
                        </a:ext>
                      </a:extLst>
                    </a:gridCol>
                    <a:gridCol w="1567543">
                      <a:extLst>
                        <a:ext uri="{9D8B030D-6E8A-4147-A177-3AD203B41FA5}">
                          <a16:colId xmlns:a16="http://schemas.microsoft.com/office/drawing/2014/main" val="3239103058"/>
                        </a:ext>
                      </a:extLst>
                    </a:gridCol>
                    <a:gridCol w="1567543">
                      <a:extLst>
                        <a:ext uri="{9D8B030D-6E8A-4147-A177-3AD203B41FA5}">
                          <a16:colId xmlns:a16="http://schemas.microsoft.com/office/drawing/2014/main" val="2249788239"/>
                        </a:ext>
                      </a:extLst>
                    </a:gridCol>
                    <a:gridCol w="1567543">
                      <a:extLst>
                        <a:ext uri="{9D8B030D-6E8A-4147-A177-3AD203B41FA5}">
                          <a16:colId xmlns:a16="http://schemas.microsoft.com/office/drawing/2014/main" val="3281819309"/>
                        </a:ext>
                      </a:extLst>
                    </a:gridCol>
                    <a:gridCol w="1567543">
                      <a:extLst>
                        <a:ext uri="{9D8B030D-6E8A-4147-A177-3AD203B41FA5}">
                          <a16:colId xmlns:a16="http://schemas.microsoft.com/office/drawing/2014/main" val="3900566449"/>
                        </a:ext>
                      </a:extLst>
                    </a:gridCol>
                    <a:gridCol w="1567543">
                      <a:extLst>
                        <a:ext uri="{9D8B030D-6E8A-4147-A177-3AD203B41FA5}">
                          <a16:colId xmlns:a16="http://schemas.microsoft.com/office/drawing/2014/main" val="3715622446"/>
                        </a:ext>
                      </a:extLst>
                    </a:gridCol>
                    <a:gridCol w="1567543">
                      <a:extLst>
                        <a:ext uri="{9D8B030D-6E8A-4147-A177-3AD203B41FA5}">
                          <a16:colId xmlns:a16="http://schemas.microsoft.com/office/drawing/2014/main" val="3750833342"/>
                        </a:ext>
                      </a:extLst>
                    </a:gridCol>
                  </a:tblGrid>
                  <a:tr h="320040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Number of sub-intervals</a:t>
                          </a:r>
                          <a:endParaRPr lang="en-CA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Integral approximation</a:t>
                          </a:r>
                          <a:endParaRPr lang="en-CA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True error</a:t>
                          </a:r>
                          <a:endParaRPr lang="en-CA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5117038"/>
                      </a:ext>
                    </a:extLst>
                  </a:tr>
                  <a:tr h="320040">
                    <a:tc vMerge="1"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Trapezoid</a:t>
                          </a:r>
                          <a:endParaRPr lang="en-CA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Simpson</a:t>
                          </a:r>
                          <a:endParaRPr lang="en-CA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Trapezoid</a:t>
                          </a:r>
                          <a:endParaRPr lang="en-CA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Simpson</a:t>
                          </a:r>
                          <a:endParaRPr lang="en-CA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Trapezoid</a:t>
                          </a:r>
                          <a:endParaRPr lang="en-CA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Simpson</a:t>
                          </a:r>
                          <a:endParaRPr lang="en-CA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7817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0.3466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0.3858346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0.0397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5 10</a:t>
                          </a:r>
                          <a:r>
                            <a:rPr lang="en-US" baseline="30000" dirty="0"/>
                            <a:t>-4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06752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0.3760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0.3862595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0.0103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3 10</a:t>
                          </a:r>
                          <a:r>
                            <a:rPr lang="en-US" baseline="30000" dirty="0"/>
                            <a:t>-5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5420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0.0026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2 10</a:t>
                          </a:r>
                          <a:r>
                            <a:rPr lang="en-US" baseline="30000" dirty="0"/>
                            <a:t>-6</a:t>
                          </a:r>
                          <a:endParaRPr lang="en-CA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285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440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0EA54A35-1E67-461D-9F0A-CA41ADAFB6B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77180999"/>
                  </p:ext>
                </p:extLst>
              </p:nvPr>
            </p:nvGraphicFramePr>
            <p:xfrm>
              <a:off x="598169" y="2590800"/>
              <a:ext cx="10972801" cy="2214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7543">
                      <a:extLst>
                        <a:ext uri="{9D8B030D-6E8A-4147-A177-3AD203B41FA5}">
                          <a16:colId xmlns:a16="http://schemas.microsoft.com/office/drawing/2014/main" val="181621291"/>
                        </a:ext>
                      </a:extLst>
                    </a:gridCol>
                    <a:gridCol w="1567543">
                      <a:extLst>
                        <a:ext uri="{9D8B030D-6E8A-4147-A177-3AD203B41FA5}">
                          <a16:colId xmlns:a16="http://schemas.microsoft.com/office/drawing/2014/main" val="3239103058"/>
                        </a:ext>
                      </a:extLst>
                    </a:gridCol>
                    <a:gridCol w="1567543">
                      <a:extLst>
                        <a:ext uri="{9D8B030D-6E8A-4147-A177-3AD203B41FA5}">
                          <a16:colId xmlns:a16="http://schemas.microsoft.com/office/drawing/2014/main" val="2249788239"/>
                        </a:ext>
                      </a:extLst>
                    </a:gridCol>
                    <a:gridCol w="1567543">
                      <a:extLst>
                        <a:ext uri="{9D8B030D-6E8A-4147-A177-3AD203B41FA5}">
                          <a16:colId xmlns:a16="http://schemas.microsoft.com/office/drawing/2014/main" val="3281819309"/>
                        </a:ext>
                      </a:extLst>
                    </a:gridCol>
                    <a:gridCol w="1567543">
                      <a:extLst>
                        <a:ext uri="{9D8B030D-6E8A-4147-A177-3AD203B41FA5}">
                          <a16:colId xmlns:a16="http://schemas.microsoft.com/office/drawing/2014/main" val="3900566449"/>
                        </a:ext>
                      </a:extLst>
                    </a:gridCol>
                    <a:gridCol w="1567543">
                      <a:extLst>
                        <a:ext uri="{9D8B030D-6E8A-4147-A177-3AD203B41FA5}">
                          <a16:colId xmlns:a16="http://schemas.microsoft.com/office/drawing/2014/main" val="3715622446"/>
                        </a:ext>
                      </a:extLst>
                    </a:gridCol>
                    <a:gridCol w="1567543">
                      <a:extLst>
                        <a:ext uri="{9D8B030D-6E8A-4147-A177-3AD203B41FA5}">
                          <a16:colId xmlns:a16="http://schemas.microsoft.com/office/drawing/2014/main" val="3750833342"/>
                        </a:ext>
                      </a:extLst>
                    </a:gridCol>
                  </a:tblGrid>
                  <a:tr h="365760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Number of sub-intervals</a:t>
                          </a:r>
                          <a:endParaRPr lang="en-CA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97" t="-8333" r="-200583" b="-53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Integral approximation</a:t>
                          </a:r>
                          <a:endParaRPr lang="en-CA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True error</a:t>
                          </a:r>
                          <a:endParaRPr lang="en-CA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5117038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Trapezoid</a:t>
                          </a:r>
                          <a:endParaRPr lang="en-CA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Simpson</a:t>
                          </a:r>
                          <a:endParaRPr lang="en-CA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Trapezoid</a:t>
                          </a:r>
                          <a:endParaRPr lang="en-CA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Simpson</a:t>
                          </a:r>
                          <a:endParaRPr lang="en-CA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Trapezoid</a:t>
                          </a:r>
                          <a:endParaRPr lang="en-CA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Simpson</a:t>
                          </a:r>
                          <a:endParaRPr lang="en-CA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7817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0.3466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0.3858346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0.0397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5 10</a:t>
                          </a:r>
                          <a:r>
                            <a:rPr lang="en-US" baseline="30000" dirty="0"/>
                            <a:t>-4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06752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0.3760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0.3862595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0.0103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3 10</a:t>
                          </a:r>
                          <a:r>
                            <a:rPr lang="en-US" baseline="30000" dirty="0"/>
                            <a:t>-5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5420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0.0026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2 10</a:t>
                          </a:r>
                          <a:r>
                            <a:rPr lang="en-US" baseline="30000" dirty="0"/>
                            <a:t>-6</a:t>
                          </a:r>
                          <a:endParaRPr lang="en-CA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285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440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FC7EA6-EEC4-494D-BE2C-2562A2B94E05}"/>
                  </a:ext>
                </a:extLst>
              </p:cNvPr>
              <p:cNvSpPr/>
              <p:nvPr/>
            </p:nvSpPr>
            <p:spPr>
              <a:xfrm>
                <a:off x="4999226" y="1441444"/>
                <a:ext cx="2193549" cy="9204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FC7EA6-EEC4-494D-BE2C-2562A2B94E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226" y="1441444"/>
                <a:ext cx="2193549" cy="9204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03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4756D9-8D88-43FC-B92E-94F038724CE2}"/>
              </a:ext>
            </a:extLst>
          </p:cNvPr>
          <p:cNvCxnSpPr>
            <a:cxnSpLocks/>
          </p:cNvCxnSpPr>
          <p:nvPr/>
        </p:nvCxnSpPr>
        <p:spPr>
          <a:xfrm flipH="1">
            <a:off x="4673997" y="2476500"/>
            <a:ext cx="4343400" cy="2438400"/>
          </a:xfrm>
          <a:prstGeom prst="line">
            <a:avLst/>
          </a:prstGeom>
          <a:ln w="19050">
            <a:solidFill>
              <a:srgbClr val="C0504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3DD731-B24F-434B-A205-ACA60D9C492D}"/>
              </a:ext>
            </a:extLst>
          </p:cNvPr>
          <p:cNvCxnSpPr>
            <a:cxnSpLocks/>
          </p:cNvCxnSpPr>
          <p:nvPr/>
        </p:nvCxnSpPr>
        <p:spPr>
          <a:xfrm flipH="1">
            <a:off x="4577478" y="2260600"/>
            <a:ext cx="4700269" cy="1297940"/>
          </a:xfrm>
          <a:prstGeom prst="line">
            <a:avLst/>
          </a:prstGeom>
          <a:ln w="19050">
            <a:solidFill>
              <a:srgbClr val="6591C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74BCA61-071B-4268-AAF2-D7723562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  <a:endParaRPr lang="en-CA" dirty="0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4087679"/>
              </p:ext>
            </p:extLst>
          </p:nvPr>
        </p:nvGraphicFramePr>
        <p:xfrm>
          <a:off x="2512218" y="1676400"/>
          <a:ext cx="7167563" cy="4617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029BC01-1C8E-4933-A3CB-B1185BA97EC3}"/>
                  </a:ext>
                </a:extLst>
              </p:cNvPr>
              <p:cNvSpPr/>
              <p:nvPr/>
            </p:nvSpPr>
            <p:spPr>
              <a:xfrm>
                <a:off x="5728097" y="2412780"/>
                <a:ext cx="1776448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F81BD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4F81BD"/>
                          </a:solidFill>
                          <a:latin typeface="Cambria Math" panose="02040503050406030204" pitchFamily="18" charset="0"/>
                        </a:rPr>
                        <m:t>=0.04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  <m:t>1.9952</m:t>
                          </m:r>
                        </m:sup>
                      </m:sSup>
                    </m:oMath>
                  </m:oMathPara>
                </a14:m>
                <a:endParaRPr lang="en-CA" dirty="0">
                  <a:solidFill>
                    <a:srgbClr val="4F81BD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029BC01-1C8E-4933-A3CB-B1185BA97E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097" y="2412780"/>
                <a:ext cx="1776448" cy="372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C638028-2749-40D2-B1D6-BD11B5A6FAA9}"/>
                  </a:ext>
                </a:extLst>
              </p:cNvPr>
              <p:cNvSpPr/>
              <p:nvPr/>
            </p:nvSpPr>
            <p:spPr>
              <a:xfrm>
                <a:off x="7504545" y="3289896"/>
                <a:ext cx="19144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504D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C0504D"/>
                          </a:solidFill>
                          <a:latin typeface="Cambria Math" panose="02040503050406030204" pitchFamily="18" charset="0"/>
                        </a:rPr>
                        <m:t>=0.008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50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C0504D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C0504D"/>
                              </a:solidFill>
                              <a:latin typeface="Cambria Math" panose="02040503050406030204" pitchFamily="18" charset="0"/>
                            </a:rPr>
                            <m:t>3.9701</m:t>
                          </m:r>
                        </m:sup>
                      </m:sSup>
                    </m:oMath>
                  </m:oMathPara>
                </a14:m>
                <a:endParaRPr lang="en-CA" dirty="0">
                  <a:solidFill>
                    <a:srgbClr val="C0504D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C638028-2749-40D2-B1D6-BD11B5A6FA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545" y="3289896"/>
                <a:ext cx="19144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98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CA61-071B-4268-AAF2-D7723562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  <a:endParaRPr lang="en-CA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D423B33-4147-4517-B5AE-9ED67B18F5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748792"/>
              </p:ext>
            </p:extLst>
          </p:nvPr>
        </p:nvGraphicFramePr>
        <p:xfrm>
          <a:off x="2512218" y="1524000"/>
          <a:ext cx="7167563" cy="4617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B453EA85-3D6A-40B1-911B-253665E8D428}"/>
              </a:ext>
            </a:extLst>
          </p:cNvPr>
          <p:cNvSpPr/>
          <p:nvPr/>
        </p:nvSpPr>
        <p:spPr>
          <a:xfrm>
            <a:off x="3962399" y="4584640"/>
            <a:ext cx="1447801" cy="581891"/>
          </a:xfrm>
          <a:prstGeom prst="ellipse">
            <a:avLst/>
          </a:prstGeom>
          <a:noFill/>
          <a:ln w="28575">
            <a:solidFill>
              <a:srgbClr val="48A6A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98AA2D-479D-41F4-98B3-EBF1997314FC}"/>
              </a:ext>
            </a:extLst>
          </p:cNvPr>
          <p:cNvSpPr txBox="1"/>
          <p:nvPr/>
        </p:nvSpPr>
        <p:spPr>
          <a:xfrm flipH="1">
            <a:off x="3810000" y="4162127"/>
            <a:ext cx="224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8A6AD"/>
                </a:solidFill>
              </a:rPr>
              <a:t>Error no longer drops</a:t>
            </a:r>
            <a:endParaRPr lang="en-CA" dirty="0">
              <a:solidFill>
                <a:srgbClr val="48A6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97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CA61-071B-4268-AAF2-D7723562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  <a:endParaRPr lang="en-CA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D423B33-4147-4517-B5AE-9ED67B18F5D5}"/>
              </a:ext>
            </a:extLst>
          </p:cNvPr>
          <p:cNvGraphicFramePr>
            <a:graphicFrameLocks/>
          </p:cNvGraphicFramePr>
          <p:nvPr/>
        </p:nvGraphicFramePr>
        <p:xfrm>
          <a:off x="2512218" y="1524000"/>
          <a:ext cx="7167563" cy="4617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B453EA85-3D6A-40B1-911B-253665E8D428}"/>
              </a:ext>
            </a:extLst>
          </p:cNvPr>
          <p:cNvSpPr/>
          <p:nvPr/>
        </p:nvSpPr>
        <p:spPr>
          <a:xfrm>
            <a:off x="3962399" y="4584640"/>
            <a:ext cx="1447801" cy="581891"/>
          </a:xfrm>
          <a:prstGeom prst="ellipse">
            <a:avLst/>
          </a:prstGeom>
          <a:noFill/>
          <a:ln w="28575">
            <a:solidFill>
              <a:srgbClr val="48A6A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98AA2D-479D-41F4-98B3-EBF1997314FC}"/>
              </a:ext>
            </a:extLst>
          </p:cNvPr>
          <p:cNvSpPr txBox="1"/>
          <p:nvPr/>
        </p:nvSpPr>
        <p:spPr>
          <a:xfrm flipH="1">
            <a:off x="3810000" y="4162127"/>
            <a:ext cx="224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8A6AD"/>
                </a:solidFill>
              </a:rPr>
              <a:t>Round-off errors</a:t>
            </a:r>
            <a:endParaRPr lang="en-CA" dirty="0">
              <a:solidFill>
                <a:srgbClr val="48A6AD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EF86F2-D5CB-4781-B73B-8E7C501CA46D}"/>
              </a:ext>
            </a:extLst>
          </p:cNvPr>
          <p:cNvSpPr/>
          <p:nvPr/>
        </p:nvSpPr>
        <p:spPr>
          <a:xfrm rot="19540068">
            <a:off x="5206368" y="3254028"/>
            <a:ext cx="4223695" cy="581891"/>
          </a:xfrm>
          <a:prstGeom prst="ellipse">
            <a:avLst/>
          </a:prstGeom>
          <a:noFill/>
          <a:ln w="28575">
            <a:solidFill>
              <a:srgbClr val="48A6A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3207A-DD66-41EF-9242-6BD7530D09A1}"/>
              </a:ext>
            </a:extLst>
          </p:cNvPr>
          <p:cNvSpPr txBox="1"/>
          <p:nvPr/>
        </p:nvSpPr>
        <p:spPr>
          <a:xfrm rot="19412668" flipH="1">
            <a:off x="6762859" y="3562656"/>
            <a:ext cx="224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8A6AD"/>
                </a:solidFill>
              </a:rPr>
              <a:t>Truncation errors</a:t>
            </a:r>
            <a:endParaRPr lang="en-CA" dirty="0">
              <a:solidFill>
                <a:srgbClr val="48A6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02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1079</Words>
  <Application>Microsoft Office PowerPoint</Application>
  <PresentationFormat>Widescreen</PresentationFormat>
  <Paragraphs>201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Office Theme</vt:lpstr>
      <vt:lpstr>Lecture 6</vt:lpstr>
      <vt:lpstr>Introduction</vt:lpstr>
      <vt:lpstr>Errors of Quadrature Formulas</vt:lpstr>
      <vt:lpstr>Order of Truncation Error of Composite Methods</vt:lpstr>
      <vt:lpstr>Illustration</vt:lpstr>
      <vt:lpstr>Illustration</vt:lpstr>
      <vt:lpstr>Illustration</vt:lpstr>
      <vt:lpstr>Illustration</vt:lpstr>
      <vt:lpstr>Illustration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Rolf</dc:creator>
  <cp:lastModifiedBy>Rolf Wuthrich</cp:lastModifiedBy>
  <cp:revision>258</cp:revision>
  <dcterms:created xsi:type="dcterms:W3CDTF">2006-08-16T00:00:00Z</dcterms:created>
  <dcterms:modified xsi:type="dcterms:W3CDTF">2020-04-27T02:16:39Z</dcterms:modified>
</cp:coreProperties>
</file>