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9" r:id="rId5"/>
    <p:sldId id="261" r:id="rId6"/>
    <p:sldId id="262" r:id="rId7"/>
    <p:sldId id="267" r:id="rId8"/>
    <p:sldId id="268" r:id="rId9"/>
    <p:sldId id="269" r:id="rId10"/>
    <p:sldId id="270" r:id="rId11"/>
    <p:sldId id="271" r:id="rId12"/>
    <p:sldId id="263" r:id="rId13"/>
    <p:sldId id="272" r:id="rId14"/>
    <p:sldId id="274" r:id="rId15"/>
    <p:sldId id="275"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E822F"/>
    <a:srgbClr val="48A6AD"/>
    <a:srgbClr val="4E6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7" autoAdjust="0"/>
  </p:normalViewPr>
  <p:slideViewPr>
    <p:cSldViewPr>
      <p:cViewPr varScale="1">
        <p:scale>
          <a:sx n="58" d="100"/>
          <a:sy n="58" d="100"/>
        </p:scale>
        <p:origin x="800" y="3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uthrich\EGECloud\data\Courses\ENGR391\Online\CourseMaterial\7.%20Numerical%20integration\2.%20Error%20Control\AuxFiles\GraphsForSlid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uthrich\EGECloud\data\Courses\ENGR391\Online\CourseMaterial\7.%20Numerical%20integration\2.%20Error%20Control\AuxFiles\GraphsForSlid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Estimated error</c:v>
          </c:tx>
          <c:spPr>
            <a:ln w="25400" cap="rnd">
              <a:noFill/>
              <a:round/>
            </a:ln>
            <a:effectLst/>
          </c:spPr>
          <c:marker>
            <c:symbol val="square"/>
            <c:size val="7"/>
            <c:spPr>
              <a:solidFill>
                <a:schemeClr val="bg1"/>
              </a:solidFill>
              <a:ln w="15875">
                <a:solidFill>
                  <a:schemeClr val="accent1"/>
                </a:solidFill>
              </a:ln>
              <a:effectLst/>
            </c:spPr>
          </c:marker>
          <c:xVal>
            <c:numRef>
              <c:f>Richardson1!$A$3:$A$18</c:f>
              <c:numCache>
                <c:formatCode>General</c:formatCode>
                <c:ptCount val="16"/>
                <c:pt idx="0">
                  <c:v>1</c:v>
                </c:pt>
                <c:pt idx="1">
                  <c:v>0.5</c:v>
                </c:pt>
                <c:pt idx="2">
                  <c:v>0.25</c:v>
                </c:pt>
                <c:pt idx="3">
                  <c:v>0.125</c:v>
                </c:pt>
                <c:pt idx="4">
                  <c:v>6.25E-2</c:v>
                </c:pt>
                <c:pt idx="5">
                  <c:v>3.125E-2</c:v>
                </c:pt>
                <c:pt idx="6">
                  <c:v>1.5625E-2</c:v>
                </c:pt>
                <c:pt idx="7">
                  <c:v>7.8125E-3</c:v>
                </c:pt>
                <c:pt idx="8">
                  <c:v>3.90625E-3</c:v>
                </c:pt>
                <c:pt idx="9">
                  <c:v>1.953125E-3</c:v>
                </c:pt>
                <c:pt idx="10">
                  <c:v>9.765625E-4</c:v>
                </c:pt>
                <c:pt idx="11">
                  <c:v>4.8828125E-4</c:v>
                </c:pt>
                <c:pt idx="12">
                  <c:v>2.44140625E-4</c:v>
                </c:pt>
                <c:pt idx="13">
                  <c:v>1.220703125E-4</c:v>
                </c:pt>
                <c:pt idx="14">
                  <c:v>6.103515625E-5</c:v>
                </c:pt>
                <c:pt idx="15">
                  <c:v>3.0517578125E-5</c:v>
                </c:pt>
              </c:numCache>
            </c:numRef>
          </c:xVal>
          <c:yVal>
            <c:numRef>
              <c:f>Richardson1!$C$3:$C$18</c:f>
              <c:numCache>
                <c:formatCode>0.00E+00</c:formatCode>
                <c:ptCount val="16"/>
                <c:pt idx="1">
                  <c:v>9.8152529713650041E-3</c:v>
                </c:pt>
                <c:pt idx="2">
                  <c:v>2.5600534051246626E-3</c:v>
                </c:pt>
                <c:pt idx="3">
                  <c:v>6.4813351421768217E-4</c:v>
                </c:pt>
                <c:pt idx="4">
                  <c:v>1.6257593092431724E-4</c:v>
                </c:pt>
                <c:pt idx="5">
                  <c:v>4.0678529366344751E-5</c:v>
                </c:pt>
                <c:pt idx="6">
                  <c:v>1.0171801914334496E-5</c:v>
                </c:pt>
                <c:pt idx="7">
                  <c:v>2.5430862416649567E-6</c:v>
                </c:pt>
                <c:pt idx="8">
                  <c:v>6.3578004799724752E-7</c:v>
                </c:pt>
                <c:pt idx="9">
                  <c:v>1.5894554233897296E-7</c:v>
                </c:pt>
                <c:pt idx="10">
                  <c:v>3.9736418988578492E-8</c:v>
                </c:pt>
                <c:pt idx="11">
                  <c:v>9.9341066669052704E-9</c:v>
                </c:pt>
                <c:pt idx="12">
                  <c:v>2.4835270136710128E-9</c:v>
                </c:pt>
                <c:pt idx="13">
                  <c:v>6.2088166089916774E-10</c:v>
                </c:pt>
                <c:pt idx="14">
                  <c:v>1.5522000351708698E-10</c:v>
                </c:pt>
                <c:pt idx="15">
                  <c:v>3.8806328520972024E-11</c:v>
                </c:pt>
              </c:numCache>
            </c:numRef>
          </c:yVal>
          <c:smooth val="0"/>
          <c:extLst>
            <c:ext xmlns:c16="http://schemas.microsoft.com/office/drawing/2014/chart" uri="{C3380CC4-5D6E-409C-BE32-E72D297353CC}">
              <c16:uniqueId val="{00000000-53B7-46FE-8A43-1580054B9179}"/>
            </c:ext>
          </c:extLst>
        </c:ser>
        <c:ser>
          <c:idx val="1"/>
          <c:order val="1"/>
          <c:tx>
            <c:v>True error</c:v>
          </c:tx>
          <c:spPr>
            <a:ln w="25400" cap="rnd">
              <a:noFill/>
              <a:round/>
            </a:ln>
            <a:effectLst/>
          </c:spPr>
          <c:marker>
            <c:symbol val="circle"/>
            <c:size val="7"/>
            <c:spPr>
              <a:solidFill>
                <a:schemeClr val="bg1"/>
              </a:solidFill>
              <a:ln w="15875">
                <a:solidFill>
                  <a:schemeClr val="accent2"/>
                </a:solidFill>
              </a:ln>
              <a:effectLst/>
            </c:spPr>
          </c:marker>
          <c:xVal>
            <c:numRef>
              <c:f>Richardson1!$A$3:$A$18</c:f>
              <c:numCache>
                <c:formatCode>General</c:formatCode>
                <c:ptCount val="16"/>
                <c:pt idx="0">
                  <c:v>1</c:v>
                </c:pt>
                <c:pt idx="1">
                  <c:v>0.5</c:v>
                </c:pt>
                <c:pt idx="2">
                  <c:v>0.25</c:v>
                </c:pt>
                <c:pt idx="3">
                  <c:v>0.125</c:v>
                </c:pt>
                <c:pt idx="4">
                  <c:v>6.25E-2</c:v>
                </c:pt>
                <c:pt idx="5">
                  <c:v>3.125E-2</c:v>
                </c:pt>
                <c:pt idx="6">
                  <c:v>1.5625E-2</c:v>
                </c:pt>
                <c:pt idx="7">
                  <c:v>7.8125E-3</c:v>
                </c:pt>
                <c:pt idx="8">
                  <c:v>3.90625E-3</c:v>
                </c:pt>
                <c:pt idx="9">
                  <c:v>1.953125E-3</c:v>
                </c:pt>
                <c:pt idx="10">
                  <c:v>9.765625E-4</c:v>
                </c:pt>
                <c:pt idx="11">
                  <c:v>4.8828125E-4</c:v>
                </c:pt>
                <c:pt idx="12">
                  <c:v>2.44140625E-4</c:v>
                </c:pt>
                <c:pt idx="13">
                  <c:v>1.220703125E-4</c:v>
                </c:pt>
                <c:pt idx="14">
                  <c:v>6.103515625E-5</c:v>
                </c:pt>
                <c:pt idx="15">
                  <c:v>3.0517578125E-5</c:v>
                </c:pt>
              </c:numCache>
            </c:numRef>
          </c:xVal>
          <c:yVal>
            <c:numRef>
              <c:f>Richardson1!$D$3:$D$18</c:f>
              <c:numCache>
                <c:formatCode>0.00E+00</c:formatCode>
                <c:ptCount val="16"/>
                <c:pt idx="0" formatCode="General">
                  <c:v>3.9720770839917999E-2</c:v>
                </c:pt>
                <c:pt idx="1">
                  <c:v>1.0275011925821999E-2</c:v>
                </c:pt>
                <c:pt idx="2">
                  <c:v>2.5948517104479999E-3</c:v>
                </c:pt>
                <c:pt idx="3">
                  <c:v>6.5045116779500003E-4</c:v>
                </c:pt>
                <c:pt idx="4">
                  <c:v>1.6272337502200001E-4</c:v>
                </c:pt>
                <c:pt idx="5">
                  <c:v>4.0687786924000001E-5</c:v>
                </c:pt>
                <c:pt idx="6">
                  <c:v>1.0172381179999999E-5</c:v>
                </c:pt>
                <c:pt idx="7">
                  <c:v>2.543122456E-6</c:v>
                </c:pt>
                <c:pt idx="8">
                  <c:v>6.3578231200000002E-7</c:v>
                </c:pt>
                <c:pt idx="9">
                  <c:v>1.5894568399999999E-7</c:v>
                </c:pt>
                <c:pt idx="10">
                  <c:v>3.9736427999999997E-8</c:v>
                </c:pt>
                <c:pt idx="11">
                  <c:v>9.9341069999999992E-9</c:v>
                </c:pt>
                <c:pt idx="12">
                  <c:v>2.4835269999999999E-9</c:v>
                </c:pt>
                <c:pt idx="13">
                  <c:v>6.2088200000000005E-10</c:v>
                </c:pt>
                <c:pt idx="14">
                  <c:v>1.5522099999999999E-10</c:v>
                </c:pt>
                <c:pt idx="15">
                  <c:v>3.8802000000000002E-11</c:v>
                </c:pt>
              </c:numCache>
            </c:numRef>
          </c:yVal>
          <c:smooth val="0"/>
          <c:extLst>
            <c:ext xmlns:c16="http://schemas.microsoft.com/office/drawing/2014/chart" uri="{C3380CC4-5D6E-409C-BE32-E72D297353CC}">
              <c16:uniqueId val="{00000001-53B7-46FE-8A43-1580054B9179}"/>
            </c:ext>
          </c:extLst>
        </c:ser>
        <c:dLbls>
          <c:showLegendKey val="0"/>
          <c:showVal val="0"/>
          <c:showCatName val="0"/>
          <c:showSerName val="0"/>
          <c:showPercent val="0"/>
          <c:showBubbleSize val="0"/>
        </c:dLbls>
        <c:axId val="157126088"/>
        <c:axId val="156684696"/>
      </c:scatterChart>
      <c:valAx>
        <c:axId val="157126088"/>
        <c:scaling>
          <c:logBase val="10"/>
          <c:orientation val="minMax"/>
          <c:max val="2"/>
        </c:scaling>
        <c:delete val="0"/>
        <c:axPos val="b"/>
        <c:majorGridlines>
          <c:spPr>
            <a:ln w="9525" cap="flat" cmpd="sng" algn="ctr">
              <a:solidFill>
                <a:srgbClr val="48A6AD">
                  <a:alpha val="25000"/>
                </a:srgb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CA" sz="1600" baseline="0"/>
                  <a:t>h</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684696"/>
        <c:crosses val="autoZero"/>
        <c:crossBetween val="midCat"/>
        <c:minorUnit val="2"/>
      </c:valAx>
      <c:valAx>
        <c:axId val="156684696"/>
        <c:scaling>
          <c:logBase val="10"/>
          <c:orientation val="minMax"/>
          <c:max val="10"/>
          <c:min val="1.000000000000001E-18"/>
        </c:scaling>
        <c:delete val="0"/>
        <c:axPos val="l"/>
        <c:majorGridlines>
          <c:spPr>
            <a:ln w="9525" cap="flat" cmpd="sng" algn="ctr">
              <a:solidFill>
                <a:srgbClr val="48A6AD">
                  <a:alpha val="25000"/>
                </a:srgb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CA" sz="1600" baseline="0" dirty="0"/>
                  <a:t>Error</a:t>
                </a:r>
              </a:p>
            </c:rich>
          </c:tx>
          <c:layout>
            <c:manualLayout>
              <c:xMode val="edge"/>
              <c:yMode val="edge"/>
              <c:x val="3.0057755507555291E-4"/>
              <c:y val="0.3817349290924378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E+00" sourceLinked="0"/>
        <c:majorTickMark val="none"/>
        <c:minorTickMark val="none"/>
        <c:tickLblPos val="low"/>
        <c:spPr>
          <a:noFill/>
          <a:ln w="9525" cap="flat" cmpd="sng" algn="ctr">
            <a:solidFill>
              <a:srgbClr val="48A6AD"/>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126088"/>
        <c:crossesAt val="-1"/>
        <c:crossBetween val="midCat"/>
        <c:majorUnit val="1000"/>
      </c:valAx>
      <c:spPr>
        <a:noFill/>
        <a:ln w="15875">
          <a:solidFill>
            <a:srgbClr val="48A6AD"/>
          </a:solidFill>
        </a:ln>
        <a:effectLst/>
      </c:spPr>
    </c:plotArea>
    <c:legend>
      <c:legendPos val="r"/>
      <c:layout>
        <c:manualLayout>
          <c:xMode val="edge"/>
          <c:yMode val="edge"/>
          <c:x val="0.70694641922400392"/>
          <c:y val="0.52012264789172469"/>
          <c:w val="0.16113993093538229"/>
          <c:h val="0.231212723394847"/>
        </c:manualLayout>
      </c:layout>
      <c:overlay val="1"/>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Estimated error</c:v>
          </c:tx>
          <c:spPr>
            <a:ln w="25400" cap="rnd">
              <a:noFill/>
              <a:round/>
            </a:ln>
            <a:effectLst/>
          </c:spPr>
          <c:marker>
            <c:symbol val="square"/>
            <c:size val="7"/>
            <c:spPr>
              <a:solidFill>
                <a:schemeClr val="bg1"/>
              </a:solidFill>
              <a:ln w="15875">
                <a:solidFill>
                  <a:schemeClr val="accent1"/>
                </a:solidFill>
              </a:ln>
              <a:effectLst/>
            </c:spPr>
          </c:marker>
          <c:xVal>
            <c:numRef>
              <c:f>Richardson3!$A$3:$A$22</c:f>
              <c:numCache>
                <c:formatCode>General</c:formatCode>
                <c:ptCount val="20"/>
                <c:pt idx="0">
                  <c:v>3.14159265358979</c:v>
                </c:pt>
                <c:pt idx="1">
                  <c:v>1.5707963267948899</c:v>
                </c:pt>
                <c:pt idx="2">
                  <c:v>0.78539816339744795</c:v>
                </c:pt>
                <c:pt idx="3">
                  <c:v>0.39269908169872397</c:v>
                </c:pt>
                <c:pt idx="4">
                  <c:v>0.19634954084936199</c:v>
                </c:pt>
                <c:pt idx="5">
                  <c:v>9.8174770424680993E-2</c:v>
                </c:pt>
                <c:pt idx="6">
                  <c:v>4.9087385212341003E-2</c:v>
                </c:pt>
                <c:pt idx="7">
                  <c:v>2.4543692606169999E-2</c:v>
                </c:pt>
                <c:pt idx="8">
                  <c:v>1.2271846303084999E-2</c:v>
                </c:pt>
                <c:pt idx="9">
                  <c:v>6.1359231515430001E-3</c:v>
                </c:pt>
                <c:pt idx="10">
                  <c:v>3.067961575771E-3</c:v>
                </c:pt>
                <c:pt idx="11">
                  <c:v>1.533980787886E-3</c:v>
                </c:pt>
                <c:pt idx="12">
                  <c:v>7.6699039394300002E-4</c:v>
                </c:pt>
                <c:pt idx="13">
                  <c:v>3.8349519697099998E-4</c:v>
                </c:pt>
                <c:pt idx="14">
                  <c:v>1.91747598486E-4</c:v>
                </c:pt>
                <c:pt idx="15">
                  <c:v>9.5873799242999998E-5</c:v>
                </c:pt>
                <c:pt idx="16">
                  <c:v>4.7936899620999999E-5</c:v>
                </c:pt>
              </c:numCache>
            </c:numRef>
          </c:xVal>
          <c:yVal>
            <c:numRef>
              <c:f>Richardson3!$C$3:$C$22</c:f>
              <c:numCache>
                <c:formatCode>General</c:formatCode>
                <c:ptCount val="20"/>
                <c:pt idx="1">
                  <c:v>1.6665153370027035</c:v>
                </c:pt>
                <c:pt idx="2">
                  <c:v>0.8221785800982232</c:v>
                </c:pt>
                <c:pt idx="3">
                  <c:v>0.35345151592044671</c:v>
                </c:pt>
                <c:pt idx="4">
                  <c:v>0.11554160858463665</c:v>
                </c:pt>
                <c:pt idx="5">
                  <c:v>3.1532263407103356E-2</c:v>
                </c:pt>
                <c:pt idx="6">
                  <c:v>8.072433856883313E-3</c:v>
                </c:pt>
                <c:pt idx="7">
                  <c:v>2.0303760732967024E-3</c:v>
                </c:pt>
                <c:pt idx="8">
                  <c:v>5.0836775812331447E-4</c:v>
                </c:pt>
                <c:pt idx="9">
                  <c:v>1.2714040893002654E-4</c:v>
                </c:pt>
                <c:pt idx="10">
                  <c:v>3.1788133303326895E-5</c:v>
                </c:pt>
                <c:pt idx="11">
                  <c:v>7.9472227966596396E-6</c:v>
                </c:pt>
                <c:pt idx="12">
                  <c:v>1.9868175433016924E-6</c:v>
                </c:pt>
                <c:pt idx="13">
                  <c:v>4.967051233280747E-7</c:v>
                </c:pt>
                <c:pt idx="14">
                  <c:v>1.2417632670273329E-7</c:v>
                </c:pt>
                <c:pt idx="15">
                  <c:v>3.1044079973341354E-8</c:v>
                </c:pt>
                <c:pt idx="16">
                  <c:v>7.7610267101846375E-9</c:v>
                </c:pt>
              </c:numCache>
            </c:numRef>
          </c:yVal>
          <c:smooth val="0"/>
          <c:extLst>
            <c:ext xmlns:c16="http://schemas.microsoft.com/office/drawing/2014/chart" uri="{C3380CC4-5D6E-409C-BE32-E72D297353CC}">
              <c16:uniqueId val="{00000000-CFC6-4D2C-9377-47AE27B37A2A}"/>
            </c:ext>
          </c:extLst>
        </c:ser>
        <c:ser>
          <c:idx val="1"/>
          <c:order val="1"/>
          <c:tx>
            <c:v>True error</c:v>
          </c:tx>
          <c:spPr>
            <a:ln w="25400" cap="rnd">
              <a:noFill/>
              <a:round/>
            </a:ln>
            <a:effectLst/>
          </c:spPr>
          <c:marker>
            <c:symbol val="circle"/>
            <c:size val="7"/>
            <c:spPr>
              <a:solidFill>
                <a:schemeClr val="bg1"/>
              </a:solidFill>
              <a:ln w="15875">
                <a:solidFill>
                  <a:schemeClr val="accent2"/>
                </a:solidFill>
              </a:ln>
              <a:effectLst/>
            </c:spPr>
          </c:marker>
          <c:xVal>
            <c:numRef>
              <c:f>Richardson3!$A$3:$A$22</c:f>
              <c:numCache>
                <c:formatCode>General</c:formatCode>
                <c:ptCount val="20"/>
                <c:pt idx="0">
                  <c:v>3.14159265358979</c:v>
                </c:pt>
                <c:pt idx="1">
                  <c:v>1.5707963267948899</c:v>
                </c:pt>
                <c:pt idx="2">
                  <c:v>0.78539816339744795</c:v>
                </c:pt>
                <c:pt idx="3">
                  <c:v>0.39269908169872397</c:v>
                </c:pt>
                <c:pt idx="4">
                  <c:v>0.19634954084936199</c:v>
                </c:pt>
                <c:pt idx="5">
                  <c:v>9.8174770424680993E-2</c:v>
                </c:pt>
                <c:pt idx="6">
                  <c:v>4.9087385212341003E-2</c:v>
                </c:pt>
                <c:pt idx="7">
                  <c:v>2.4543692606169999E-2</c:v>
                </c:pt>
                <c:pt idx="8">
                  <c:v>1.2271846303084999E-2</c:v>
                </c:pt>
                <c:pt idx="9">
                  <c:v>6.1359231515430001E-3</c:v>
                </c:pt>
                <c:pt idx="10">
                  <c:v>3.067961575771E-3</c:v>
                </c:pt>
                <c:pt idx="11">
                  <c:v>1.533980787886E-3</c:v>
                </c:pt>
                <c:pt idx="12">
                  <c:v>7.6699039394300002E-4</c:v>
                </c:pt>
                <c:pt idx="13">
                  <c:v>3.8349519697099998E-4</c:v>
                </c:pt>
                <c:pt idx="14">
                  <c:v>1.91747598486E-4</c:v>
                </c:pt>
                <c:pt idx="15">
                  <c:v>9.5873799242999998E-5</c:v>
                </c:pt>
                <c:pt idx="16">
                  <c:v>4.7936899620999999E-5</c:v>
                </c:pt>
              </c:numCache>
            </c:numRef>
          </c:xVal>
          <c:yVal>
            <c:numRef>
              <c:f>Richardson3!$D$3:$D$22</c:f>
              <c:numCache>
                <c:formatCode>0.00E+00</c:formatCode>
                <c:ptCount val="20"/>
                <c:pt idx="0">
                  <c:v>9.0000000226726904</c:v>
                </c:pt>
                <c:pt idx="1">
                  <c:v>4.00045401166454</c:v>
                </c:pt>
                <c:pt idx="2">
                  <c:v>1.53391827136988</c:v>
                </c:pt>
                <c:pt idx="3">
                  <c:v>0.47356372360854199</c:v>
                </c:pt>
                <c:pt idx="4">
                  <c:v>0.126938897854626</c:v>
                </c:pt>
                <c:pt idx="5">
                  <c:v>3.2342107633320002E-2</c:v>
                </c:pt>
                <c:pt idx="6">
                  <c:v>8.1248060626699994E-3</c:v>
                </c:pt>
                <c:pt idx="7">
                  <c:v>2.0336778427730001E-3</c:v>
                </c:pt>
                <c:pt idx="8">
                  <c:v>5.0857456840999998E-4</c:v>
                </c:pt>
                <c:pt idx="9">
                  <c:v>1.2715334161599999E-4</c:v>
                </c:pt>
                <c:pt idx="10">
                  <c:v>3.1788941708999999E-5</c:v>
                </c:pt>
                <c:pt idx="11">
                  <c:v>7.9472733210000002E-6</c:v>
                </c:pt>
                <c:pt idx="12">
                  <c:v>1.9868206930000002E-6</c:v>
                </c:pt>
                <c:pt idx="13">
                  <c:v>4.9670532199999998E-7</c:v>
                </c:pt>
                <c:pt idx="14">
                  <c:v>1.2417633799999999E-7</c:v>
                </c:pt>
                <c:pt idx="15" formatCode="General">
                  <c:v>3.1044096999999998E-8</c:v>
                </c:pt>
                <c:pt idx="16" formatCode="General">
                  <c:v>7.7610159999999993E-9</c:v>
                </c:pt>
              </c:numCache>
            </c:numRef>
          </c:yVal>
          <c:smooth val="0"/>
          <c:extLst>
            <c:ext xmlns:c16="http://schemas.microsoft.com/office/drawing/2014/chart" uri="{C3380CC4-5D6E-409C-BE32-E72D297353CC}">
              <c16:uniqueId val="{00000001-CFC6-4D2C-9377-47AE27B37A2A}"/>
            </c:ext>
          </c:extLst>
        </c:ser>
        <c:dLbls>
          <c:showLegendKey val="0"/>
          <c:showVal val="0"/>
          <c:showCatName val="0"/>
          <c:showSerName val="0"/>
          <c:showPercent val="0"/>
          <c:showBubbleSize val="0"/>
        </c:dLbls>
        <c:axId val="157126088"/>
        <c:axId val="156684696"/>
      </c:scatterChart>
      <c:valAx>
        <c:axId val="157126088"/>
        <c:scaling>
          <c:logBase val="10"/>
          <c:orientation val="minMax"/>
        </c:scaling>
        <c:delete val="0"/>
        <c:axPos val="b"/>
        <c:majorGridlines>
          <c:spPr>
            <a:ln w="9525" cap="flat" cmpd="sng" algn="ctr">
              <a:solidFill>
                <a:srgbClr val="48A6AD">
                  <a:alpha val="25000"/>
                </a:srgb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CA" sz="1600" baseline="0"/>
                  <a:t>h</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6684696"/>
        <c:crosses val="autoZero"/>
        <c:crossBetween val="midCat"/>
        <c:minorUnit val="2"/>
      </c:valAx>
      <c:valAx>
        <c:axId val="156684696"/>
        <c:scaling>
          <c:logBase val="10"/>
          <c:orientation val="minMax"/>
          <c:max val="50"/>
        </c:scaling>
        <c:delete val="0"/>
        <c:axPos val="l"/>
        <c:majorGridlines>
          <c:spPr>
            <a:ln w="9525" cap="flat" cmpd="sng" algn="ctr">
              <a:solidFill>
                <a:srgbClr val="48A6AD">
                  <a:alpha val="25000"/>
                </a:srgb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CA" sz="1600" baseline="0"/>
                  <a:t> Error</a:t>
                </a:r>
              </a:p>
            </c:rich>
          </c:tx>
          <c:layout>
            <c:manualLayout>
              <c:xMode val="edge"/>
              <c:yMode val="edge"/>
              <c:x val="3.0057755507555291E-4"/>
              <c:y val="0.3817349290924378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E+00" sourceLinked="0"/>
        <c:majorTickMark val="none"/>
        <c:minorTickMark val="none"/>
        <c:tickLblPos val="low"/>
        <c:spPr>
          <a:noFill/>
          <a:ln w="9525" cap="flat" cmpd="sng" algn="ctr">
            <a:solidFill>
              <a:srgbClr val="48A6AD"/>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126088"/>
        <c:crossesAt val="-1"/>
        <c:crossBetween val="midCat"/>
        <c:majorUnit val="1000"/>
      </c:valAx>
      <c:spPr>
        <a:noFill/>
        <a:ln w="15875">
          <a:solidFill>
            <a:srgbClr val="48A6AD"/>
          </a:solidFill>
        </a:ln>
        <a:effectLst/>
      </c:spPr>
    </c:plotArea>
    <c:legend>
      <c:legendPos val="r"/>
      <c:layout>
        <c:manualLayout>
          <c:xMode val="edge"/>
          <c:yMode val="edge"/>
          <c:x val="0.70694641922400392"/>
          <c:y val="0.52012264789172469"/>
          <c:w val="0.16113993093538229"/>
          <c:h val="0.231212723394847"/>
        </c:manualLayout>
      </c:layout>
      <c:overlay val="1"/>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76019-7EB1-410D-8CBD-E3C0C75414FD}" type="datetimeFigureOut">
              <a:rPr lang="en-CA" smtClean="0"/>
              <a:t>2020-04-26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FE637-F9EA-4747-90AA-AF85CD1823BC}" type="slidenum">
              <a:rPr lang="en-CA" smtClean="0"/>
              <a:t>‹#›</a:t>
            </a:fld>
            <a:endParaRPr lang="en-CA"/>
          </a:p>
        </p:txBody>
      </p:sp>
    </p:spTree>
    <p:extLst>
      <p:ext uri="{BB962C8B-B14F-4D97-AF65-F5344CB8AC3E}">
        <p14:creationId xmlns:p14="http://schemas.microsoft.com/office/powerpoint/2010/main" val="148839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t>1</a:t>
            </a:fld>
            <a:endParaRPr lang="en-US"/>
          </a:p>
        </p:txBody>
      </p:sp>
    </p:spTree>
    <p:extLst>
      <p:ext uri="{BB962C8B-B14F-4D97-AF65-F5344CB8AC3E}">
        <p14:creationId xmlns:p14="http://schemas.microsoft.com/office/powerpoint/2010/main" val="4117393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repeat the same exercise to estimate the error when we use h=0.25</a:t>
            </a:r>
          </a:p>
          <a:p>
            <a:endParaRPr lang="en-US" dirty="0" smtClean="0"/>
          </a:p>
          <a:p>
            <a:r>
              <a:rPr lang="en-US" dirty="0" smtClean="0"/>
              <a:t>For this we use the computed estimations of the integral with h=0.5 and h=0.25</a:t>
            </a:r>
          </a:p>
          <a:p>
            <a:endParaRPr lang="en-US" dirty="0" smtClean="0"/>
          </a:p>
          <a:p>
            <a:r>
              <a:rPr lang="en-US" dirty="0" smtClean="0"/>
              <a:t>The Richardson</a:t>
            </a:r>
            <a:r>
              <a:rPr lang="en-US" baseline="0" dirty="0" smtClean="0"/>
              <a:t> error formula estimates the error to be about 0.002</a:t>
            </a:r>
          </a:p>
          <a:p>
            <a:endParaRPr lang="en-US" baseline="0" dirty="0" smtClean="0"/>
          </a:p>
          <a:p>
            <a:r>
              <a:rPr lang="en-US" baseline="0" dirty="0" smtClean="0"/>
              <a:t>This is again an excellent match with the true error</a:t>
            </a:r>
            <a:endParaRPr lang="en-CA" dirty="0" smtClean="0"/>
          </a:p>
          <a:p>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10</a:t>
            </a:fld>
            <a:endParaRPr lang="en-CA"/>
          </a:p>
        </p:txBody>
      </p:sp>
    </p:spTree>
    <p:extLst>
      <p:ext uri="{BB962C8B-B14F-4D97-AF65-F5344CB8AC3E}">
        <p14:creationId xmlns:p14="http://schemas.microsoft.com/office/powerpoint/2010/main" val="411912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proceed like this further</a:t>
            </a:r>
          </a:p>
          <a:p>
            <a:endParaRPr lang="en-US" dirty="0" smtClean="0"/>
          </a:p>
          <a:p>
            <a:r>
              <a:rPr lang="en-US" dirty="0" smtClean="0"/>
              <a:t>On the graph is displayed</a:t>
            </a:r>
            <a:r>
              <a:rPr lang="en-US" baseline="0" dirty="0" smtClean="0"/>
              <a:t> the true error in function of h and the estimation based on Richardson's error formula</a:t>
            </a:r>
          </a:p>
          <a:p>
            <a:endParaRPr lang="en-US" baseline="0" dirty="0" smtClean="0"/>
          </a:p>
          <a:p>
            <a:r>
              <a:rPr lang="en-US" dirty="0" smtClean="0"/>
              <a:t>Note how well</a:t>
            </a:r>
            <a:r>
              <a:rPr lang="en-US" baseline="0" dirty="0" smtClean="0"/>
              <a:t> they match</a:t>
            </a:r>
          </a:p>
          <a:p>
            <a:endParaRPr lang="en-US" baseline="0" dirty="0" smtClean="0"/>
          </a:p>
          <a:p>
            <a:r>
              <a:rPr lang="en-US" baseline="0" dirty="0" smtClean="0"/>
              <a:t>Fitting a power law to the results further confirms that the truncation error decreases indeed in order h square</a:t>
            </a:r>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11</a:t>
            </a:fld>
            <a:endParaRPr lang="en-CA"/>
          </a:p>
        </p:txBody>
      </p:sp>
    </p:spTree>
    <p:extLst>
      <p:ext uri="{BB962C8B-B14F-4D97-AF65-F5344CB8AC3E}">
        <p14:creationId xmlns:p14="http://schemas.microsoft.com/office/powerpoint/2010/main" val="118692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Does the Richardson error formula always</a:t>
                </a:r>
                <a:r>
                  <a:rPr lang="en-US" baseline="0" dirty="0" smtClean="0"/>
                  <a:t> estimate correctly the error?</a:t>
                </a:r>
              </a:p>
              <a:p>
                <a:endParaRPr lang="en-US" baseline="0" dirty="0" smtClean="0"/>
              </a:p>
              <a:p>
                <a:r>
                  <a:rPr lang="en-US" baseline="0" dirty="0" smtClean="0"/>
                  <a:t>Unfortunately not always</a:t>
                </a:r>
              </a:p>
              <a:p>
                <a:endParaRPr lang="en-US" baseline="0" dirty="0" smtClean="0"/>
              </a:p>
              <a:p>
                <a:r>
                  <a:rPr lang="en-US" baseline="0" dirty="0" smtClean="0"/>
                  <a:t>In fact, if h is too large the assumptions behind the Richardson error formula are no longer valid</a:t>
                </a:r>
              </a:p>
              <a:p>
                <a:endParaRPr lang="en-US" baseline="0" dirty="0" smtClean="0"/>
              </a:p>
              <a:p>
                <a:r>
                  <a:rPr lang="en-US" baseline="0" dirty="0" smtClean="0"/>
                  <a:t>To demonstrate this effect, let us consider the defined integral between 1 and 20 of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𝑒</m:t>
                        </m:r>
                      </m:e>
                      <m:sup>
                        <m:r>
                          <a:rPr lang="en-US" sz="1200" b="0" i="1" smtClean="0">
                            <a:latin typeface="Cambria Math" panose="02040503050406030204" pitchFamily="18" charset="0"/>
                          </a:rPr>
                          <m:t>−</m:t>
                        </m:r>
                        <m:r>
                          <a:rPr lang="en-US" sz="1200" b="0" i="1" smtClean="0">
                            <a:latin typeface="Cambria Math" panose="02040503050406030204" pitchFamily="18" charset="0"/>
                          </a:rPr>
                          <m:t>𝑥</m:t>
                        </m:r>
                      </m:sup>
                    </m:sSup>
                  </m:oMath>
                </a14:m>
                <a:endParaRPr lang="en-CA" dirty="0" smtClean="0"/>
              </a:p>
              <a:p>
                <a:endParaRPr lang="en-US" dirty="0" smtClean="0"/>
              </a:p>
              <a:p>
                <a:r>
                  <a:rPr lang="en-US" dirty="0" smtClean="0"/>
                  <a:t>We use again</a:t>
                </a:r>
                <a:r>
                  <a:rPr lang="en-US" baseline="0" dirty="0" smtClean="0"/>
                  <a:t> the composite Trapezoid rule to estimate this integral</a:t>
                </a:r>
                <a:endParaRPr lang="en-CA" dirty="0" smtClean="0"/>
              </a:p>
              <a:p>
                <a:endParaRPr lang="en-US" dirty="0" smtClean="0"/>
              </a:p>
              <a:p>
                <a:r>
                  <a:rPr lang="en-US" dirty="0" smtClean="0"/>
                  <a:t>The graph displays</a:t>
                </a:r>
                <a:r>
                  <a:rPr lang="en-US" baseline="0" dirty="0" smtClean="0"/>
                  <a:t> the true error as well as the estimated error using Richardson’s formula</a:t>
                </a:r>
              </a:p>
              <a:p>
                <a:endParaRPr lang="en-US" baseline="0" dirty="0" smtClean="0"/>
              </a:p>
              <a:p>
                <a:r>
                  <a:rPr lang="en-US" baseline="0" dirty="0" smtClean="0"/>
                  <a:t>For large values of h, the error estimation is too optimistic and we underestimate the error</a:t>
                </a:r>
              </a:p>
              <a:p>
                <a:endParaRPr lang="en-US" baseline="0" dirty="0" smtClean="0"/>
              </a:p>
              <a:p>
                <a:r>
                  <a:rPr lang="en-US" baseline="0" dirty="0" smtClean="0"/>
                  <a:t>The good news is that even if we don’t know the true error, as it would be the case in a real situation, we can still know that Richardson's error formula did a wrong estimation</a:t>
                </a:r>
              </a:p>
              <a:p>
                <a:endParaRPr lang="en-US" baseline="0" dirty="0" smtClean="0"/>
              </a:p>
              <a:p>
                <a:r>
                  <a:rPr lang="en-US" dirty="0" smtClean="0"/>
                  <a:t>For this we add the trend</a:t>
                </a:r>
                <a:r>
                  <a:rPr lang="en-US" baseline="0" dirty="0" smtClean="0"/>
                  <a:t> the truncation error should follow. In the case of the composite Trapezoid method this is in second order in h</a:t>
                </a:r>
              </a:p>
              <a:p>
                <a:endParaRPr lang="en-US" baseline="0" dirty="0" smtClean="0"/>
              </a:p>
              <a:p>
                <a:r>
                  <a:rPr lang="en-US" baseline="0" dirty="0" smtClean="0"/>
                  <a:t>It becomes now obvious that for too large values of h something went wrong as the estimated error does not follow the trend it should</a:t>
                </a:r>
                <a:endParaRPr lang="en-CA" dirty="0"/>
              </a:p>
            </p:txBody>
          </p:sp>
        </mc:Choice>
        <mc:Fallback xmlns="">
          <p:sp>
            <p:nvSpPr>
              <p:cNvPr id="3" name="Notes Placeholder 2"/>
              <p:cNvSpPr>
                <a:spLocks noGrp="1"/>
              </p:cNvSpPr>
              <p:nvPr>
                <p:ph type="body" idx="1"/>
              </p:nvPr>
            </p:nvSpPr>
            <p:spPr/>
            <p:txBody>
              <a:bodyPr/>
              <a:lstStyle/>
              <a:p>
                <a:r>
                  <a:rPr lang="en-US" dirty="0" smtClean="0"/>
                  <a:t>Does the Richardson error formula </a:t>
                </a:r>
                <a:r>
                  <a:rPr lang="en-US" dirty="0" err="1" smtClean="0"/>
                  <a:t>allways</a:t>
                </a:r>
                <a:r>
                  <a:rPr lang="en-US" baseline="0" dirty="0" smtClean="0"/>
                  <a:t> estimate correctly the error?</a:t>
                </a:r>
              </a:p>
              <a:p>
                <a:endParaRPr lang="en-US" baseline="0" dirty="0" smtClean="0"/>
              </a:p>
              <a:p>
                <a:r>
                  <a:rPr lang="en-US" baseline="0" dirty="0" smtClean="0"/>
                  <a:t>Not always</a:t>
                </a:r>
              </a:p>
              <a:p>
                <a:endParaRPr lang="en-US" baseline="0" dirty="0" smtClean="0"/>
              </a:p>
              <a:p>
                <a:r>
                  <a:rPr lang="en-US" baseline="0" dirty="0" smtClean="0"/>
                  <a:t>In fact, if h is too large the assumptions behind the Richardson error formula are no longer valid</a:t>
                </a:r>
              </a:p>
              <a:p>
                <a:endParaRPr lang="en-US" baseline="0" dirty="0" smtClean="0"/>
              </a:p>
              <a:p>
                <a:r>
                  <a:rPr lang="en-US" baseline="0" dirty="0" smtClean="0"/>
                  <a:t>To demonstrate this effect, let us consider the defined integral between 1 and 20 of </a:t>
                </a:r>
                <a:r>
                  <a:rPr lang="en-US" sz="1200" b="0" i="0" smtClean="0">
                    <a:latin typeface="Cambria Math" panose="02040503050406030204" pitchFamily="18" charset="0"/>
                  </a:rPr>
                  <a:t>𝑒</a:t>
                </a:r>
                <a:r>
                  <a:rPr lang="en-US" sz="1200" b="0" i="0" smtClean="0">
                    <a:latin typeface="Cambria Math" panose="02040503050406030204" pitchFamily="18" charset="0"/>
                  </a:rPr>
                  <a:t>^(</a:t>
                </a:r>
                <a:r>
                  <a:rPr lang="en-US" sz="1200" b="0" i="0" smtClean="0">
                    <a:latin typeface="Cambria Math" panose="02040503050406030204" pitchFamily="18" charset="0"/>
                  </a:rPr>
                  <a:t>−𝑥</a:t>
                </a:r>
                <a:r>
                  <a:rPr lang="en-US" sz="1200" b="0" i="0" smtClean="0">
                    <a:latin typeface="Cambria Math" panose="02040503050406030204" pitchFamily="18" charset="0"/>
                  </a:rPr>
                  <a:t>)</a:t>
                </a:r>
                <a:endParaRPr lang="en-CA" dirty="0" smtClean="0"/>
              </a:p>
              <a:p>
                <a:endParaRPr lang="en-US" dirty="0" smtClean="0"/>
              </a:p>
              <a:p>
                <a:r>
                  <a:rPr lang="en-US" dirty="0" smtClean="0"/>
                  <a:t>We use again</a:t>
                </a:r>
                <a:r>
                  <a:rPr lang="en-US" baseline="0" dirty="0" smtClean="0"/>
                  <a:t> the composite Trapezoid rule to estimate this integral</a:t>
                </a:r>
                <a:endParaRPr lang="en-CA" dirty="0" smtClean="0"/>
              </a:p>
              <a:p>
                <a:endParaRPr lang="en-US" dirty="0" smtClean="0"/>
              </a:p>
              <a:p>
                <a:r>
                  <a:rPr lang="en-US" dirty="0" smtClean="0"/>
                  <a:t>The graph displays</a:t>
                </a:r>
                <a:r>
                  <a:rPr lang="en-US" baseline="0" dirty="0" smtClean="0"/>
                  <a:t> the true error as well as the estimated error using Richardson’s formula</a:t>
                </a:r>
              </a:p>
              <a:p>
                <a:endParaRPr lang="en-US" baseline="0" dirty="0" smtClean="0"/>
              </a:p>
              <a:p>
                <a:r>
                  <a:rPr lang="en-US" baseline="0" dirty="0" smtClean="0"/>
                  <a:t>For large values of h, the error estimation is too optimistic and we underestimate the error</a:t>
                </a:r>
              </a:p>
              <a:p>
                <a:endParaRPr lang="en-US" baseline="0" dirty="0" smtClean="0"/>
              </a:p>
              <a:p>
                <a:r>
                  <a:rPr lang="en-US" baseline="0" dirty="0" smtClean="0"/>
                  <a:t>The good news is that even f we don’t know the true error, as it would be the case in a real situation, we can still know that Richardson's error formula did a wrong estimation</a:t>
                </a:r>
              </a:p>
              <a:p>
                <a:endParaRPr lang="en-US" baseline="0" dirty="0" smtClean="0"/>
              </a:p>
              <a:p>
                <a:r>
                  <a:rPr lang="en-US" dirty="0" smtClean="0"/>
                  <a:t>For this we add the trend</a:t>
                </a:r>
                <a:r>
                  <a:rPr lang="en-US" baseline="0" dirty="0" smtClean="0"/>
                  <a:t> the truncation error should follow. In the case of the composite Trapezoid method this is in second order in h</a:t>
                </a:r>
              </a:p>
              <a:p>
                <a:endParaRPr lang="en-US" baseline="0" dirty="0" smtClean="0"/>
              </a:p>
              <a:p>
                <a:r>
                  <a:rPr lang="en-US" baseline="0" dirty="0" smtClean="0"/>
                  <a:t>It becomes now obvious that for too large values of h something went wrong as the estimated error does not follow the trend it should</a:t>
                </a: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12</a:t>
            </a:fld>
            <a:endParaRPr lang="en-CA"/>
          </a:p>
        </p:txBody>
      </p:sp>
    </p:spTree>
    <p:extLst>
      <p:ext uri="{BB962C8B-B14F-4D97-AF65-F5344CB8AC3E}">
        <p14:creationId xmlns:p14="http://schemas.microsoft.com/office/powerpoint/2010/main" val="322097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how Richardson error</a:t>
            </a:r>
            <a:r>
              <a:rPr lang="en-US" baseline="0" dirty="0" smtClean="0"/>
              <a:t> estimation will typically behave</a:t>
            </a:r>
          </a:p>
          <a:p>
            <a:endParaRPr lang="en-US" baseline="0" dirty="0" smtClean="0"/>
          </a:p>
          <a:p>
            <a:r>
              <a:rPr lang="en-US" baseline="0" dirty="0" smtClean="0"/>
              <a:t>The plot displays this typical behavior </a:t>
            </a:r>
          </a:p>
          <a:p>
            <a:endParaRPr lang="en-US" baseline="0" dirty="0" smtClean="0"/>
          </a:p>
          <a:p>
            <a:r>
              <a:rPr lang="en-US" dirty="0" smtClean="0"/>
              <a:t>For intermediate values of h, which are values neither too small nor too large, the error decreases according the trend it should based on the order of the used method</a:t>
            </a:r>
          </a:p>
          <a:p>
            <a:endParaRPr lang="en-US" dirty="0" smtClean="0"/>
          </a:p>
          <a:p>
            <a:r>
              <a:rPr lang="en-US" dirty="0" smtClean="0"/>
              <a:t>For small values of h, the error will typically</a:t>
            </a:r>
            <a:r>
              <a:rPr lang="en-US" baseline="0" dirty="0" smtClean="0"/>
              <a:t> start to increase </a:t>
            </a:r>
          </a:p>
          <a:p>
            <a:endParaRPr lang="en-US" baseline="0" dirty="0" smtClean="0"/>
          </a:p>
          <a:p>
            <a:r>
              <a:rPr lang="en-US" dirty="0" smtClean="0"/>
              <a:t>We discussed this effect already several times and we know now that this is due</a:t>
            </a:r>
            <a:r>
              <a:rPr lang="en-US" baseline="0" dirty="0" smtClean="0"/>
              <a:t> to round-off errors</a:t>
            </a:r>
          </a:p>
          <a:p>
            <a:endParaRPr lang="en-US" baseline="0" dirty="0" smtClean="0"/>
          </a:p>
          <a:p>
            <a:r>
              <a:rPr lang="en-US" baseline="0" dirty="0" smtClean="0"/>
              <a:t>For large values of h, the error will not follow the order of the method. This is because the </a:t>
            </a:r>
            <a:r>
              <a:rPr lang="en-CA" baseline="0" dirty="0" smtClean="0">
                <a:solidFill>
                  <a:srgbClr val="C00000"/>
                </a:solidFill>
              </a:rPr>
              <a:t>a</a:t>
            </a:r>
            <a:r>
              <a:rPr lang="en-CA" dirty="0" smtClean="0">
                <a:solidFill>
                  <a:srgbClr val="C00000"/>
                </a:solidFill>
              </a:rPr>
              <a:t>ssumptions used</a:t>
            </a:r>
            <a:r>
              <a:rPr lang="en-CA" baseline="0" dirty="0" smtClean="0">
                <a:solidFill>
                  <a:srgbClr val="C00000"/>
                </a:solidFill>
              </a:rPr>
              <a:t> in the derivation of the </a:t>
            </a:r>
            <a:r>
              <a:rPr lang="en-CA" dirty="0" smtClean="0">
                <a:solidFill>
                  <a:srgbClr val="C00000"/>
                </a:solidFill>
              </a:rPr>
              <a:t>Richardson error formula are no longer valid</a:t>
            </a:r>
          </a:p>
          <a:p>
            <a:endParaRPr lang="en-US" dirty="0" smtClean="0">
              <a:solidFill>
                <a:srgbClr val="C00000"/>
              </a:solidFill>
            </a:endParaRPr>
          </a:p>
          <a:p>
            <a:r>
              <a:rPr lang="en-US" dirty="0" smtClean="0">
                <a:solidFill>
                  <a:srgbClr val="C00000"/>
                </a:solidFill>
              </a:rPr>
              <a:t>The</a:t>
            </a:r>
            <a:r>
              <a:rPr lang="en-US" baseline="0" dirty="0" smtClean="0">
                <a:solidFill>
                  <a:srgbClr val="C00000"/>
                </a:solidFill>
              </a:rPr>
              <a:t> error may be underestimated as in our example, but it can be over-estimated too</a:t>
            </a:r>
          </a:p>
          <a:p>
            <a:endParaRPr lang="en-US" baseline="0" dirty="0" smtClean="0">
              <a:solidFill>
                <a:srgbClr val="C00000"/>
              </a:solidFill>
            </a:endParaRPr>
          </a:p>
          <a:p>
            <a:r>
              <a:rPr lang="en-US" baseline="0" dirty="0" smtClean="0">
                <a:solidFill>
                  <a:srgbClr val="C00000"/>
                </a:solidFill>
              </a:rPr>
              <a:t>But the key point to understand here is that based on the plot of the estimated error in function of h, we can know in which region we estimate correctly the error. It is for values h such that the error decreases according the known order of the used quadrature formula</a:t>
            </a:r>
            <a:endParaRPr lang="en-CA" dirty="0" smtClean="0"/>
          </a:p>
          <a:p>
            <a:endParaRPr lang="en-CA" dirty="0"/>
          </a:p>
        </p:txBody>
      </p:sp>
      <p:sp>
        <p:nvSpPr>
          <p:cNvPr id="4" name="Slide Number Placeholder 3"/>
          <p:cNvSpPr>
            <a:spLocks noGrp="1"/>
          </p:cNvSpPr>
          <p:nvPr>
            <p:ph type="sldNum" sz="quarter" idx="5"/>
          </p:nvPr>
        </p:nvSpPr>
        <p:spPr/>
        <p:txBody>
          <a:bodyPr/>
          <a:lstStyle/>
          <a:p>
            <a:fld id="{461FE637-F9EA-4747-90AA-AF85CD1823BC}" type="slidenum">
              <a:rPr lang="en-CA" smtClean="0"/>
              <a:t>13</a:t>
            </a:fld>
            <a:endParaRPr lang="en-CA"/>
          </a:p>
        </p:txBody>
      </p:sp>
    </p:spTree>
    <p:extLst>
      <p:ext uri="{BB962C8B-B14F-4D97-AF65-F5344CB8AC3E}">
        <p14:creationId xmlns:p14="http://schemas.microsoft.com/office/powerpoint/2010/main" val="4160778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a:t>
                </a:r>
                <a:r>
                  <a:rPr lang="en-US" baseline="0" dirty="0" smtClean="0"/>
                  <a:t> us finish this lecture by doing an application</a:t>
                </a:r>
              </a:p>
              <a:p>
                <a:endParaRPr lang="en-US" baseline="0" dirty="0" smtClean="0"/>
              </a:p>
              <a:p>
                <a:r>
                  <a:rPr lang="en-US" baseline="0" dirty="0" smtClean="0"/>
                  <a:t>We want to estimate the value of the error function in z=3</a:t>
                </a:r>
              </a:p>
              <a:p>
                <a:endParaRPr lang="en-US" baseline="0" dirty="0" smtClean="0"/>
              </a:p>
              <a:p>
                <a:r>
                  <a:rPr lang="en-US" baseline="0" dirty="0" smtClean="0"/>
                  <a:t>Recall that the error function is an important function in probability and statistics</a:t>
                </a:r>
              </a:p>
              <a:p>
                <a:endParaRPr lang="en-US" baseline="0" dirty="0" smtClean="0"/>
              </a:p>
              <a:p>
                <a:r>
                  <a:rPr lang="en-US" dirty="0" smtClean="0"/>
                  <a:t>However, it is not possible to calculate</a:t>
                </a:r>
                <a:r>
                  <a:rPr lang="en-US" baseline="0" dirty="0" smtClean="0"/>
                  <a:t> it with analytical ways</a:t>
                </a:r>
              </a:p>
              <a:p>
                <a:endParaRPr lang="en-US" baseline="0" dirty="0" smtClean="0"/>
              </a:p>
              <a:p>
                <a:r>
                  <a:rPr lang="en-US" dirty="0" smtClean="0"/>
                  <a:t>Only numerical approximations can be given</a:t>
                </a:r>
              </a:p>
              <a:p>
                <a:endParaRPr lang="en-US" dirty="0" smtClean="0"/>
              </a:p>
              <a:p>
                <a:r>
                  <a:rPr lang="en-US" dirty="0" smtClean="0"/>
                  <a:t>Our aim here is to give the approximation with</a:t>
                </a:r>
                <a:r>
                  <a:rPr lang="en-US" baseline="0" dirty="0" smtClean="0"/>
                  <a:t> an absolute error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endParaRPr lang="en-CA" dirty="0"/>
              </a:p>
            </p:txBody>
          </p:sp>
        </mc:Choice>
        <mc:Fallback xmlns="">
          <p:sp>
            <p:nvSpPr>
              <p:cNvPr id="3" name="Notes Placeholder 2"/>
              <p:cNvSpPr>
                <a:spLocks noGrp="1"/>
              </p:cNvSpPr>
              <p:nvPr>
                <p:ph type="body" idx="1"/>
              </p:nvPr>
            </p:nvSpPr>
            <p:spPr/>
            <p:txBody>
              <a:bodyPr/>
              <a:lstStyle/>
              <a:p>
                <a:r>
                  <a:rPr lang="en-US" dirty="0" smtClean="0"/>
                  <a:t>Let</a:t>
                </a:r>
                <a:r>
                  <a:rPr lang="en-US" baseline="0" dirty="0" smtClean="0"/>
                  <a:t> us finish this lecture by doing an application</a:t>
                </a:r>
              </a:p>
              <a:p>
                <a:endParaRPr lang="en-US" baseline="0" dirty="0" smtClean="0"/>
              </a:p>
              <a:p>
                <a:r>
                  <a:rPr lang="en-US" baseline="0" dirty="0" smtClean="0"/>
                  <a:t>We want to estimate the value of the error function in z=3</a:t>
                </a:r>
              </a:p>
              <a:p>
                <a:endParaRPr lang="en-US" baseline="0" dirty="0" smtClean="0"/>
              </a:p>
              <a:p>
                <a:r>
                  <a:rPr lang="en-US" baseline="0" dirty="0" smtClean="0"/>
                  <a:t>Recall that the error function is an important function in probability and statistics</a:t>
                </a:r>
              </a:p>
              <a:p>
                <a:endParaRPr lang="en-US" baseline="0" dirty="0" smtClean="0"/>
              </a:p>
              <a:p>
                <a:r>
                  <a:rPr lang="en-US" dirty="0" smtClean="0"/>
                  <a:t>However, it is not possible to calculate</a:t>
                </a:r>
                <a:r>
                  <a:rPr lang="en-US" baseline="0" dirty="0" smtClean="0"/>
                  <a:t> it with analytical ways</a:t>
                </a:r>
              </a:p>
              <a:p>
                <a:endParaRPr lang="en-US" baseline="0" dirty="0" smtClean="0"/>
              </a:p>
              <a:p>
                <a:r>
                  <a:rPr lang="en-US" dirty="0" smtClean="0"/>
                  <a:t>Only numerical approximations can be given</a:t>
                </a:r>
              </a:p>
              <a:p>
                <a:endParaRPr lang="en-US" dirty="0" smtClean="0"/>
              </a:p>
              <a:p>
                <a:r>
                  <a:rPr lang="en-US" dirty="0" smtClean="0"/>
                  <a:t>Our aim here is to give the approximation with</a:t>
                </a:r>
                <a:r>
                  <a:rPr lang="en-US" baseline="0" dirty="0" smtClean="0"/>
                  <a:t> an absolute error less than </a:t>
                </a:r>
                <a:r>
                  <a:rPr lang="en-US" i="0" smtClean="0">
                    <a:latin typeface="Cambria Math" panose="02040503050406030204" pitchFamily="18" charset="0"/>
                  </a:rPr>
                  <a:t>〖</a:t>
                </a:r>
                <a:r>
                  <a:rPr lang="en-US" b="0" i="0" smtClean="0">
                    <a:latin typeface="Cambria Math" panose="02040503050406030204" pitchFamily="18" charset="0"/>
                  </a:rPr>
                  <a:t>10</a:t>
                </a:r>
                <a:r>
                  <a:rPr lang="en-US" b="0" i="0" smtClean="0">
                    <a:latin typeface="Cambria Math" panose="02040503050406030204" pitchFamily="18" charset="0"/>
                  </a:rPr>
                  <a:t>〗^(</a:t>
                </a:r>
                <a:r>
                  <a:rPr lang="en-US" b="0" i="0" smtClean="0">
                    <a:latin typeface="Cambria Math" panose="02040503050406030204" pitchFamily="18" charset="0"/>
                  </a:rPr>
                  <a:t>−12</a:t>
                </a:r>
                <a:r>
                  <a:rPr lang="en-US" b="0" i="0" smtClean="0">
                    <a:latin typeface="Cambria Math" panose="02040503050406030204" pitchFamily="18" charset="0"/>
                  </a:rPr>
                  <a:t>)</a:t>
                </a: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14</a:t>
            </a:fld>
            <a:endParaRPr lang="en-CA"/>
          </a:p>
        </p:txBody>
      </p:sp>
    </p:spTree>
    <p:extLst>
      <p:ext uri="{BB962C8B-B14F-4D97-AF65-F5344CB8AC3E}">
        <p14:creationId xmlns:p14="http://schemas.microsoft.com/office/powerpoint/2010/main" val="1162865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For this we use the composite trapezoid and Simpson 1/3 rule</a:t>
                </a:r>
              </a:p>
              <a:p>
                <a:endParaRPr lang="en-US" dirty="0" smtClean="0"/>
              </a:p>
              <a:p>
                <a:r>
                  <a:rPr lang="en-US" dirty="0" smtClean="0"/>
                  <a:t>To estimate the error, we use the Richardson error</a:t>
                </a:r>
                <a:r>
                  <a:rPr lang="en-US" baseline="0" dirty="0" smtClean="0"/>
                  <a:t> formula</a:t>
                </a:r>
              </a:p>
              <a:p>
                <a:endParaRPr lang="en-US" baseline="0" dirty="0" smtClean="0"/>
              </a:p>
              <a:p>
                <a:r>
                  <a:rPr lang="en-US" dirty="0" smtClean="0"/>
                  <a:t>The displayed graph</a:t>
                </a:r>
                <a:r>
                  <a:rPr lang="en-US" baseline="0" dirty="0" smtClean="0"/>
                  <a:t> shows the results of these calculations</a:t>
                </a:r>
              </a:p>
              <a:p>
                <a:endParaRPr lang="en-US" baseline="0" dirty="0" smtClean="0"/>
              </a:p>
              <a:p>
                <a:r>
                  <a:rPr lang="en-US" baseline="0" dirty="0" smtClean="0"/>
                  <a:t>As a first step, we need to identify the interval of h for which the Richardson formula is valid</a:t>
                </a:r>
              </a:p>
              <a:p>
                <a:endParaRPr lang="en-US" baseline="0" dirty="0" smtClean="0"/>
              </a:p>
              <a:p>
                <a:r>
                  <a:rPr lang="en-US" baseline="0" dirty="0" smtClean="0"/>
                  <a:t>For this we look for the region where the error decreases according the known order</a:t>
                </a:r>
              </a:p>
              <a:p>
                <a:endParaRPr lang="en-US" baseline="0" dirty="0" smtClean="0"/>
              </a:p>
              <a:p>
                <a:r>
                  <a:rPr lang="en-US" baseline="0" dirty="0" smtClean="0"/>
                  <a:t>For the Trapezoid rule this is in order two</a:t>
                </a:r>
              </a:p>
              <a:p>
                <a:endParaRPr lang="en-US" baseline="0" dirty="0" smtClean="0"/>
              </a:p>
              <a:p>
                <a:r>
                  <a:rPr lang="en-US" baseline="0" dirty="0" smtClean="0"/>
                  <a:t>And for the Simpson 1/3 this is order four</a:t>
                </a:r>
              </a:p>
              <a:p>
                <a:endParaRPr lang="en-US" baseline="0" dirty="0" smtClean="0"/>
              </a:p>
              <a:p>
                <a:r>
                  <a:rPr lang="en-US" baseline="0" dirty="0" smtClean="0"/>
                  <a:t>Both regions can be clearly identified on the graph</a:t>
                </a:r>
              </a:p>
              <a:p>
                <a:endParaRPr lang="en-US" baseline="0" dirty="0" smtClean="0"/>
              </a:p>
              <a:p>
                <a:r>
                  <a:rPr lang="en-US" baseline="0" dirty="0" smtClean="0"/>
                  <a:t>Note how for lower values the error is increasing and how for large values of h, the error doesn’t follow the expected trend</a:t>
                </a:r>
              </a:p>
              <a:p>
                <a:endParaRPr lang="en-US" baseline="0" dirty="0" smtClean="0"/>
              </a:p>
              <a:p>
                <a:r>
                  <a:rPr lang="en-US" baseline="0" dirty="0" smtClean="0"/>
                  <a:t>Our targeted error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endParaRPr lang="en-US" baseline="0" dirty="0" smtClean="0"/>
              </a:p>
              <a:p>
                <a:endParaRPr lang="en-US" baseline="0" dirty="0" smtClean="0"/>
              </a:p>
              <a:p>
                <a:r>
                  <a:rPr lang="en-US" baseline="0" dirty="0" smtClean="0"/>
                  <a:t>Both methods, Trapezoid and Simpson 1/3 are able to reach this precision</a:t>
                </a:r>
              </a:p>
              <a:p>
                <a:endParaRPr lang="en-US" baseline="0" dirty="0" smtClean="0"/>
              </a:p>
              <a:p>
                <a:r>
                  <a:rPr lang="en-US" baseline="0" dirty="0" smtClean="0"/>
                  <a:t>For the trapezoid rule a value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r>
                  <a:rPr lang="en-US" baseline="0" dirty="0" smtClean="0"/>
                  <a:t> is required</a:t>
                </a:r>
              </a:p>
              <a:p>
                <a:r>
                  <a:rPr lang="en-US" baseline="0" dirty="0" smtClean="0"/>
                  <a:t>For Simpson’s 1/3 a value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oMath>
                </a14:m>
                <a:r>
                  <a:rPr lang="en-US" baseline="0" dirty="0" smtClean="0"/>
                  <a:t> is enough</a:t>
                </a:r>
              </a:p>
              <a:p>
                <a:endParaRPr lang="en-US" baseline="0" dirty="0" smtClean="0"/>
              </a:p>
              <a:p>
                <a:r>
                  <a:rPr lang="en-US" baseline="0" dirty="0" smtClean="0"/>
                  <a:t>Note that if we would like to reach a higher precision, for example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oMath>
                </a14:m>
                <a:r>
                  <a:rPr lang="en-US" baseline="0" dirty="0" smtClean="0"/>
                  <a:t>, only Simpson's 1/3 rule can reach it</a:t>
                </a:r>
              </a:p>
              <a:p>
                <a:r>
                  <a:rPr lang="en-US" baseline="0" dirty="0" smtClean="0"/>
                  <a:t>For the trapezoid method, the round off errors are too large </a:t>
                </a:r>
              </a:p>
              <a:p>
                <a:endParaRPr lang="en-CA" dirty="0"/>
              </a:p>
            </p:txBody>
          </p:sp>
        </mc:Choice>
        <mc:Fallback xmlns="">
          <p:sp>
            <p:nvSpPr>
              <p:cNvPr id="3" name="Notes Placeholder 2"/>
              <p:cNvSpPr>
                <a:spLocks noGrp="1"/>
              </p:cNvSpPr>
              <p:nvPr>
                <p:ph type="body" idx="1"/>
              </p:nvPr>
            </p:nvSpPr>
            <p:spPr/>
            <p:txBody>
              <a:bodyPr/>
              <a:lstStyle/>
              <a:p>
                <a:r>
                  <a:rPr lang="en-US" dirty="0" smtClean="0"/>
                  <a:t>For this we use the composite trapezoid and Simpson 1/3 rule</a:t>
                </a:r>
              </a:p>
              <a:p>
                <a:endParaRPr lang="en-US" dirty="0" smtClean="0"/>
              </a:p>
              <a:p>
                <a:r>
                  <a:rPr lang="en-US" dirty="0" smtClean="0"/>
                  <a:t>To estimate error, we use the Richardson error</a:t>
                </a:r>
                <a:r>
                  <a:rPr lang="en-US" baseline="0" dirty="0" smtClean="0"/>
                  <a:t> formula</a:t>
                </a:r>
              </a:p>
              <a:p>
                <a:endParaRPr lang="en-US" baseline="0" dirty="0" smtClean="0"/>
              </a:p>
              <a:p>
                <a:r>
                  <a:rPr lang="en-US" dirty="0" smtClean="0"/>
                  <a:t>The displayed graph</a:t>
                </a:r>
                <a:r>
                  <a:rPr lang="en-US" baseline="0" dirty="0" smtClean="0"/>
                  <a:t> shows the results of these calculations</a:t>
                </a:r>
              </a:p>
              <a:p>
                <a:endParaRPr lang="en-US" baseline="0" dirty="0" smtClean="0"/>
              </a:p>
              <a:p>
                <a:r>
                  <a:rPr lang="en-US" baseline="0" dirty="0" smtClean="0"/>
                  <a:t>As a first step, we need to identify the interval of h for which the Richardson formula is valid</a:t>
                </a:r>
              </a:p>
              <a:p>
                <a:endParaRPr lang="en-US" baseline="0" dirty="0" smtClean="0"/>
              </a:p>
              <a:p>
                <a:r>
                  <a:rPr lang="en-US" baseline="0" dirty="0" smtClean="0"/>
                  <a:t>For this we look for the region where the error decreases according the known order</a:t>
                </a:r>
              </a:p>
              <a:p>
                <a:endParaRPr lang="en-US" baseline="0" dirty="0" smtClean="0"/>
              </a:p>
              <a:p>
                <a:r>
                  <a:rPr lang="en-US" baseline="0" dirty="0" smtClean="0"/>
                  <a:t>For the Trapezoid rule this is in order two</a:t>
                </a:r>
              </a:p>
              <a:p>
                <a:endParaRPr lang="en-US" baseline="0" dirty="0" smtClean="0"/>
              </a:p>
              <a:p>
                <a:r>
                  <a:rPr lang="en-US" baseline="0" dirty="0" smtClean="0"/>
                  <a:t>And for the Simpson 1/3 this is order four</a:t>
                </a:r>
              </a:p>
              <a:p>
                <a:endParaRPr lang="en-US" baseline="0" dirty="0" smtClean="0"/>
              </a:p>
              <a:p>
                <a:r>
                  <a:rPr lang="en-US" baseline="0" dirty="0" smtClean="0"/>
                  <a:t>Both regions can be clearly identified on the graph</a:t>
                </a:r>
              </a:p>
              <a:p>
                <a:endParaRPr lang="en-US" baseline="0" dirty="0" smtClean="0"/>
              </a:p>
              <a:p>
                <a:r>
                  <a:rPr lang="en-US" baseline="0" dirty="0" smtClean="0"/>
                  <a:t>Note how for lower values the error is increasing and how for large values of h, the error doesn’t follow the expected trend</a:t>
                </a:r>
              </a:p>
              <a:p>
                <a:endParaRPr lang="en-US" baseline="0" dirty="0" smtClean="0"/>
              </a:p>
              <a:p>
                <a:r>
                  <a:rPr lang="en-US" baseline="0" dirty="0" smtClean="0"/>
                  <a:t>Our targeted error is </a:t>
                </a:r>
                <a:r>
                  <a:rPr lang="en-US" i="0" smtClean="0">
                    <a:latin typeface="Cambria Math" panose="02040503050406030204" pitchFamily="18" charset="0"/>
                  </a:rPr>
                  <a:t>〖</a:t>
                </a:r>
                <a:r>
                  <a:rPr lang="en-US" b="0" i="0" smtClean="0">
                    <a:latin typeface="Cambria Math" panose="02040503050406030204" pitchFamily="18" charset="0"/>
                  </a:rPr>
                  <a:t>10</a:t>
                </a:r>
                <a:r>
                  <a:rPr lang="en-US" b="0" i="0" smtClean="0">
                    <a:latin typeface="Cambria Math" panose="02040503050406030204" pitchFamily="18" charset="0"/>
                  </a:rPr>
                  <a:t>〗^(</a:t>
                </a:r>
                <a:r>
                  <a:rPr lang="en-US" b="0" i="0" smtClean="0">
                    <a:latin typeface="Cambria Math" panose="02040503050406030204" pitchFamily="18" charset="0"/>
                  </a:rPr>
                  <a:t>−12</a:t>
                </a:r>
                <a:r>
                  <a:rPr lang="en-US" b="0" i="0" smtClean="0">
                    <a:latin typeface="Cambria Math" panose="02040503050406030204" pitchFamily="18" charset="0"/>
                  </a:rPr>
                  <a:t>)</a:t>
                </a:r>
                <a:endParaRPr lang="en-US" baseline="0" dirty="0" smtClean="0"/>
              </a:p>
              <a:p>
                <a:endParaRPr lang="en-US" baseline="0" dirty="0" smtClean="0"/>
              </a:p>
              <a:p>
                <a:r>
                  <a:rPr lang="en-US" baseline="0" dirty="0" smtClean="0"/>
                  <a:t>Both methods, Trapezoid and Simpson 1/3 are able to reach this precision</a:t>
                </a:r>
              </a:p>
              <a:p>
                <a:endParaRPr lang="en-US" baseline="0" dirty="0" smtClean="0"/>
              </a:p>
              <a:p>
                <a:r>
                  <a:rPr lang="en-US" baseline="0" dirty="0" smtClean="0"/>
                  <a:t>For the trapezoid rule a value for h of </a:t>
                </a:r>
                <a:r>
                  <a:rPr lang="en-US" i="0" smtClean="0">
                    <a:latin typeface="Cambria Math" panose="02040503050406030204" pitchFamily="18" charset="0"/>
                  </a:rPr>
                  <a:t>〖</a:t>
                </a:r>
                <a:r>
                  <a:rPr lang="en-US" b="0" i="0" smtClean="0">
                    <a:latin typeface="Cambria Math" panose="02040503050406030204" pitchFamily="18" charset="0"/>
                  </a:rPr>
                  <a:t>10</a:t>
                </a:r>
                <a:r>
                  <a:rPr lang="en-US" b="0" i="0" smtClean="0">
                    <a:latin typeface="Cambria Math" panose="02040503050406030204" pitchFamily="18" charset="0"/>
                  </a:rPr>
                  <a:t>〗^(</a:t>
                </a:r>
                <a:r>
                  <a:rPr lang="en-US" b="0" i="0" smtClean="0">
                    <a:latin typeface="Cambria Math" panose="02040503050406030204" pitchFamily="18" charset="0"/>
                  </a:rPr>
                  <a:t>−</a:t>
                </a:r>
                <a:r>
                  <a:rPr lang="en-US" b="0" i="0" smtClean="0">
                    <a:latin typeface="Cambria Math" panose="02040503050406030204" pitchFamily="18" charset="0"/>
                  </a:rPr>
                  <a:t>4)</a:t>
                </a:r>
                <a:r>
                  <a:rPr lang="en-US" baseline="0" dirty="0" smtClean="0"/>
                  <a:t> is required</a:t>
                </a:r>
              </a:p>
              <a:p>
                <a:r>
                  <a:rPr lang="en-US" baseline="0" dirty="0" smtClean="0"/>
                  <a:t>For Simpson’s 1/3 a value of </a:t>
                </a:r>
                <a:r>
                  <a:rPr lang="en-US" i="0" smtClean="0">
                    <a:latin typeface="Cambria Math" panose="02040503050406030204" pitchFamily="18" charset="0"/>
                  </a:rPr>
                  <a:t>〖</a:t>
                </a:r>
                <a:r>
                  <a:rPr lang="en-US" b="0" i="0" smtClean="0">
                    <a:latin typeface="Cambria Math" panose="02040503050406030204" pitchFamily="18" charset="0"/>
                  </a:rPr>
                  <a:t>10</a:t>
                </a:r>
                <a:r>
                  <a:rPr lang="en-US" b="0" i="0" smtClean="0">
                    <a:latin typeface="Cambria Math" panose="02040503050406030204" pitchFamily="18" charset="0"/>
                  </a:rPr>
                  <a:t>〗^(</a:t>
                </a:r>
                <a:r>
                  <a:rPr lang="en-US" b="0" i="0" smtClean="0">
                    <a:latin typeface="Cambria Math" panose="02040503050406030204" pitchFamily="18" charset="0"/>
                  </a:rPr>
                  <a:t>−2</a:t>
                </a:r>
                <a:r>
                  <a:rPr lang="en-US" b="0" i="0" smtClean="0">
                    <a:latin typeface="Cambria Math" panose="02040503050406030204" pitchFamily="18" charset="0"/>
                  </a:rPr>
                  <a:t>)</a:t>
                </a:r>
                <a:r>
                  <a:rPr lang="en-US" baseline="0" dirty="0" smtClean="0"/>
                  <a:t> is enough</a:t>
                </a:r>
              </a:p>
              <a:p>
                <a:endParaRPr lang="en-US" baseline="0" dirty="0" smtClean="0"/>
              </a:p>
              <a:p>
                <a:r>
                  <a:rPr lang="en-US" baseline="0" dirty="0" smtClean="0"/>
                  <a:t>Note that if we would like to reach a higher precision, for example </a:t>
                </a:r>
                <a:r>
                  <a:rPr lang="en-US" i="0" smtClean="0">
                    <a:latin typeface="Cambria Math" panose="02040503050406030204" pitchFamily="18" charset="0"/>
                  </a:rPr>
                  <a:t>〖</a:t>
                </a:r>
                <a:r>
                  <a:rPr lang="en-US" b="0" i="0" smtClean="0">
                    <a:latin typeface="Cambria Math" panose="02040503050406030204" pitchFamily="18" charset="0"/>
                  </a:rPr>
                  <a:t>10</a:t>
                </a:r>
                <a:r>
                  <a:rPr lang="en-US" b="0" i="0" smtClean="0">
                    <a:latin typeface="Cambria Math" panose="02040503050406030204" pitchFamily="18" charset="0"/>
                  </a:rPr>
                  <a:t>〗^(</a:t>
                </a:r>
                <a:r>
                  <a:rPr lang="en-US" b="0" i="0" smtClean="0">
                    <a:latin typeface="Cambria Math" panose="02040503050406030204" pitchFamily="18" charset="0"/>
                  </a:rPr>
                  <a:t>−1</a:t>
                </a:r>
                <a:r>
                  <a:rPr lang="en-US" b="0" i="0" smtClean="0">
                    <a:latin typeface="Cambria Math" panose="02040503050406030204" pitchFamily="18" charset="0"/>
                  </a:rPr>
                  <a:t>5)</a:t>
                </a:r>
                <a:r>
                  <a:rPr lang="en-US" baseline="0" dirty="0" smtClean="0"/>
                  <a:t>, only Simpson's 1/3 rule can reach it</a:t>
                </a:r>
              </a:p>
              <a:p>
                <a:r>
                  <a:rPr lang="en-US" baseline="0" dirty="0" smtClean="0"/>
                  <a:t>For the trapezoid method, the round off errors are too large </a:t>
                </a:r>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15</a:t>
            </a:fld>
            <a:endParaRPr lang="en-CA"/>
          </a:p>
        </p:txBody>
      </p:sp>
    </p:spTree>
    <p:extLst>
      <p:ext uri="{BB962C8B-B14F-4D97-AF65-F5344CB8AC3E}">
        <p14:creationId xmlns:p14="http://schemas.microsoft.com/office/powerpoint/2010/main" val="58734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Richardson's error formula allows to estimate the truncation error of composite methods</a:t>
                </a:r>
              </a:p>
              <a:p>
                <a:r>
                  <a:rPr lang="en-US" smtClean="0"/>
                  <a:t>For this, </a:t>
                </a:r>
                <a:r>
                  <a:rPr lang="en-US" dirty="0" smtClean="0"/>
                  <a:t>one compute </a:t>
                </a:r>
                <a:r>
                  <a:rPr lang="en-US" dirty="0"/>
                  <a:t>the estimations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a:t> and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a:t> of the defined integral with two different values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oMath>
                </a14:m>
                <a:endParaRPr lang="en-US" dirty="0" smtClean="0"/>
              </a:p>
              <a:p>
                <a:r>
                  <a:rPr lang="en-CA" dirty="0" smtClean="0"/>
                  <a:t>And then estimate </a:t>
                </a:r>
                <a:r>
                  <a:rPr lang="en-CA" dirty="0"/>
                  <a:t>the truncation with </a:t>
                </a:r>
              </a:p>
              <a:p>
                <a:pPr marL="0" indent="0">
                  <a:buNone/>
                </a:pPr>
                <a:endParaRPr lang="en-CA" sz="8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i="1">
                                      <a:latin typeface="Cambria Math" panose="02040503050406030204" pitchFamily="18" charset="0"/>
                                      <a:ea typeface="Cambria Math" panose="02040503050406030204" pitchFamily="18" charset="0"/>
                                    </a:rPr>
                                    <m:t>𝑞</m:t>
                                  </m:r>
                                </m:sup>
                              </m:sSup>
                              <m:r>
                                <a:rPr lang="en-US" i="1">
                                  <a:latin typeface="Cambria Math" panose="02040503050406030204" pitchFamily="18" charset="0"/>
                                  <a:ea typeface="Cambria Math" panose="02040503050406030204" pitchFamily="18" charset="0"/>
                                </a:rPr>
                                <m:t>−1</m:t>
                              </m:r>
                            </m:den>
                          </m:f>
                        </m:e>
                      </m:d>
                    </m:oMath>
                  </m:oMathPara>
                </a14:m>
                <a:endParaRPr lang="en-CA" dirty="0"/>
              </a:p>
            </p:txBody>
          </p:sp>
        </mc:Choice>
        <mc:Fallback xmlns="">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Richardson's error formula allows to estimate the truncation error of composite methods</a:t>
                </a:r>
              </a:p>
              <a:p>
                <a:r>
                  <a:rPr lang="en-US" dirty="0" smtClean="0"/>
                  <a:t>For this one compute </a:t>
                </a:r>
                <a:r>
                  <a:rPr lang="en-US" dirty="0"/>
                  <a:t>the estimations </a:t>
                </a:r>
                <a:r>
                  <a:rPr lang="en-US" i="0">
                    <a:latin typeface="Cambria Math" panose="02040503050406030204" pitchFamily="18" charset="0"/>
                  </a:rPr>
                  <a:t>𝐼(ℎ_1 )</a:t>
                </a:r>
                <a:r>
                  <a:rPr lang="en-US" dirty="0"/>
                  <a:t> and </a:t>
                </a:r>
                <a:r>
                  <a:rPr lang="en-US" i="0">
                    <a:latin typeface="Cambria Math" panose="02040503050406030204" pitchFamily="18" charset="0"/>
                  </a:rPr>
                  <a:t>𝐼(ℎ_2 )</a:t>
                </a:r>
                <a:r>
                  <a:rPr lang="en-US" dirty="0"/>
                  <a:t> of the defined integral with two different values </a:t>
                </a:r>
                <a:r>
                  <a:rPr lang="en-US" i="0">
                    <a:latin typeface="Cambria Math" panose="02040503050406030204" pitchFamily="18" charset="0"/>
                  </a:rPr>
                  <a:t>ℎ_1</a:t>
                </a:r>
                <a:r>
                  <a:rPr lang="en-US" dirty="0"/>
                  <a:t> and </a:t>
                </a:r>
                <a:r>
                  <a:rPr lang="en-US" i="0">
                    <a:latin typeface="Cambria Math" panose="02040503050406030204" pitchFamily="18" charset="0"/>
                  </a:rPr>
                  <a:t>ℎ_2</a:t>
                </a:r>
                <a:endParaRPr lang="en-US" dirty="0" smtClean="0"/>
              </a:p>
              <a:p>
                <a:r>
                  <a:rPr lang="en-CA" dirty="0" smtClean="0"/>
                  <a:t>And then estimate </a:t>
                </a:r>
                <a:r>
                  <a:rPr lang="en-CA" dirty="0"/>
                  <a:t>the truncation with </a:t>
                </a:r>
              </a:p>
              <a:p>
                <a:pPr marL="0" indent="0">
                  <a:buNone/>
                </a:pPr>
                <a:endParaRPr lang="en-CA" sz="800" dirty="0"/>
              </a:p>
              <a:p>
                <a:pPr marL="0" indent="0">
                  <a:buNone/>
                </a:pPr>
                <a:r>
                  <a:rPr lang="en-US" i="0">
                    <a:latin typeface="Cambria Math" panose="02040503050406030204" pitchFamily="18" charset="0"/>
                  </a:rPr>
                  <a:t>𝐸(ℎ_2 )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𝐼(ℎ_2 )−𝐼(ℎ_1 )</a:t>
                </a:r>
                <a:r>
                  <a:rPr lang="en-US" i="0">
                    <a:latin typeface="Cambria Math" panose="02040503050406030204" pitchFamily="18" charset="0"/>
                    <a:ea typeface="Cambria Math" panose="02040503050406030204" pitchFamily="18" charset="0"/>
                  </a:rPr>
                  <a:t>)/((ℎ_1/ℎ_2 )^𝑞−1)|</a:t>
                </a:r>
                <a:endParaRPr lang="en-CA"/>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16</a:t>
            </a:fld>
            <a:endParaRPr lang="en-CA"/>
          </a:p>
        </p:txBody>
      </p:sp>
    </p:spTree>
    <p:extLst>
      <p:ext uri="{BB962C8B-B14F-4D97-AF65-F5344CB8AC3E}">
        <p14:creationId xmlns:p14="http://schemas.microsoft.com/office/powerpoint/2010/main" val="98618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previous lectures we learned that the truncation error of quadrature formulas (single and composite version) can be estimated based on the interpolation error</a:t>
                </a:r>
              </a:p>
              <a:p>
                <a:endParaRPr lang="en-US" dirty="0" smtClean="0"/>
              </a:p>
              <a:p>
                <a:r>
                  <a:rPr lang="en-US" dirty="0" smtClean="0"/>
                  <a:t>We </a:t>
                </a:r>
                <a:r>
                  <a:rPr lang="en-US" dirty="0"/>
                  <a:t>learned as well, that composite methods have a truncation error decreasing according a certain order in </a:t>
                </a:r>
                <a14:m>
                  <m:oMath xmlns:m="http://schemas.openxmlformats.org/officeDocument/2006/math">
                    <m:r>
                      <a:rPr lang="en-US" i="1">
                        <a:latin typeface="Cambria Math" panose="02040503050406030204" pitchFamily="18" charset="0"/>
                      </a:rPr>
                      <m:t>h</m:t>
                    </m:r>
                  </m:oMath>
                </a14:m>
                <a:endParaRPr lang="en-CA" dirty="0"/>
              </a:p>
              <a:p>
                <a:endParaRPr lang="en-US" dirty="0" smtClean="0"/>
              </a:p>
              <a:p>
                <a:r>
                  <a:rPr lang="en-US" dirty="0" smtClean="0"/>
                  <a:t>I</a:t>
                </a:r>
                <a:r>
                  <a:rPr lang="en-CA" dirty="0"/>
                  <a:t>n this lecture we learn how we can benefit of this knowledge to estimate errors or composite methods</a:t>
                </a:r>
              </a:p>
              <a:p>
                <a:endParaRPr lang="en-CA" dirty="0"/>
              </a:p>
            </p:txBody>
          </p:sp>
        </mc:Choice>
        <mc:Fallback xmlns="">
          <p:sp>
            <p:nvSpPr>
              <p:cNvPr id="3" name="Notes Placeholder 2"/>
              <p:cNvSpPr>
                <a:spLocks noGrp="1"/>
              </p:cNvSpPr>
              <p:nvPr>
                <p:ph type="body" idx="1"/>
              </p:nvPr>
            </p:nvSpPr>
            <p:spPr/>
            <p:txBody>
              <a:bodyPr/>
              <a:lstStyle/>
              <a:p>
                <a:r>
                  <a:rPr lang="en-US" dirty="0" smtClean="0"/>
                  <a:t>In previous lectures we learned that the truncation error of quadrature formulas (single and composite version) can be estimated based on the interpolation error</a:t>
                </a:r>
              </a:p>
              <a:p>
                <a:endParaRPr lang="en-US" dirty="0" smtClean="0"/>
              </a:p>
              <a:p>
                <a:r>
                  <a:rPr lang="en-US" dirty="0" smtClean="0"/>
                  <a:t>We </a:t>
                </a:r>
                <a:r>
                  <a:rPr lang="en-US" dirty="0"/>
                  <a:t>learned as well, that composite methods have a truncation error decreasing according a certain order in </a:t>
                </a:r>
                <a:r>
                  <a:rPr lang="en-US" i="0">
                    <a:latin typeface="Cambria Math" panose="02040503050406030204" pitchFamily="18" charset="0"/>
                  </a:rPr>
                  <a:t>ℎ</a:t>
                </a:r>
                <a:endParaRPr lang="en-CA" dirty="0"/>
              </a:p>
              <a:p>
                <a:endParaRPr lang="en-US" dirty="0" smtClean="0"/>
              </a:p>
              <a:p>
                <a:r>
                  <a:rPr lang="en-US" dirty="0" smtClean="0"/>
                  <a:t>I</a:t>
                </a:r>
                <a:r>
                  <a:rPr lang="en-CA" dirty="0"/>
                  <a:t>n this lecture we learn how we can benefit of this knowledge to estimate errors or composite methods</a:t>
                </a:r>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2</a:t>
            </a:fld>
            <a:endParaRPr lang="en-CA"/>
          </a:p>
        </p:txBody>
      </p:sp>
    </p:spTree>
    <p:extLst>
      <p:ext uri="{BB962C8B-B14F-4D97-AF65-F5344CB8AC3E}">
        <p14:creationId xmlns:p14="http://schemas.microsoft.com/office/powerpoint/2010/main" val="130594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 want to estimate a certain</a:t>
            </a:r>
            <a:r>
              <a:rPr lang="en-US" baseline="0" dirty="0" smtClean="0"/>
              <a:t> defined integral with a composite quadrature method</a:t>
            </a:r>
          </a:p>
          <a:p>
            <a:endParaRPr lang="en-US" baseline="0" dirty="0" smtClean="0"/>
          </a:p>
          <a:p>
            <a:r>
              <a:rPr lang="en-US" dirty="0" smtClean="0"/>
              <a:t>We do this by subdividing the integration interval into a chosen number of sub-intervals.</a:t>
            </a:r>
          </a:p>
          <a:p>
            <a:r>
              <a:rPr lang="en-US" dirty="0" smtClean="0"/>
              <a:t>On the</a:t>
            </a:r>
            <a:r>
              <a:rPr lang="en-US" baseline="0" dirty="0" smtClean="0"/>
              <a:t> graph on the slide we used two sub-intervals.</a:t>
            </a:r>
            <a:endParaRPr lang="en-US" dirty="0" smtClean="0"/>
          </a:p>
          <a:p>
            <a:endParaRPr lang="en-US" dirty="0" smtClean="0"/>
          </a:p>
          <a:p>
            <a:r>
              <a:rPr lang="en-US" dirty="0" smtClean="0"/>
              <a:t>In each sub-interval we choose interpolations points according the method we want to use</a:t>
            </a:r>
          </a:p>
          <a:p>
            <a:r>
              <a:rPr lang="en-US" dirty="0" smtClean="0"/>
              <a:t>For the example on the slide, we use the Simpson</a:t>
            </a:r>
            <a:r>
              <a:rPr lang="en-US" baseline="0" dirty="0" smtClean="0"/>
              <a:t> 1/3 rule which </a:t>
            </a:r>
            <a:r>
              <a:rPr lang="en-US" baseline="0" dirty="0" smtClean="0"/>
              <a:t>means </a:t>
            </a:r>
            <a:r>
              <a:rPr lang="en-US" baseline="0" dirty="0" smtClean="0"/>
              <a:t>we choose three interpolation points</a:t>
            </a:r>
          </a:p>
          <a:p>
            <a:endParaRPr lang="en-US" dirty="0" smtClean="0"/>
          </a:p>
          <a:p>
            <a:r>
              <a:rPr lang="en-US" dirty="0" smtClean="0"/>
              <a:t>The</a:t>
            </a:r>
            <a:r>
              <a:rPr lang="en-US" baseline="0" dirty="0" smtClean="0"/>
              <a:t> choice of number of sub-intervals defines us the quantity h, which is the distance between two interpolating points</a:t>
            </a:r>
          </a:p>
          <a:p>
            <a:endParaRPr lang="en-US" baseline="0" dirty="0" smtClean="0"/>
          </a:p>
          <a:p>
            <a:r>
              <a:rPr lang="en-US" dirty="0" smtClean="0"/>
              <a:t>Now, when using</a:t>
            </a:r>
            <a:r>
              <a:rPr lang="en-US" baseline="0" dirty="0" smtClean="0"/>
              <a:t> our composite quadrature formula, we will get, for a given h, an estimation I(h) of the defined integral, and an error E(h). </a:t>
            </a:r>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3</a:t>
            </a:fld>
            <a:endParaRPr lang="en-CA"/>
          </a:p>
        </p:txBody>
      </p:sp>
    </p:spTree>
    <p:extLst>
      <p:ext uri="{BB962C8B-B14F-4D97-AF65-F5344CB8AC3E}">
        <p14:creationId xmlns:p14="http://schemas.microsoft.com/office/powerpoint/2010/main" val="426072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If we want, we can repeat this exercise</a:t>
                </a:r>
                <a:r>
                  <a:rPr lang="en-US" baseline="0" dirty="0" smtClean="0"/>
                  <a:t> for different values of h. For example h1 and h2</a:t>
                </a:r>
              </a:p>
              <a:p>
                <a:endParaRPr lang="en-US" baseline="0" dirty="0" smtClean="0"/>
              </a:p>
              <a:p>
                <a:r>
                  <a:rPr lang="en-US" baseline="0" dirty="0" smtClean="0"/>
                  <a:t>In that case we can write that our defined integral I is equal to </a:t>
                </a:r>
                <a14:m>
                  <m:oMath xmlns:m="http://schemas.openxmlformats.org/officeDocument/2006/math">
                    <m:r>
                      <a:rPr lang="en-US" i="1" smtClean="0">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CA" dirty="0" smtClean="0"/>
                  <a:t> but</a:t>
                </a:r>
                <a:r>
                  <a:rPr lang="en-CA" baseline="0" dirty="0" smtClean="0"/>
                  <a:t> as well equal to </a:t>
                </a:r>
                <a14:m>
                  <m:oMath xmlns:m="http://schemas.openxmlformats.org/officeDocument/2006/math">
                    <m:r>
                      <a:rPr lang="en-US" i="1" smtClean="0">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oMath>
                </a14:m>
                <a:endParaRPr lang="en-CA" dirty="0" smtClean="0"/>
              </a:p>
              <a:p>
                <a:endParaRPr lang="en-US" dirty="0" smtClean="0"/>
              </a:p>
              <a:p>
                <a:r>
                  <a:rPr lang="en-US" dirty="0" smtClean="0"/>
                  <a:t>Let us now consider a quadrature formula where the order of the truncation error is q. Or in other words is in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b="0" i="1" smtClean="0">
                                <a:latin typeface="Cambria Math" panose="02040503050406030204" pitchFamily="18" charset="0"/>
                              </a:rPr>
                              <m:t>𝑞</m:t>
                            </m:r>
                          </m:sup>
                        </m:sSup>
                      </m:e>
                    </m:d>
                  </m:oMath>
                </a14:m>
                <a:endParaRPr lang="en-CA" dirty="0" smtClean="0"/>
              </a:p>
              <a:p>
                <a:endParaRPr lang="en-US" dirty="0" smtClean="0"/>
              </a:p>
              <a:p>
                <a:r>
                  <a:rPr lang="en-US" dirty="0" smtClean="0"/>
                  <a:t>What does that imply?</a:t>
                </a:r>
              </a:p>
              <a:p>
                <a:endParaRPr lang="en-US" dirty="0" smtClean="0"/>
              </a:p>
              <a:p>
                <a:r>
                  <a:rPr lang="en-US" dirty="0" smtClean="0"/>
                  <a:t>We can write two equations</a:t>
                </a:r>
              </a:p>
              <a:p>
                <a:endParaRPr lang="en-US" dirty="0" smtClean="0"/>
              </a:p>
              <a:p>
                <a:r>
                  <a:rPr lang="en-US" dirty="0" smtClean="0"/>
                  <a:t>On one side</a:t>
                </a:r>
              </a:p>
              <a:p>
                <a:endParaRPr lang="en-US" dirty="0" smtClean="0"/>
              </a:p>
              <a:p>
                <a:pPr/>
                <a14:m>
                  <m:oMathPara xmlns:m="http://schemas.openxmlformats.org/officeDocument/2006/math">
                    <m:oMathParaPr>
                      <m:jc m:val="left"/>
                    </m:oMathParaPr>
                    <m:oMath xmlns:m="http://schemas.openxmlformats.org/officeDocument/2006/math">
                      <m:r>
                        <a:rPr lang="en-US" sz="1200" i="1" smtClean="0">
                          <a:latin typeface="Cambria Math" panose="02040503050406030204" pitchFamily="18" charset="0"/>
                        </a:rPr>
                        <m:t>𝐸</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1</m:t>
                              </m:r>
                            </m:sub>
                          </m:sSub>
                        </m:e>
                      </m:d>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𝐶</m:t>
                      </m:r>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𝑞</m:t>
                          </m:r>
                        </m:sup>
                      </m:sSubSup>
                    </m:oMath>
                  </m:oMathPara>
                </a14:m>
                <a:endParaRPr lang="en-CA" dirty="0" smtClean="0"/>
              </a:p>
              <a:p>
                <a:endParaRPr lang="en-US" dirty="0" smtClean="0"/>
              </a:p>
              <a:p>
                <a:r>
                  <a:rPr lang="en-US" dirty="0" smtClean="0"/>
                  <a:t>And on the other side</a:t>
                </a:r>
              </a:p>
              <a:p>
                <a:endParaRPr lang="en-US" dirty="0" smtClean="0"/>
              </a:p>
              <a:p>
                <a:pPr/>
                <a14:m>
                  <m:oMathPara xmlns:m="http://schemas.openxmlformats.org/officeDocument/2006/math">
                    <m:oMathParaPr>
                      <m:jc m:val="left"/>
                    </m:oMathParaPr>
                    <m:oMath xmlns:m="http://schemas.openxmlformats.org/officeDocument/2006/math">
                      <m:r>
                        <a:rPr lang="en-US" sz="1200" i="1" smtClean="0">
                          <a:latin typeface="Cambria Math" panose="02040503050406030204" pitchFamily="18" charset="0"/>
                        </a:rPr>
                        <m:t>𝐸</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b="0" i="1" smtClean="0">
                                  <a:latin typeface="Cambria Math" panose="02040503050406030204" pitchFamily="18" charset="0"/>
                                </a:rPr>
                                <m:t>2</m:t>
                              </m:r>
                            </m:sub>
                          </m:sSub>
                        </m:e>
                      </m:d>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𝐶</m:t>
                      </m:r>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ea typeface="Cambria Math" panose="02040503050406030204" pitchFamily="18" charset="0"/>
                            </a:rPr>
                            <m:t>𝑞</m:t>
                          </m:r>
                        </m:sup>
                      </m:sSubSup>
                    </m:oMath>
                  </m:oMathPara>
                </a14:m>
                <a:endParaRPr lang="en-CA" dirty="0" smtClean="0"/>
              </a:p>
              <a:p>
                <a:endParaRPr lang="en-US" dirty="0" smtClean="0"/>
              </a:p>
              <a:p>
                <a:r>
                  <a:rPr lang="en-US" dirty="0" smtClean="0"/>
                  <a:t>Combining</a:t>
                </a:r>
                <a:r>
                  <a:rPr lang="en-US" baseline="0" dirty="0" smtClean="0"/>
                  <a:t> these equations we get that the ratio of the errors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𝐸</m:t>
                        </m:r>
                        <m:r>
                          <a:rPr lang="en-US" sz="1200" i="1">
                            <a:latin typeface="Cambria Math" panose="02040503050406030204" pitchFamily="18" charset="0"/>
                          </a:rPr>
                          <m:t>(</m:t>
                        </m:r>
                        <m:r>
                          <a:rPr lang="en-US" sz="1200" i="1">
                            <a:latin typeface="Cambria Math" panose="02040503050406030204" pitchFamily="18" charset="0"/>
                          </a:rPr>
                          <m:t>h</m:t>
                        </m:r>
                      </m:e>
                      <m:sub>
                        <m:r>
                          <a:rPr lang="en-US" sz="1200" i="1">
                            <a:latin typeface="Cambria Math" panose="02040503050406030204" pitchFamily="18" charset="0"/>
                          </a:rPr>
                          <m:t>1</m:t>
                        </m:r>
                      </m:sub>
                    </m:sSub>
                    <m:r>
                      <a:rPr lang="en-US" sz="1200" i="1">
                        <a:latin typeface="Cambria Math" panose="02040503050406030204" pitchFamily="18" charset="0"/>
                      </a:rPr>
                      <m:t>)</m:t>
                    </m:r>
                  </m:oMath>
                </a14:m>
                <a:r>
                  <a:rPr lang="en-US" baseline="0" dirty="0" smtClean="0"/>
                  <a:t> and </a:t>
                </a:r>
                <a14:m>
                  <m:oMath xmlns:m="http://schemas.openxmlformats.org/officeDocument/2006/math">
                    <m:r>
                      <a:rPr lang="en-US" sz="1200" i="1" smtClean="0">
                        <a:latin typeface="Cambria Math" panose="02040503050406030204" pitchFamily="18" charset="0"/>
                      </a:rPr>
                      <m:t>𝐸</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2</m:t>
                        </m:r>
                      </m:sub>
                    </m:sSub>
                    <m:r>
                      <a:rPr lang="en-US" sz="1200" i="1">
                        <a:latin typeface="Cambria Math" panose="02040503050406030204" pitchFamily="18" charset="0"/>
                      </a:rPr>
                      <m:t>)</m:t>
                    </m:r>
                  </m:oMath>
                </a14:m>
                <a:r>
                  <a:rPr lang="en-US" baseline="0" dirty="0" smtClean="0"/>
                  <a:t> is approximatively equal to the ratio of h1 and h2 to the power q</a:t>
                </a:r>
              </a:p>
            </p:txBody>
          </p:sp>
        </mc:Choice>
        <mc:Fallback xmlns="">
          <p:sp>
            <p:nvSpPr>
              <p:cNvPr id="3" name="Notes Placeholder 2"/>
              <p:cNvSpPr>
                <a:spLocks noGrp="1"/>
              </p:cNvSpPr>
              <p:nvPr>
                <p:ph type="body" idx="1"/>
              </p:nvPr>
            </p:nvSpPr>
            <p:spPr/>
            <p:txBody>
              <a:bodyPr/>
              <a:lstStyle/>
              <a:p>
                <a:r>
                  <a:rPr lang="en-US" dirty="0" smtClean="0"/>
                  <a:t>If we want, we can repeat this exercise</a:t>
                </a:r>
                <a:r>
                  <a:rPr lang="en-US" baseline="0" dirty="0" smtClean="0"/>
                  <a:t> for different values of h. For example h1 and </a:t>
                </a:r>
                <a:r>
                  <a:rPr lang="en-US" baseline="0" dirty="0" smtClean="0"/>
                  <a:t>h2</a:t>
                </a:r>
              </a:p>
              <a:p>
                <a:endParaRPr lang="en-US" baseline="0" dirty="0" smtClean="0"/>
              </a:p>
              <a:p>
                <a:r>
                  <a:rPr lang="en-US" baseline="0" dirty="0" smtClean="0"/>
                  <a:t>In that case we can write that our defined integral I is equal to </a:t>
                </a:r>
                <a:r>
                  <a:rPr lang="en-US" i="0" smtClean="0">
                    <a:latin typeface="Cambria Math" panose="02040503050406030204" pitchFamily="18" charset="0"/>
                  </a:rPr>
                  <a:t>𝐼</a:t>
                </a:r>
                <a:r>
                  <a:rPr lang="en-US" i="0">
                    <a:latin typeface="Cambria Math" panose="02040503050406030204" pitchFamily="18" charset="0"/>
                  </a:rPr>
                  <a:t>(ℎ_1 )+𝐸(ℎ_1 )</a:t>
                </a:r>
                <a:r>
                  <a:rPr lang="en-CA" dirty="0" smtClean="0"/>
                  <a:t> but</a:t>
                </a:r>
                <a:r>
                  <a:rPr lang="en-CA" baseline="0" dirty="0" smtClean="0"/>
                  <a:t> as well equal to </a:t>
                </a:r>
                <a:r>
                  <a:rPr lang="en-US" i="0" smtClean="0">
                    <a:latin typeface="Cambria Math" panose="02040503050406030204" pitchFamily="18" charset="0"/>
                  </a:rPr>
                  <a:t>𝐼</a:t>
                </a:r>
                <a:r>
                  <a:rPr lang="en-US" i="0">
                    <a:latin typeface="Cambria Math" panose="02040503050406030204" pitchFamily="18" charset="0"/>
                  </a:rPr>
                  <a:t>(ℎ_</a:t>
                </a:r>
                <a:r>
                  <a:rPr lang="en-US" b="0" i="0" smtClean="0">
                    <a:latin typeface="Cambria Math" panose="02040503050406030204" pitchFamily="18" charset="0"/>
                  </a:rPr>
                  <a:t>2 )</a:t>
                </a:r>
                <a:r>
                  <a:rPr lang="en-US" i="0">
                    <a:latin typeface="Cambria Math" panose="02040503050406030204" pitchFamily="18" charset="0"/>
                  </a:rPr>
                  <a:t>+𝐸(ℎ_</a:t>
                </a:r>
                <a:r>
                  <a:rPr lang="en-US" b="0" i="0" smtClean="0">
                    <a:latin typeface="Cambria Math" panose="02040503050406030204" pitchFamily="18" charset="0"/>
                  </a:rPr>
                  <a:t>2 )</a:t>
                </a:r>
                <a:endParaRPr lang="en-CA" dirty="0" smtClean="0"/>
              </a:p>
              <a:p>
                <a:endParaRPr lang="en-US" dirty="0" smtClean="0"/>
              </a:p>
              <a:p>
                <a:r>
                  <a:rPr lang="en-US" dirty="0" smtClean="0"/>
                  <a:t>Let us now consider a quadrature formula where the order of the truncation error is q. Or in other words is in </a:t>
                </a:r>
                <a:r>
                  <a:rPr lang="en-US" i="0">
                    <a:latin typeface="Cambria Math" panose="02040503050406030204" pitchFamily="18" charset="0"/>
                  </a:rPr>
                  <a:t>𝑂(ℎ^</a:t>
                </a:r>
                <a:r>
                  <a:rPr lang="en-US" b="0" i="0" smtClean="0">
                    <a:latin typeface="Cambria Math" panose="02040503050406030204" pitchFamily="18" charset="0"/>
                  </a:rPr>
                  <a:t>𝑞 )</a:t>
                </a:r>
                <a:endParaRPr lang="en-CA" dirty="0" smtClean="0"/>
              </a:p>
              <a:p>
                <a:endParaRPr lang="en-US" dirty="0" smtClean="0"/>
              </a:p>
              <a:p>
                <a:r>
                  <a:rPr lang="en-US" dirty="0" smtClean="0"/>
                  <a:t>What does that imply?</a:t>
                </a:r>
              </a:p>
              <a:p>
                <a:endParaRPr lang="en-US" dirty="0" smtClean="0"/>
              </a:p>
              <a:p>
                <a:r>
                  <a:rPr lang="en-US" dirty="0" smtClean="0"/>
                  <a:t>We can write two equations</a:t>
                </a:r>
              </a:p>
              <a:p>
                <a:endParaRPr lang="en-US" dirty="0" smtClean="0"/>
              </a:p>
              <a:p>
                <a:r>
                  <a:rPr lang="en-US" dirty="0" smtClean="0"/>
                  <a:t>On one side</a:t>
                </a:r>
              </a:p>
              <a:p>
                <a:endParaRPr lang="en-US" dirty="0" smtClean="0"/>
              </a:p>
              <a:p>
                <a:pPr/>
                <a:r>
                  <a:rPr lang="en-US" sz="1200" i="0" smtClean="0">
                    <a:latin typeface="Cambria Math" panose="02040503050406030204" pitchFamily="18" charset="0"/>
                  </a:rPr>
                  <a:t>𝐸</a:t>
                </a:r>
                <a:r>
                  <a:rPr lang="en-US" sz="1200" i="0">
                    <a:latin typeface="Cambria Math" panose="02040503050406030204" pitchFamily="18" charset="0"/>
                  </a:rPr>
                  <a:t>(ℎ_1 )</a:t>
                </a:r>
                <a:r>
                  <a:rPr lang="en-US" sz="1200" i="0">
                    <a:latin typeface="Cambria Math" panose="02040503050406030204" pitchFamily="18" charset="0"/>
                    <a:ea typeface="Cambria Math" panose="02040503050406030204" pitchFamily="18" charset="0"/>
                  </a:rPr>
                  <a:t>≅𝐶ℎ_1^</a:t>
                </a:r>
                <a:r>
                  <a:rPr lang="en-US" sz="1200" b="0" i="0" smtClean="0">
                    <a:latin typeface="Cambria Math" panose="02040503050406030204" pitchFamily="18" charset="0"/>
                    <a:ea typeface="Cambria Math" panose="02040503050406030204" pitchFamily="18" charset="0"/>
                  </a:rPr>
                  <a:t>𝑞</a:t>
                </a:r>
                <a:endParaRPr lang="en-CA" dirty="0" smtClean="0"/>
              </a:p>
              <a:p>
                <a:pPr/>
                <a:endParaRPr lang="en-US" dirty="0" smtClean="0"/>
              </a:p>
              <a:p>
                <a:pPr/>
                <a:r>
                  <a:rPr lang="en-US" dirty="0" smtClean="0"/>
                  <a:t>And on the other side</a:t>
                </a:r>
              </a:p>
              <a:p>
                <a:pPr/>
                <a:endParaRPr lang="en-US" dirty="0" smtClean="0"/>
              </a:p>
              <a:p>
                <a:pPr/>
                <a:r>
                  <a:rPr lang="en-US" sz="1200" i="0" smtClean="0">
                    <a:latin typeface="Cambria Math" panose="02040503050406030204" pitchFamily="18" charset="0"/>
                  </a:rPr>
                  <a:t>𝐸</a:t>
                </a:r>
                <a:r>
                  <a:rPr lang="en-US" sz="1200" i="0">
                    <a:latin typeface="Cambria Math" panose="02040503050406030204" pitchFamily="18" charset="0"/>
                  </a:rPr>
                  <a:t>(ℎ_</a:t>
                </a:r>
                <a:r>
                  <a:rPr lang="en-US" sz="1200" b="0" i="0" smtClean="0">
                    <a:latin typeface="Cambria Math" panose="02040503050406030204" pitchFamily="18" charset="0"/>
                  </a:rPr>
                  <a:t>2 )</a:t>
                </a:r>
                <a:r>
                  <a:rPr lang="en-US" sz="1200" i="0">
                    <a:latin typeface="Cambria Math" panose="02040503050406030204" pitchFamily="18" charset="0"/>
                    <a:ea typeface="Cambria Math" panose="02040503050406030204" pitchFamily="18" charset="0"/>
                  </a:rPr>
                  <a:t>≅𝐶ℎ_</a:t>
                </a:r>
                <a:r>
                  <a:rPr lang="en-US" sz="1200" b="0" i="0" smtClean="0">
                    <a:latin typeface="Cambria Math" panose="02040503050406030204" pitchFamily="18" charset="0"/>
                    <a:ea typeface="Cambria Math" panose="02040503050406030204" pitchFamily="18" charset="0"/>
                  </a:rPr>
                  <a:t>2^𝑞</a:t>
                </a:r>
                <a:endParaRPr lang="en-CA" dirty="0" smtClean="0"/>
              </a:p>
              <a:p>
                <a:pPr/>
                <a:endParaRPr lang="en-US" dirty="0" smtClean="0"/>
              </a:p>
              <a:p>
                <a:pPr/>
                <a:r>
                  <a:rPr lang="en-US" dirty="0" smtClean="0"/>
                  <a:t>Combining</a:t>
                </a:r>
                <a:r>
                  <a:rPr lang="en-US" baseline="0" dirty="0" smtClean="0"/>
                  <a:t> these equations we get that the ratio of the errors </a:t>
                </a:r>
                <a:r>
                  <a:rPr lang="en-US" sz="1200" i="0" smtClean="0">
                    <a:latin typeface="Cambria Math" panose="02040503050406030204" pitchFamily="18" charset="0"/>
                  </a:rPr>
                  <a:t>〖</a:t>
                </a:r>
                <a:r>
                  <a:rPr lang="en-US" sz="1200" i="0">
                    <a:latin typeface="Cambria Math" panose="02040503050406030204" pitchFamily="18" charset="0"/>
                  </a:rPr>
                  <a:t>𝐸(ℎ</a:t>
                </a:r>
                <a:r>
                  <a:rPr lang="en-US" sz="1200" i="0" smtClean="0">
                    <a:latin typeface="Cambria Math" panose="02040503050406030204" pitchFamily="18" charset="0"/>
                  </a:rPr>
                  <a:t>〗_</a:t>
                </a:r>
                <a:r>
                  <a:rPr lang="en-US" sz="1200" i="0">
                    <a:latin typeface="Cambria Math" panose="02040503050406030204" pitchFamily="18" charset="0"/>
                  </a:rPr>
                  <a:t>1)</a:t>
                </a:r>
                <a:r>
                  <a:rPr lang="en-US" baseline="0" dirty="0" smtClean="0"/>
                  <a:t> and </a:t>
                </a:r>
                <a:r>
                  <a:rPr lang="en-US" sz="1200" i="0" smtClean="0">
                    <a:latin typeface="Cambria Math" panose="02040503050406030204" pitchFamily="18" charset="0"/>
                  </a:rPr>
                  <a:t>𝐸(</a:t>
                </a:r>
                <a:r>
                  <a:rPr lang="en-US" sz="1200" i="0">
                    <a:latin typeface="Cambria Math" panose="02040503050406030204" pitchFamily="18" charset="0"/>
                  </a:rPr>
                  <a:t>ℎ_2)</a:t>
                </a:r>
                <a:r>
                  <a:rPr lang="en-US" baseline="0" dirty="0" smtClean="0"/>
                  <a:t> is approximatively equal to the ratio of </a:t>
                </a:r>
                <a:r>
                  <a:rPr lang="en-US" baseline="0" dirty="0" err="1" smtClean="0"/>
                  <a:t>of</a:t>
                </a:r>
                <a:r>
                  <a:rPr lang="en-US" baseline="0" dirty="0" smtClean="0"/>
                  <a:t> h1 and h2 to the power q</a:t>
                </a:r>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4</a:t>
            </a:fld>
            <a:endParaRPr lang="en-CA"/>
          </a:p>
        </p:txBody>
      </p:sp>
    </p:spTree>
    <p:extLst>
      <p:ext uri="{BB962C8B-B14F-4D97-AF65-F5344CB8AC3E}">
        <p14:creationId xmlns:p14="http://schemas.microsoft.com/office/powerpoint/2010/main" val="196101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summary we have two equations</a:t>
                </a:r>
              </a:p>
              <a:p>
                <a:endParaRPr lang="en-US" dirty="0" smtClean="0"/>
              </a:p>
              <a:p>
                <a:r>
                  <a:rPr lang="en-US" dirty="0" smtClean="0"/>
                  <a:t>The</a:t>
                </a:r>
                <a:r>
                  <a:rPr lang="en-US" baseline="0" dirty="0" smtClean="0"/>
                  <a:t> first one is</a:t>
                </a:r>
                <a:endParaRPr lang="en-US" dirty="0" smtClean="0"/>
              </a:p>
              <a:p>
                <a:pPr algn="l"/>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m:oMathPara>
                </a14:m>
                <a:endParaRPr lang="en-US" dirty="0" smtClean="0"/>
              </a:p>
              <a:p>
                <a:pPr algn="l"/>
                <a:endParaRPr lang="en-US" dirty="0" smtClean="0"/>
              </a:p>
              <a:p>
                <a:pPr algn="l"/>
                <a:r>
                  <a:rPr lang="en-US" dirty="0" smtClean="0"/>
                  <a:t>And the second one</a:t>
                </a:r>
                <a:r>
                  <a:rPr lang="en-US" baseline="0" dirty="0" smtClean="0"/>
                  <a:t> is</a:t>
                </a:r>
                <a:endParaRPr lang="en-US" dirty="0" smtClean="0"/>
              </a:p>
              <a:p>
                <a:pPr marL="0" indent="0" algn="l">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r>
                            <a:rPr lang="en-US" i="1">
                              <a:latin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𝑞</m:t>
                              </m:r>
                            </m:sup>
                          </m:sSubSup>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𝑞</m:t>
                              </m:r>
                            </m:sup>
                          </m:sSubSup>
                        </m:den>
                      </m:f>
                    </m:oMath>
                  </m:oMathPara>
                </a14:m>
                <a:endParaRPr lang="en-US" dirty="0" smtClean="0">
                  <a:ea typeface="Cambria Math" panose="02040503050406030204" pitchFamily="18" charset="0"/>
                </a:endParaRPr>
              </a:p>
              <a:p>
                <a:pPr marL="0" indent="0" algn="l">
                  <a:buNone/>
                </a:pPr>
                <a:endParaRPr lang="en-US" dirty="0" smtClean="0"/>
              </a:p>
              <a:p>
                <a:pPr marL="0" indent="0" algn="l">
                  <a:buNone/>
                </a:pPr>
                <a:r>
                  <a:rPr lang="en-US" dirty="0" smtClean="0"/>
                  <a:t>We can combine</a:t>
                </a:r>
                <a:r>
                  <a:rPr lang="en-US" baseline="0" dirty="0" smtClean="0"/>
                  <a:t> them by solving the second for E(h1) and plugging it it into the first one</a:t>
                </a:r>
              </a:p>
              <a:p>
                <a:pPr marL="0" indent="0" algn="l">
                  <a:buNone/>
                </a:pPr>
                <a:endParaRPr lang="en-US" baseline="0" dirty="0" smtClean="0"/>
              </a:p>
              <a:p>
                <a:pPr marL="0" indent="0" algn="l">
                  <a:buNone/>
                </a:pPr>
                <a:r>
                  <a:rPr lang="en-US" baseline="0" dirty="0" smtClean="0"/>
                  <a:t>If we further solve for E(h2), we get an estimation of the error of our quadrature formula when we use a step size h2</a:t>
                </a:r>
              </a:p>
              <a:p>
                <a:pPr marL="0" indent="0" algn="l">
                  <a:buNone/>
                </a:pPr>
                <a:endParaRPr lang="en-US" baseline="0" dirty="0" smtClean="0"/>
              </a:p>
              <a:p>
                <a:pPr marL="0" indent="0" algn="l">
                  <a:buNone/>
                </a:pPr>
                <a:r>
                  <a:rPr lang="en-US" baseline="0" dirty="0" smtClean="0"/>
                  <a:t>This formula is known as the Richardson error formula</a:t>
                </a:r>
              </a:p>
              <a:p>
                <a:pPr marL="0" indent="0" algn="l">
                  <a:buNone/>
                </a:pPr>
                <a:endParaRPr lang="en-CA" dirty="0"/>
              </a:p>
            </p:txBody>
          </p:sp>
        </mc:Choice>
        <mc:Fallback xmlns="">
          <p:sp>
            <p:nvSpPr>
              <p:cNvPr id="3" name="Notes Placeholder 2"/>
              <p:cNvSpPr>
                <a:spLocks noGrp="1"/>
              </p:cNvSpPr>
              <p:nvPr>
                <p:ph type="body" idx="1"/>
              </p:nvPr>
            </p:nvSpPr>
            <p:spPr/>
            <p:txBody>
              <a:bodyPr/>
              <a:lstStyle/>
              <a:p>
                <a:r>
                  <a:rPr lang="en-US" dirty="0" smtClean="0"/>
                  <a:t>In summary we have two equations</a:t>
                </a:r>
              </a:p>
              <a:p>
                <a:endParaRPr lang="en-US" dirty="0" smtClean="0"/>
              </a:p>
              <a:p>
                <a:r>
                  <a:rPr lang="en-US" dirty="0" smtClean="0"/>
                  <a:t>The</a:t>
                </a:r>
                <a:r>
                  <a:rPr lang="en-US" baseline="0" dirty="0" smtClean="0"/>
                  <a:t> first one is</a:t>
                </a:r>
                <a:endParaRPr lang="en-US" dirty="0" smtClean="0"/>
              </a:p>
              <a:p>
                <a:pPr algn="l"/>
                <a:r>
                  <a:rPr lang="en-US" i="0">
                    <a:latin typeface="Cambria Math" panose="02040503050406030204" pitchFamily="18" charset="0"/>
                  </a:rPr>
                  <a:t>𝐼(ℎ_1 )+𝐸(ℎ_1 )=𝐼(ℎ_2 )+𝐸(ℎ_2 )</a:t>
                </a:r>
                <a:endParaRPr lang="en-US" dirty="0" smtClean="0"/>
              </a:p>
              <a:p>
                <a:pPr algn="l"/>
                <a:endParaRPr lang="en-US" dirty="0" smtClean="0"/>
              </a:p>
              <a:p>
                <a:pPr algn="l"/>
                <a:r>
                  <a:rPr lang="en-US" dirty="0" smtClean="0"/>
                  <a:t>And the second one</a:t>
                </a:r>
                <a:r>
                  <a:rPr lang="en-US" baseline="0" dirty="0" smtClean="0"/>
                  <a:t> is</a:t>
                </a:r>
                <a:endParaRPr lang="en-US" dirty="0" smtClean="0"/>
              </a:p>
              <a:p>
                <a:pPr marL="0" indent="0" algn="l">
                  <a:buNone/>
                </a:pPr>
                <a:r>
                  <a:rPr lang="en-US" i="0">
                    <a:latin typeface="Cambria Math" panose="02040503050406030204" pitchFamily="18" charset="0"/>
                  </a:rPr>
                  <a:t>(〖𝐸(ℎ〗_1))/(𝐸(ℎ_2))</a:t>
                </a:r>
                <a:r>
                  <a:rPr lang="en-US" i="0">
                    <a:latin typeface="Cambria Math" panose="02040503050406030204" pitchFamily="18" charset="0"/>
                    <a:ea typeface="Cambria Math" panose="02040503050406030204" pitchFamily="18" charset="0"/>
                  </a:rPr>
                  <a:t>≅(ℎ_1^𝑞)/(ℎ_2^𝑞 )</a:t>
                </a:r>
                <a:endParaRPr lang="en-US" dirty="0" smtClean="0">
                  <a:ea typeface="Cambria Math" panose="02040503050406030204" pitchFamily="18" charset="0"/>
                </a:endParaRPr>
              </a:p>
              <a:p>
                <a:pPr marL="0" indent="0" algn="l">
                  <a:buNone/>
                </a:pPr>
                <a:endParaRPr lang="en-US" dirty="0" smtClean="0"/>
              </a:p>
              <a:p>
                <a:pPr marL="0" indent="0" algn="l">
                  <a:buNone/>
                </a:pPr>
                <a:r>
                  <a:rPr lang="en-US" dirty="0" smtClean="0"/>
                  <a:t>We can combine</a:t>
                </a:r>
                <a:r>
                  <a:rPr lang="en-US" baseline="0" dirty="0" smtClean="0"/>
                  <a:t> them by solving the second for E(h1) and plugging it it into the first one</a:t>
                </a:r>
              </a:p>
              <a:p>
                <a:pPr marL="0" indent="0" algn="l">
                  <a:buNone/>
                </a:pPr>
                <a:endParaRPr lang="en-US" baseline="0" dirty="0" smtClean="0"/>
              </a:p>
              <a:p>
                <a:pPr marL="0" indent="0" algn="l">
                  <a:buNone/>
                </a:pPr>
                <a:r>
                  <a:rPr lang="en-US" baseline="0" dirty="0" smtClean="0"/>
                  <a:t>If we further solve for E(h2), we get an estimation of the error of our quadrature formula when we use a step size h2</a:t>
                </a:r>
              </a:p>
              <a:p>
                <a:pPr marL="0" indent="0" algn="l">
                  <a:buNone/>
                </a:pPr>
                <a:endParaRPr lang="en-US" baseline="0" dirty="0" smtClean="0"/>
              </a:p>
              <a:p>
                <a:pPr marL="0" indent="0" algn="l">
                  <a:buNone/>
                </a:pPr>
                <a:r>
                  <a:rPr lang="en-US" baseline="0" dirty="0" smtClean="0"/>
                  <a:t>This formula is known as the Richardson error formula</a:t>
                </a:r>
              </a:p>
              <a:p>
                <a:pPr marL="0" indent="0" algn="l">
                  <a:buNone/>
                </a:pP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5</a:t>
            </a:fld>
            <a:endParaRPr lang="en-CA"/>
          </a:p>
        </p:txBody>
      </p:sp>
    </p:spTree>
    <p:extLst>
      <p:ext uri="{BB962C8B-B14F-4D97-AF65-F5344CB8AC3E}">
        <p14:creationId xmlns:p14="http://schemas.microsoft.com/office/powerpoint/2010/main" val="311350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Richardson</a:t>
                </a:r>
                <a:r>
                  <a:rPr lang="en-US" baseline="0" dirty="0" smtClean="0"/>
                  <a:t> error formula is very useful to estimate the error in practical applications</a:t>
                </a:r>
              </a:p>
              <a:p>
                <a:endParaRPr lang="en-US" baseline="0" dirty="0" smtClean="0"/>
              </a:p>
              <a:p>
                <a:r>
                  <a:rPr lang="en-US" baseline="0" dirty="0" smtClean="0"/>
                  <a:t>For this we proceed in two steps</a:t>
                </a:r>
              </a:p>
              <a:p>
                <a:endParaRPr lang="en-US" baseline="0" dirty="0" smtClean="0"/>
              </a:p>
              <a:p>
                <a:r>
                  <a:rPr lang="en-US" baseline="0" dirty="0" smtClean="0"/>
                  <a:t>First: we c</a:t>
                </a:r>
                <a:r>
                  <a:rPr lang="en-US" dirty="0" smtClean="0"/>
                  <a:t>ompute the estimations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smtClean="0"/>
                  <a:t> and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smtClean="0"/>
                  <a:t>  of the defined integral with two different values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a14:m>
                <a:r>
                  <a:rPr lang="en-CA" dirty="0" smtClean="0"/>
                  <a:t> using our quadrature</a:t>
                </a:r>
                <a:r>
                  <a:rPr lang="en-CA" baseline="0" dirty="0" smtClean="0"/>
                  <a:t> formula</a:t>
                </a:r>
              </a:p>
              <a:p>
                <a:endParaRPr lang="en-US" baseline="0" dirty="0" smtClean="0"/>
              </a:p>
              <a:p>
                <a:r>
                  <a:rPr lang="en-US" baseline="0" dirty="0" smtClean="0"/>
                  <a:t>Second, we estimate our truncation error using the Richardson formula</a:t>
                </a:r>
              </a:p>
              <a:p>
                <a:endParaRPr lang="en-US" baseline="0" dirty="0" smtClean="0"/>
              </a:p>
              <a:p>
                <a:r>
                  <a:rPr lang="en-US" baseline="0" dirty="0" smtClean="0"/>
                  <a:t>Recall that </a:t>
                </a:r>
                <a14:m>
                  <m:oMath xmlns:m="http://schemas.openxmlformats.org/officeDocument/2006/math">
                    <m:r>
                      <a:rPr lang="en-US" b="0" i="1" smtClean="0">
                        <a:latin typeface="Cambria Math" panose="02040503050406030204" pitchFamily="18" charset="0"/>
                      </a:rPr>
                      <m:t>𝑞</m:t>
                    </m:r>
                  </m:oMath>
                </a14:m>
                <a:r>
                  <a:rPr lang="en-CA" dirty="0"/>
                  <a:t> is the order of the truncation error of the used composite quadrature formula</a:t>
                </a:r>
              </a:p>
            </p:txBody>
          </p:sp>
        </mc:Choice>
        <mc:Fallback xmlns="">
          <p:sp>
            <p:nvSpPr>
              <p:cNvPr id="3" name="Notes Placeholder 2"/>
              <p:cNvSpPr>
                <a:spLocks noGrp="1"/>
              </p:cNvSpPr>
              <p:nvPr>
                <p:ph type="body" idx="1"/>
              </p:nvPr>
            </p:nvSpPr>
            <p:spPr/>
            <p:txBody>
              <a:bodyPr/>
              <a:lstStyle/>
              <a:p>
                <a:r>
                  <a:rPr lang="en-US" dirty="0" smtClean="0"/>
                  <a:t>The Richardson</a:t>
                </a:r>
                <a:r>
                  <a:rPr lang="en-US" baseline="0" dirty="0" smtClean="0"/>
                  <a:t> error formula is very useful to estimate the error in practical applications</a:t>
                </a:r>
              </a:p>
              <a:p>
                <a:endParaRPr lang="en-US" baseline="0" dirty="0" smtClean="0"/>
              </a:p>
              <a:p>
                <a:r>
                  <a:rPr lang="en-US" baseline="0" dirty="0" smtClean="0"/>
                  <a:t>For this we proceed in two steps</a:t>
                </a:r>
              </a:p>
              <a:p>
                <a:endParaRPr lang="en-US" baseline="0" dirty="0" smtClean="0"/>
              </a:p>
              <a:p>
                <a:r>
                  <a:rPr lang="en-US" baseline="0" dirty="0" smtClean="0"/>
                  <a:t>First: we </a:t>
                </a:r>
                <a:r>
                  <a:rPr lang="en-US" baseline="0" dirty="0" smtClean="0"/>
                  <a:t>c</a:t>
                </a:r>
                <a:r>
                  <a:rPr lang="en-US" dirty="0" smtClean="0"/>
                  <a:t>ompute the estimations </a:t>
                </a:r>
                <a:r>
                  <a:rPr lang="en-US" i="0">
                    <a:latin typeface="Cambria Math" panose="02040503050406030204" pitchFamily="18" charset="0"/>
                  </a:rPr>
                  <a:t>𝐼(ℎ_1 )</a:t>
                </a:r>
                <a:r>
                  <a:rPr lang="en-US" dirty="0" smtClean="0"/>
                  <a:t> and </a:t>
                </a:r>
                <a:r>
                  <a:rPr lang="en-US" i="0">
                    <a:latin typeface="Cambria Math" panose="02040503050406030204" pitchFamily="18" charset="0"/>
                  </a:rPr>
                  <a:t>𝐼(ℎ_2 )</a:t>
                </a:r>
                <a:r>
                  <a:rPr lang="en-US" dirty="0" smtClean="0"/>
                  <a:t> </a:t>
                </a:r>
                <a:r>
                  <a:rPr lang="en-US" dirty="0" smtClean="0"/>
                  <a:t> of the defined integral with two different values </a:t>
                </a:r>
                <a:r>
                  <a:rPr lang="en-US" i="0">
                    <a:latin typeface="Cambria Math" panose="02040503050406030204" pitchFamily="18" charset="0"/>
                  </a:rPr>
                  <a:t>ℎ_1</a:t>
                </a:r>
                <a:r>
                  <a:rPr lang="en-US" dirty="0"/>
                  <a:t> and </a:t>
                </a:r>
                <a:r>
                  <a:rPr lang="en-US" i="0">
                    <a:latin typeface="Cambria Math" panose="02040503050406030204" pitchFamily="18" charset="0"/>
                  </a:rPr>
                  <a:t>ℎ_</a:t>
                </a:r>
                <a:r>
                  <a:rPr lang="en-US" b="0" i="0" smtClean="0">
                    <a:latin typeface="Cambria Math" panose="02040503050406030204" pitchFamily="18" charset="0"/>
                  </a:rPr>
                  <a:t>2</a:t>
                </a:r>
                <a:r>
                  <a:rPr lang="en-CA" dirty="0" smtClean="0"/>
                  <a:t> using our quadrature</a:t>
                </a:r>
                <a:r>
                  <a:rPr lang="en-CA" baseline="0" dirty="0" smtClean="0"/>
                  <a:t> formula</a:t>
                </a:r>
              </a:p>
              <a:p>
                <a:endParaRPr lang="en-US" baseline="0" dirty="0" smtClean="0"/>
              </a:p>
              <a:p>
                <a:r>
                  <a:rPr lang="en-US" baseline="0" dirty="0" smtClean="0"/>
                  <a:t>Second, we estimate our truncation error using the Richardson formula</a:t>
                </a:r>
              </a:p>
              <a:p>
                <a:endParaRPr lang="en-US" baseline="0" dirty="0" smtClean="0"/>
              </a:p>
              <a:p>
                <a:r>
                  <a:rPr lang="en-US" baseline="0" dirty="0" smtClean="0"/>
                  <a:t>Recall that </a:t>
                </a:r>
                <a:r>
                  <a:rPr lang="en-US" b="0" i="0" smtClean="0">
                    <a:latin typeface="Cambria Math" panose="02040503050406030204" pitchFamily="18" charset="0"/>
                  </a:rPr>
                  <a:t>𝑞</a:t>
                </a:r>
                <a:r>
                  <a:rPr lang="en-CA" dirty="0"/>
                  <a:t> is the order of the truncation error of the used composite quadrature formula</a:t>
                </a: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6</a:t>
            </a:fld>
            <a:endParaRPr lang="en-CA"/>
          </a:p>
        </p:txBody>
      </p:sp>
    </p:spTree>
    <p:extLst>
      <p:ext uri="{BB962C8B-B14F-4D97-AF65-F5344CB8AC3E}">
        <p14:creationId xmlns:p14="http://schemas.microsoft.com/office/powerpoint/2010/main" val="294356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apply this method for an example</a:t>
            </a:r>
          </a:p>
          <a:p>
            <a:endParaRPr lang="en-US" dirty="0" smtClean="0"/>
          </a:p>
          <a:p>
            <a:r>
              <a:rPr lang="en-US" dirty="0" smtClean="0"/>
              <a:t>We consider our favorite defined integral between 1 and 2 of the natural log function</a:t>
            </a:r>
          </a:p>
          <a:p>
            <a:endParaRPr lang="en-US" dirty="0" smtClean="0"/>
          </a:p>
          <a:p>
            <a:r>
              <a:rPr lang="en-US" dirty="0" smtClean="0"/>
              <a:t>Let us use the composite Trapezoid rule</a:t>
            </a:r>
          </a:p>
          <a:p>
            <a:endParaRPr lang="en-US" dirty="0" smtClean="0"/>
          </a:p>
          <a:p>
            <a:r>
              <a:rPr lang="en-US" dirty="0" smtClean="0"/>
              <a:t>We</a:t>
            </a:r>
            <a:r>
              <a:rPr lang="en-US" baseline="0" dirty="0" smtClean="0"/>
              <a:t> compute approximations of our integral with various step sizes</a:t>
            </a:r>
          </a:p>
          <a:p>
            <a:endParaRPr lang="en-US" baseline="0" dirty="0" smtClean="0"/>
          </a:p>
          <a:p>
            <a:r>
              <a:rPr lang="en-US" baseline="0" dirty="0" smtClean="0"/>
              <a:t>I filled as well the column of the true error based on the known true answer of the defined integral</a:t>
            </a:r>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7</a:t>
            </a:fld>
            <a:endParaRPr lang="en-CA"/>
          </a:p>
        </p:txBody>
      </p:sp>
    </p:spTree>
    <p:extLst>
      <p:ext uri="{BB962C8B-B14F-4D97-AF65-F5344CB8AC3E}">
        <p14:creationId xmlns:p14="http://schemas.microsoft.com/office/powerpoint/2010/main" val="404676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 us now check if the Richardson error formula is</a:t>
            </a:r>
            <a:r>
              <a:rPr lang="en-US" baseline="0" dirty="0" smtClean="0"/>
              <a:t> able to estimate properly these errors</a:t>
            </a:r>
          </a:p>
          <a:p>
            <a:endParaRPr lang="en-US" baseline="0" dirty="0" smtClean="0"/>
          </a:p>
          <a:p>
            <a:r>
              <a:rPr lang="en-US" baseline="0" dirty="0" smtClean="0"/>
              <a:t>For this we apply the Richardson error formula and fill the last column of the table</a:t>
            </a:r>
          </a:p>
          <a:p>
            <a:endParaRPr lang="en-US" baseline="0" dirty="0" smtClean="0"/>
          </a:p>
          <a:p>
            <a:r>
              <a:rPr lang="en-US" dirty="0" smtClean="0"/>
              <a:t>For h=1</a:t>
            </a:r>
            <a:r>
              <a:rPr lang="en-US" baseline="0" dirty="0" smtClean="0"/>
              <a:t> we can not give any approximation as we don’t have two estimations of the integral with two different step sizes</a:t>
            </a:r>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8</a:t>
            </a:fld>
            <a:endParaRPr lang="en-CA"/>
          </a:p>
        </p:txBody>
      </p:sp>
    </p:spTree>
    <p:extLst>
      <p:ext uri="{BB962C8B-B14F-4D97-AF65-F5344CB8AC3E}">
        <p14:creationId xmlns:p14="http://schemas.microsoft.com/office/powerpoint/2010/main" val="351696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h=05 we can give such an approximation</a:t>
            </a:r>
          </a:p>
          <a:p>
            <a:endParaRPr lang="en-US" dirty="0" smtClean="0"/>
          </a:p>
          <a:p>
            <a:r>
              <a:rPr lang="en-US" dirty="0" smtClean="0"/>
              <a:t>For this we use the computed estimations of the integral with h=1 and h=0.5</a:t>
            </a:r>
          </a:p>
          <a:p>
            <a:endParaRPr lang="en-US" dirty="0" smtClean="0"/>
          </a:p>
          <a:p>
            <a:r>
              <a:rPr lang="en-US" dirty="0" smtClean="0"/>
              <a:t>The Richardson</a:t>
            </a:r>
            <a:r>
              <a:rPr lang="en-US" baseline="0" dirty="0" smtClean="0"/>
              <a:t> error formula estimates the error to be about 0.01</a:t>
            </a:r>
          </a:p>
          <a:p>
            <a:endParaRPr lang="en-US" baseline="0" dirty="0" smtClean="0"/>
          </a:p>
          <a:p>
            <a:r>
              <a:rPr lang="en-US" baseline="0" dirty="0" smtClean="0"/>
              <a:t>This is a really good match with the true error</a:t>
            </a:r>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9</a:t>
            </a:fld>
            <a:endParaRPr lang="en-CA"/>
          </a:p>
        </p:txBody>
      </p:sp>
    </p:spTree>
    <p:extLst>
      <p:ext uri="{BB962C8B-B14F-4D97-AF65-F5344CB8AC3E}">
        <p14:creationId xmlns:p14="http://schemas.microsoft.com/office/powerpoint/2010/main" val="399183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660.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65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7</a:t>
            </a:r>
            <a:endParaRPr lang="en-US" dirty="0"/>
          </a:p>
        </p:txBody>
      </p:sp>
      <p:sp>
        <p:nvSpPr>
          <p:cNvPr id="3" name="Subtitle 2"/>
          <p:cNvSpPr>
            <a:spLocks noGrp="1"/>
          </p:cNvSpPr>
          <p:nvPr>
            <p:ph type="subTitle" idx="1"/>
          </p:nvPr>
        </p:nvSpPr>
        <p:spPr/>
        <p:txBody>
          <a:bodyPr/>
          <a:lstStyle/>
          <a:p>
            <a:r>
              <a:rPr lang="en-US" dirty="0"/>
              <a:t>Richardson Error Formula</a:t>
            </a:r>
          </a:p>
        </p:txBody>
      </p:sp>
    </p:spTree>
    <p:extLst>
      <p:ext uri="{BB962C8B-B14F-4D97-AF65-F5344CB8AC3E}">
        <p14:creationId xmlns:p14="http://schemas.microsoft.com/office/powerpoint/2010/main" val="1976823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9E5A-2A39-4882-93C4-F30819DA0702}"/>
              </a:ext>
            </a:extLst>
          </p:cNvPr>
          <p:cNvSpPr>
            <a:spLocks noGrp="1"/>
          </p:cNvSpPr>
          <p:nvPr>
            <p:ph type="title"/>
          </p:nvPr>
        </p:nvSpPr>
        <p:spPr/>
        <p:txBody>
          <a:bodyPr/>
          <a:lstStyle/>
          <a:p>
            <a:r>
              <a:rPr lang="en-US" dirty="0"/>
              <a:t>Illustration</a:t>
            </a:r>
            <a:endParaRPr lang="en-CA" dirty="0"/>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1911481822"/>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20040">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h</m:t>
                                </m:r>
                              </m:oMath>
                            </m:oMathPara>
                          </a14:m>
                          <a:endParaRPr lang="en-CA" dirty="0"/>
                        </a:p>
                      </a:txBody>
                      <a:tcPr anchor="ct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N.A.</a:t>
                          </a:r>
                          <a:endParaRPr lang="en-CA" dirty="0">
                            <a:solidFill>
                              <a:schemeClr val="tx1"/>
                            </a:solidFill>
                          </a:endParaRPr>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0.006</a:t>
                          </a:r>
                          <a:endParaRPr lang="en-CA" dirty="0">
                            <a:solidFill>
                              <a:schemeClr val="tx1"/>
                            </a:solidFill>
                          </a:endParaRPr>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0.002</a:t>
                          </a:r>
                          <a:endParaRPr lang="en-CA" dirty="0">
                            <a:solidFill>
                              <a:srgbClr val="FF0000"/>
                            </a:solidFill>
                          </a:endParaRPr>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Choice>
        <mc:Fallback xmlns="">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1911481822"/>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65760">
                    <a:tc>
                      <a:txBody>
                        <a:bodyPr/>
                        <a:lstStyle/>
                        <a:p>
                          <a:endParaRPr lang="en-US"/>
                        </a:p>
                      </a:txBody>
                      <a:tcPr anchor="ctr">
                        <a:blipFill>
                          <a:blip r:embed="rId3"/>
                          <a:stretch>
                            <a:fillRect l="-800" t="-8333" r="-502000" b="-431667"/>
                          </a:stretch>
                        </a:blipFill>
                      </a:tcP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N.A.</a:t>
                          </a:r>
                          <a:endParaRPr lang="en-CA" dirty="0">
                            <a:solidFill>
                              <a:schemeClr val="tx1"/>
                            </a:solidFill>
                          </a:endParaRPr>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0.006</a:t>
                          </a:r>
                          <a:endParaRPr lang="en-CA" dirty="0">
                            <a:solidFill>
                              <a:schemeClr val="tx1"/>
                            </a:solidFill>
                          </a:endParaRPr>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0.002</a:t>
                          </a:r>
                          <a:endParaRPr lang="en-CA" dirty="0">
                            <a:solidFill>
                              <a:srgbClr val="FF0000"/>
                            </a:solidFill>
                          </a:endParaRPr>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1FC7EA6-EEC4-494D-BE2C-2562A2B94E05}"/>
                  </a:ext>
                </a:extLst>
              </p:cNvPr>
              <p:cNvSpPr/>
              <p:nvPr/>
            </p:nvSpPr>
            <p:spPr>
              <a:xfrm>
                <a:off x="4999226" y="1441444"/>
                <a:ext cx="2193549" cy="920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1</m:t>
                          </m:r>
                        </m:sub>
                        <m:sup>
                          <m:r>
                            <a:rPr lang="en-US" sz="2400" i="1">
                              <a:latin typeface="Cambria Math" panose="02040503050406030204" pitchFamily="18" charset="0"/>
                            </a:rPr>
                            <m:t>2</m:t>
                          </m:r>
                        </m:sup>
                        <m:e>
                          <m:r>
                            <m:rPr>
                              <m:sty m:val="p"/>
                            </m:rPr>
                            <a:rPr lang="en-US" sz="2400">
                              <a:latin typeface="Cambria Math" panose="02040503050406030204" pitchFamily="18" charset="0"/>
                            </a:rPr>
                            <m:t>ln</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𝑑𝑥</m:t>
                          </m:r>
                        </m:e>
                      </m:nary>
                    </m:oMath>
                  </m:oMathPara>
                </a14:m>
                <a:endParaRPr lang="en-CA" sz="2400" dirty="0"/>
              </a:p>
            </p:txBody>
          </p:sp>
        </mc:Choice>
        <mc:Fallback xmlns="">
          <p:sp>
            <p:nvSpPr>
              <p:cNvPr id="8" name="Rectangle 7">
                <a:extLst>
                  <a:ext uri="{FF2B5EF4-FFF2-40B4-BE49-F238E27FC236}">
                    <a16:creationId xmlns:a16="http://schemas.microsoft.com/office/drawing/2014/main" id="{91FC7EA6-EEC4-494D-BE2C-2562A2B94E05}"/>
                  </a:ext>
                </a:extLst>
              </p:cNvPr>
              <p:cNvSpPr>
                <a:spLocks noRot="1" noChangeAspect="1" noMove="1" noResize="1" noEditPoints="1" noAdjustHandles="1" noChangeArrowheads="1" noChangeShapeType="1" noTextEdit="1"/>
              </p:cNvSpPr>
              <p:nvPr/>
            </p:nvSpPr>
            <p:spPr>
              <a:xfrm>
                <a:off x="4999226" y="1441444"/>
                <a:ext cx="2193549" cy="920445"/>
              </a:xfrm>
              <a:prstGeom prst="rect">
                <a:avLst/>
              </a:prstGeom>
              <a:blipFill>
                <a:blip r:embed="rId4"/>
                <a:stretch>
                  <a:fillRect/>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C76CB68D-D23E-428B-986C-6A87C463E248}"/>
              </a:ext>
            </a:extLst>
          </p:cNvPr>
          <p:cNvSpPr txBox="1"/>
          <p:nvPr/>
        </p:nvSpPr>
        <p:spPr>
          <a:xfrm>
            <a:off x="1828800" y="2634615"/>
            <a:ext cx="3885807" cy="461665"/>
          </a:xfrm>
          <a:prstGeom prst="rect">
            <a:avLst/>
          </a:prstGeom>
          <a:noFill/>
        </p:spPr>
        <p:txBody>
          <a:bodyPr wrap="none" rtlCol="0">
            <a:spAutoFit/>
          </a:bodyPr>
          <a:lstStyle/>
          <a:p>
            <a:r>
              <a:rPr lang="en-US" sz="2400" dirty="0"/>
              <a:t>Composite trapezoid  formula</a:t>
            </a:r>
            <a:endParaRPr lang="en-CA" sz="2400" dirty="0"/>
          </a:p>
        </p:txBody>
      </p:sp>
      <p:sp>
        <p:nvSpPr>
          <p:cNvPr id="6" name="TextBox 5">
            <a:extLst>
              <a:ext uri="{FF2B5EF4-FFF2-40B4-BE49-F238E27FC236}">
                <a16:creationId xmlns:a16="http://schemas.microsoft.com/office/drawing/2014/main" id="{72961571-8CDA-4C7E-A4EA-D1042ED3B21D}"/>
              </a:ext>
            </a:extLst>
          </p:cNvPr>
          <p:cNvSpPr txBox="1"/>
          <p:nvPr/>
        </p:nvSpPr>
        <p:spPr>
          <a:xfrm>
            <a:off x="6553200" y="2634615"/>
            <a:ext cx="3694088" cy="461665"/>
          </a:xfrm>
          <a:prstGeom prst="rect">
            <a:avLst/>
          </a:prstGeom>
          <a:noFill/>
        </p:spPr>
        <p:txBody>
          <a:bodyPr wrap="none" rtlCol="0">
            <a:spAutoFit/>
          </a:bodyPr>
          <a:lstStyle/>
          <a:p>
            <a:r>
              <a:rPr lang="en-US" sz="2400" dirty="0"/>
              <a:t>Order of truncation error : 2</a:t>
            </a:r>
            <a:endParaRPr lang="en-CA" sz="24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87E4950-A81F-4501-AB76-6AD9B68D67D5}"/>
                  </a:ext>
                </a:extLst>
              </p:cNvPr>
              <p:cNvSpPr/>
              <p:nvPr/>
            </p:nvSpPr>
            <p:spPr>
              <a:xfrm>
                <a:off x="1676400" y="5610660"/>
                <a:ext cx="5280805" cy="728148"/>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𝐸</m:t>
                    </m:r>
                    <m:d>
                      <m:dPr>
                        <m:ctrlPr>
                          <a:rPr lang="en-US" i="1">
                            <a:latin typeface="Cambria Math" panose="02040503050406030204" pitchFamily="18" charset="0"/>
                          </a:rPr>
                        </m:ctrlPr>
                      </m:dPr>
                      <m:e>
                        <m:r>
                          <a:rPr lang="en-US" b="0" i="1" smtClean="0">
                            <a:latin typeface="Cambria Math" panose="02040503050406030204" pitchFamily="18" charset="0"/>
                          </a:rPr>
                          <m:t>0.25</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0.25</m:t>
                                </m:r>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0.5</m:t>
                                </m:r>
                              </m:e>
                            </m:d>
                          </m:num>
                          <m:den>
                            <m:sSup>
                              <m:sSupPr>
                                <m:ctrlPr>
                                  <a:rPr lang="en-US"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0.5</m:t>
                                        </m:r>
                                      </m:num>
                                      <m:den>
                                        <m:r>
                                          <a:rPr lang="en-US" b="0" i="1" smtClean="0">
                                            <a:latin typeface="Cambria Math" panose="02040503050406030204" pitchFamily="18" charset="0"/>
                                            <a:ea typeface="Cambria Math" panose="02040503050406030204" pitchFamily="18" charset="0"/>
                                          </a:rPr>
                                          <m:t>0.25</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den>
                        </m:f>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m:rPr>
                                <m:nor/>
                              </m:rPr>
                              <a:rPr lang="en-CA" dirty="0"/>
                              <m:t>0.3837</m:t>
                            </m:r>
                            <m:r>
                              <a:rPr lang="en-US" i="1">
                                <a:latin typeface="Cambria Math" panose="02040503050406030204" pitchFamily="18" charset="0"/>
                              </a:rPr>
                              <m:t>−</m:t>
                            </m:r>
                            <m:r>
                              <m:rPr>
                                <m:nor/>
                              </m:rPr>
                              <a:rPr lang="en-CA" dirty="0"/>
                              <m:t>0.3</m:t>
                            </m:r>
                            <m:r>
                              <m:rPr>
                                <m:nor/>
                              </m:rPr>
                              <a:rPr lang="en-US" b="0" i="0" dirty="0" smtClean="0"/>
                              <m:t>7</m:t>
                            </m:r>
                            <m:r>
                              <m:rPr>
                                <m:nor/>
                              </m:rPr>
                              <a:rPr lang="en-CA" dirty="0"/>
                              <m:t>6</m:t>
                            </m:r>
                            <m:r>
                              <m:rPr>
                                <m:nor/>
                              </m:rPr>
                              <a:rPr lang="en-US" b="0" i="0" dirty="0" smtClean="0"/>
                              <m:t>0</m:t>
                            </m:r>
                            <m:r>
                              <m:rPr>
                                <m:nor/>
                              </m:rPr>
                              <a:rPr lang="en-CA" dirty="0"/>
                              <m:t> </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den>
                        </m:f>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0.00</m:t>
                    </m:r>
                  </m:oMath>
                </a14:m>
                <a:r>
                  <a:rPr lang="en-CA" dirty="0"/>
                  <a:t>2</a:t>
                </a:r>
              </a:p>
            </p:txBody>
          </p:sp>
        </mc:Choice>
        <mc:Fallback xmlns="">
          <p:sp>
            <p:nvSpPr>
              <p:cNvPr id="4" name="Rectangle 3">
                <a:extLst>
                  <a:ext uri="{FF2B5EF4-FFF2-40B4-BE49-F238E27FC236}">
                    <a16:creationId xmlns:a16="http://schemas.microsoft.com/office/drawing/2014/main" id="{287E4950-A81F-4501-AB76-6AD9B68D67D5}"/>
                  </a:ext>
                </a:extLst>
              </p:cNvPr>
              <p:cNvSpPr>
                <a:spLocks noRot="1" noChangeAspect="1" noMove="1" noResize="1" noEditPoints="1" noAdjustHandles="1" noChangeArrowheads="1" noChangeShapeType="1" noTextEdit="1"/>
              </p:cNvSpPr>
              <p:nvPr/>
            </p:nvSpPr>
            <p:spPr>
              <a:xfrm>
                <a:off x="1676400" y="5610660"/>
                <a:ext cx="5280805" cy="728148"/>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181620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2549CC5-5F53-43BC-AC3C-BE6943E3FB90}"/>
              </a:ext>
            </a:extLst>
          </p:cNvPr>
          <p:cNvCxnSpPr>
            <a:cxnSpLocks/>
          </p:cNvCxnSpPr>
          <p:nvPr/>
        </p:nvCxnSpPr>
        <p:spPr>
          <a:xfrm flipV="1">
            <a:off x="3987800" y="2057400"/>
            <a:ext cx="5461000" cy="1936750"/>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F10018-7A8B-4297-9433-5E715A221788}"/>
              </a:ext>
            </a:extLst>
          </p:cNvPr>
          <p:cNvSpPr>
            <a:spLocks noGrp="1"/>
          </p:cNvSpPr>
          <p:nvPr>
            <p:ph type="title"/>
          </p:nvPr>
        </p:nvSpPr>
        <p:spPr/>
        <p:txBody>
          <a:bodyPr/>
          <a:lstStyle/>
          <a:p>
            <a:r>
              <a:rPr lang="en-US" dirty="0"/>
              <a:t>Illustration</a:t>
            </a:r>
            <a:endParaRPr lang="en-CA" dirty="0"/>
          </a:p>
        </p:txBody>
      </p:sp>
      <p:graphicFrame>
        <p:nvGraphicFramePr>
          <p:cNvPr id="4" name="Chart 3">
            <a:extLst>
              <a:ext uri="{FF2B5EF4-FFF2-40B4-BE49-F238E27FC236}">
                <a16:creationId xmlns:a16="http://schemas.microsoft.com/office/drawing/2014/main" id="{21B16F32-9609-4D38-9B50-F6AEF023C81B}"/>
              </a:ext>
            </a:extLst>
          </p:cNvPr>
          <p:cNvGraphicFramePr>
            <a:graphicFrameLocks/>
          </p:cNvGraphicFramePr>
          <p:nvPr>
            <p:extLst>
              <p:ext uri="{D42A27DB-BD31-4B8C-83A1-F6EECF244321}">
                <p14:modId xmlns:p14="http://schemas.microsoft.com/office/powerpoint/2010/main" val="2910260200"/>
              </p:ext>
            </p:extLst>
          </p:nvPr>
        </p:nvGraphicFramePr>
        <p:xfrm>
          <a:off x="2590800" y="1524000"/>
          <a:ext cx="7167563" cy="46172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333FB54-C30D-4DA6-A266-DE915C0F4407}"/>
                  </a:ext>
                </a:extLst>
              </p:cNvPr>
              <p:cNvSpPr/>
              <p:nvPr/>
            </p:nvSpPr>
            <p:spPr>
              <a:xfrm>
                <a:off x="5715000" y="2438400"/>
                <a:ext cx="10443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𝑂</m:t>
                      </m:r>
                      <m:d>
                        <m:dPr>
                          <m:ctrlPr>
                            <a:rPr lang="en-US" sz="2400" b="0" i="1" smtClean="0">
                              <a:solidFill>
                                <a:srgbClr val="48A6AD"/>
                              </a:solidFill>
                              <a:latin typeface="Cambria Math" panose="02040503050406030204" pitchFamily="18" charset="0"/>
                            </a:rPr>
                          </m:ctrlPr>
                        </m:dPr>
                        <m:e>
                          <m:sSup>
                            <m:sSupPr>
                              <m:ctrlPr>
                                <a:rPr lang="en-US" sz="2400" b="0" i="1" smtClean="0">
                                  <a:solidFill>
                                    <a:srgbClr val="48A6AD"/>
                                  </a:solidFill>
                                  <a:latin typeface="Cambria Math" panose="02040503050406030204" pitchFamily="18" charset="0"/>
                                </a:rPr>
                              </m:ctrlPr>
                            </m:sSupPr>
                            <m:e>
                              <m:r>
                                <a:rPr lang="en-US" sz="2400" b="0" i="1" smtClean="0">
                                  <a:solidFill>
                                    <a:srgbClr val="48A6AD"/>
                                  </a:solidFill>
                                  <a:latin typeface="Cambria Math" panose="02040503050406030204" pitchFamily="18" charset="0"/>
                                </a:rPr>
                                <m:t>h</m:t>
                              </m:r>
                            </m:e>
                            <m:sup>
                              <m:r>
                                <a:rPr lang="en-US" sz="2400" b="0" i="1" smtClean="0">
                                  <a:solidFill>
                                    <a:srgbClr val="48A6AD"/>
                                  </a:solidFill>
                                  <a:latin typeface="Cambria Math" panose="02040503050406030204" pitchFamily="18" charset="0"/>
                                </a:rPr>
                                <m:t>2</m:t>
                              </m:r>
                            </m:sup>
                          </m:sSup>
                        </m:e>
                      </m:d>
                    </m:oMath>
                  </m:oMathPara>
                </a14:m>
                <a:endParaRPr lang="en-CA" sz="2400" dirty="0">
                  <a:solidFill>
                    <a:srgbClr val="48A6AD"/>
                  </a:solidFill>
                </a:endParaRPr>
              </a:p>
            </p:txBody>
          </p:sp>
        </mc:Choice>
        <mc:Fallback xmlns="">
          <p:sp>
            <p:nvSpPr>
              <p:cNvPr id="9" name="Rectangle 8">
                <a:extLst>
                  <a:ext uri="{FF2B5EF4-FFF2-40B4-BE49-F238E27FC236}">
                    <a16:creationId xmlns:a16="http://schemas.microsoft.com/office/drawing/2014/main" id="{C333FB54-C30D-4DA6-A266-DE915C0F4407}"/>
                  </a:ext>
                </a:extLst>
              </p:cNvPr>
              <p:cNvSpPr>
                <a:spLocks noRot="1" noChangeAspect="1" noMove="1" noResize="1" noEditPoints="1" noAdjustHandles="1" noChangeArrowheads="1" noChangeShapeType="1" noTextEdit="1"/>
              </p:cNvSpPr>
              <p:nvPr/>
            </p:nvSpPr>
            <p:spPr>
              <a:xfrm>
                <a:off x="5715000" y="2438400"/>
                <a:ext cx="1044325" cy="461665"/>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486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BE9737B-0071-46D5-83EB-65683FD52105}"/>
              </a:ext>
            </a:extLst>
          </p:cNvPr>
          <p:cNvCxnSpPr>
            <a:cxnSpLocks/>
          </p:cNvCxnSpPr>
          <p:nvPr/>
        </p:nvCxnSpPr>
        <p:spPr>
          <a:xfrm flipV="1">
            <a:off x="5194300" y="2000250"/>
            <a:ext cx="4838700" cy="3397250"/>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518764-F5AF-47FC-91F8-FF39B9623CFC}"/>
              </a:ext>
            </a:extLst>
          </p:cNvPr>
          <p:cNvSpPr>
            <a:spLocks noGrp="1"/>
          </p:cNvSpPr>
          <p:nvPr>
            <p:ph type="title"/>
          </p:nvPr>
        </p:nvSpPr>
        <p:spPr>
          <a:xfrm>
            <a:off x="609600" y="274638"/>
            <a:ext cx="10972800" cy="1143000"/>
          </a:xfrm>
        </p:spPr>
        <p:txBody>
          <a:bodyPr/>
          <a:lstStyle/>
          <a:p>
            <a:r>
              <a:rPr lang="en-US" dirty="0"/>
              <a:t>Issue with </a:t>
            </a:r>
            <a:r>
              <a:rPr lang="en-US"/>
              <a:t>error </a:t>
            </a:r>
            <a:r>
              <a:rPr lang="en-US" smtClean="0"/>
              <a:t>estimations</a:t>
            </a:r>
            <a:endParaRPr lang="en-CA" dirty="0"/>
          </a:p>
        </p:txBody>
      </p:sp>
      <p:graphicFrame>
        <p:nvGraphicFramePr>
          <p:cNvPr id="5" name="Chart 4">
            <a:extLst>
              <a:ext uri="{FF2B5EF4-FFF2-40B4-BE49-F238E27FC236}">
                <a16:creationId xmlns:a16="http://schemas.microsoft.com/office/drawing/2014/main" id="{73D9753E-329E-44D7-A7D4-9B598C33CEBE}"/>
              </a:ext>
            </a:extLst>
          </p:cNvPr>
          <p:cNvGraphicFramePr>
            <a:graphicFrameLocks/>
          </p:cNvGraphicFramePr>
          <p:nvPr>
            <p:extLst>
              <p:ext uri="{D42A27DB-BD31-4B8C-83A1-F6EECF244321}">
                <p14:modId xmlns:p14="http://schemas.microsoft.com/office/powerpoint/2010/main" val="3851049379"/>
              </p:ext>
            </p:extLst>
          </p:nvPr>
        </p:nvGraphicFramePr>
        <p:xfrm>
          <a:off x="3581400" y="1752600"/>
          <a:ext cx="7167563" cy="461724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81774F9-BBE4-427A-BAA3-3FC562EDDED6}"/>
                  </a:ext>
                </a:extLst>
              </p:cNvPr>
              <p:cNvSpPr/>
              <p:nvPr/>
            </p:nvSpPr>
            <p:spPr>
              <a:xfrm>
                <a:off x="742099" y="2286000"/>
                <a:ext cx="2123338" cy="920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𝐼</m:t>
                      </m:r>
                      <m:r>
                        <a:rPr lang="en-US" sz="240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1</m:t>
                          </m:r>
                        </m:sub>
                        <m:sup>
                          <m:r>
                            <a:rPr lang="en-US" sz="2400" i="1">
                              <a:latin typeface="Cambria Math" panose="02040503050406030204" pitchFamily="18" charset="0"/>
                            </a:rPr>
                            <m:t>2</m:t>
                          </m:r>
                          <m:r>
                            <a:rPr lang="en-US" sz="2400" b="0" i="1" smtClean="0">
                              <a:latin typeface="Cambria Math" panose="02040503050406030204" pitchFamily="18" charset="0"/>
                            </a:rPr>
                            <m:t>0</m:t>
                          </m:r>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𝑥</m:t>
                              </m:r>
                            </m:sup>
                          </m:sSup>
                          <m:r>
                            <a:rPr lang="en-US" sz="2400" i="1">
                              <a:latin typeface="Cambria Math" panose="02040503050406030204" pitchFamily="18" charset="0"/>
                            </a:rPr>
                            <m:t>𝑑𝑥</m:t>
                          </m:r>
                        </m:e>
                      </m:nary>
                    </m:oMath>
                  </m:oMathPara>
                </a14:m>
                <a:endParaRPr lang="en-CA" sz="2400" dirty="0"/>
              </a:p>
            </p:txBody>
          </p:sp>
        </mc:Choice>
        <mc:Fallback xmlns="">
          <p:sp>
            <p:nvSpPr>
              <p:cNvPr id="9" name="Rectangle 8">
                <a:extLst>
                  <a:ext uri="{FF2B5EF4-FFF2-40B4-BE49-F238E27FC236}">
                    <a16:creationId xmlns:a16="http://schemas.microsoft.com/office/drawing/2014/main" id="{B81774F9-BBE4-427A-BAA3-3FC562EDDED6}"/>
                  </a:ext>
                </a:extLst>
              </p:cNvPr>
              <p:cNvSpPr>
                <a:spLocks noRot="1" noChangeAspect="1" noMove="1" noResize="1" noEditPoints="1" noAdjustHandles="1" noChangeArrowheads="1" noChangeShapeType="1" noTextEdit="1"/>
              </p:cNvSpPr>
              <p:nvPr/>
            </p:nvSpPr>
            <p:spPr>
              <a:xfrm>
                <a:off x="742099" y="2286000"/>
                <a:ext cx="2123338" cy="92044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266CE38-C735-4A23-8209-E1A2734D92CB}"/>
                  </a:ext>
                </a:extLst>
              </p:cNvPr>
              <p:cNvSpPr/>
              <p:nvPr/>
            </p:nvSpPr>
            <p:spPr>
              <a:xfrm>
                <a:off x="7613650" y="3698875"/>
                <a:ext cx="10443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𝑂</m:t>
                      </m:r>
                      <m:d>
                        <m:dPr>
                          <m:ctrlPr>
                            <a:rPr lang="en-US" sz="2400" b="0" i="1" smtClean="0">
                              <a:solidFill>
                                <a:srgbClr val="48A6AD"/>
                              </a:solidFill>
                              <a:latin typeface="Cambria Math" panose="02040503050406030204" pitchFamily="18" charset="0"/>
                            </a:rPr>
                          </m:ctrlPr>
                        </m:dPr>
                        <m:e>
                          <m:sSup>
                            <m:sSupPr>
                              <m:ctrlPr>
                                <a:rPr lang="en-US" sz="2400" b="0" i="1" smtClean="0">
                                  <a:solidFill>
                                    <a:srgbClr val="48A6AD"/>
                                  </a:solidFill>
                                  <a:latin typeface="Cambria Math" panose="02040503050406030204" pitchFamily="18" charset="0"/>
                                </a:rPr>
                              </m:ctrlPr>
                            </m:sSupPr>
                            <m:e>
                              <m:r>
                                <a:rPr lang="en-US" sz="2400" b="0" i="1" smtClean="0">
                                  <a:solidFill>
                                    <a:srgbClr val="48A6AD"/>
                                  </a:solidFill>
                                  <a:latin typeface="Cambria Math" panose="02040503050406030204" pitchFamily="18" charset="0"/>
                                </a:rPr>
                                <m:t>h</m:t>
                              </m:r>
                            </m:e>
                            <m:sup>
                              <m:r>
                                <a:rPr lang="en-US" sz="2400" b="0" i="1" smtClean="0">
                                  <a:solidFill>
                                    <a:srgbClr val="48A6AD"/>
                                  </a:solidFill>
                                  <a:latin typeface="Cambria Math" panose="02040503050406030204" pitchFamily="18" charset="0"/>
                                </a:rPr>
                                <m:t>2</m:t>
                              </m:r>
                            </m:sup>
                          </m:sSup>
                        </m:e>
                      </m:d>
                    </m:oMath>
                  </m:oMathPara>
                </a14:m>
                <a:endParaRPr lang="en-CA" sz="2400" dirty="0">
                  <a:solidFill>
                    <a:srgbClr val="48A6AD"/>
                  </a:solidFill>
                </a:endParaRPr>
              </a:p>
            </p:txBody>
          </p:sp>
        </mc:Choice>
        <mc:Fallback xmlns="">
          <p:sp>
            <p:nvSpPr>
              <p:cNvPr id="10" name="Rectangle 9">
                <a:extLst>
                  <a:ext uri="{FF2B5EF4-FFF2-40B4-BE49-F238E27FC236}">
                    <a16:creationId xmlns:a16="http://schemas.microsoft.com/office/drawing/2014/main" id="{A266CE38-C735-4A23-8209-E1A2734D92CB}"/>
                  </a:ext>
                </a:extLst>
              </p:cNvPr>
              <p:cNvSpPr>
                <a:spLocks noRot="1" noChangeAspect="1" noMove="1" noResize="1" noEditPoints="1" noAdjustHandles="1" noChangeArrowheads="1" noChangeShapeType="1" noTextEdit="1"/>
              </p:cNvSpPr>
              <p:nvPr/>
            </p:nvSpPr>
            <p:spPr>
              <a:xfrm>
                <a:off x="7613650" y="3698875"/>
                <a:ext cx="1044325" cy="461665"/>
              </a:xfrm>
              <a:prstGeom prst="rect">
                <a:avLst/>
              </a:prstGeom>
              <a:blipFill>
                <a:blip r:embed="rId5"/>
                <a:stretch>
                  <a:fillRect/>
                </a:stretch>
              </a:blipFill>
            </p:spPr>
            <p:txBody>
              <a:bodyPr/>
              <a:lstStyle/>
              <a:p>
                <a:r>
                  <a:rPr lang="en-CA">
                    <a:noFill/>
                  </a:rPr>
                  <a:t> </a:t>
                </a:r>
              </a:p>
            </p:txBody>
          </p:sp>
        </mc:Fallback>
      </mc:AlternateContent>
      <p:sp>
        <p:nvSpPr>
          <p:cNvPr id="11" name="Oval 10">
            <a:extLst>
              <a:ext uri="{FF2B5EF4-FFF2-40B4-BE49-F238E27FC236}">
                <a16:creationId xmlns:a16="http://schemas.microsoft.com/office/drawing/2014/main" id="{F09290F1-6CD1-4672-9B91-3235FF32E0FB}"/>
              </a:ext>
            </a:extLst>
          </p:cNvPr>
          <p:cNvSpPr/>
          <p:nvPr/>
        </p:nvSpPr>
        <p:spPr>
          <a:xfrm>
            <a:off x="8534400" y="1828799"/>
            <a:ext cx="1828800" cy="12874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4EAF00B9-7150-43EF-942F-0A054B234BFB}"/>
              </a:ext>
            </a:extLst>
          </p:cNvPr>
          <p:cNvSpPr txBox="1"/>
          <p:nvPr/>
        </p:nvSpPr>
        <p:spPr>
          <a:xfrm>
            <a:off x="8358180" y="1393927"/>
            <a:ext cx="2321085" cy="369332"/>
          </a:xfrm>
          <a:prstGeom prst="rect">
            <a:avLst/>
          </a:prstGeom>
          <a:noFill/>
        </p:spPr>
        <p:txBody>
          <a:bodyPr wrap="none" rtlCol="0">
            <a:spAutoFit/>
          </a:bodyPr>
          <a:lstStyle/>
          <a:p>
            <a:r>
              <a:rPr lang="en-US" dirty="0">
                <a:solidFill>
                  <a:srgbClr val="FF0000"/>
                </a:solidFill>
              </a:rPr>
              <a:t>Error underestimation</a:t>
            </a:r>
            <a:endParaRPr lang="en-CA" dirty="0">
              <a:solidFill>
                <a:srgbClr val="FF0000"/>
              </a:solidFill>
            </a:endParaRPr>
          </a:p>
        </p:txBody>
      </p:sp>
    </p:spTree>
    <p:extLst>
      <p:ext uri="{BB962C8B-B14F-4D97-AF65-F5344CB8AC3E}">
        <p14:creationId xmlns:p14="http://schemas.microsoft.com/office/powerpoint/2010/main" val="113978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0"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E5CA-A18E-405F-A8CE-29BC72AEEA9C}"/>
              </a:ext>
            </a:extLst>
          </p:cNvPr>
          <p:cNvSpPr>
            <a:spLocks noGrp="1"/>
          </p:cNvSpPr>
          <p:nvPr>
            <p:ph type="title"/>
          </p:nvPr>
        </p:nvSpPr>
        <p:spPr/>
        <p:txBody>
          <a:bodyPr/>
          <a:lstStyle/>
          <a:p>
            <a:r>
              <a:rPr lang="en-US" dirty="0"/>
              <a:t>Typical Richardson Error Estimation Behavior</a:t>
            </a:r>
            <a:endParaRPr lang="en-CA" dirty="0"/>
          </a:p>
        </p:txBody>
      </p:sp>
      <p:cxnSp>
        <p:nvCxnSpPr>
          <p:cNvPr id="4" name="Straight Arrow Connector 3">
            <a:extLst>
              <a:ext uri="{FF2B5EF4-FFF2-40B4-BE49-F238E27FC236}">
                <a16:creationId xmlns:a16="http://schemas.microsoft.com/office/drawing/2014/main" id="{E9C28234-8280-4B8F-A481-F266DB4F7DA9}"/>
              </a:ext>
            </a:extLst>
          </p:cNvPr>
          <p:cNvCxnSpPr>
            <a:cxnSpLocks/>
          </p:cNvCxnSpPr>
          <p:nvPr/>
        </p:nvCxnSpPr>
        <p:spPr>
          <a:xfrm>
            <a:off x="2438400" y="5959093"/>
            <a:ext cx="715835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DFF8801-06E1-417F-8966-FB153AF15399}"/>
              </a:ext>
            </a:extLst>
          </p:cNvPr>
          <p:cNvCxnSpPr>
            <a:cxnSpLocks/>
          </p:cNvCxnSpPr>
          <p:nvPr/>
        </p:nvCxnSpPr>
        <p:spPr>
          <a:xfrm flipV="1">
            <a:off x="2438400" y="1725324"/>
            <a:ext cx="25773" cy="4233769"/>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C403AF7-F6A3-45DC-8A28-82FBC3B6984B}"/>
              </a:ext>
            </a:extLst>
          </p:cNvPr>
          <p:cNvSpPr/>
          <p:nvPr/>
        </p:nvSpPr>
        <p:spPr>
          <a:xfrm rot="16200000">
            <a:off x="1194225" y="3331559"/>
            <a:ext cx="1436483" cy="461665"/>
          </a:xfrm>
          <a:prstGeom prst="rect">
            <a:avLst/>
          </a:prstGeom>
        </p:spPr>
        <p:txBody>
          <a:bodyPr wrap="none">
            <a:spAutoFit/>
          </a:bodyPr>
          <a:lstStyle/>
          <a:p>
            <a:r>
              <a:rPr lang="en-CA" sz="2400" dirty="0">
                <a:solidFill>
                  <a:srgbClr val="48A6AD"/>
                </a:solidFill>
              </a:rPr>
              <a:t>Log(Error)</a:t>
            </a:r>
          </a:p>
        </p:txBody>
      </p:sp>
      <p:sp>
        <p:nvSpPr>
          <p:cNvPr id="8" name="Rectangle 7">
            <a:extLst>
              <a:ext uri="{FF2B5EF4-FFF2-40B4-BE49-F238E27FC236}">
                <a16:creationId xmlns:a16="http://schemas.microsoft.com/office/drawing/2014/main" id="{9C25BCD8-F4D2-4F77-BCBD-CDFABA8627E6}"/>
              </a:ext>
            </a:extLst>
          </p:cNvPr>
          <p:cNvSpPr/>
          <p:nvPr/>
        </p:nvSpPr>
        <p:spPr>
          <a:xfrm>
            <a:off x="6483016" y="6143314"/>
            <a:ext cx="968535" cy="461665"/>
          </a:xfrm>
          <a:prstGeom prst="rect">
            <a:avLst/>
          </a:prstGeom>
        </p:spPr>
        <p:txBody>
          <a:bodyPr wrap="none">
            <a:spAutoFit/>
          </a:bodyPr>
          <a:lstStyle/>
          <a:p>
            <a:r>
              <a:rPr lang="en-CA" sz="2400" dirty="0">
                <a:solidFill>
                  <a:srgbClr val="48A6AD"/>
                </a:solidFill>
              </a:rPr>
              <a:t>Log(h)</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A4F0B84-B0E4-4B1D-92E4-FC1A320D7B82}"/>
                  </a:ext>
                </a:extLst>
              </p:cNvPr>
              <p:cNvSpPr/>
              <p:nvPr/>
            </p:nvSpPr>
            <p:spPr>
              <a:xfrm>
                <a:off x="3881757" y="2370334"/>
                <a:ext cx="3158429" cy="461665"/>
              </a:xfrm>
              <a:prstGeom prst="rect">
                <a:avLst/>
              </a:prstGeom>
            </p:spPr>
            <p:txBody>
              <a:bodyPr wrap="none">
                <a:spAutoFit/>
              </a:bodyPr>
              <a:lstStyle/>
              <a:p>
                <a:r>
                  <a:rPr lang="en-CA" sz="2400" dirty="0">
                    <a:solidFill>
                      <a:srgbClr val="C00000"/>
                    </a:solidFill>
                  </a:rPr>
                  <a:t>Truncation error </a:t>
                </a:r>
                <a14:m>
                  <m:oMath xmlns:m="http://schemas.openxmlformats.org/officeDocument/2006/math">
                    <m:r>
                      <a:rPr lang="en-US" sz="2400" i="1">
                        <a:solidFill>
                          <a:srgbClr val="C00000"/>
                        </a:solidFill>
                        <a:latin typeface="Cambria Math" panose="02040503050406030204" pitchFamily="18" charset="0"/>
                      </a:rPr>
                      <m:t>𝑂</m:t>
                    </m:r>
                    <m:d>
                      <m:dPr>
                        <m:ctrlPr>
                          <a:rPr lang="en-US" sz="2400" i="1">
                            <a:solidFill>
                              <a:srgbClr val="C00000"/>
                            </a:solidFill>
                            <a:latin typeface="Cambria Math" panose="02040503050406030204" pitchFamily="18" charset="0"/>
                          </a:rPr>
                        </m:ctrlPr>
                      </m:dPr>
                      <m:e>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h</m:t>
                            </m:r>
                          </m:e>
                          <m:sup>
                            <m:r>
                              <a:rPr lang="en-US" sz="2400" b="0" i="1" smtClean="0">
                                <a:solidFill>
                                  <a:srgbClr val="C00000"/>
                                </a:solidFill>
                                <a:latin typeface="Cambria Math" panose="02040503050406030204" pitchFamily="18" charset="0"/>
                              </a:rPr>
                              <m:t>𝑞</m:t>
                            </m:r>
                          </m:sup>
                        </m:sSup>
                      </m:e>
                    </m:d>
                  </m:oMath>
                </a14:m>
                <a:r>
                  <a:rPr lang="en-CA" sz="2400" dirty="0">
                    <a:solidFill>
                      <a:srgbClr val="C00000"/>
                    </a:solidFill>
                  </a:rPr>
                  <a:t> </a:t>
                </a:r>
              </a:p>
            </p:txBody>
          </p:sp>
        </mc:Choice>
        <mc:Fallback xmlns="">
          <p:sp>
            <p:nvSpPr>
              <p:cNvPr id="11" name="Rectangle 10">
                <a:extLst>
                  <a:ext uri="{FF2B5EF4-FFF2-40B4-BE49-F238E27FC236}">
                    <a16:creationId xmlns:a16="http://schemas.microsoft.com/office/drawing/2014/main" id="{1A4F0B84-B0E4-4B1D-92E4-FC1A320D7B82}"/>
                  </a:ext>
                </a:extLst>
              </p:cNvPr>
              <p:cNvSpPr>
                <a:spLocks noRot="1" noChangeAspect="1" noMove="1" noResize="1" noEditPoints="1" noAdjustHandles="1" noChangeArrowheads="1" noChangeShapeType="1" noTextEdit="1"/>
              </p:cNvSpPr>
              <p:nvPr/>
            </p:nvSpPr>
            <p:spPr>
              <a:xfrm>
                <a:off x="3881757" y="2370334"/>
                <a:ext cx="3158429" cy="461665"/>
              </a:xfrm>
              <a:prstGeom prst="rect">
                <a:avLst/>
              </a:prstGeom>
              <a:blipFill>
                <a:blip r:embed="rId3"/>
                <a:stretch>
                  <a:fillRect l="-3089" t="-10526" b="-28947"/>
                </a:stretch>
              </a:blipFill>
            </p:spPr>
            <p:txBody>
              <a:bodyPr/>
              <a:lstStyle/>
              <a:p>
                <a:r>
                  <a:rPr lang="en-CA">
                    <a:noFill/>
                  </a:rPr>
                  <a:t> </a:t>
                </a:r>
              </a:p>
            </p:txBody>
          </p:sp>
        </mc:Fallback>
      </mc:AlternateContent>
      <p:sp>
        <p:nvSpPr>
          <p:cNvPr id="12" name="Rectangle 11">
            <a:extLst>
              <a:ext uri="{FF2B5EF4-FFF2-40B4-BE49-F238E27FC236}">
                <a16:creationId xmlns:a16="http://schemas.microsoft.com/office/drawing/2014/main" id="{0C402CBB-8A7E-46F9-9BE6-1C828F7B668D}"/>
              </a:ext>
            </a:extLst>
          </p:cNvPr>
          <p:cNvSpPr/>
          <p:nvPr/>
        </p:nvSpPr>
        <p:spPr>
          <a:xfrm>
            <a:off x="2813099" y="5264103"/>
            <a:ext cx="2137316" cy="461665"/>
          </a:xfrm>
          <a:prstGeom prst="rect">
            <a:avLst/>
          </a:prstGeom>
        </p:spPr>
        <p:txBody>
          <a:bodyPr wrap="none">
            <a:spAutoFit/>
          </a:bodyPr>
          <a:lstStyle/>
          <a:p>
            <a:r>
              <a:rPr lang="en-CA" sz="2400" dirty="0">
                <a:solidFill>
                  <a:srgbClr val="C00000"/>
                </a:solidFill>
              </a:rPr>
              <a:t>Round-off error</a:t>
            </a:r>
          </a:p>
        </p:txBody>
      </p:sp>
      <p:cxnSp>
        <p:nvCxnSpPr>
          <p:cNvPr id="13" name="Straight Arrow Connector 12">
            <a:extLst>
              <a:ext uri="{FF2B5EF4-FFF2-40B4-BE49-F238E27FC236}">
                <a16:creationId xmlns:a16="http://schemas.microsoft.com/office/drawing/2014/main" id="{BF79FB27-BEAB-4435-98FF-C1ACDED5AE6E}"/>
              </a:ext>
            </a:extLst>
          </p:cNvPr>
          <p:cNvCxnSpPr>
            <a:stCxn id="11" idx="2"/>
          </p:cNvCxnSpPr>
          <p:nvPr/>
        </p:nvCxnSpPr>
        <p:spPr>
          <a:xfrm>
            <a:off x="5460972" y="2831999"/>
            <a:ext cx="1438302" cy="568276"/>
          </a:xfrm>
          <a:prstGeom prst="straightConnector1">
            <a:avLst/>
          </a:prstGeom>
          <a:ln>
            <a:solidFill>
              <a:srgbClr val="C0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BDB8C4-B763-48A6-BFB6-29AB8AE542E7}"/>
              </a:ext>
            </a:extLst>
          </p:cNvPr>
          <p:cNvCxnSpPr>
            <a:cxnSpLocks/>
            <a:stCxn id="12" idx="0"/>
          </p:cNvCxnSpPr>
          <p:nvPr/>
        </p:nvCxnSpPr>
        <p:spPr>
          <a:xfrm flipV="1">
            <a:off x="3881757" y="4876800"/>
            <a:ext cx="309243" cy="387303"/>
          </a:xfrm>
          <a:prstGeom prst="straightConnector1">
            <a:avLst/>
          </a:prstGeom>
          <a:ln>
            <a:solidFill>
              <a:srgbClr val="C00000"/>
            </a:solidFill>
            <a:tailEnd type="stealth" w="med" len="lg"/>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A98B9ECE-3C80-4661-B9E9-5484ACF35AA9}"/>
              </a:ext>
            </a:extLst>
          </p:cNvPr>
          <p:cNvSpPr/>
          <p:nvPr/>
        </p:nvSpPr>
        <p:spPr>
          <a:xfrm>
            <a:off x="3313435" y="2074091"/>
            <a:ext cx="5251450" cy="3124602"/>
          </a:xfrm>
          <a:custGeom>
            <a:avLst/>
            <a:gdLst>
              <a:gd name="connsiteX0" fmla="*/ 5251450 w 5251450"/>
              <a:gd name="connsiteY0" fmla="*/ 186976 h 3115505"/>
              <a:gd name="connsiteX1" fmla="*/ 5016500 w 5251450"/>
              <a:gd name="connsiteY1" fmla="*/ 9176 h 3115505"/>
              <a:gd name="connsiteX2" fmla="*/ 4819650 w 5251450"/>
              <a:gd name="connsiteY2" fmla="*/ 66326 h 3115505"/>
              <a:gd name="connsiteX3" fmla="*/ 4610100 w 5251450"/>
              <a:gd name="connsiteY3" fmla="*/ 218726 h 3115505"/>
              <a:gd name="connsiteX4" fmla="*/ 2736850 w 5251450"/>
              <a:gd name="connsiteY4" fmla="*/ 2492026 h 3115505"/>
              <a:gd name="connsiteX5" fmla="*/ 2463800 w 5251450"/>
              <a:gd name="connsiteY5" fmla="*/ 2790476 h 3115505"/>
              <a:gd name="connsiteX6" fmla="*/ 2273300 w 5251450"/>
              <a:gd name="connsiteY6" fmla="*/ 2993676 h 3115505"/>
              <a:gd name="connsiteX7" fmla="*/ 2012950 w 5251450"/>
              <a:gd name="connsiteY7" fmla="*/ 3107976 h 3115505"/>
              <a:gd name="connsiteX8" fmla="*/ 1714500 w 5251450"/>
              <a:gd name="connsiteY8" fmla="*/ 3076226 h 3115505"/>
              <a:gd name="connsiteX9" fmla="*/ 1250950 w 5251450"/>
              <a:gd name="connsiteY9" fmla="*/ 2847626 h 3115505"/>
              <a:gd name="connsiteX10" fmla="*/ 774700 w 5251450"/>
              <a:gd name="connsiteY10" fmla="*/ 2517426 h 3115505"/>
              <a:gd name="connsiteX11" fmla="*/ 0 w 5251450"/>
              <a:gd name="connsiteY11" fmla="*/ 1920526 h 3115505"/>
              <a:gd name="connsiteX0" fmla="*/ 5251450 w 5251450"/>
              <a:gd name="connsiteY0" fmla="*/ 207965 h 3136494"/>
              <a:gd name="connsiteX1" fmla="*/ 5016500 w 5251450"/>
              <a:gd name="connsiteY1" fmla="*/ 30165 h 3136494"/>
              <a:gd name="connsiteX2" fmla="*/ 4819650 w 5251450"/>
              <a:gd name="connsiteY2" fmla="*/ 87315 h 3136494"/>
              <a:gd name="connsiteX3" fmla="*/ 4102100 w 5251450"/>
              <a:gd name="connsiteY3" fmla="*/ 849315 h 3136494"/>
              <a:gd name="connsiteX4" fmla="*/ 2736850 w 5251450"/>
              <a:gd name="connsiteY4" fmla="*/ 2513015 h 3136494"/>
              <a:gd name="connsiteX5" fmla="*/ 2463800 w 5251450"/>
              <a:gd name="connsiteY5" fmla="*/ 2811465 h 3136494"/>
              <a:gd name="connsiteX6" fmla="*/ 2273300 w 5251450"/>
              <a:gd name="connsiteY6" fmla="*/ 3014665 h 3136494"/>
              <a:gd name="connsiteX7" fmla="*/ 2012950 w 5251450"/>
              <a:gd name="connsiteY7" fmla="*/ 3128965 h 3136494"/>
              <a:gd name="connsiteX8" fmla="*/ 1714500 w 5251450"/>
              <a:gd name="connsiteY8" fmla="*/ 3097215 h 3136494"/>
              <a:gd name="connsiteX9" fmla="*/ 1250950 w 5251450"/>
              <a:gd name="connsiteY9" fmla="*/ 2868615 h 3136494"/>
              <a:gd name="connsiteX10" fmla="*/ 774700 w 5251450"/>
              <a:gd name="connsiteY10" fmla="*/ 2538415 h 3136494"/>
              <a:gd name="connsiteX11" fmla="*/ 0 w 5251450"/>
              <a:gd name="connsiteY11" fmla="*/ 1941515 h 3136494"/>
              <a:gd name="connsiteX0" fmla="*/ 5251450 w 5251450"/>
              <a:gd name="connsiteY0" fmla="*/ 196073 h 3124602"/>
              <a:gd name="connsiteX1" fmla="*/ 5016500 w 5251450"/>
              <a:gd name="connsiteY1" fmla="*/ 18273 h 3124602"/>
              <a:gd name="connsiteX2" fmla="*/ 4819650 w 5251450"/>
              <a:gd name="connsiteY2" fmla="*/ 75423 h 3124602"/>
              <a:gd name="connsiteX3" fmla="*/ 4292600 w 5251450"/>
              <a:gd name="connsiteY3" fmla="*/ 634223 h 3124602"/>
              <a:gd name="connsiteX4" fmla="*/ 2736850 w 5251450"/>
              <a:gd name="connsiteY4" fmla="*/ 2501123 h 3124602"/>
              <a:gd name="connsiteX5" fmla="*/ 2463800 w 5251450"/>
              <a:gd name="connsiteY5" fmla="*/ 2799573 h 3124602"/>
              <a:gd name="connsiteX6" fmla="*/ 2273300 w 5251450"/>
              <a:gd name="connsiteY6" fmla="*/ 3002773 h 3124602"/>
              <a:gd name="connsiteX7" fmla="*/ 2012950 w 5251450"/>
              <a:gd name="connsiteY7" fmla="*/ 3117073 h 3124602"/>
              <a:gd name="connsiteX8" fmla="*/ 1714500 w 5251450"/>
              <a:gd name="connsiteY8" fmla="*/ 3085323 h 3124602"/>
              <a:gd name="connsiteX9" fmla="*/ 1250950 w 5251450"/>
              <a:gd name="connsiteY9" fmla="*/ 2856723 h 3124602"/>
              <a:gd name="connsiteX10" fmla="*/ 774700 w 5251450"/>
              <a:gd name="connsiteY10" fmla="*/ 2526523 h 3124602"/>
              <a:gd name="connsiteX11" fmla="*/ 0 w 5251450"/>
              <a:gd name="connsiteY11" fmla="*/ 1929623 h 3124602"/>
              <a:gd name="connsiteX0" fmla="*/ 5251450 w 5251450"/>
              <a:gd name="connsiteY0" fmla="*/ 196073 h 3124602"/>
              <a:gd name="connsiteX1" fmla="*/ 5016500 w 5251450"/>
              <a:gd name="connsiteY1" fmla="*/ 18273 h 3124602"/>
              <a:gd name="connsiteX2" fmla="*/ 4819650 w 5251450"/>
              <a:gd name="connsiteY2" fmla="*/ 75423 h 3124602"/>
              <a:gd name="connsiteX3" fmla="*/ 4292600 w 5251450"/>
              <a:gd name="connsiteY3" fmla="*/ 634223 h 3124602"/>
              <a:gd name="connsiteX4" fmla="*/ 2736850 w 5251450"/>
              <a:gd name="connsiteY4" fmla="*/ 2501123 h 3124602"/>
              <a:gd name="connsiteX5" fmla="*/ 2527300 w 5251450"/>
              <a:gd name="connsiteY5" fmla="*/ 2761473 h 3124602"/>
              <a:gd name="connsiteX6" fmla="*/ 2273300 w 5251450"/>
              <a:gd name="connsiteY6" fmla="*/ 3002773 h 3124602"/>
              <a:gd name="connsiteX7" fmla="*/ 2012950 w 5251450"/>
              <a:gd name="connsiteY7" fmla="*/ 3117073 h 3124602"/>
              <a:gd name="connsiteX8" fmla="*/ 1714500 w 5251450"/>
              <a:gd name="connsiteY8" fmla="*/ 3085323 h 3124602"/>
              <a:gd name="connsiteX9" fmla="*/ 1250950 w 5251450"/>
              <a:gd name="connsiteY9" fmla="*/ 2856723 h 3124602"/>
              <a:gd name="connsiteX10" fmla="*/ 774700 w 5251450"/>
              <a:gd name="connsiteY10" fmla="*/ 2526523 h 3124602"/>
              <a:gd name="connsiteX11" fmla="*/ 0 w 5251450"/>
              <a:gd name="connsiteY11" fmla="*/ 1929623 h 312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51450" h="3124602">
                <a:moveTo>
                  <a:pt x="5251450" y="196073"/>
                </a:moveTo>
                <a:cubicBezTo>
                  <a:pt x="5169958" y="117227"/>
                  <a:pt x="5088467" y="38381"/>
                  <a:pt x="5016500" y="18273"/>
                </a:cubicBezTo>
                <a:cubicBezTo>
                  <a:pt x="4944533" y="-1835"/>
                  <a:pt x="4940300" y="-27235"/>
                  <a:pt x="4819650" y="75423"/>
                </a:cubicBezTo>
                <a:cubicBezTo>
                  <a:pt x="4699000" y="178081"/>
                  <a:pt x="4639733" y="229940"/>
                  <a:pt x="4292600" y="634223"/>
                </a:cubicBezTo>
                <a:cubicBezTo>
                  <a:pt x="3945467" y="1038506"/>
                  <a:pt x="3031067" y="2146581"/>
                  <a:pt x="2736850" y="2501123"/>
                </a:cubicBezTo>
                <a:cubicBezTo>
                  <a:pt x="2442633" y="2855665"/>
                  <a:pt x="2604558" y="2677865"/>
                  <a:pt x="2527300" y="2761473"/>
                </a:cubicBezTo>
                <a:cubicBezTo>
                  <a:pt x="2450042" y="2845081"/>
                  <a:pt x="2359025" y="2943506"/>
                  <a:pt x="2273300" y="3002773"/>
                </a:cubicBezTo>
                <a:cubicBezTo>
                  <a:pt x="2187575" y="3062040"/>
                  <a:pt x="2106083" y="3103315"/>
                  <a:pt x="2012950" y="3117073"/>
                </a:cubicBezTo>
                <a:cubicBezTo>
                  <a:pt x="1919817" y="3130831"/>
                  <a:pt x="1841500" y="3128715"/>
                  <a:pt x="1714500" y="3085323"/>
                </a:cubicBezTo>
                <a:cubicBezTo>
                  <a:pt x="1587500" y="3041931"/>
                  <a:pt x="1407583" y="2949856"/>
                  <a:pt x="1250950" y="2856723"/>
                </a:cubicBezTo>
                <a:cubicBezTo>
                  <a:pt x="1094317" y="2763590"/>
                  <a:pt x="983192" y="2681040"/>
                  <a:pt x="774700" y="2526523"/>
                </a:cubicBezTo>
                <a:cubicBezTo>
                  <a:pt x="566208" y="2372006"/>
                  <a:pt x="283104" y="2150814"/>
                  <a:pt x="0" y="19296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DCEE9C01-6FB9-4C48-B89B-3F2C05F57D10}"/>
              </a:ext>
            </a:extLst>
          </p:cNvPr>
          <p:cNvSpPr/>
          <p:nvPr/>
        </p:nvSpPr>
        <p:spPr>
          <a:xfrm>
            <a:off x="7924800" y="1828800"/>
            <a:ext cx="862854" cy="6095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1F31DFA7-1227-473E-8B4E-8EF20A412592}"/>
              </a:ext>
            </a:extLst>
          </p:cNvPr>
          <p:cNvSpPr/>
          <p:nvPr/>
        </p:nvSpPr>
        <p:spPr>
          <a:xfrm>
            <a:off x="8029700" y="2505670"/>
            <a:ext cx="2595069" cy="923330"/>
          </a:xfrm>
          <a:prstGeom prst="rect">
            <a:avLst/>
          </a:prstGeom>
        </p:spPr>
        <p:txBody>
          <a:bodyPr wrap="none">
            <a:spAutoFit/>
          </a:bodyPr>
          <a:lstStyle/>
          <a:p>
            <a:r>
              <a:rPr lang="en-CA" dirty="0">
                <a:solidFill>
                  <a:srgbClr val="C00000"/>
                </a:solidFill>
              </a:rPr>
              <a:t>Assumptions for </a:t>
            </a:r>
          </a:p>
          <a:p>
            <a:r>
              <a:rPr lang="en-CA" dirty="0">
                <a:solidFill>
                  <a:srgbClr val="C00000"/>
                </a:solidFill>
              </a:rPr>
              <a:t>Richardson error formula </a:t>
            </a:r>
          </a:p>
          <a:p>
            <a:r>
              <a:rPr lang="en-CA" dirty="0">
                <a:solidFill>
                  <a:srgbClr val="C00000"/>
                </a:solidFill>
              </a:rPr>
              <a:t>not valid</a:t>
            </a:r>
            <a:endParaRPr lang="en-CA" dirty="0"/>
          </a:p>
        </p:txBody>
      </p:sp>
    </p:spTree>
    <p:extLst>
      <p:ext uri="{BB962C8B-B14F-4D97-AF65-F5344CB8AC3E}">
        <p14:creationId xmlns:p14="http://schemas.microsoft.com/office/powerpoint/2010/main" val="186347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Estimate the value of the error function in </a:t>
                </a:r>
                <a14:m>
                  <m:oMath xmlns:m="http://schemas.openxmlformats.org/officeDocument/2006/math">
                    <m:r>
                      <a:rPr lang="en-US" i="1">
                        <a:latin typeface="Cambria Math" panose="02040503050406030204" pitchFamily="18" charset="0"/>
                      </a:rPr>
                      <m:t>𝑧</m:t>
                    </m:r>
                    <m:r>
                      <a:rPr lang="en-US" b="0" i="1" smtClean="0">
                        <a:latin typeface="Cambria Math" panose="02040503050406030204" pitchFamily="18" charset="0"/>
                      </a:rPr>
                      <m:t>=3</m:t>
                    </m:r>
                  </m:oMath>
                </a14:m>
                <a:r>
                  <a:rPr lang="en-US" dirty="0" smtClean="0"/>
                  <a:t> </a:t>
                </a:r>
              </a:p>
              <a:p>
                <a:pPr marL="0" indent="0">
                  <a:buNone/>
                </a:pPr>
                <a:endParaRPr lang="en-US" sz="1200" dirty="0" smtClean="0"/>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Erf</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ad>
                            <m:radPr>
                              <m:degHide m:val="on"/>
                              <m:ctrlPr>
                                <a:rPr lang="en-US" i="1" smtClean="0">
                                  <a:latin typeface="Cambria Math" panose="02040503050406030204" pitchFamily="18" charset="0"/>
                                </a:rPr>
                              </m:ctrlPr>
                            </m:radPr>
                            <m:deg/>
                            <m:e>
                              <m:r>
                                <a:rPr lang="en-US" i="1" smtClean="0">
                                  <a:latin typeface="Cambria Math" panose="02040503050406030204" pitchFamily="18" charset="0"/>
                                  <a:ea typeface="Cambria Math" panose="02040503050406030204" pitchFamily="18" charset="0"/>
                                </a:rPr>
                                <m:t>𝜋</m:t>
                              </m:r>
                            </m:e>
                          </m:rad>
                        </m:den>
                      </m:f>
                      <m:nary>
                        <m:naryPr>
                          <m:ctrlPr>
                            <a:rPr lang="en-US" i="1">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𝑧</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up>
                          </m:sSup>
                          <m:r>
                            <a:rPr lang="en-US" i="1">
                              <a:latin typeface="Cambria Math" panose="02040503050406030204" pitchFamily="18" charset="0"/>
                            </a:rPr>
                            <m:t>𝑑𝑥</m:t>
                          </m:r>
                        </m:e>
                      </m:nary>
                    </m:oMath>
                  </m:oMathPara>
                </a14:m>
                <a:endParaRPr lang="en-US" dirty="0" smtClean="0"/>
              </a:p>
              <a:p>
                <a:pPr marL="0" indent="0">
                  <a:buNone/>
                </a:pPr>
                <a:endParaRPr lang="en-US" sz="1200" dirty="0" smtClean="0"/>
              </a:p>
              <a:p>
                <a:pPr marL="0" indent="0">
                  <a:buNone/>
                </a:pPr>
                <a:r>
                  <a:rPr lang="en-US" dirty="0" smtClean="0"/>
                  <a:t>with an absolute error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a:stretch>
              </a:blipFill>
            </p:spPr>
            <p:txBody>
              <a:bodyPr/>
              <a:lstStyle/>
              <a:p>
                <a:r>
                  <a:rPr lang="en-CA">
                    <a:noFill/>
                  </a:rPr>
                  <a:t> </a:t>
                </a:r>
              </a:p>
            </p:txBody>
          </p:sp>
        </mc:Fallback>
      </mc:AlternateContent>
    </p:spTree>
    <p:extLst>
      <p:ext uri="{BB962C8B-B14F-4D97-AF65-F5344CB8AC3E}">
        <p14:creationId xmlns:p14="http://schemas.microsoft.com/office/powerpoint/2010/main" val="422150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CA" dirty="0"/>
          </a:p>
        </p:txBody>
      </p:sp>
      <p:cxnSp>
        <p:nvCxnSpPr>
          <p:cNvPr id="7" name="Straight Connector 6"/>
          <p:cNvCxnSpPr/>
          <p:nvPr/>
        </p:nvCxnSpPr>
        <p:spPr>
          <a:xfrm flipH="1">
            <a:off x="4876800" y="2850266"/>
            <a:ext cx="3752127" cy="1797934"/>
          </a:xfrm>
          <a:prstGeom prst="line">
            <a:avLst/>
          </a:prstGeom>
          <a:ln w="15875">
            <a:solidFill>
              <a:srgbClr val="FE822F"/>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41366" y="3076135"/>
            <a:ext cx="2152357" cy="2011681"/>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300911" y="1676400"/>
            <a:ext cx="7590178" cy="4383404"/>
          </a:xfrm>
          <a:prstGeom prst="rect">
            <a:avLst/>
          </a:prstGeom>
        </p:spPr>
      </p:pic>
      <p:cxnSp>
        <p:nvCxnSpPr>
          <p:cNvPr id="14" name="Straight Connector 13"/>
          <p:cNvCxnSpPr/>
          <p:nvPr/>
        </p:nvCxnSpPr>
        <p:spPr>
          <a:xfrm>
            <a:off x="3886200" y="4191000"/>
            <a:ext cx="4114800" cy="0"/>
          </a:xfrm>
          <a:prstGeom prst="line">
            <a:avLst/>
          </a:prstGeom>
          <a:ln w="158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759050"/>
            <a:ext cx="1722119" cy="369332"/>
          </a:xfrm>
          <a:prstGeom prst="rect">
            <a:avLst/>
          </a:prstGeom>
          <a:noFill/>
        </p:spPr>
        <p:txBody>
          <a:bodyPr wrap="square" rtlCol="0">
            <a:spAutoFit/>
          </a:bodyPr>
          <a:lstStyle/>
          <a:p>
            <a:r>
              <a:rPr lang="en-US" dirty="0" smtClean="0">
                <a:solidFill>
                  <a:srgbClr val="C00000"/>
                </a:solidFill>
              </a:rPr>
              <a:t>Targeted error</a:t>
            </a:r>
            <a:endParaRPr lang="en-CA" dirty="0">
              <a:solidFill>
                <a:srgbClr val="C00000"/>
              </a:solidFill>
            </a:endParaRPr>
          </a:p>
        </p:txBody>
      </p:sp>
      <p:cxnSp>
        <p:nvCxnSpPr>
          <p:cNvPr id="16" name="Straight Connector 15"/>
          <p:cNvCxnSpPr/>
          <p:nvPr/>
        </p:nvCxnSpPr>
        <p:spPr>
          <a:xfrm flipV="1">
            <a:off x="7190850" y="4038600"/>
            <a:ext cx="0" cy="1295400"/>
          </a:xfrm>
          <a:prstGeom prst="line">
            <a:avLst/>
          </a:prstGeom>
          <a:ln w="1587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715000" y="4038600"/>
            <a:ext cx="0" cy="1295400"/>
          </a:xfrm>
          <a:prstGeom prst="line">
            <a:avLst/>
          </a:prstGeom>
          <a:ln w="15875">
            <a:solidFill>
              <a:srgbClr val="C00000"/>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6200" y="4724400"/>
            <a:ext cx="4114800" cy="0"/>
          </a:xfrm>
          <a:prstGeom prst="line">
            <a:avLst/>
          </a:prstGeom>
          <a:ln w="158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09999" y="4838104"/>
            <a:ext cx="1722119" cy="369332"/>
          </a:xfrm>
          <a:prstGeom prst="rect">
            <a:avLst/>
          </a:prstGeom>
          <a:noFill/>
        </p:spPr>
        <p:txBody>
          <a:bodyPr wrap="square" rtlCol="0">
            <a:spAutoFit/>
          </a:bodyPr>
          <a:lstStyle/>
          <a:p>
            <a:r>
              <a:rPr lang="en-US" dirty="0" smtClean="0">
                <a:solidFill>
                  <a:srgbClr val="C00000"/>
                </a:solidFill>
              </a:rPr>
              <a:t>Targeted error</a:t>
            </a:r>
            <a:endParaRPr lang="en-CA" dirty="0">
              <a:solidFill>
                <a:srgbClr val="C00000"/>
              </a:solidFill>
            </a:endParaRPr>
          </a:p>
        </p:txBody>
      </p:sp>
      <p:sp>
        <p:nvSpPr>
          <p:cNvPr id="22" name="Oval 21"/>
          <p:cNvSpPr/>
          <p:nvPr/>
        </p:nvSpPr>
        <p:spPr>
          <a:xfrm>
            <a:off x="5386316" y="5334000"/>
            <a:ext cx="685800" cy="381000"/>
          </a:xfrm>
          <a:prstGeom prst="ellipse">
            <a:avLst/>
          </a:prstGeom>
          <a:noFill/>
          <a:ln w="158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6868237" y="5325208"/>
            <a:ext cx="685800" cy="381000"/>
          </a:xfrm>
          <a:prstGeom prst="ellipse">
            <a:avLst/>
          </a:prstGeom>
          <a:noFill/>
          <a:ln w="158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927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1" grpId="0"/>
      <p:bldP spid="21" grpId="1"/>
      <p:bldP spid="22" grpId="0" animBg="1"/>
      <p:bldP spid="22" grpId="1" animBg="1"/>
      <p:bldP spid="23" grpId="0" animBg="1"/>
      <p:bldP spid="2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1160-7757-4D43-9BA9-AB4639F67DC1}"/>
              </a:ext>
            </a:extLst>
          </p:cNvPr>
          <p:cNvSpPr>
            <a:spLocks noGrp="1"/>
          </p:cNvSpPr>
          <p:nvPr>
            <p:ph type="title"/>
          </p:nvPr>
        </p:nvSpPr>
        <p:spPr/>
        <p:txBody>
          <a:bodyPr/>
          <a:lstStyle/>
          <a:p>
            <a:r>
              <a:rPr lang="en-US"/>
              <a:t>Summary</a:t>
            </a:r>
            <a:endParaRPr lang="en-CA"/>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B008A7-9394-407D-842F-3FDA0A195CE5}"/>
                  </a:ext>
                </a:extLst>
              </p:cNvPr>
              <p:cNvSpPr>
                <a:spLocks noGrp="1"/>
              </p:cNvSpPr>
              <p:nvPr>
                <p:ph idx="1"/>
              </p:nvPr>
            </p:nvSpPr>
            <p:spPr/>
            <p:txBody>
              <a:bodyPr/>
              <a:lstStyle/>
              <a:p>
                <a:r>
                  <a:rPr lang="en-US" dirty="0" smtClean="0"/>
                  <a:t>Richardson's error formula allows to estimate the truncation error of composite methods</a:t>
                </a:r>
              </a:p>
              <a:p>
                <a:r>
                  <a:rPr lang="en-US" dirty="0" smtClean="0"/>
                  <a:t>For this, one compute </a:t>
                </a:r>
                <a:r>
                  <a:rPr lang="en-US" dirty="0"/>
                  <a:t>the estimations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a:t> and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a:t> of the defined integral with two different values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oMath>
                </a14:m>
                <a:endParaRPr lang="en-US" dirty="0" smtClean="0"/>
              </a:p>
              <a:p>
                <a:r>
                  <a:rPr lang="en-CA" dirty="0" smtClean="0"/>
                  <a:t>And then estimate </a:t>
                </a:r>
                <a:r>
                  <a:rPr lang="en-CA" dirty="0"/>
                  <a:t>the truncation with </a:t>
                </a:r>
              </a:p>
              <a:p>
                <a:pPr marL="0" indent="0">
                  <a:buNone/>
                </a:pPr>
                <a:endParaRPr lang="en-CA"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i="1">
                                      <a:latin typeface="Cambria Math" panose="02040503050406030204" pitchFamily="18" charset="0"/>
                                      <a:ea typeface="Cambria Math" panose="02040503050406030204" pitchFamily="18" charset="0"/>
                                    </a:rPr>
                                    <m:t>𝑞</m:t>
                                  </m:r>
                                </m:sup>
                              </m:sSup>
                              <m:r>
                                <a:rPr lang="en-US" i="1">
                                  <a:latin typeface="Cambria Math" panose="02040503050406030204" pitchFamily="18" charset="0"/>
                                  <a:ea typeface="Cambria Math" panose="02040503050406030204" pitchFamily="18" charset="0"/>
                                </a:rPr>
                                <m:t>−1</m:t>
                              </m:r>
                            </m:den>
                          </m:f>
                        </m:e>
                      </m:d>
                    </m:oMath>
                  </m:oMathPara>
                </a14:m>
                <a:endParaRPr lang="en-US" dirty="0" smtClean="0"/>
              </a:p>
              <a:p>
                <a:endParaRPr lang="en-CA" dirty="0"/>
              </a:p>
            </p:txBody>
          </p:sp>
        </mc:Choice>
        <mc:Fallback xmlns="">
          <p:sp>
            <p:nvSpPr>
              <p:cNvPr id="3" name="Content Placeholder 2">
                <a:extLst>
                  <a:ext uri="{FF2B5EF4-FFF2-40B4-BE49-F238E27FC236}">
                    <a16:creationId xmlns:a16="http://schemas.microsoft.com/office/drawing/2014/main" id="{94B008A7-9394-407D-842F-3FDA0A195CE5}"/>
                  </a:ext>
                </a:extLst>
              </p:cNvPr>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4116615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E036-B517-40AA-8648-B541962156B6}"/>
              </a:ext>
            </a:extLst>
          </p:cNvPr>
          <p:cNvSpPr>
            <a:spLocks noGrp="1"/>
          </p:cNvSpPr>
          <p:nvPr>
            <p:ph type="title"/>
          </p:nvPr>
        </p:nvSpPr>
        <p:spPr/>
        <p:txBody>
          <a:bodyPr/>
          <a:lstStyle/>
          <a:p>
            <a:r>
              <a:rPr lang="en-US" dirty="0"/>
              <a:t>Introduction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6EB5B7-243F-48F6-8BEF-15CD7E0303A3}"/>
                  </a:ext>
                </a:extLst>
              </p:cNvPr>
              <p:cNvSpPr>
                <a:spLocks noGrp="1"/>
              </p:cNvSpPr>
              <p:nvPr>
                <p:ph idx="1"/>
              </p:nvPr>
            </p:nvSpPr>
            <p:spPr/>
            <p:txBody>
              <a:bodyPr/>
              <a:lstStyle/>
              <a:p>
                <a:r>
                  <a:rPr lang="en-US" dirty="0"/>
                  <a:t>In previous lectures we learned that the truncation error of quadrature formulas (single and composite version) can be estimated based on the interpolation error</a:t>
                </a:r>
              </a:p>
              <a:p>
                <a:r>
                  <a:rPr lang="en-US" dirty="0"/>
                  <a:t>We learned as well, that composite methods have a truncation error decreasing according a certain order in </a:t>
                </a:r>
                <a14:m>
                  <m:oMath xmlns:m="http://schemas.openxmlformats.org/officeDocument/2006/math">
                    <m:r>
                      <a:rPr lang="en-US" i="1">
                        <a:latin typeface="Cambria Math" panose="02040503050406030204" pitchFamily="18" charset="0"/>
                      </a:rPr>
                      <m:t>h</m:t>
                    </m:r>
                  </m:oMath>
                </a14:m>
                <a:endParaRPr lang="en-CA" dirty="0"/>
              </a:p>
              <a:p>
                <a:r>
                  <a:rPr lang="en-US" dirty="0"/>
                  <a:t>I</a:t>
                </a:r>
                <a:r>
                  <a:rPr lang="en-CA" dirty="0"/>
                  <a:t>n this lecture we learn how we can benefit of this knowledge to estimate errors or composite methods</a:t>
                </a:r>
              </a:p>
            </p:txBody>
          </p:sp>
        </mc:Choice>
        <mc:Fallback xmlns="">
          <p:sp>
            <p:nvSpPr>
              <p:cNvPr id="3" name="Content Placeholder 2">
                <a:extLst>
                  <a:ext uri="{FF2B5EF4-FFF2-40B4-BE49-F238E27FC236}">
                    <a16:creationId xmlns:a16="http://schemas.microsoft.com/office/drawing/2014/main" id="{226EB5B7-243F-48F6-8BEF-15CD7E0303A3}"/>
                  </a:ext>
                </a:extLst>
              </p:cNvPr>
              <p:cNvSpPr>
                <a:spLocks noGrp="1" noRot="1" noChangeAspect="1" noMove="1" noResize="1" noEditPoints="1" noAdjustHandles="1" noChangeArrowheads="1" noChangeShapeType="1" noTextEdit="1"/>
              </p:cNvSpPr>
              <p:nvPr>
                <p:ph idx="1"/>
              </p:nvPr>
            </p:nvSpPr>
            <p:spPr>
              <a:blipFill>
                <a:blip r:embed="rId3"/>
                <a:stretch>
                  <a:fillRect l="-1278" t="-1752" r="-1222"/>
                </a:stretch>
              </a:blipFill>
            </p:spPr>
            <p:txBody>
              <a:bodyPr/>
              <a:lstStyle/>
              <a:p>
                <a:r>
                  <a:rPr lang="en-CA">
                    <a:noFill/>
                  </a:rPr>
                  <a:t> </a:t>
                </a:r>
              </a:p>
            </p:txBody>
          </p:sp>
        </mc:Fallback>
      </mc:AlternateContent>
    </p:spTree>
    <p:extLst>
      <p:ext uri="{BB962C8B-B14F-4D97-AF65-F5344CB8AC3E}">
        <p14:creationId xmlns:p14="http://schemas.microsoft.com/office/powerpoint/2010/main" val="352692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1A9D-B560-46D6-BD5A-050971B5D6E6}"/>
              </a:ext>
            </a:extLst>
          </p:cNvPr>
          <p:cNvSpPr>
            <a:spLocks noGrp="1"/>
          </p:cNvSpPr>
          <p:nvPr>
            <p:ph type="title"/>
          </p:nvPr>
        </p:nvSpPr>
        <p:spPr/>
        <p:txBody>
          <a:bodyPr/>
          <a:lstStyle/>
          <a:p>
            <a:r>
              <a:rPr lang="en-US" dirty="0"/>
              <a:t>Estimating defined integrals</a:t>
            </a:r>
            <a:endParaRPr lang="en-CA"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87560F4-7F9C-4EA0-979A-C67BC3E87B2A}"/>
                  </a:ext>
                </a:extLst>
              </p:cNvPr>
              <p:cNvSpPr>
                <a:spLocks noGrp="1"/>
              </p:cNvSpPr>
              <p:nvPr>
                <p:ph sz="half" idx="2"/>
              </p:nvPr>
            </p:nvSpPr>
            <p:spPr/>
            <p:txBody>
              <a:bodyPr/>
              <a:lstStyle/>
              <a:p>
                <a:r>
                  <a:rPr lang="en-US" dirty="0"/>
                  <a:t>We want to estimate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𝑎</m:t>
                          </m:r>
                        </m:sub>
                        <m:sup>
                          <m:r>
                            <a:rPr lang="en-US" i="1">
                              <a:latin typeface="Cambria Math" panose="02040503050406030204" pitchFamily="18" charset="0"/>
                            </a:rPr>
                            <m:t>𝑏</m:t>
                          </m:r>
                        </m:sup>
                        <m:e>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𝑑𝑥</m:t>
                          </m:r>
                        </m:e>
                      </m:nary>
                    </m:oMath>
                  </m:oMathPara>
                </a14:m>
                <a:endParaRPr lang="en-CA" dirty="0"/>
              </a:p>
              <a:p>
                <a:r>
                  <a:rPr lang="en-US" dirty="0"/>
                  <a:t>Using </a:t>
                </a:r>
                <a:r>
                  <a:rPr lang="en-CA" dirty="0"/>
                  <a:t>some quadrature formula</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𝑎</m:t>
                          </m:r>
                        </m:sub>
                        <m:sup>
                          <m:r>
                            <a:rPr lang="en-US" i="1">
                              <a:latin typeface="Cambria Math" panose="02040503050406030204" pitchFamily="18" charset="0"/>
                            </a:rPr>
                            <m:t>𝑏</m:t>
                          </m:r>
                        </m:sup>
                        <m:e>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𝑑𝑥</m:t>
                          </m:r>
                        </m:e>
                      </m:nary>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oMath>
                  </m:oMathPara>
                </a14:m>
                <a:endParaRPr lang="en-CA" dirty="0"/>
              </a:p>
              <a:p>
                <a:endParaRPr lang="en-CA" dirty="0"/>
              </a:p>
            </p:txBody>
          </p:sp>
        </mc:Choice>
        <mc:Fallback xmlns="">
          <p:sp>
            <p:nvSpPr>
              <p:cNvPr id="4" name="Content Placeholder 3">
                <a:extLst>
                  <a:ext uri="{FF2B5EF4-FFF2-40B4-BE49-F238E27FC236}">
                    <a16:creationId xmlns:a16="http://schemas.microsoft.com/office/drawing/2014/main" id="{F87560F4-7F9C-4EA0-979A-C67BC3E87B2A}"/>
                  </a:ext>
                </a:extLst>
              </p:cNvPr>
              <p:cNvSpPr>
                <a:spLocks noGrp="1" noRot="1" noChangeAspect="1" noMove="1" noResize="1" noEditPoints="1" noAdjustHandles="1" noChangeArrowheads="1" noChangeShapeType="1" noTextEdit="1"/>
              </p:cNvSpPr>
              <p:nvPr>
                <p:ph sz="half" idx="2"/>
              </p:nvPr>
            </p:nvSpPr>
            <p:spPr>
              <a:blipFill>
                <a:blip r:embed="rId3"/>
                <a:stretch>
                  <a:fillRect l="-2039" t="-1348"/>
                </a:stretch>
              </a:blipFill>
            </p:spPr>
            <p:txBody>
              <a:bodyPr/>
              <a:lstStyle/>
              <a:p>
                <a:r>
                  <a:rPr lang="en-CA">
                    <a:noFill/>
                  </a:rPr>
                  <a:t> </a:t>
                </a:r>
              </a:p>
            </p:txBody>
          </p:sp>
        </mc:Fallback>
      </mc:AlternateContent>
      <p:grpSp>
        <p:nvGrpSpPr>
          <p:cNvPr id="45" name="Group 44">
            <a:extLst>
              <a:ext uri="{FF2B5EF4-FFF2-40B4-BE49-F238E27FC236}">
                <a16:creationId xmlns:a16="http://schemas.microsoft.com/office/drawing/2014/main" id="{219EB570-280A-46B5-A3DB-72200D2BD43C}"/>
              </a:ext>
            </a:extLst>
          </p:cNvPr>
          <p:cNvGrpSpPr/>
          <p:nvPr/>
        </p:nvGrpSpPr>
        <p:grpSpPr>
          <a:xfrm>
            <a:off x="396020" y="1956085"/>
            <a:ext cx="5529040" cy="3766143"/>
            <a:chOff x="396020" y="1956085"/>
            <a:chExt cx="5529040" cy="3766143"/>
          </a:xfrm>
        </p:grpSpPr>
        <p:sp>
          <p:nvSpPr>
            <p:cNvPr id="5" name="Freeform 17">
              <a:extLst>
                <a:ext uri="{FF2B5EF4-FFF2-40B4-BE49-F238E27FC236}">
                  <a16:creationId xmlns:a16="http://schemas.microsoft.com/office/drawing/2014/main" id="{A2D5AF19-95D3-4569-8306-FC7563E508AE}"/>
                </a:ext>
              </a:extLst>
            </p:cNvPr>
            <p:cNvSpPr/>
            <p:nvPr/>
          </p:nvSpPr>
          <p:spPr>
            <a:xfrm>
              <a:off x="2933700" y="2933700"/>
              <a:ext cx="1645920" cy="813129"/>
            </a:xfrm>
            <a:custGeom>
              <a:avLst/>
              <a:gdLst>
                <a:gd name="connsiteX0" fmla="*/ 0 w 1645920"/>
                <a:gd name="connsiteY0" fmla="*/ 563880 h 813129"/>
                <a:gd name="connsiteX1" fmla="*/ 822960 w 1645920"/>
                <a:gd name="connsiteY1" fmla="*/ 784860 h 813129"/>
                <a:gd name="connsiteX2" fmla="*/ 1645920 w 1645920"/>
                <a:gd name="connsiteY2" fmla="*/ 0 h 813129"/>
              </a:gdLst>
              <a:ahLst/>
              <a:cxnLst>
                <a:cxn ang="0">
                  <a:pos x="connsiteX0" y="connsiteY0"/>
                </a:cxn>
                <a:cxn ang="0">
                  <a:pos x="connsiteX1" y="connsiteY1"/>
                </a:cxn>
                <a:cxn ang="0">
                  <a:pos x="connsiteX2" y="connsiteY2"/>
                </a:cxn>
              </a:cxnLst>
              <a:rect l="l" t="t" r="r" b="b"/>
              <a:pathLst>
                <a:path w="1645920" h="813129">
                  <a:moveTo>
                    <a:pt x="0" y="563880"/>
                  </a:moveTo>
                  <a:cubicBezTo>
                    <a:pt x="274320" y="721360"/>
                    <a:pt x="548640" y="878840"/>
                    <a:pt x="822960" y="784860"/>
                  </a:cubicBezTo>
                  <a:cubicBezTo>
                    <a:pt x="1097280" y="690880"/>
                    <a:pt x="1371600" y="345440"/>
                    <a:pt x="1645920" y="0"/>
                  </a:cubicBezTo>
                </a:path>
              </a:pathLst>
            </a:cu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C79EACDD-8731-48CE-BFBB-4387C2DCD5D9}"/>
                </a:ext>
              </a:extLst>
            </p:cNvPr>
            <p:cNvSpPr/>
            <p:nvPr/>
          </p:nvSpPr>
          <p:spPr>
            <a:xfrm>
              <a:off x="1310640" y="3299460"/>
              <a:ext cx="1623060" cy="658321"/>
            </a:xfrm>
            <a:custGeom>
              <a:avLst/>
              <a:gdLst>
                <a:gd name="connsiteX0" fmla="*/ 0 w 1623060"/>
                <a:gd name="connsiteY0" fmla="*/ 0 h 658321"/>
                <a:gd name="connsiteX1" fmla="*/ 792480 w 1623060"/>
                <a:gd name="connsiteY1" fmla="*/ 655320 h 658321"/>
                <a:gd name="connsiteX2" fmla="*/ 1623060 w 1623060"/>
                <a:gd name="connsiteY2" fmla="*/ 198120 h 658321"/>
              </a:gdLst>
              <a:ahLst/>
              <a:cxnLst>
                <a:cxn ang="0">
                  <a:pos x="connsiteX0" y="connsiteY0"/>
                </a:cxn>
                <a:cxn ang="0">
                  <a:pos x="connsiteX1" y="connsiteY1"/>
                </a:cxn>
                <a:cxn ang="0">
                  <a:pos x="connsiteX2" y="connsiteY2"/>
                </a:cxn>
              </a:cxnLst>
              <a:rect l="l" t="t" r="r" b="b"/>
              <a:pathLst>
                <a:path w="1623060" h="658321">
                  <a:moveTo>
                    <a:pt x="0" y="0"/>
                  </a:moveTo>
                  <a:cubicBezTo>
                    <a:pt x="260985" y="311150"/>
                    <a:pt x="521970" y="622300"/>
                    <a:pt x="792480" y="655320"/>
                  </a:cubicBezTo>
                  <a:cubicBezTo>
                    <a:pt x="1062990" y="688340"/>
                    <a:pt x="1343025" y="443230"/>
                    <a:pt x="1623060" y="19812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0B8D2E9-BBE5-4EE1-8C41-FB5DE7EACD57}"/>
                </a:ext>
              </a:extLst>
            </p:cNvPr>
            <p:cNvCxnSpPr/>
            <p:nvPr/>
          </p:nvCxnSpPr>
          <p:spPr>
            <a:xfrm flipV="1">
              <a:off x="956494" y="2114212"/>
              <a:ext cx="21964" cy="3608016"/>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95B600E-E3C3-4584-BD8C-C5D8E0745F39}"/>
                    </a:ext>
                  </a:extLst>
                </p:cNvPr>
                <p:cNvSpPr/>
                <p:nvPr/>
              </p:nvSpPr>
              <p:spPr>
                <a:xfrm>
                  <a:off x="4103602" y="1967830"/>
                  <a:ext cx="1821458"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8" name="Rectangle 7">
                  <a:extLst>
                    <a:ext uri="{FF2B5EF4-FFF2-40B4-BE49-F238E27FC236}">
                      <a16:creationId xmlns:a16="http://schemas.microsoft.com/office/drawing/2014/main" id="{695B600E-E3C3-4584-BD8C-C5D8E0745F39}"/>
                    </a:ext>
                  </a:extLst>
                </p:cNvPr>
                <p:cNvSpPr>
                  <a:spLocks noRot="1" noChangeAspect="1" noMove="1" noResize="1" noEditPoints="1" noAdjustHandles="1" noChangeArrowheads="1" noChangeShapeType="1" noTextEdit="1"/>
                </p:cNvSpPr>
                <p:nvPr/>
              </p:nvSpPr>
              <p:spPr>
                <a:xfrm>
                  <a:off x="4103602" y="1967830"/>
                  <a:ext cx="1821458" cy="461665"/>
                </a:xfrm>
                <a:prstGeom prst="rect">
                  <a:avLst/>
                </a:prstGeom>
                <a:blipFill>
                  <a:blip r:embed="rId4"/>
                  <a:stretch>
                    <a:fillRect b="-17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C78F539-6725-44E5-9CBC-644193E56817}"/>
                    </a:ext>
                  </a:extLst>
                </p:cNvPr>
                <p:cNvSpPr/>
                <p:nvPr/>
              </p:nvSpPr>
              <p:spPr>
                <a:xfrm>
                  <a:off x="5135063" y="507553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9" name="Rectangle 8">
                  <a:extLst>
                    <a:ext uri="{FF2B5EF4-FFF2-40B4-BE49-F238E27FC236}">
                      <a16:creationId xmlns:a16="http://schemas.microsoft.com/office/drawing/2014/main" id="{1C78F539-6725-44E5-9CBC-644193E56817}"/>
                    </a:ext>
                  </a:extLst>
                </p:cNvPr>
                <p:cNvSpPr>
                  <a:spLocks noRot="1" noChangeAspect="1" noMove="1" noResize="1" noEditPoints="1" noAdjustHandles="1" noChangeArrowheads="1" noChangeShapeType="1" noTextEdit="1"/>
                </p:cNvSpPr>
                <p:nvPr/>
              </p:nvSpPr>
              <p:spPr>
                <a:xfrm>
                  <a:off x="5135063" y="5075530"/>
                  <a:ext cx="426399" cy="46166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9F8F636-6BAF-49AB-957A-3FC9DF123446}"/>
                    </a:ext>
                  </a:extLst>
                </p:cNvPr>
                <p:cNvSpPr/>
                <p:nvPr/>
              </p:nvSpPr>
              <p:spPr>
                <a:xfrm>
                  <a:off x="396020" y="1956085"/>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10" name="Rectangle 9">
                  <a:extLst>
                    <a:ext uri="{FF2B5EF4-FFF2-40B4-BE49-F238E27FC236}">
                      <a16:creationId xmlns:a16="http://schemas.microsoft.com/office/drawing/2014/main" id="{89F8F636-6BAF-49AB-957A-3FC9DF123446}"/>
                    </a:ext>
                  </a:extLst>
                </p:cNvPr>
                <p:cNvSpPr>
                  <a:spLocks noRot="1" noChangeAspect="1" noMove="1" noResize="1" noEditPoints="1" noAdjustHandles="1" noChangeArrowheads="1" noChangeShapeType="1" noTextEdit="1"/>
                </p:cNvSpPr>
                <p:nvPr/>
              </p:nvSpPr>
              <p:spPr>
                <a:xfrm>
                  <a:off x="396020" y="1956085"/>
                  <a:ext cx="426399" cy="461665"/>
                </a:xfrm>
                <a:prstGeom prst="rect">
                  <a:avLst/>
                </a:prstGeom>
                <a:blipFill>
                  <a:blip r:embed="rId6"/>
                  <a:stretch>
                    <a:fillRect b="-9211"/>
                  </a:stretch>
                </a:blipFill>
              </p:spPr>
              <p:txBody>
                <a:bodyPr/>
                <a:lstStyle/>
                <a:p>
                  <a:r>
                    <a:rPr lang="en-CA">
                      <a:noFill/>
                    </a:rPr>
                    <a:t> </a:t>
                  </a:r>
                </a:p>
              </p:txBody>
            </p:sp>
          </mc:Fallback>
        </mc:AlternateContent>
        <p:cxnSp>
          <p:nvCxnSpPr>
            <p:cNvPr id="11" name="Straight Arrow Connector 10">
              <a:extLst>
                <a:ext uri="{FF2B5EF4-FFF2-40B4-BE49-F238E27FC236}">
                  <a16:creationId xmlns:a16="http://schemas.microsoft.com/office/drawing/2014/main" id="{EE6255A4-8181-4604-868C-E119B01344BD}"/>
                </a:ext>
              </a:extLst>
            </p:cNvPr>
            <p:cNvCxnSpPr/>
            <p:nvPr/>
          </p:nvCxnSpPr>
          <p:spPr>
            <a:xfrm>
              <a:off x="685800" y="5211266"/>
              <a:ext cx="4480399"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12" name="Freeform 12">
              <a:extLst>
                <a:ext uri="{FF2B5EF4-FFF2-40B4-BE49-F238E27FC236}">
                  <a16:creationId xmlns:a16="http://schemas.microsoft.com/office/drawing/2014/main" id="{DD8365B2-D904-4A2F-84E9-6738E4E826A3}"/>
                </a:ext>
              </a:extLst>
            </p:cNvPr>
            <p:cNvSpPr/>
            <p:nvPr/>
          </p:nvSpPr>
          <p:spPr>
            <a:xfrm>
              <a:off x="1139758" y="2577455"/>
              <a:ext cx="3714557" cy="1824170"/>
            </a:xfrm>
            <a:custGeom>
              <a:avLst/>
              <a:gdLst>
                <a:gd name="connsiteX0" fmla="*/ 0 w 3510844"/>
                <a:gd name="connsiteY0" fmla="*/ 79022 h 1873364"/>
                <a:gd name="connsiteX1" fmla="*/ 519288 w 3510844"/>
                <a:gd name="connsiteY1" fmla="*/ 1840089 h 1873364"/>
                <a:gd name="connsiteX2" fmla="*/ 1140177 w 3510844"/>
                <a:gd name="connsiteY2" fmla="*/ 1207911 h 1873364"/>
                <a:gd name="connsiteX3" fmla="*/ 1840088 w 3510844"/>
                <a:gd name="connsiteY3" fmla="*/ 903111 h 1873364"/>
                <a:gd name="connsiteX4" fmla="*/ 3510844 w 3510844"/>
                <a:gd name="connsiteY4" fmla="*/ 0 h 1873364"/>
                <a:gd name="connsiteX0" fmla="*/ 0 w 3510844"/>
                <a:gd name="connsiteY0" fmla="*/ 79022 h 2092804"/>
                <a:gd name="connsiteX1" fmla="*/ 936977 w 3510844"/>
                <a:gd name="connsiteY1" fmla="*/ 2065867 h 2092804"/>
                <a:gd name="connsiteX2" fmla="*/ 1140177 w 3510844"/>
                <a:gd name="connsiteY2" fmla="*/ 1207911 h 2092804"/>
                <a:gd name="connsiteX3" fmla="*/ 1840088 w 3510844"/>
                <a:gd name="connsiteY3" fmla="*/ 903111 h 2092804"/>
                <a:gd name="connsiteX4" fmla="*/ 3510844 w 3510844"/>
                <a:gd name="connsiteY4" fmla="*/ 0 h 2092804"/>
                <a:gd name="connsiteX0" fmla="*/ 0 w 3510844"/>
                <a:gd name="connsiteY0" fmla="*/ 79022 h 2091324"/>
                <a:gd name="connsiteX1" fmla="*/ 936977 w 3510844"/>
                <a:gd name="connsiteY1" fmla="*/ 2065867 h 2091324"/>
                <a:gd name="connsiteX2" fmla="*/ 1919110 w 3510844"/>
                <a:gd name="connsiteY2" fmla="*/ 1185333 h 2091324"/>
                <a:gd name="connsiteX3" fmla="*/ 1840088 w 3510844"/>
                <a:gd name="connsiteY3" fmla="*/ 903111 h 2091324"/>
                <a:gd name="connsiteX4" fmla="*/ 3510844 w 3510844"/>
                <a:gd name="connsiteY4" fmla="*/ 0 h 2091324"/>
                <a:gd name="connsiteX0" fmla="*/ 0 w 3510844"/>
                <a:gd name="connsiteY0" fmla="*/ 79022 h 2090654"/>
                <a:gd name="connsiteX1" fmla="*/ 936977 w 3510844"/>
                <a:gd name="connsiteY1" fmla="*/ 2065867 h 2090654"/>
                <a:gd name="connsiteX2" fmla="*/ 1919110 w 3510844"/>
                <a:gd name="connsiteY2" fmla="*/ 1185333 h 2090654"/>
                <a:gd name="connsiteX3" fmla="*/ 2573866 w 3510844"/>
                <a:gd name="connsiteY3" fmla="*/ 1072445 h 2090654"/>
                <a:gd name="connsiteX4" fmla="*/ 3510844 w 3510844"/>
                <a:gd name="connsiteY4" fmla="*/ 0 h 2090654"/>
                <a:gd name="connsiteX0" fmla="*/ 0 w 3510844"/>
                <a:gd name="connsiteY0" fmla="*/ 79022 h 1925260"/>
                <a:gd name="connsiteX1" fmla="*/ 522116 w 3510844"/>
                <a:gd name="connsiteY1" fmla="*/ 1896534 h 1925260"/>
                <a:gd name="connsiteX2" fmla="*/ 1919110 w 3510844"/>
                <a:gd name="connsiteY2" fmla="*/ 1185333 h 1925260"/>
                <a:gd name="connsiteX3" fmla="*/ 2573866 w 3510844"/>
                <a:gd name="connsiteY3" fmla="*/ 1072445 h 1925260"/>
                <a:gd name="connsiteX4" fmla="*/ 3510844 w 3510844"/>
                <a:gd name="connsiteY4" fmla="*/ 0 h 1925260"/>
                <a:gd name="connsiteX0" fmla="*/ 0 w 3510844"/>
                <a:gd name="connsiteY0" fmla="*/ 79022 h 1922817"/>
                <a:gd name="connsiteX1" fmla="*/ 522116 w 3510844"/>
                <a:gd name="connsiteY1" fmla="*/ 1896534 h 1922817"/>
                <a:gd name="connsiteX2" fmla="*/ 1302137 w 3510844"/>
                <a:gd name="connsiteY2" fmla="*/ 1151467 h 1922817"/>
                <a:gd name="connsiteX3" fmla="*/ 2573866 w 3510844"/>
                <a:gd name="connsiteY3" fmla="*/ 1072445 h 1922817"/>
                <a:gd name="connsiteX4" fmla="*/ 3510844 w 3510844"/>
                <a:gd name="connsiteY4" fmla="*/ 0 h 1922817"/>
                <a:gd name="connsiteX0" fmla="*/ 0 w 3510844"/>
                <a:gd name="connsiteY0" fmla="*/ 79022 h 1922308"/>
                <a:gd name="connsiteX1" fmla="*/ 522116 w 3510844"/>
                <a:gd name="connsiteY1" fmla="*/ 1896534 h 1922308"/>
                <a:gd name="connsiteX2" fmla="*/ 1302137 w 3510844"/>
                <a:gd name="connsiteY2" fmla="*/ 1151467 h 1922308"/>
                <a:gd name="connsiteX3" fmla="*/ 2403667 w 3510844"/>
                <a:gd name="connsiteY3" fmla="*/ 1185334 h 1922308"/>
                <a:gd name="connsiteX4" fmla="*/ 3510844 w 3510844"/>
                <a:gd name="connsiteY4" fmla="*/ 0 h 1922308"/>
                <a:gd name="connsiteX0" fmla="*/ 0 w 3510844"/>
                <a:gd name="connsiteY0" fmla="*/ 79022 h 1922308"/>
                <a:gd name="connsiteX1" fmla="*/ 522116 w 3510844"/>
                <a:gd name="connsiteY1" fmla="*/ 1896534 h 1922308"/>
                <a:gd name="connsiteX2" fmla="*/ 1100026 w 3510844"/>
                <a:gd name="connsiteY2" fmla="*/ 1151467 h 1922308"/>
                <a:gd name="connsiteX3" fmla="*/ 2403667 w 3510844"/>
                <a:gd name="connsiteY3" fmla="*/ 1185334 h 1922308"/>
                <a:gd name="connsiteX4" fmla="*/ 3510844 w 3510844"/>
                <a:gd name="connsiteY4" fmla="*/ 0 h 1922308"/>
                <a:gd name="connsiteX0" fmla="*/ 0 w 3510844"/>
                <a:gd name="connsiteY0" fmla="*/ 79022 h 1921914"/>
                <a:gd name="connsiteX1" fmla="*/ 522116 w 3510844"/>
                <a:gd name="connsiteY1" fmla="*/ 1896534 h 1921914"/>
                <a:gd name="connsiteX2" fmla="*/ 1100026 w 3510844"/>
                <a:gd name="connsiteY2" fmla="*/ 1151467 h 1921914"/>
                <a:gd name="connsiteX3" fmla="*/ 2361118 w 3510844"/>
                <a:gd name="connsiteY3" fmla="*/ 1275645 h 1921914"/>
                <a:gd name="connsiteX4" fmla="*/ 3510844 w 3510844"/>
                <a:gd name="connsiteY4" fmla="*/ 0 h 1921914"/>
                <a:gd name="connsiteX0" fmla="*/ 0 w 3500206"/>
                <a:gd name="connsiteY0" fmla="*/ 0 h 1842892"/>
                <a:gd name="connsiteX1" fmla="*/ 522116 w 3500206"/>
                <a:gd name="connsiteY1" fmla="*/ 1817512 h 1842892"/>
                <a:gd name="connsiteX2" fmla="*/ 1100026 w 3500206"/>
                <a:gd name="connsiteY2" fmla="*/ 1072445 h 1842892"/>
                <a:gd name="connsiteX3" fmla="*/ 2361118 w 3500206"/>
                <a:gd name="connsiteY3" fmla="*/ 1196623 h 1842892"/>
                <a:gd name="connsiteX4" fmla="*/ 3500206 w 3500206"/>
                <a:gd name="connsiteY4" fmla="*/ 101600 h 1842892"/>
                <a:gd name="connsiteX0" fmla="*/ 0 w 3500206"/>
                <a:gd name="connsiteY0" fmla="*/ 0 h 1842892"/>
                <a:gd name="connsiteX1" fmla="*/ 522116 w 3500206"/>
                <a:gd name="connsiteY1" fmla="*/ 1817512 h 1842892"/>
                <a:gd name="connsiteX2" fmla="*/ 1100026 w 3500206"/>
                <a:gd name="connsiteY2" fmla="*/ 1072445 h 1842892"/>
                <a:gd name="connsiteX3" fmla="*/ 2361118 w 3500206"/>
                <a:gd name="connsiteY3" fmla="*/ 1196623 h 1842892"/>
                <a:gd name="connsiteX4" fmla="*/ 3500206 w 3500206"/>
                <a:gd name="connsiteY4" fmla="*/ 101600 h 1842892"/>
                <a:gd name="connsiteX0" fmla="*/ 0 w 3500206"/>
                <a:gd name="connsiteY0" fmla="*/ 0 h 1824406"/>
                <a:gd name="connsiteX1" fmla="*/ 522116 w 3500206"/>
                <a:gd name="connsiteY1" fmla="*/ 1817512 h 1824406"/>
                <a:gd name="connsiteX2" fmla="*/ 1429787 w 3500206"/>
                <a:gd name="connsiteY2" fmla="*/ 643467 h 1824406"/>
                <a:gd name="connsiteX3" fmla="*/ 2361118 w 3500206"/>
                <a:gd name="connsiteY3" fmla="*/ 1196623 h 1824406"/>
                <a:gd name="connsiteX4" fmla="*/ 3500206 w 3500206"/>
                <a:gd name="connsiteY4" fmla="*/ 101600 h 1824406"/>
                <a:gd name="connsiteX0" fmla="*/ 0 w 3500206"/>
                <a:gd name="connsiteY0" fmla="*/ 0 h 1824170"/>
                <a:gd name="connsiteX1" fmla="*/ 522116 w 3500206"/>
                <a:gd name="connsiteY1" fmla="*/ 1817512 h 1824170"/>
                <a:gd name="connsiteX2" fmla="*/ 1429787 w 3500206"/>
                <a:gd name="connsiteY2" fmla="*/ 643467 h 1824170"/>
                <a:gd name="connsiteX3" fmla="*/ 2095181 w 3500206"/>
                <a:gd name="connsiteY3" fmla="*/ 1467556 h 1824170"/>
                <a:gd name="connsiteX4" fmla="*/ 3500206 w 3500206"/>
                <a:gd name="connsiteY4" fmla="*/ 101600 h 182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206" h="1824170">
                  <a:moveTo>
                    <a:pt x="0" y="0"/>
                  </a:moveTo>
                  <a:cubicBezTo>
                    <a:pt x="164629" y="786459"/>
                    <a:pt x="283818" y="1710268"/>
                    <a:pt x="522116" y="1817512"/>
                  </a:cubicBezTo>
                  <a:cubicBezTo>
                    <a:pt x="760414" y="1924756"/>
                    <a:pt x="1167610" y="701793"/>
                    <a:pt x="1429787" y="643467"/>
                  </a:cubicBezTo>
                  <a:cubicBezTo>
                    <a:pt x="1691964" y="585141"/>
                    <a:pt x="1829892" y="1665111"/>
                    <a:pt x="2095181" y="1467556"/>
                  </a:cubicBezTo>
                  <a:cubicBezTo>
                    <a:pt x="2360470" y="1270001"/>
                    <a:pt x="3239765" y="327378"/>
                    <a:pt x="3500206" y="1016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1962062-6631-4866-B5D2-A83351883E5D}"/>
                </a:ext>
              </a:extLst>
            </p:cNvPr>
            <p:cNvCxnSpPr/>
            <p:nvPr/>
          </p:nvCxnSpPr>
          <p:spPr>
            <a:xfrm>
              <a:off x="1295400" y="3029153"/>
              <a:ext cx="0" cy="2295499"/>
            </a:xfrm>
            <a:prstGeom prst="line">
              <a:avLst/>
            </a:prstGeom>
            <a:ln w="19050">
              <a:solidFill>
                <a:srgbClr val="48A6AD"/>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AE46F72-F04C-4DEA-BFA2-A78A2CF4BD4C}"/>
                    </a:ext>
                  </a:extLst>
                </p:cNvPr>
                <p:cNvSpPr/>
                <p:nvPr/>
              </p:nvSpPr>
              <p:spPr>
                <a:xfrm>
                  <a:off x="1085447" y="5343525"/>
                  <a:ext cx="3714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𝑎</m:t>
                        </m:r>
                      </m:oMath>
                    </m:oMathPara>
                  </a14:m>
                  <a:endParaRPr lang="en-US" dirty="0">
                    <a:solidFill>
                      <a:srgbClr val="48A6AD"/>
                    </a:solidFill>
                  </a:endParaRPr>
                </a:p>
              </p:txBody>
            </p:sp>
          </mc:Choice>
          <mc:Fallback xmlns="">
            <p:sp>
              <p:nvSpPr>
                <p:cNvPr id="14" name="Rectangle 13">
                  <a:extLst>
                    <a:ext uri="{FF2B5EF4-FFF2-40B4-BE49-F238E27FC236}">
                      <a16:creationId xmlns:a16="http://schemas.microsoft.com/office/drawing/2014/main" id="{9AE46F72-F04C-4DEA-BFA2-A78A2CF4BD4C}"/>
                    </a:ext>
                  </a:extLst>
                </p:cNvPr>
                <p:cNvSpPr>
                  <a:spLocks noRot="1" noChangeAspect="1" noMove="1" noResize="1" noEditPoints="1" noAdjustHandles="1" noChangeArrowheads="1" noChangeShapeType="1" noTextEdit="1"/>
                </p:cNvSpPr>
                <p:nvPr/>
              </p:nvSpPr>
              <p:spPr>
                <a:xfrm>
                  <a:off x="1085447" y="5343525"/>
                  <a:ext cx="371447" cy="369332"/>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4D3BAE3-235B-455E-8661-7E690F953F71}"/>
                    </a:ext>
                  </a:extLst>
                </p:cNvPr>
                <p:cNvSpPr/>
                <p:nvPr/>
              </p:nvSpPr>
              <p:spPr>
                <a:xfrm>
                  <a:off x="4355690" y="5343525"/>
                  <a:ext cx="3676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𝑏</m:t>
                        </m:r>
                      </m:oMath>
                    </m:oMathPara>
                  </a14:m>
                  <a:endParaRPr lang="en-US" dirty="0">
                    <a:solidFill>
                      <a:srgbClr val="48A6AD"/>
                    </a:solidFill>
                  </a:endParaRPr>
                </a:p>
              </p:txBody>
            </p:sp>
          </mc:Choice>
          <mc:Fallback xmlns="">
            <p:sp>
              <p:nvSpPr>
                <p:cNvPr id="15" name="Rectangle 14">
                  <a:extLst>
                    <a:ext uri="{FF2B5EF4-FFF2-40B4-BE49-F238E27FC236}">
                      <a16:creationId xmlns:a16="http://schemas.microsoft.com/office/drawing/2014/main" id="{E4D3BAE3-235B-455E-8661-7E690F953F71}"/>
                    </a:ext>
                  </a:extLst>
                </p:cNvPr>
                <p:cNvSpPr>
                  <a:spLocks noRot="1" noChangeAspect="1" noMove="1" noResize="1" noEditPoints="1" noAdjustHandles="1" noChangeArrowheads="1" noChangeShapeType="1" noTextEdit="1"/>
                </p:cNvSpPr>
                <p:nvPr/>
              </p:nvSpPr>
              <p:spPr>
                <a:xfrm>
                  <a:off x="4355690" y="5343525"/>
                  <a:ext cx="367665" cy="369332"/>
                </a:xfrm>
                <a:prstGeom prst="rect">
                  <a:avLst/>
                </a:prstGeom>
                <a:blipFill>
                  <a:blip r:embed="rId8"/>
                  <a:stretch>
                    <a:fillRect/>
                  </a:stretch>
                </a:blipFill>
              </p:spPr>
              <p:txBody>
                <a:bodyPr/>
                <a:lstStyle/>
                <a:p>
                  <a:r>
                    <a:rPr lang="en-CA">
                      <a:noFill/>
                    </a:rPr>
                    <a:t> </a:t>
                  </a:r>
                </a:p>
              </p:txBody>
            </p:sp>
          </mc:Fallback>
        </mc:AlternateContent>
        <p:cxnSp>
          <p:nvCxnSpPr>
            <p:cNvPr id="16" name="Straight Connector 15">
              <a:extLst>
                <a:ext uri="{FF2B5EF4-FFF2-40B4-BE49-F238E27FC236}">
                  <a16:creationId xmlns:a16="http://schemas.microsoft.com/office/drawing/2014/main" id="{7184CDF8-742C-406B-99C4-7410BDE5C1B5}"/>
                </a:ext>
              </a:extLst>
            </p:cNvPr>
            <p:cNvCxnSpPr/>
            <p:nvPr/>
          </p:nvCxnSpPr>
          <p:spPr>
            <a:xfrm>
              <a:off x="4572000" y="2743200"/>
              <a:ext cx="0" cy="2591456"/>
            </a:xfrm>
            <a:prstGeom prst="line">
              <a:avLst/>
            </a:prstGeom>
            <a:ln w="19050">
              <a:solidFill>
                <a:srgbClr val="48A6AD"/>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4F27A4-8364-45CD-84CA-034BCCB4F174}"/>
                </a:ext>
              </a:extLst>
            </p:cNvPr>
            <p:cNvCxnSpPr/>
            <p:nvPr/>
          </p:nvCxnSpPr>
          <p:spPr>
            <a:xfrm>
              <a:off x="2108433" y="3999652"/>
              <a:ext cx="0" cy="1211614"/>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352FF7-8610-4BC9-946F-721A819ED8C4}"/>
                </a:ext>
              </a:extLst>
            </p:cNvPr>
            <p:cNvCxnSpPr/>
            <p:nvPr/>
          </p:nvCxnSpPr>
          <p:spPr>
            <a:xfrm>
              <a:off x="3761642" y="3641940"/>
              <a:ext cx="0" cy="1569326"/>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57EC9B-A189-467F-B3CE-B3769256CCC8}"/>
                </a:ext>
              </a:extLst>
            </p:cNvPr>
            <p:cNvCxnSpPr/>
            <p:nvPr/>
          </p:nvCxnSpPr>
          <p:spPr>
            <a:xfrm flipH="1">
              <a:off x="2935239" y="2513186"/>
              <a:ext cx="5304" cy="2698080"/>
            </a:xfrm>
            <a:prstGeom prst="line">
              <a:avLst/>
            </a:prstGeom>
            <a:ln w="19050">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4078741-0685-4266-A8E3-221AD1BB47E3}"/>
                </a:ext>
              </a:extLst>
            </p:cNvPr>
            <p:cNvSpPr/>
            <p:nvPr/>
          </p:nvSpPr>
          <p:spPr>
            <a:xfrm>
              <a:off x="1254092" y="3253543"/>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12182E4-5338-466A-A3CD-4C2E80D7F4E2}"/>
                </a:ext>
              </a:extLst>
            </p:cNvPr>
            <p:cNvSpPr/>
            <p:nvPr/>
          </p:nvSpPr>
          <p:spPr>
            <a:xfrm>
              <a:off x="2054580" y="3889663"/>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6CFB084-6376-4E4B-AE85-093D6B53F0C3}"/>
                </a:ext>
              </a:extLst>
            </p:cNvPr>
            <p:cNvSpPr/>
            <p:nvPr/>
          </p:nvSpPr>
          <p:spPr>
            <a:xfrm>
              <a:off x="2886595" y="3434545"/>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7522D70-4EB5-4E8D-8411-71B2C12DEB9C}"/>
                    </a:ext>
                  </a:extLst>
                </p:cNvPr>
                <p:cNvSpPr/>
                <p:nvPr/>
              </p:nvSpPr>
              <p:spPr>
                <a:xfrm>
                  <a:off x="1260932" y="5343525"/>
                  <a:ext cx="703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0</m:t>
                            </m:r>
                          </m:sub>
                        </m:sSub>
                      </m:oMath>
                    </m:oMathPara>
                  </a14:m>
                  <a:endParaRPr lang="en-US" dirty="0"/>
                </a:p>
              </p:txBody>
            </p:sp>
          </mc:Choice>
          <mc:Fallback xmlns="">
            <p:sp>
              <p:nvSpPr>
                <p:cNvPr id="23" name="Rectangle 22">
                  <a:extLst>
                    <a:ext uri="{FF2B5EF4-FFF2-40B4-BE49-F238E27FC236}">
                      <a16:creationId xmlns:a16="http://schemas.microsoft.com/office/drawing/2014/main" id="{C7522D70-4EB5-4E8D-8411-71B2C12DEB9C}"/>
                    </a:ext>
                  </a:extLst>
                </p:cNvPr>
                <p:cNvSpPr>
                  <a:spLocks noRot="1" noChangeAspect="1" noMove="1" noResize="1" noEditPoints="1" noAdjustHandles="1" noChangeArrowheads="1" noChangeShapeType="1" noTextEdit="1"/>
                </p:cNvSpPr>
                <p:nvPr/>
              </p:nvSpPr>
              <p:spPr>
                <a:xfrm>
                  <a:off x="1260932" y="5343525"/>
                  <a:ext cx="703334" cy="36933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88D71699-242C-4740-BF84-29D4035CF015}"/>
                    </a:ext>
                  </a:extLst>
                </p:cNvPr>
                <p:cNvSpPr/>
                <p:nvPr/>
              </p:nvSpPr>
              <p:spPr>
                <a:xfrm>
                  <a:off x="1903560" y="5184959"/>
                  <a:ext cx="4726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i="1">
                                <a:solidFill>
                                  <a:srgbClr val="48A6AD"/>
                                </a:solidFill>
                                <a:latin typeface="Cambria Math" panose="02040503050406030204" pitchFamily="18" charset="0"/>
                              </a:rPr>
                              <m:t>1</m:t>
                            </m:r>
                          </m:sub>
                        </m:sSub>
                      </m:oMath>
                    </m:oMathPara>
                  </a14:m>
                  <a:endParaRPr lang="en-US" dirty="0"/>
                </a:p>
              </p:txBody>
            </p:sp>
          </mc:Choice>
          <mc:Fallback xmlns="">
            <p:sp>
              <p:nvSpPr>
                <p:cNvPr id="24" name="Rectangle 23">
                  <a:extLst>
                    <a:ext uri="{FF2B5EF4-FFF2-40B4-BE49-F238E27FC236}">
                      <a16:creationId xmlns:a16="http://schemas.microsoft.com/office/drawing/2014/main" id="{88D71699-242C-4740-BF84-29D4035CF015}"/>
                    </a:ext>
                  </a:extLst>
                </p:cNvPr>
                <p:cNvSpPr>
                  <a:spLocks noRot="1" noChangeAspect="1" noMove="1" noResize="1" noEditPoints="1" noAdjustHandles="1" noChangeArrowheads="1" noChangeShapeType="1" noTextEdit="1"/>
                </p:cNvSpPr>
                <p:nvPr/>
              </p:nvSpPr>
              <p:spPr>
                <a:xfrm>
                  <a:off x="1903560" y="5184959"/>
                  <a:ext cx="472629" cy="369332"/>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9ACDBC0-2114-4BE5-9F67-DA87D93A8E18}"/>
                    </a:ext>
                  </a:extLst>
                </p:cNvPr>
                <p:cNvSpPr/>
                <p:nvPr/>
              </p:nvSpPr>
              <p:spPr>
                <a:xfrm>
                  <a:off x="2704229" y="5184959"/>
                  <a:ext cx="4726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2</m:t>
                            </m:r>
                          </m:sub>
                        </m:sSub>
                      </m:oMath>
                    </m:oMathPara>
                  </a14:m>
                  <a:endParaRPr lang="en-US" dirty="0"/>
                </a:p>
              </p:txBody>
            </p:sp>
          </mc:Choice>
          <mc:Fallback xmlns="">
            <p:sp>
              <p:nvSpPr>
                <p:cNvPr id="25" name="Rectangle 24">
                  <a:extLst>
                    <a:ext uri="{FF2B5EF4-FFF2-40B4-BE49-F238E27FC236}">
                      <a16:creationId xmlns:a16="http://schemas.microsoft.com/office/drawing/2014/main" id="{39ACDBC0-2114-4BE5-9F67-DA87D93A8E18}"/>
                    </a:ext>
                  </a:extLst>
                </p:cNvPr>
                <p:cNvSpPr>
                  <a:spLocks noRot="1" noChangeAspect="1" noMove="1" noResize="1" noEditPoints="1" noAdjustHandles="1" noChangeArrowheads="1" noChangeShapeType="1" noTextEdit="1"/>
                </p:cNvSpPr>
                <p:nvPr/>
              </p:nvSpPr>
              <p:spPr>
                <a:xfrm>
                  <a:off x="2704229" y="5184959"/>
                  <a:ext cx="472629" cy="369332"/>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DD5A0A4-34DD-4D7B-B00D-7B32B2AC19E6}"/>
                    </a:ext>
                  </a:extLst>
                </p:cNvPr>
                <p:cNvSpPr/>
                <p:nvPr/>
              </p:nvSpPr>
              <p:spPr>
                <a:xfrm>
                  <a:off x="3544833" y="5184959"/>
                  <a:ext cx="4726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3</m:t>
                            </m:r>
                          </m:sub>
                        </m:sSub>
                      </m:oMath>
                    </m:oMathPara>
                  </a14:m>
                  <a:endParaRPr lang="en-US" dirty="0"/>
                </a:p>
              </p:txBody>
            </p:sp>
          </mc:Choice>
          <mc:Fallback xmlns="">
            <p:sp>
              <p:nvSpPr>
                <p:cNvPr id="26" name="Rectangle 25">
                  <a:extLst>
                    <a:ext uri="{FF2B5EF4-FFF2-40B4-BE49-F238E27FC236}">
                      <a16:creationId xmlns:a16="http://schemas.microsoft.com/office/drawing/2014/main" id="{0DD5A0A4-34DD-4D7B-B00D-7B32B2AC19E6}"/>
                    </a:ext>
                  </a:extLst>
                </p:cNvPr>
                <p:cNvSpPr>
                  <a:spLocks noRot="1" noChangeAspect="1" noMove="1" noResize="1" noEditPoints="1" noAdjustHandles="1" noChangeArrowheads="1" noChangeShapeType="1" noTextEdit="1"/>
                </p:cNvSpPr>
                <p:nvPr/>
              </p:nvSpPr>
              <p:spPr>
                <a:xfrm>
                  <a:off x="3544833" y="5184959"/>
                  <a:ext cx="472629" cy="369332"/>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CD4C6C-DCEF-45ED-983A-6808CB7484D9}"/>
                    </a:ext>
                  </a:extLst>
                </p:cNvPr>
                <p:cNvSpPr/>
                <p:nvPr/>
              </p:nvSpPr>
              <p:spPr>
                <a:xfrm>
                  <a:off x="4544714" y="5343525"/>
                  <a:ext cx="703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m:t>
                            </m:r>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4</m:t>
                            </m:r>
                          </m:sub>
                        </m:sSub>
                      </m:oMath>
                    </m:oMathPara>
                  </a14:m>
                  <a:endParaRPr lang="en-US" dirty="0"/>
                </a:p>
              </p:txBody>
            </p:sp>
          </mc:Choice>
          <mc:Fallback xmlns="">
            <p:sp>
              <p:nvSpPr>
                <p:cNvPr id="27" name="Rectangle 26">
                  <a:extLst>
                    <a:ext uri="{FF2B5EF4-FFF2-40B4-BE49-F238E27FC236}">
                      <a16:creationId xmlns:a16="http://schemas.microsoft.com/office/drawing/2014/main" id="{09CD4C6C-DCEF-45ED-983A-6808CB7484D9}"/>
                    </a:ext>
                  </a:extLst>
                </p:cNvPr>
                <p:cNvSpPr>
                  <a:spLocks noRot="1" noChangeAspect="1" noMove="1" noResize="1" noEditPoints="1" noAdjustHandles="1" noChangeArrowheads="1" noChangeShapeType="1" noTextEdit="1"/>
                </p:cNvSpPr>
                <p:nvPr/>
              </p:nvSpPr>
              <p:spPr>
                <a:xfrm>
                  <a:off x="4544714" y="5343525"/>
                  <a:ext cx="703334" cy="369332"/>
                </a:xfrm>
                <a:prstGeom prst="rect">
                  <a:avLst/>
                </a:prstGeom>
                <a:blipFill>
                  <a:blip r:embed="rId13"/>
                  <a:stretch>
                    <a:fillRect/>
                  </a:stretch>
                </a:blipFill>
              </p:spPr>
              <p:txBody>
                <a:bodyPr/>
                <a:lstStyle/>
                <a:p>
                  <a:r>
                    <a:rPr lang="en-CA">
                      <a:noFill/>
                    </a:rPr>
                    <a:t> </a:t>
                  </a:r>
                </a:p>
              </p:txBody>
            </p:sp>
          </mc:Fallback>
        </mc:AlternateContent>
        <p:sp>
          <p:nvSpPr>
            <p:cNvPr id="28" name="Oval 27">
              <a:extLst>
                <a:ext uri="{FF2B5EF4-FFF2-40B4-BE49-F238E27FC236}">
                  <a16:creationId xmlns:a16="http://schemas.microsoft.com/office/drawing/2014/main" id="{F11FC8C8-F5ED-45E3-86A4-A9ECF38D7CD5}"/>
                </a:ext>
              </a:extLst>
            </p:cNvPr>
            <p:cNvSpPr/>
            <p:nvPr/>
          </p:nvSpPr>
          <p:spPr>
            <a:xfrm>
              <a:off x="4517004" y="285295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2E74953-3E2C-40D9-A958-FC4672741FB7}"/>
                </a:ext>
              </a:extLst>
            </p:cNvPr>
            <p:cNvSpPr/>
            <p:nvPr/>
          </p:nvSpPr>
          <p:spPr>
            <a:xfrm>
              <a:off x="3706648" y="3648448"/>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1368A152-A202-44A2-97D8-53FF8C9FA0F8}"/>
                </a:ext>
              </a:extLst>
            </p:cNvPr>
            <p:cNvGrpSpPr/>
            <p:nvPr/>
          </p:nvGrpSpPr>
          <p:grpSpPr>
            <a:xfrm>
              <a:off x="1309175" y="2165505"/>
              <a:ext cx="1624525" cy="687773"/>
              <a:chOff x="1309175" y="2165505"/>
              <a:chExt cx="1624525" cy="687773"/>
            </a:xfrm>
          </p:grpSpPr>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935A5FE-92DC-48DB-8D94-A166FF230D95}"/>
                      </a:ext>
                    </a:extLst>
                  </p:cNvPr>
                  <p:cNvSpPr/>
                  <p:nvPr/>
                </p:nvSpPr>
                <p:spPr>
                  <a:xfrm>
                    <a:off x="1918486" y="2165505"/>
                    <a:ext cx="4880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1</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1918486" y="2165505"/>
                    <a:ext cx="488082" cy="461665"/>
                  </a:xfrm>
                  <a:prstGeom prst="rect">
                    <a:avLst/>
                  </a:prstGeom>
                  <a:blipFill rotWithShape="0">
                    <a:blip r:embed="rId14"/>
                    <a:stretch>
                      <a:fillRect b="-1316"/>
                    </a:stretch>
                  </a:blipFill>
                </p:spPr>
                <p:txBody>
                  <a:bodyPr/>
                  <a:lstStyle/>
                  <a:p>
                    <a:r>
                      <a:rPr lang="en-US">
                        <a:noFill/>
                      </a:rPr>
                      <a:t> </a:t>
                    </a:r>
                  </a:p>
                </p:txBody>
              </p:sp>
            </mc:Fallback>
          </mc:AlternateContent>
          <p:sp>
            <p:nvSpPr>
              <p:cNvPr id="32" name="Right Brace 31">
                <a:extLst>
                  <a:ext uri="{FF2B5EF4-FFF2-40B4-BE49-F238E27FC236}">
                    <a16:creationId xmlns:a16="http://schemas.microsoft.com/office/drawing/2014/main" id="{48F93EDA-2513-4C31-8E20-7DCEE0CB9201}"/>
                  </a:ext>
                </a:extLst>
              </p:cNvPr>
              <p:cNvSpPr/>
              <p:nvPr/>
            </p:nvSpPr>
            <p:spPr>
              <a:xfrm rot="16200000">
                <a:off x="2042318" y="1961896"/>
                <a:ext cx="158239" cy="1624525"/>
              </a:xfrm>
              <a:prstGeom prst="rightBrace">
                <a:avLst>
                  <a:gd name="adj1" fmla="val 61003"/>
                  <a:gd name="adj2" fmla="val 50000"/>
                </a:avLst>
              </a:prstGeom>
              <a:ln w="22225">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280A58F5-4BBE-451F-8FF5-D1635D4F0ED5}"/>
                </a:ext>
              </a:extLst>
            </p:cNvPr>
            <p:cNvGrpSpPr/>
            <p:nvPr/>
          </p:nvGrpSpPr>
          <p:grpSpPr>
            <a:xfrm>
              <a:off x="2933700" y="1970139"/>
              <a:ext cx="1624525" cy="724848"/>
              <a:chOff x="2933700" y="1970139"/>
              <a:chExt cx="1624525" cy="724848"/>
            </a:xfrm>
          </p:grpSpPr>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A427A95-F396-48DD-B0BC-36BC96E1F2C2}"/>
                      </a:ext>
                    </a:extLst>
                  </p:cNvPr>
                  <p:cNvSpPr/>
                  <p:nvPr/>
                </p:nvSpPr>
                <p:spPr>
                  <a:xfrm>
                    <a:off x="3522262" y="1970139"/>
                    <a:ext cx="4952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𝐼</m:t>
                              </m:r>
                            </m:e>
                            <m:sub>
                              <m:r>
                                <a:rPr lang="en-US" sz="2400" b="0" i="1" smtClean="0">
                                  <a:latin typeface="Cambria Math" panose="02040503050406030204" pitchFamily="18" charset="0"/>
                                </a:rPr>
                                <m:t>2</m:t>
                              </m:r>
                            </m:sub>
                          </m:sSub>
                        </m:oMath>
                      </m:oMathPara>
                    </a14:m>
                    <a:endParaRPr lang="en-US" sz="2400" dirty="0"/>
                  </a:p>
                </p:txBody>
              </p:sp>
            </mc:Choice>
            <mc:Fallback xmlns="">
              <p:sp>
                <p:nvSpPr>
                  <p:cNvPr id="49" name="Rectangle 48"/>
                  <p:cNvSpPr>
                    <a:spLocks noRot="1" noChangeAspect="1" noMove="1" noResize="1" noEditPoints="1" noAdjustHandles="1" noChangeArrowheads="1" noChangeShapeType="1" noTextEdit="1"/>
                  </p:cNvSpPr>
                  <p:nvPr/>
                </p:nvSpPr>
                <p:spPr>
                  <a:xfrm>
                    <a:off x="3522262" y="1970139"/>
                    <a:ext cx="495200" cy="461665"/>
                  </a:xfrm>
                  <a:prstGeom prst="rect">
                    <a:avLst/>
                  </a:prstGeom>
                  <a:blipFill rotWithShape="0">
                    <a:blip r:embed="rId15"/>
                    <a:stretch>
                      <a:fillRect b="-1316"/>
                    </a:stretch>
                  </a:blipFill>
                </p:spPr>
                <p:txBody>
                  <a:bodyPr/>
                  <a:lstStyle/>
                  <a:p>
                    <a:r>
                      <a:rPr lang="en-US">
                        <a:noFill/>
                      </a:rPr>
                      <a:t> </a:t>
                    </a:r>
                  </a:p>
                </p:txBody>
              </p:sp>
            </mc:Fallback>
          </mc:AlternateContent>
          <p:sp>
            <p:nvSpPr>
              <p:cNvPr id="35" name="Right Brace 34">
                <a:extLst>
                  <a:ext uri="{FF2B5EF4-FFF2-40B4-BE49-F238E27FC236}">
                    <a16:creationId xmlns:a16="http://schemas.microsoft.com/office/drawing/2014/main" id="{E320D412-7EB3-4DF8-9259-ED857AFFF0B5}"/>
                  </a:ext>
                </a:extLst>
              </p:cNvPr>
              <p:cNvSpPr/>
              <p:nvPr/>
            </p:nvSpPr>
            <p:spPr>
              <a:xfrm rot="16200000">
                <a:off x="3666843" y="1803605"/>
                <a:ext cx="158239" cy="1624525"/>
              </a:xfrm>
              <a:prstGeom prst="rightBrace">
                <a:avLst>
                  <a:gd name="adj1" fmla="val 61003"/>
                  <a:gd name="adj2" fmla="val 50000"/>
                </a:avLst>
              </a:prstGeom>
              <a:ln w="22225">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9" name="Rectangle 38">
            <a:extLst>
              <a:ext uri="{FF2B5EF4-FFF2-40B4-BE49-F238E27FC236}">
                <a16:creationId xmlns:a16="http://schemas.microsoft.com/office/drawing/2014/main" id="{6343CBF6-1465-4AF0-B73B-A98624F0BF9A}"/>
              </a:ext>
            </a:extLst>
          </p:cNvPr>
          <p:cNvSpPr/>
          <p:nvPr/>
        </p:nvSpPr>
        <p:spPr>
          <a:xfrm>
            <a:off x="7826051" y="4934348"/>
            <a:ext cx="1869999" cy="1384995"/>
          </a:xfrm>
          <a:prstGeom prst="rect">
            <a:avLst/>
          </a:prstGeom>
        </p:spPr>
        <p:txBody>
          <a:bodyPr wrap="none">
            <a:spAutoFit/>
          </a:bodyPr>
          <a:lstStyle/>
          <a:p>
            <a:pPr algn="ctr"/>
            <a:r>
              <a:rPr lang="en-US" sz="2800" dirty="0">
                <a:solidFill>
                  <a:srgbClr val="48A6AD"/>
                </a:solidFill>
              </a:rPr>
              <a:t>Quadrature</a:t>
            </a:r>
            <a:br>
              <a:rPr lang="en-US" sz="2800" dirty="0">
                <a:solidFill>
                  <a:srgbClr val="48A6AD"/>
                </a:solidFill>
              </a:rPr>
            </a:br>
            <a:r>
              <a:rPr lang="en-US" sz="2800" dirty="0">
                <a:solidFill>
                  <a:srgbClr val="48A6AD"/>
                </a:solidFill>
              </a:rPr>
              <a:t>formula</a:t>
            </a:r>
            <a:br>
              <a:rPr lang="en-US" sz="2800" dirty="0">
                <a:solidFill>
                  <a:srgbClr val="48A6AD"/>
                </a:solidFill>
              </a:rPr>
            </a:br>
            <a:r>
              <a:rPr lang="en-US" sz="2800" dirty="0">
                <a:solidFill>
                  <a:srgbClr val="48A6AD"/>
                </a:solidFill>
              </a:rPr>
              <a:t>estimation</a:t>
            </a:r>
          </a:p>
        </p:txBody>
      </p:sp>
      <p:cxnSp>
        <p:nvCxnSpPr>
          <p:cNvPr id="40" name="Straight Arrow Connector 39">
            <a:extLst>
              <a:ext uri="{FF2B5EF4-FFF2-40B4-BE49-F238E27FC236}">
                <a16:creationId xmlns:a16="http://schemas.microsoft.com/office/drawing/2014/main" id="{F03A95A1-64FD-4FAA-A6EA-D1E36C884D15}"/>
              </a:ext>
            </a:extLst>
          </p:cNvPr>
          <p:cNvCxnSpPr>
            <a:cxnSpLocks/>
          </p:cNvCxnSpPr>
          <p:nvPr/>
        </p:nvCxnSpPr>
        <p:spPr>
          <a:xfrm flipV="1">
            <a:off x="8761050" y="4343400"/>
            <a:ext cx="899824" cy="590949"/>
          </a:xfrm>
          <a:prstGeom prst="straightConnector1">
            <a:avLst/>
          </a:prstGeom>
          <a:ln w="19050">
            <a:solidFill>
              <a:srgbClr val="48A6AD"/>
            </a:solidFill>
            <a:tailEnd type="arrow" w="med"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2617BCB-FBEF-43D9-8871-7560E8AD2C49}"/>
              </a:ext>
            </a:extLst>
          </p:cNvPr>
          <p:cNvSpPr/>
          <p:nvPr/>
        </p:nvSpPr>
        <p:spPr>
          <a:xfrm>
            <a:off x="10214699" y="4934348"/>
            <a:ext cx="1817101" cy="1384995"/>
          </a:xfrm>
          <a:prstGeom prst="rect">
            <a:avLst/>
          </a:prstGeom>
        </p:spPr>
        <p:txBody>
          <a:bodyPr wrap="none">
            <a:spAutoFit/>
          </a:bodyPr>
          <a:lstStyle/>
          <a:p>
            <a:pPr algn="ctr"/>
            <a:r>
              <a:rPr lang="en-US" sz="2800" dirty="0">
                <a:solidFill>
                  <a:srgbClr val="48A6AD"/>
                </a:solidFill>
              </a:rPr>
              <a:t>Error of</a:t>
            </a:r>
          </a:p>
          <a:p>
            <a:pPr algn="ctr"/>
            <a:r>
              <a:rPr lang="en-US" sz="2800" dirty="0">
                <a:solidFill>
                  <a:srgbClr val="48A6AD"/>
                </a:solidFill>
              </a:rPr>
              <a:t>quadrature</a:t>
            </a:r>
            <a:br>
              <a:rPr lang="en-US" sz="2800" dirty="0">
                <a:solidFill>
                  <a:srgbClr val="48A6AD"/>
                </a:solidFill>
              </a:rPr>
            </a:br>
            <a:r>
              <a:rPr lang="en-US" sz="2800" dirty="0">
                <a:solidFill>
                  <a:srgbClr val="48A6AD"/>
                </a:solidFill>
              </a:rPr>
              <a:t>formula</a:t>
            </a:r>
          </a:p>
        </p:txBody>
      </p:sp>
      <p:cxnSp>
        <p:nvCxnSpPr>
          <p:cNvPr id="42" name="Straight Arrow Connector 41">
            <a:extLst>
              <a:ext uri="{FF2B5EF4-FFF2-40B4-BE49-F238E27FC236}">
                <a16:creationId xmlns:a16="http://schemas.microsoft.com/office/drawing/2014/main" id="{8DB5814F-701B-4B27-BFF0-FE69064FA78D}"/>
              </a:ext>
            </a:extLst>
          </p:cNvPr>
          <p:cNvCxnSpPr>
            <a:cxnSpLocks/>
          </p:cNvCxnSpPr>
          <p:nvPr/>
        </p:nvCxnSpPr>
        <p:spPr>
          <a:xfrm flipH="1" flipV="1">
            <a:off x="10744200" y="4401625"/>
            <a:ext cx="379049" cy="532724"/>
          </a:xfrm>
          <a:prstGeom prst="straightConnector1">
            <a:avLst/>
          </a:prstGeom>
          <a:ln w="19050">
            <a:solidFill>
              <a:srgbClr val="48A6AD"/>
            </a:solidFill>
            <a:tailEnd type="arrow" w="med" len="lg"/>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A709457-B82C-49BF-A973-E0A9E2DE69EA}"/>
              </a:ext>
            </a:extLst>
          </p:cNvPr>
          <p:cNvGrpSpPr/>
          <p:nvPr/>
        </p:nvGrpSpPr>
        <p:grpSpPr>
          <a:xfrm>
            <a:off x="2918460" y="5614798"/>
            <a:ext cx="815340" cy="511366"/>
            <a:chOff x="2918460" y="5614798"/>
            <a:chExt cx="815340" cy="511366"/>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005E835-57F3-4423-8691-551035F0E3DD}"/>
                    </a:ext>
                  </a:extLst>
                </p:cNvPr>
                <p:cNvSpPr txBox="1"/>
                <p:nvPr/>
              </p:nvSpPr>
              <p:spPr>
                <a:xfrm>
                  <a:off x="3145108" y="5756832"/>
                  <a:ext cx="369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h</m:t>
                        </m:r>
                      </m:oMath>
                    </m:oMathPara>
                  </a14:m>
                  <a:endParaRPr lang="en-CA" dirty="0">
                    <a:solidFill>
                      <a:srgbClr val="48A6AD"/>
                    </a:solidFill>
                  </a:endParaRPr>
                </a:p>
              </p:txBody>
            </p:sp>
          </mc:Choice>
          <mc:Fallback xmlns="">
            <p:sp>
              <p:nvSpPr>
                <p:cNvPr id="46" name="TextBox 45">
                  <a:extLst>
                    <a:ext uri="{FF2B5EF4-FFF2-40B4-BE49-F238E27FC236}">
                      <a16:creationId xmlns:a16="http://schemas.microsoft.com/office/drawing/2014/main" id="{2005E835-57F3-4423-8691-551035F0E3DD}"/>
                    </a:ext>
                  </a:extLst>
                </p:cNvPr>
                <p:cNvSpPr txBox="1">
                  <a:spLocks noRot="1" noChangeAspect="1" noMove="1" noResize="1" noEditPoints="1" noAdjustHandles="1" noChangeArrowheads="1" noChangeShapeType="1" noTextEdit="1"/>
                </p:cNvSpPr>
                <p:nvPr/>
              </p:nvSpPr>
              <p:spPr>
                <a:xfrm>
                  <a:off x="3145108" y="5756832"/>
                  <a:ext cx="369780" cy="369332"/>
                </a:xfrm>
                <a:prstGeom prst="rect">
                  <a:avLst/>
                </a:prstGeom>
                <a:blipFill>
                  <a:blip r:embed="rId16"/>
                  <a:stretch>
                    <a:fillRect/>
                  </a:stretch>
                </a:blipFill>
              </p:spPr>
              <p:txBody>
                <a:bodyPr/>
                <a:lstStyle/>
                <a:p>
                  <a:r>
                    <a:rPr lang="en-CA">
                      <a:noFill/>
                    </a:rPr>
                    <a:t> </a:t>
                  </a:r>
                </a:p>
              </p:txBody>
            </p:sp>
          </mc:Fallback>
        </mc:AlternateContent>
        <p:sp>
          <p:nvSpPr>
            <p:cNvPr id="47" name="Right Brace 46">
              <a:extLst>
                <a:ext uri="{FF2B5EF4-FFF2-40B4-BE49-F238E27FC236}">
                  <a16:creationId xmlns:a16="http://schemas.microsoft.com/office/drawing/2014/main" id="{752F4C8A-10F1-485B-9628-57761691E2CB}"/>
                </a:ext>
              </a:extLst>
            </p:cNvPr>
            <p:cNvSpPr/>
            <p:nvPr/>
          </p:nvSpPr>
          <p:spPr>
            <a:xfrm rot="5400000">
              <a:off x="3249930" y="5283328"/>
              <a:ext cx="152400" cy="815340"/>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grpSp>
    </p:spTree>
    <p:extLst>
      <p:ext uri="{BB962C8B-B14F-4D97-AF65-F5344CB8AC3E}">
        <p14:creationId xmlns:p14="http://schemas.microsoft.com/office/powerpoint/2010/main" val="387432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48"/>
                                        </p:tgtEl>
                                      </p:cBhvr>
                                    </p:animEffect>
                                    <p:animScale>
                                      <p:cBhvr>
                                        <p:cTn id="37"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9"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3211-C55A-4363-A403-BCADB04B5F87}"/>
              </a:ext>
            </a:extLst>
          </p:cNvPr>
          <p:cNvSpPr>
            <a:spLocks noGrp="1"/>
          </p:cNvSpPr>
          <p:nvPr>
            <p:ph type="title"/>
          </p:nvPr>
        </p:nvSpPr>
        <p:spPr/>
        <p:txBody>
          <a:bodyPr/>
          <a:lstStyle/>
          <a:p>
            <a:r>
              <a:rPr lang="en-US" dirty="0"/>
              <a:t>Estimating errors</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4D49D-CB4B-4A9E-81E5-524C9674E803}"/>
                  </a:ext>
                </a:extLst>
              </p:cNvPr>
              <p:cNvSpPr>
                <a:spLocks noGrp="1"/>
              </p:cNvSpPr>
              <p:nvPr>
                <p:ph idx="1"/>
              </p:nvPr>
            </p:nvSpPr>
            <p:spPr/>
            <p:txBody>
              <a:bodyPr/>
              <a:lstStyle/>
              <a:p>
                <a:r>
                  <a:rPr lang="en-US" dirty="0"/>
                  <a:t>We can estimate the integral using various intervals between the interpolating points: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𝑎</m:t>
                          </m:r>
                        </m:sub>
                        <m:sup>
                          <m:r>
                            <a:rPr lang="en-US" i="1">
                              <a:latin typeface="Cambria Math" panose="02040503050406030204" pitchFamily="18" charset="0"/>
                            </a:rPr>
                            <m:t>𝑏</m:t>
                          </m:r>
                        </m:sup>
                        <m:e>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𝑑𝑥</m:t>
                          </m:r>
                        </m:e>
                      </m:nary>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oMath>
                  </m:oMathPara>
                </a14:m>
                <a:endParaRPr lang="en-CA" dirty="0"/>
              </a:p>
              <a:p>
                <a:r>
                  <a:rPr lang="en-US" dirty="0"/>
                  <a:t>Assume to order of truncation error of the quadrature formula is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b="0" i="1" smtClean="0">
                                <a:latin typeface="Cambria Math" panose="02040503050406030204" pitchFamily="18" charset="0"/>
                              </a:rPr>
                              <m:t>𝑞</m:t>
                            </m:r>
                          </m:sup>
                        </m:sSup>
                      </m:e>
                    </m:d>
                  </m:oMath>
                </a14:m>
                <a:r>
                  <a:rPr lang="en-US" dirty="0"/>
                  <a:t>:</a:t>
                </a:r>
              </a:p>
              <a:p>
                <a:pPr marL="0" indent="0">
                  <a:buNone/>
                </a:pPr>
                <a:endParaRPr lang="en-US" dirty="0"/>
              </a:p>
              <a:p>
                <a:pPr marL="0" indent="0">
                  <a:buNone/>
                </a:pPr>
                <a:endParaRPr lang="en-US" dirty="0"/>
              </a:p>
              <a:p>
                <a:endParaRPr lang="en-CA" dirty="0"/>
              </a:p>
            </p:txBody>
          </p:sp>
        </mc:Choice>
        <mc:Fallback xmlns="">
          <p:sp>
            <p:nvSpPr>
              <p:cNvPr id="3" name="Content Placeholder 2">
                <a:extLst>
                  <a:ext uri="{FF2B5EF4-FFF2-40B4-BE49-F238E27FC236}">
                    <a16:creationId xmlns:a16="http://schemas.microsoft.com/office/drawing/2014/main" id="{6BF4D49D-CB4B-4A9E-81E5-524C9674E803}"/>
                  </a:ext>
                </a:extLst>
              </p:cNvPr>
              <p:cNvSpPr>
                <a:spLocks noGrp="1" noRot="1" noChangeAspect="1" noMove="1" noResize="1" noEditPoints="1" noAdjustHandles="1" noChangeArrowheads="1" noChangeShapeType="1" noTextEdit="1"/>
              </p:cNvSpPr>
              <p:nvPr>
                <p:ph idx="1"/>
              </p:nvPr>
            </p:nvSpPr>
            <p:spPr>
              <a:blipFill>
                <a:blip r:embed="rId3"/>
                <a:stretch>
                  <a:fillRect l="-1278" t="-1752" r="-1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688A70-1495-4A1D-BC28-845929EEE944}"/>
                  </a:ext>
                </a:extLst>
              </p:cNvPr>
              <p:cNvSpPr/>
              <p:nvPr/>
            </p:nvSpPr>
            <p:spPr>
              <a:xfrm>
                <a:off x="3352800" y="4956145"/>
                <a:ext cx="2536784" cy="631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𝐸</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1</m:t>
                              </m:r>
                            </m:sub>
                          </m:sSub>
                        </m:e>
                      </m:d>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𝐶</m:t>
                      </m:r>
                      <m:sSubSup>
                        <m:sSubSupPr>
                          <m:ctrlPr>
                            <a:rPr lang="en-US" sz="3200" i="1">
                              <a:latin typeface="Cambria Math" panose="02040503050406030204" pitchFamily="18" charset="0"/>
                              <a:ea typeface="Cambria Math" panose="02040503050406030204" pitchFamily="18" charset="0"/>
                            </a:rPr>
                          </m:ctrlPr>
                        </m:sSubSup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𝑞</m:t>
                          </m:r>
                        </m:sup>
                      </m:sSubSup>
                    </m:oMath>
                  </m:oMathPara>
                </a14:m>
                <a:endParaRPr lang="en-CA" sz="3200" dirty="0"/>
              </a:p>
            </p:txBody>
          </p:sp>
        </mc:Choice>
        <mc:Fallback xmlns="">
          <p:sp>
            <p:nvSpPr>
              <p:cNvPr id="4" name="Rectangle 3">
                <a:extLst>
                  <a:ext uri="{FF2B5EF4-FFF2-40B4-BE49-F238E27FC236}">
                    <a16:creationId xmlns:a16="http://schemas.microsoft.com/office/drawing/2014/main" id="{62688A70-1495-4A1D-BC28-845929EEE944}"/>
                  </a:ext>
                </a:extLst>
              </p:cNvPr>
              <p:cNvSpPr>
                <a:spLocks noRot="1" noChangeAspect="1" noMove="1" noResize="1" noEditPoints="1" noAdjustHandles="1" noChangeArrowheads="1" noChangeShapeType="1" noTextEdit="1"/>
              </p:cNvSpPr>
              <p:nvPr/>
            </p:nvSpPr>
            <p:spPr>
              <a:xfrm>
                <a:off x="3352800" y="4956145"/>
                <a:ext cx="2536784" cy="63126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35D3850-9897-4E04-9E4D-5D2AF3F4200B}"/>
                  </a:ext>
                </a:extLst>
              </p:cNvPr>
              <p:cNvSpPr/>
              <p:nvPr/>
            </p:nvSpPr>
            <p:spPr>
              <a:xfrm>
                <a:off x="3352799" y="5556740"/>
                <a:ext cx="2546274" cy="631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𝐸</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b="0" i="1" smtClean="0">
                                  <a:latin typeface="Cambria Math" panose="02040503050406030204" pitchFamily="18" charset="0"/>
                                </a:rPr>
                                <m:t>2</m:t>
                              </m:r>
                            </m:sub>
                          </m:sSub>
                        </m:e>
                      </m:d>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𝐶</m:t>
                      </m:r>
                      <m:sSubSup>
                        <m:sSubSupPr>
                          <m:ctrlPr>
                            <a:rPr lang="en-US" sz="3200" i="1">
                              <a:latin typeface="Cambria Math" panose="02040503050406030204" pitchFamily="18" charset="0"/>
                              <a:ea typeface="Cambria Math" panose="02040503050406030204" pitchFamily="18" charset="0"/>
                            </a:rPr>
                          </m:ctrlPr>
                        </m:sSubSupPr>
                        <m:e>
                          <m:r>
                            <a:rPr lang="en-US" sz="3200" i="1">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2</m:t>
                          </m:r>
                        </m:sub>
                        <m:sup>
                          <m:r>
                            <a:rPr lang="en-US" sz="3200" b="0" i="1" smtClean="0">
                              <a:latin typeface="Cambria Math" panose="02040503050406030204" pitchFamily="18" charset="0"/>
                              <a:ea typeface="Cambria Math" panose="02040503050406030204" pitchFamily="18" charset="0"/>
                            </a:rPr>
                            <m:t>𝑞</m:t>
                          </m:r>
                        </m:sup>
                      </m:sSubSup>
                    </m:oMath>
                  </m:oMathPara>
                </a14:m>
                <a:endParaRPr lang="en-CA" sz="3200" dirty="0"/>
              </a:p>
            </p:txBody>
          </p:sp>
        </mc:Choice>
        <mc:Fallback xmlns="">
          <p:sp>
            <p:nvSpPr>
              <p:cNvPr id="5" name="Rectangle 4">
                <a:extLst>
                  <a:ext uri="{FF2B5EF4-FFF2-40B4-BE49-F238E27FC236}">
                    <a16:creationId xmlns:a16="http://schemas.microsoft.com/office/drawing/2014/main" id="{535D3850-9897-4E04-9E4D-5D2AF3F4200B}"/>
                  </a:ext>
                </a:extLst>
              </p:cNvPr>
              <p:cNvSpPr>
                <a:spLocks noRot="1" noChangeAspect="1" noMove="1" noResize="1" noEditPoints="1" noAdjustHandles="1" noChangeArrowheads="1" noChangeShapeType="1" noTextEdit="1"/>
              </p:cNvSpPr>
              <p:nvPr/>
            </p:nvSpPr>
            <p:spPr>
              <a:xfrm>
                <a:off x="3352799" y="5556740"/>
                <a:ext cx="2546274" cy="631776"/>
              </a:xfrm>
              <a:prstGeom prst="rect">
                <a:avLst/>
              </a:prstGeom>
              <a:blipFill>
                <a:blip r:embed="rId5"/>
                <a:stretch>
                  <a:fillRect/>
                </a:stretch>
              </a:blipFill>
            </p:spPr>
            <p:txBody>
              <a:bodyPr/>
              <a:lstStyle/>
              <a:p>
                <a:r>
                  <a:rPr lang="en-CA">
                    <a:noFill/>
                  </a:rPr>
                  <a:t> </a:t>
                </a:r>
              </a:p>
            </p:txBody>
          </p:sp>
        </mc:Fallback>
      </mc:AlternateContent>
      <p:sp>
        <p:nvSpPr>
          <p:cNvPr id="6" name="Right Brace 5">
            <a:extLst>
              <a:ext uri="{FF2B5EF4-FFF2-40B4-BE49-F238E27FC236}">
                <a16:creationId xmlns:a16="http://schemas.microsoft.com/office/drawing/2014/main" id="{B5BEE45A-9D6B-4873-AF08-CABCAF80641A}"/>
              </a:ext>
            </a:extLst>
          </p:cNvPr>
          <p:cNvSpPr/>
          <p:nvPr/>
        </p:nvSpPr>
        <p:spPr>
          <a:xfrm>
            <a:off x="6302938" y="4945018"/>
            <a:ext cx="205071" cy="1216055"/>
          </a:xfrm>
          <a:prstGeom prst="rightBrace">
            <a:avLst>
              <a:gd name="adj1" fmla="val 9503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96E69C4-7046-4841-ADC6-F54C17980667}"/>
                  </a:ext>
                </a:extLst>
              </p:cNvPr>
              <p:cNvSpPr/>
              <p:nvPr/>
            </p:nvSpPr>
            <p:spPr>
              <a:xfrm>
                <a:off x="6858000" y="4956145"/>
                <a:ext cx="2282228" cy="1263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𝐸</m:t>
                              </m:r>
                              <m:r>
                                <a:rPr lang="en-US" sz="3200" i="1">
                                  <a:latin typeface="Cambria Math" panose="02040503050406030204" pitchFamily="18" charset="0"/>
                                </a:rPr>
                                <m:t>(</m:t>
                              </m:r>
                              <m:r>
                                <a:rPr lang="en-US" sz="3200" i="1">
                                  <a:latin typeface="Cambria Math" panose="02040503050406030204" pitchFamily="18" charset="0"/>
                                </a:rPr>
                                <m:t>h</m:t>
                              </m:r>
                            </m:e>
                            <m:sub>
                              <m:r>
                                <a:rPr lang="en-US" sz="3200" i="1">
                                  <a:latin typeface="Cambria Math" panose="02040503050406030204" pitchFamily="18" charset="0"/>
                                </a:rPr>
                                <m:t>1</m:t>
                              </m:r>
                            </m:sub>
                          </m:sSub>
                          <m:r>
                            <a:rPr lang="en-US" sz="3200" i="1">
                              <a:latin typeface="Cambria Math" panose="02040503050406030204" pitchFamily="18" charset="0"/>
                            </a:rPr>
                            <m:t>)</m:t>
                          </m:r>
                        </m:num>
                        <m:den>
                          <m:r>
                            <a:rPr lang="en-US" sz="3200" i="1">
                              <a:latin typeface="Cambria Math" panose="02040503050406030204" pitchFamily="18" charset="0"/>
                            </a:rPr>
                            <m:t>𝐸</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2</m:t>
                              </m:r>
                            </m:sub>
                          </m:sSub>
                          <m:r>
                            <a:rPr lang="en-US" sz="3200" i="1">
                              <a:latin typeface="Cambria Math" panose="02040503050406030204" pitchFamily="18" charset="0"/>
                            </a:rPr>
                            <m:t>)</m:t>
                          </m:r>
                        </m:den>
                      </m:f>
                      <m:r>
                        <a:rPr lang="en-US" sz="3200" i="1" smtClean="0">
                          <a:latin typeface="Cambria Math" panose="02040503050406030204" pitchFamily="18" charset="0"/>
                          <a:ea typeface="Cambria Math" panose="02040503050406030204" pitchFamily="18" charset="0"/>
                        </a:rPr>
                        <m:t>≅</m:t>
                      </m:r>
                      <m:f>
                        <m:fPr>
                          <m:ctrlPr>
                            <a:rPr lang="en-US" sz="3200" i="1" smtClean="0">
                              <a:latin typeface="Cambria Math" panose="02040503050406030204" pitchFamily="18" charset="0"/>
                              <a:ea typeface="Cambria Math" panose="02040503050406030204" pitchFamily="18" charset="0"/>
                            </a:rPr>
                          </m:ctrlPr>
                        </m:fPr>
                        <m:num>
                          <m:sSubSup>
                            <m:sSubSupPr>
                              <m:ctrlPr>
                                <a:rPr lang="en-US" sz="3200" i="1">
                                  <a:latin typeface="Cambria Math" panose="02040503050406030204" pitchFamily="18" charset="0"/>
                                  <a:ea typeface="Cambria Math" panose="02040503050406030204" pitchFamily="18" charset="0"/>
                                </a:rPr>
                              </m:ctrlPr>
                            </m:sSubSup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𝑞</m:t>
                              </m:r>
                            </m:sup>
                          </m:sSubSup>
                        </m:num>
                        <m:den>
                          <m:sSubSup>
                            <m:sSubSupPr>
                              <m:ctrlPr>
                                <a:rPr lang="en-US" sz="3200" i="1">
                                  <a:latin typeface="Cambria Math" panose="02040503050406030204" pitchFamily="18" charset="0"/>
                                  <a:ea typeface="Cambria Math" panose="02040503050406030204" pitchFamily="18" charset="0"/>
                                </a:rPr>
                              </m:ctrlPr>
                            </m:sSubSupPr>
                            <m:e>
                              <m:r>
                                <a:rPr lang="en-US" sz="3200" i="1">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2</m:t>
                              </m:r>
                            </m:sub>
                            <m:sup>
                              <m:r>
                                <a:rPr lang="en-US" sz="3200" b="0" i="1" smtClean="0">
                                  <a:latin typeface="Cambria Math" panose="02040503050406030204" pitchFamily="18" charset="0"/>
                                  <a:ea typeface="Cambria Math" panose="02040503050406030204" pitchFamily="18" charset="0"/>
                                </a:rPr>
                                <m:t>𝑞</m:t>
                              </m:r>
                            </m:sup>
                          </m:sSubSup>
                        </m:den>
                      </m:f>
                    </m:oMath>
                  </m:oMathPara>
                </a14:m>
                <a:endParaRPr lang="en-CA" sz="3200" dirty="0"/>
              </a:p>
            </p:txBody>
          </p:sp>
        </mc:Choice>
        <mc:Fallback xmlns="">
          <p:sp>
            <p:nvSpPr>
              <p:cNvPr id="7" name="Rectangle 6">
                <a:extLst>
                  <a:ext uri="{FF2B5EF4-FFF2-40B4-BE49-F238E27FC236}">
                    <a16:creationId xmlns:a16="http://schemas.microsoft.com/office/drawing/2014/main" id="{F96E69C4-7046-4841-ADC6-F54C17980667}"/>
                  </a:ext>
                </a:extLst>
              </p:cNvPr>
              <p:cNvSpPr>
                <a:spLocks noRot="1" noChangeAspect="1" noMove="1" noResize="1" noEditPoints="1" noAdjustHandles="1" noChangeArrowheads="1" noChangeShapeType="1" noTextEdit="1"/>
              </p:cNvSpPr>
              <p:nvPr/>
            </p:nvSpPr>
            <p:spPr>
              <a:xfrm>
                <a:off x="6858000" y="4956145"/>
                <a:ext cx="2282228" cy="1263551"/>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60746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3211-C55A-4363-A403-BCADB04B5F87}"/>
              </a:ext>
            </a:extLst>
          </p:cNvPr>
          <p:cNvSpPr>
            <a:spLocks noGrp="1"/>
          </p:cNvSpPr>
          <p:nvPr>
            <p:ph type="title"/>
          </p:nvPr>
        </p:nvSpPr>
        <p:spPr/>
        <p:txBody>
          <a:bodyPr/>
          <a:lstStyle/>
          <a:p>
            <a:r>
              <a:rPr lang="en-US" dirty="0"/>
              <a:t>Richardson Error Formula</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4D49D-CB4B-4A9E-81E5-524C9674E803}"/>
                  </a:ext>
                </a:extLst>
              </p:cNvPr>
              <p:cNvSpPr>
                <a:spLocks noGrp="1"/>
              </p:cNvSpPr>
              <p:nvPr>
                <p:ph idx="1"/>
              </p:nvPr>
            </p:nvSpPr>
            <p:spPr/>
            <p:txBody>
              <a:bodyPr>
                <a:normAutofit fontScale="70000" lnSpcReduction="20000"/>
              </a:bodyPr>
              <a:lstStyle/>
              <a:p>
                <a:r>
                  <a:rPr lang="en-US" dirty="0" smtClean="0"/>
                  <a:t>In summary we have two equations:</a:t>
                </a:r>
              </a:p>
              <a:p>
                <a:pPr marL="0" indent="0">
                  <a:buNone/>
                </a:pPr>
                <a:endParaRPr lang="en-US" sz="11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e>
                            <m:sub>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r>
                            <a:rPr lang="en-US" i="1">
                              <a:latin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𝑞</m:t>
                              </m:r>
                            </m:sup>
                          </m:sSubSup>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𝑞</m:t>
                              </m:r>
                            </m:sup>
                          </m:sSubSup>
                        </m:den>
                      </m:f>
                    </m:oMath>
                  </m:oMathPara>
                </a14:m>
                <a:endParaRPr lang="en-US" dirty="0" smtClean="0"/>
              </a:p>
              <a:p>
                <a:r>
                  <a:rPr lang="en-US" dirty="0" smtClean="0"/>
                  <a:t>Combining them results in</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𝑞</m:t>
                              </m:r>
                            </m:sup>
                          </m:sSubSup>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𝑞</m:t>
                              </m:r>
                            </m:sup>
                          </m:sSubSup>
                        </m:den>
                      </m:f>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e>
                      </m:d>
                    </m:oMath>
                  </m:oMathPara>
                </a14:m>
                <a:endParaRPr lang="en-CA" dirty="0"/>
              </a:p>
              <a:p>
                <a:r>
                  <a:rPr lang="en-US" dirty="0"/>
                  <a:t>Solving for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i="1">
                                      <a:latin typeface="Cambria Math" panose="02040503050406030204" pitchFamily="18" charset="0"/>
                                      <a:ea typeface="Cambria Math" panose="02040503050406030204" pitchFamily="18" charset="0"/>
                                    </a:rPr>
                                    <m:t>𝑞</m:t>
                                  </m:r>
                                </m:sup>
                              </m:sSup>
                              <m:r>
                                <a:rPr lang="en-US" i="1">
                                  <a:latin typeface="Cambria Math" panose="02040503050406030204" pitchFamily="18" charset="0"/>
                                  <a:ea typeface="Cambria Math" panose="02040503050406030204" pitchFamily="18" charset="0"/>
                                </a:rPr>
                                <m:t>−1</m:t>
                              </m:r>
                            </m:den>
                          </m:f>
                        </m:e>
                      </m:d>
                    </m:oMath>
                  </m:oMathPara>
                </a14:m>
                <a:endParaRPr lang="en-US" dirty="0"/>
              </a:p>
              <a:p>
                <a:pPr marL="0" indent="0">
                  <a:buNone/>
                </a:pPr>
                <a:endParaRPr lang="en-US" dirty="0"/>
              </a:p>
              <a:p>
                <a:pPr marL="0" indent="0">
                  <a:buNone/>
                </a:pPr>
                <a:endParaRPr lang="en-US" dirty="0"/>
              </a:p>
              <a:p>
                <a:endParaRPr lang="en-CA" dirty="0"/>
              </a:p>
            </p:txBody>
          </p:sp>
        </mc:Choice>
        <mc:Fallback xmlns="">
          <p:sp>
            <p:nvSpPr>
              <p:cNvPr id="3" name="Content Placeholder 2">
                <a:extLst>
                  <a:ext uri="{FF2B5EF4-FFF2-40B4-BE49-F238E27FC236}">
                    <a16:creationId xmlns:a16="http://schemas.microsoft.com/office/drawing/2014/main" id="{6BF4D49D-CB4B-4A9E-81E5-524C9674E803}"/>
                  </a:ext>
                </a:extLst>
              </p:cNvPr>
              <p:cNvSpPr>
                <a:spLocks noGrp="1" noRot="1" noChangeAspect="1" noMove="1" noResize="1" noEditPoints="1" noAdjustHandles="1" noChangeArrowheads="1" noChangeShapeType="1" noTextEdit="1"/>
              </p:cNvSpPr>
              <p:nvPr>
                <p:ph idx="1"/>
              </p:nvPr>
            </p:nvSpPr>
            <p:spPr>
              <a:blipFill>
                <a:blip r:embed="rId3"/>
                <a:stretch>
                  <a:fillRect l="-611" t="-2291"/>
                </a:stretch>
              </a:blipFill>
            </p:spPr>
            <p:txBody>
              <a:bodyPr/>
              <a:lstStyle/>
              <a:p>
                <a:r>
                  <a:rPr lang="en-CA">
                    <a:noFill/>
                  </a:rPr>
                  <a:t> </a:t>
                </a:r>
              </a:p>
            </p:txBody>
          </p:sp>
        </mc:Fallback>
      </mc:AlternateContent>
      <p:sp>
        <p:nvSpPr>
          <p:cNvPr id="8" name="Rectangle 7">
            <a:extLst>
              <a:ext uri="{FF2B5EF4-FFF2-40B4-BE49-F238E27FC236}">
                <a16:creationId xmlns:a16="http://schemas.microsoft.com/office/drawing/2014/main" id="{81AACE8F-C014-4015-AAF1-C680435CB359}"/>
              </a:ext>
            </a:extLst>
          </p:cNvPr>
          <p:cNvSpPr/>
          <p:nvPr/>
        </p:nvSpPr>
        <p:spPr>
          <a:xfrm>
            <a:off x="4495801" y="4495800"/>
            <a:ext cx="3124200" cy="129540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0371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8647-2332-417B-A5BE-58954128EF5C}"/>
              </a:ext>
            </a:extLst>
          </p:cNvPr>
          <p:cNvSpPr>
            <a:spLocks noGrp="1"/>
          </p:cNvSpPr>
          <p:nvPr>
            <p:ph type="title"/>
          </p:nvPr>
        </p:nvSpPr>
        <p:spPr/>
        <p:txBody>
          <a:bodyPr>
            <a:normAutofit fontScale="90000"/>
          </a:bodyPr>
          <a:lstStyle/>
          <a:p>
            <a:r>
              <a:rPr lang="en-US" dirty="0"/>
              <a:t>Estimating truncation errors for composite methods</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2EC61-7618-4C99-A36E-D9EB86CB949F}"/>
                  </a:ext>
                </a:extLst>
              </p:cNvPr>
              <p:cNvSpPr>
                <a:spLocks noGrp="1"/>
              </p:cNvSpPr>
              <p:nvPr>
                <p:ph idx="1"/>
              </p:nvPr>
            </p:nvSpPr>
            <p:spPr/>
            <p:txBody>
              <a:bodyPr>
                <a:normAutofit/>
              </a:bodyPr>
              <a:lstStyle/>
              <a:p>
                <a:pPr marL="514350" indent="-514350">
                  <a:buFont typeface="+mj-lt"/>
                  <a:buAutoNum type="arabicPeriod"/>
                </a:pPr>
                <a:r>
                  <a:rPr lang="en-US" dirty="0"/>
                  <a:t>Compute the </a:t>
                </a:r>
                <a:r>
                  <a:rPr lang="en-US" dirty="0" smtClean="0"/>
                  <a:t>estimations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smtClean="0"/>
                  <a:t> and </a:t>
                </a:r>
                <a14:m>
                  <m:oMath xmlns:m="http://schemas.openxmlformats.org/officeDocument/2006/math">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smtClean="0"/>
                  <a:t> of </a:t>
                </a:r>
                <a:r>
                  <a:rPr lang="en-US" dirty="0"/>
                  <a:t>the defined integral with two different values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a14:m>
                <a:endParaRPr lang="en-CA" dirty="0"/>
              </a:p>
              <a:p>
                <a:pPr marL="514350" indent="-514350">
                  <a:buFont typeface="+mj-lt"/>
                  <a:buAutoNum type="arabicPeriod"/>
                </a:pPr>
                <a:r>
                  <a:rPr lang="en-CA" dirty="0"/>
                  <a:t>Estimate the truncation with </a:t>
                </a:r>
              </a:p>
              <a:p>
                <a:pPr marL="0" indent="0">
                  <a:buNone/>
                </a:pPr>
                <a:endParaRPr lang="en-CA"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b="0" i="1" smtClean="0">
                                      <a:latin typeface="Cambria Math" panose="02040503050406030204" pitchFamily="18" charset="0"/>
                                      <a:ea typeface="Cambria Math" panose="02040503050406030204" pitchFamily="18" charset="0"/>
                                    </a:rPr>
                                    <m:t>𝑞</m:t>
                                  </m:r>
                                </m:sup>
                              </m:sSup>
                              <m:r>
                                <a:rPr lang="en-US" b="0" i="1" smtClean="0">
                                  <a:latin typeface="Cambria Math" panose="02040503050406030204" pitchFamily="18" charset="0"/>
                                  <a:ea typeface="Cambria Math" panose="02040503050406030204" pitchFamily="18" charset="0"/>
                                </a:rPr>
                                <m:t>−1</m:t>
                              </m:r>
                            </m:den>
                          </m:f>
                        </m:e>
                      </m:d>
                    </m:oMath>
                  </m:oMathPara>
                </a14:m>
                <a:endParaRPr lang="en-CA" dirty="0"/>
              </a:p>
              <a:p>
                <a:pPr marL="400050" lvl="1" indent="0">
                  <a:buNone/>
                </a:pPr>
                <a:r>
                  <a:rPr lang="en-US" sz="3200" dirty="0"/>
                  <a:t>where </a:t>
                </a:r>
                <a14:m>
                  <m:oMath xmlns:m="http://schemas.openxmlformats.org/officeDocument/2006/math">
                    <m:r>
                      <a:rPr lang="en-US" b="0" i="1" smtClean="0">
                        <a:latin typeface="Cambria Math" panose="02040503050406030204" pitchFamily="18" charset="0"/>
                      </a:rPr>
                      <m:t>𝑞</m:t>
                    </m:r>
                  </m:oMath>
                </a14:m>
                <a:r>
                  <a:rPr lang="en-CA" dirty="0"/>
                  <a:t> is the order of the truncation error of the used composite quadrature formula</a:t>
                </a:r>
              </a:p>
              <a:p>
                <a:pPr marL="400050" lvl="1" indent="0">
                  <a:buNone/>
                </a:pPr>
                <a:endParaRPr lang="en-CA" dirty="0"/>
              </a:p>
            </p:txBody>
          </p:sp>
        </mc:Choice>
        <mc:Fallback xmlns="">
          <p:sp>
            <p:nvSpPr>
              <p:cNvPr id="3" name="Content Placeholder 2">
                <a:extLst>
                  <a:ext uri="{FF2B5EF4-FFF2-40B4-BE49-F238E27FC236}">
                    <a16:creationId xmlns:a16="http://schemas.microsoft.com/office/drawing/2014/main" id="{9CB2EC61-7618-4C99-A36E-D9EB86CB949F}"/>
                  </a:ext>
                </a:extLst>
              </p:cNvPr>
              <p:cNvSpPr>
                <a:spLocks noGrp="1" noRot="1" noChangeAspect="1" noMove="1" noResize="1" noEditPoints="1" noAdjustHandles="1" noChangeArrowheads="1" noChangeShapeType="1" noTextEdit="1"/>
              </p:cNvSpPr>
              <p:nvPr>
                <p:ph idx="1"/>
              </p:nvPr>
            </p:nvSpPr>
            <p:spPr>
              <a:blipFill>
                <a:blip r:embed="rId3"/>
                <a:stretch>
                  <a:fillRect l="-1444" t="-2022" b="-1752"/>
                </a:stretch>
              </a:blipFill>
            </p:spPr>
            <p:txBody>
              <a:bodyPr/>
              <a:lstStyle/>
              <a:p>
                <a:r>
                  <a:rPr lang="en-CA">
                    <a:noFill/>
                  </a:rPr>
                  <a:t> </a:t>
                </a:r>
              </a:p>
            </p:txBody>
          </p:sp>
        </mc:Fallback>
      </mc:AlternateContent>
    </p:spTree>
    <p:extLst>
      <p:ext uri="{BB962C8B-B14F-4D97-AF65-F5344CB8AC3E}">
        <p14:creationId xmlns:p14="http://schemas.microsoft.com/office/powerpoint/2010/main" val="39677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9E5A-2A39-4882-93C4-F30819DA0702}"/>
              </a:ext>
            </a:extLst>
          </p:cNvPr>
          <p:cNvSpPr>
            <a:spLocks noGrp="1"/>
          </p:cNvSpPr>
          <p:nvPr>
            <p:ph type="title"/>
          </p:nvPr>
        </p:nvSpPr>
        <p:spPr/>
        <p:txBody>
          <a:bodyPr/>
          <a:lstStyle/>
          <a:p>
            <a:r>
              <a:rPr lang="en-US" dirty="0"/>
              <a:t>Illustration</a:t>
            </a:r>
            <a:endParaRPr lang="en-CA" dirty="0"/>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1011650249"/>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20040">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h</m:t>
                                </m:r>
                              </m:oMath>
                            </m:oMathPara>
                          </a14:m>
                          <a:endParaRPr lang="en-CA" dirty="0"/>
                        </a:p>
                      </a:txBody>
                      <a:tcPr anchor="ct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endParaRPr lang="en-CA" baseline="30000" dirty="0"/>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Choice>
        <mc:Fallback xmlns="">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1011650249"/>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65760">
                    <a:tc>
                      <a:txBody>
                        <a:bodyPr/>
                        <a:lstStyle/>
                        <a:p>
                          <a:endParaRPr lang="en-US"/>
                        </a:p>
                      </a:txBody>
                      <a:tcPr anchor="ctr">
                        <a:blipFill>
                          <a:blip r:embed="rId3"/>
                          <a:stretch>
                            <a:fillRect l="-800" t="-8333" r="-502000" b="-431667"/>
                          </a:stretch>
                        </a:blipFill>
                      </a:tcP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endParaRPr lang="en-CA" baseline="30000" dirty="0"/>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1FC7EA6-EEC4-494D-BE2C-2562A2B94E05}"/>
                  </a:ext>
                </a:extLst>
              </p:cNvPr>
              <p:cNvSpPr/>
              <p:nvPr/>
            </p:nvSpPr>
            <p:spPr>
              <a:xfrm>
                <a:off x="4999226" y="1441444"/>
                <a:ext cx="2193549" cy="920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1</m:t>
                          </m:r>
                        </m:sub>
                        <m:sup>
                          <m:r>
                            <a:rPr lang="en-US" sz="2400" i="1">
                              <a:latin typeface="Cambria Math" panose="02040503050406030204" pitchFamily="18" charset="0"/>
                            </a:rPr>
                            <m:t>2</m:t>
                          </m:r>
                        </m:sup>
                        <m:e>
                          <m:r>
                            <m:rPr>
                              <m:sty m:val="p"/>
                            </m:rPr>
                            <a:rPr lang="en-US" sz="2400">
                              <a:latin typeface="Cambria Math" panose="02040503050406030204" pitchFamily="18" charset="0"/>
                            </a:rPr>
                            <m:t>ln</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𝑑𝑥</m:t>
                          </m:r>
                        </m:e>
                      </m:nary>
                    </m:oMath>
                  </m:oMathPara>
                </a14:m>
                <a:endParaRPr lang="en-CA" sz="2400" dirty="0"/>
              </a:p>
            </p:txBody>
          </p:sp>
        </mc:Choice>
        <mc:Fallback xmlns="">
          <p:sp>
            <p:nvSpPr>
              <p:cNvPr id="8" name="Rectangle 7">
                <a:extLst>
                  <a:ext uri="{FF2B5EF4-FFF2-40B4-BE49-F238E27FC236}">
                    <a16:creationId xmlns:a16="http://schemas.microsoft.com/office/drawing/2014/main" id="{91FC7EA6-EEC4-494D-BE2C-2562A2B94E05}"/>
                  </a:ext>
                </a:extLst>
              </p:cNvPr>
              <p:cNvSpPr>
                <a:spLocks noRot="1" noChangeAspect="1" noMove="1" noResize="1" noEditPoints="1" noAdjustHandles="1" noChangeArrowheads="1" noChangeShapeType="1" noTextEdit="1"/>
              </p:cNvSpPr>
              <p:nvPr/>
            </p:nvSpPr>
            <p:spPr>
              <a:xfrm>
                <a:off x="4999226" y="1441444"/>
                <a:ext cx="2193549" cy="920445"/>
              </a:xfrm>
              <a:prstGeom prst="rect">
                <a:avLst/>
              </a:prstGeom>
              <a:blipFill>
                <a:blip r:embed="rId4"/>
                <a:stretch>
                  <a:fillRect/>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C76CB68D-D23E-428B-986C-6A87C463E248}"/>
              </a:ext>
            </a:extLst>
          </p:cNvPr>
          <p:cNvSpPr txBox="1"/>
          <p:nvPr/>
        </p:nvSpPr>
        <p:spPr>
          <a:xfrm>
            <a:off x="1828800" y="2634615"/>
            <a:ext cx="3885807" cy="461665"/>
          </a:xfrm>
          <a:prstGeom prst="rect">
            <a:avLst/>
          </a:prstGeom>
          <a:noFill/>
        </p:spPr>
        <p:txBody>
          <a:bodyPr wrap="none" rtlCol="0">
            <a:spAutoFit/>
          </a:bodyPr>
          <a:lstStyle/>
          <a:p>
            <a:r>
              <a:rPr lang="en-US" sz="2400" dirty="0"/>
              <a:t>Composite trapezoid  formula</a:t>
            </a:r>
            <a:endParaRPr lang="en-CA" sz="2400" dirty="0"/>
          </a:p>
        </p:txBody>
      </p:sp>
      <p:sp>
        <p:nvSpPr>
          <p:cNvPr id="6" name="TextBox 5">
            <a:extLst>
              <a:ext uri="{FF2B5EF4-FFF2-40B4-BE49-F238E27FC236}">
                <a16:creationId xmlns:a16="http://schemas.microsoft.com/office/drawing/2014/main" id="{72961571-8CDA-4C7E-A4EA-D1042ED3B21D}"/>
              </a:ext>
            </a:extLst>
          </p:cNvPr>
          <p:cNvSpPr txBox="1"/>
          <p:nvPr/>
        </p:nvSpPr>
        <p:spPr>
          <a:xfrm>
            <a:off x="6553200" y="2634615"/>
            <a:ext cx="3694088" cy="461665"/>
          </a:xfrm>
          <a:prstGeom prst="rect">
            <a:avLst/>
          </a:prstGeom>
          <a:noFill/>
        </p:spPr>
        <p:txBody>
          <a:bodyPr wrap="none" rtlCol="0">
            <a:spAutoFit/>
          </a:bodyPr>
          <a:lstStyle/>
          <a:p>
            <a:r>
              <a:rPr lang="en-US" sz="2400" dirty="0"/>
              <a:t>Order of truncation error : 2</a:t>
            </a:r>
            <a:endParaRPr lang="en-CA" sz="2400" dirty="0"/>
          </a:p>
        </p:txBody>
      </p:sp>
    </p:spTree>
    <p:extLst>
      <p:ext uri="{BB962C8B-B14F-4D97-AF65-F5344CB8AC3E}">
        <p14:creationId xmlns:p14="http://schemas.microsoft.com/office/powerpoint/2010/main" val="3884038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9E5A-2A39-4882-93C4-F30819DA0702}"/>
              </a:ext>
            </a:extLst>
          </p:cNvPr>
          <p:cNvSpPr>
            <a:spLocks noGrp="1"/>
          </p:cNvSpPr>
          <p:nvPr>
            <p:ph type="title"/>
          </p:nvPr>
        </p:nvSpPr>
        <p:spPr/>
        <p:txBody>
          <a:bodyPr/>
          <a:lstStyle/>
          <a:p>
            <a:r>
              <a:rPr lang="en-US" dirty="0"/>
              <a:t>Illustration</a:t>
            </a:r>
            <a:endParaRPr lang="en-CA" dirty="0"/>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1642255190"/>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20040">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h</m:t>
                                </m:r>
                              </m:oMath>
                            </m:oMathPara>
                          </a14:m>
                          <a:endParaRPr lang="en-CA" dirty="0"/>
                        </a:p>
                      </a:txBody>
                      <a:tcPr anchor="ct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N.A.</a:t>
                          </a:r>
                          <a:endParaRPr lang="en-CA" dirty="0">
                            <a:solidFill>
                              <a:srgbClr val="FF0000"/>
                            </a:solidFill>
                          </a:endParaRPr>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endParaRPr lang="en-CA" baseline="30000" dirty="0"/>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Choice>
        <mc:Fallback xmlns="">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1642255190"/>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65760">
                    <a:tc>
                      <a:txBody>
                        <a:bodyPr/>
                        <a:lstStyle/>
                        <a:p>
                          <a:endParaRPr lang="en-US"/>
                        </a:p>
                      </a:txBody>
                      <a:tcPr anchor="ctr">
                        <a:blipFill>
                          <a:blip r:embed="rId3"/>
                          <a:stretch>
                            <a:fillRect l="-800" t="-8333" r="-502000" b="-431667"/>
                          </a:stretch>
                        </a:blipFill>
                      </a:tcP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N.A.</a:t>
                          </a:r>
                          <a:endParaRPr lang="en-CA" dirty="0">
                            <a:solidFill>
                              <a:srgbClr val="FF0000"/>
                            </a:solidFill>
                          </a:endParaRPr>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endParaRPr lang="en-CA" baseline="30000" dirty="0"/>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1FC7EA6-EEC4-494D-BE2C-2562A2B94E05}"/>
                  </a:ext>
                </a:extLst>
              </p:cNvPr>
              <p:cNvSpPr/>
              <p:nvPr/>
            </p:nvSpPr>
            <p:spPr>
              <a:xfrm>
                <a:off x="4999226" y="1441444"/>
                <a:ext cx="2193549" cy="920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1</m:t>
                          </m:r>
                        </m:sub>
                        <m:sup>
                          <m:r>
                            <a:rPr lang="en-US" sz="2400" i="1">
                              <a:latin typeface="Cambria Math" panose="02040503050406030204" pitchFamily="18" charset="0"/>
                            </a:rPr>
                            <m:t>2</m:t>
                          </m:r>
                        </m:sup>
                        <m:e>
                          <m:r>
                            <m:rPr>
                              <m:sty m:val="p"/>
                            </m:rPr>
                            <a:rPr lang="en-US" sz="2400">
                              <a:latin typeface="Cambria Math" panose="02040503050406030204" pitchFamily="18" charset="0"/>
                            </a:rPr>
                            <m:t>ln</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𝑑𝑥</m:t>
                          </m:r>
                        </m:e>
                      </m:nary>
                    </m:oMath>
                  </m:oMathPara>
                </a14:m>
                <a:endParaRPr lang="en-CA" sz="2400" dirty="0"/>
              </a:p>
            </p:txBody>
          </p:sp>
        </mc:Choice>
        <mc:Fallback xmlns="">
          <p:sp>
            <p:nvSpPr>
              <p:cNvPr id="8" name="Rectangle 7">
                <a:extLst>
                  <a:ext uri="{FF2B5EF4-FFF2-40B4-BE49-F238E27FC236}">
                    <a16:creationId xmlns:a16="http://schemas.microsoft.com/office/drawing/2014/main" id="{91FC7EA6-EEC4-494D-BE2C-2562A2B94E05}"/>
                  </a:ext>
                </a:extLst>
              </p:cNvPr>
              <p:cNvSpPr>
                <a:spLocks noRot="1" noChangeAspect="1" noMove="1" noResize="1" noEditPoints="1" noAdjustHandles="1" noChangeArrowheads="1" noChangeShapeType="1" noTextEdit="1"/>
              </p:cNvSpPr>
              <p:nvPr/>
            </p:nvSpPr>
            <p:spPr>
              <a:xfrm>
                <a:off x="4999226" y="1441444"/>
                <a:ext cx="2193549" cy="920445"/>
              </a:xfrm>
              <a:prstGeom prst="rect">
                <a:avLst/>
              </a:prstGeom>
              <a:blipFill>
                <a:blip r:embed="rId4"/>
                <a:stretch>
                  <a:fillRect/>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C76CB68D-D23E-428B-986C-6A87C463E248}"/>
              </a:ext>
            </a:extLst>
          </p:cNvPr>
          <p:cNvSpPr txBox="1"/>
          <p:nvPr/>
        </p:nvSpPr>
        <p:spPr>
          <a:xfrm>
            <a:off x="1828800" y="2634615"/>
            <a:ext cx="3885807" cy="461665"/>
          </a:xfrm>
          <a:prstGeom prst="rect">
            <a:avLst/>
          </a:prstGeom>
          <a:noFill/>
        </p:spPr>
        <p:txBody>
          <a:bodyPr wrap="none" rtlCol="0">
            <a:spAutoFit/>
          </a:bodyPr>
          <a:lstStyle/>
          <a:p>
            <a:r>
              <a:rPr lang="en-US" sz="2400" dirty="0"/>
              <a:t>Composite trapezoid  formula</a:t>
            </a:r>
            <a:endParaRPr lang="en-CA" sz="2400" dirty="0"/>
          </a:p>
        </p:txBody>
      </p:sp>
      <p:sp>
        <p:nvSpPr>
          <p:cNvPr id="6" name="TextBox 5">
            <a:extLst>
              <a:ext uri="{FF2B5EF4-FFF2-40B4-BE49-F238E27FC236}">
                <a16:creationId xmlns:a16="http://schemas.microsoft.com/office/drawing/2014/main" id="{72961571-8CDA-4C7E-A4EA-D1042ED3B21D}"/>
              </a:ext>
            </a:extLst>
          </p:cNvPr>
          <p:cNvSpPr txBox="1"/>
          <p:nvPr/>
        </p:nvSpPr>
        <p:spPr>
          <a:xfrm>
            <a:off x="6553200" y="2634615"/>
            <a:ext cx="3694088" cy="461665"/>
          </a:xfrm>
          <a:prstGeom prst="rect">
            <a:avLst/>
          </a:prstGeom>
          <a:noFill/>
        </p:spPr>
        <p:txBody>
          <a:bodyPr wrap="none" rtlCol="0">
            <a:spAutoFit/>
          </a:bodyPr>
          <a:lstStyle/>
          <a:p>
            <a:r>
              <a:rPr lang="en-US" sz="2400" dirty="0"/>
              <a:t>Order of truncation error : 2</a:t>
            </a:r>
            <a:endParaRPr lang="en-CA" sz="2400" dirty="0"/>
          </a:p>
        </p:txBody>
      </p:sp>
    </p:spTree>
    <p:extLst>
      <p:ext uri="{BB962C8B-B14F-4D97-AF65-F5344CB8AC3E}">
        <p14:creationId xmlns:p14="http://schemas.microsoft.com/office/powerpoint/2010/main" val="407731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9E5A-2A39-4882-93C4-F30819DA0702}"/>
              </a:ext>
            </a:extLst>
          </p:cNvPr>
          <p:cNvSpPr>
            <a:spLocks noGrp="1"/>
          </p:cNvSpPr>
          <p:nvPr>
            <p:ph type="title"/>
          </p:nvPr>
        </p:nvSpPr>
        <p:spPr/>
        <p:txBody>
          <a:bodyPr/>
          <a:lstStyle/>
          <a:p>
            <a:r>
              <a:rPr lang="en-US" dirty="0"/>
              <a:t>Illustration</a:t>
            </a:r>
            <a:endParaRPr lang="en-CA" dirty="0"/>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727894214"/>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20040">
                    <a:tc>
                      <a:txBody>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h</m:t>
                                </m:r>
                              </m:oMath>
                            </m:oMathPara>
                          </a14:m>
                          <a:endParaRPr lang="en-CA" dirty="0"/>
                        </a:p>
                      </a:txBody>
                      <a:tcPr anchor="ct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N.A.</a:t>
                          </a:r>
                          <a:endParaRPr lang="en-CA" dirty="0">
                            <a:solidFill>
                              <a:schemeClr val="tx1"/>
                            </a:solidFill>
                          </a:endParaRPr>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0.01</a:t>
                          </a:r>
                          <a:endParaRPr lang="en-CA" dirty="0">
                            <a:solidFill>
                              <a:srgbClr val="FF0000"/>
                            </a:solidFill>
                          </a:endParaRPr>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endParaRPr lang="en-CA" baseline="30000" dirty="0"/>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Choice>
        <mc:Fallback xmlns="">
          <p:graphicFrame>
            <p:nvGraphicFramePr>
              <p:cNvPr id="7" name="Content Placeholder 6">
                <a:extLst>
                  <a:ext uri="{FF2B5EF4-FFF2-40B4-BE49-F238E27FC236}">
                    <a16:creationId xmlns:a16="http://schemas.microsoft.com/office/drawing/2014/main" id="{0EA54A35-1E67-461D-9F0A-CA41ADAFB6B7}"/>
                  </a:ext>
                </a:extLst>
              </p:cNvPr>
              <p:cNvGraphicFramePr>
                <a:graphicFrameLocks noGrp="1"/>
              </p:cNvGraphicFramePr>
              <p:nvPr>
                <p:ph idx="1"/>
                <p:extLst>
                  <p:ext uri="{D42A27DB-BD31-4B8C-83A1-F6EECF244321}">
                    <p14:modId xmlns:p14="http://schemas.microsoft.com/office/powerpoint/2010/main" val="727894214"/>
                  </p:ext>
                </p:extLst>
              </p:nvPr>
            </p:nvGraphicFramePr>
            <p:xfrm>
              <a:off x="1524000" y="3578866"/>
              <a:ext cx="9144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239103058"/>
                        </a:ext>
                      </a:extLst>
                    </a:gridCol>
                    <a:gridCol w="2540000">
                      <a:extLst>
                        <a:ext uri="{9D8B030D-6E8A-4147-A177-3AD203B41FA5}">
                          <a16:colId xmlns:a16="http://schemas.microsoft.com/office/drawing/2014/main" val="3281819309"/>
                        </a:ext>
                      </a:extLst>
                    </a:gridCol>
                    <a:gridCol w="2540000">
                      <a:extLst>
                        <a:ext uri="{9D8B030D-6E8A-4147-A177-3AD203B41FA5}">
                          <a16:colId xmlns:a16="http://schemas.microsoft.com/office/drawing/2014/main" val="3715622446"/>
                        </a:ext>
                      </a:extLst>
                    </a:gridCol>
                    <a:gridCol w="2540000">
                      <a:extLst>
                        <a:ext uri="{9D8B030D-6E8A-4147-A177-3AD203B41FA5}">
                          <a16:colId xmlns:a16="http://schemas.microsoft.com/office/drawing/2014/main" val="10905593"/>
                        </a:ext>
                      </a:extLst>
                    </a:gridCol>
                  </a:tblGrid>
                  <a:tr h="365760">
                    <a:tc>
                      <a:txBody>
                        <a:bodyPr/>
                        <a:lstStyle/>
                        <a:p>
                          <a:endParaRPr lang="en-US"/>
                        </a:p>
                      </a:txBody>
                      <a:tcPr anchor="ctr">
                        <a:blipFill>
                          <a:blip r:embed="rId3"/>
                          <a:stretch>
                            <a:fillRect l="-800" t="-8333" r="-502000" b="-431667"/>
                          </a:stretch>
                        </a:blipFill>
                      </a:tcPr>
                    </a:tc>
                    <a:tc>
                      <a:txBody>
                        <a:bodyPr/>
                        <a:lstStyle/>
                        <a:p>
                          <a:pPr algn="ctr"/>
                          <a:r>
                            <a:rPr lang="en-US" dirty="0"/>
                            <a:t>Integral approximation</a:t>
                          </a:r>
                          <a:endParaRPr lang="en-CA" dirty="0"/>
                        </a:p>
                      </a:txBody>
                      <a:tcPr anchor="ctr"/>
                    </a:tc>
                    <a:tc>
                      <a:txBody>
                        <a:bodyPr/>
                        <a:lstStyle/>
                        <a:p>
                          <a:pPr algn="ctr"/>
                          <a:r>
                            <a:rPr lang="en-US" dirty="0"/>
                            <a:t>True error</a:t>
                          </a:r>
                          <a:endParaRPr lang="en-CA" dirty="0"/>
                        </a:p>
                      </a:txBody>
                      <a:tcPr anchor="ctr"/>
                    </a:tc>
                    <a:tc>
                      <a:txBody>
                        <a:bodyPr/>
                        <a:lstStyle/>
                        <a:p>
                          <a:pPr algn="ctr"/>
                          <a:r>
                            <a:rPr lang="en-US" dirty="0"/>
                            <a:t>Estimated error</a:t>
                          </a:r>
                          <a:endParaRPr lang="en-CA" dirty="0"/>
                        </a:p>
                      </a:txBody>
                      <a:tcPr anchor="ctr"/>
                    </a:tc>
                    <a:extLst>
                      <a:ext uri="{0D108BD9-81ED-4DB2-BD59-A6C34878D82A}">
                        <a16:rowId xmlns:a16="http://schemas.microsoft.com/office/drawing/2014/main" val="2025117038"/>
                      </a:ext>
                    </a:extLst>
                  </a:tr>
                  <a:tr h="370840">
                    <a:tc>
                      <a:txBody>
                        <a:bodyPr/>
                        <a:lstStyle/>
                        <a:p>
                          <a:r>
                            <a:rPr lang="en-US" dirty="0"/>
                            <a:t>1</a:t>
                          </a:r>
                          <a:endParaRPr lang="en-CA" dirty="0"/>
                        </a:p>
                      </a:txBody>
                      <a:tcPr/>
                    </a:tc>
                    <a:tc>
                      <a:txBody>
                        <a:bodyPr/>
                        <a:lstStyle/>
                        <a:p>
                          <a:r>
                            <a:rPr lang="en-CA" dirty="0"/>
                            <a:t>0.3466</a:t>
                          </a:r>
                        </a:p>
                      </a:txBody>
                      <a:tcPr/>
                    </a:tc>
                    <a:tc>
                      <a:txBody>
                        <a:bodyPr/>
                        <a:lstStyle/>
                        <a:p>
                          <a:r>
                            <a:rPr lang="en-CA" dirty="0"/>
                            <a:t>0.0397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N.A.</a:t>
                          </a:r>
                          <a:endParaRPr lang="en-CA" dirty="0">
                            <a:solidFill>
                              <a:schemeClr val="tx1"/>
                            </a:solidFill>
                          </a:endParaRPr>
                        </a:p>
                      </a:txBody>
                      <a:tcPr/>
                    </a:tc>
                    <a:extLst>
                      <a:ext uri="{0D108BD9-81ED-4DB2-BD59-A6C34878D82A}">
                        <a16:rowId xmlns:a16="http://schemas.microsoft.com/office/drawing/2014/main" val="1140675264"/>
                      </a:ext>
                    </a:extLst>
                  </a:tr>
                  <a:tr h="370840">
                    <a:tc>
                      <a:txBody>
                        <a:bodyPr/>
                        <a:lstStyle/>
                        <a:p>
                          <a:r>
                            <a:rPr lang="en-US" dirty="0"/>
                            <a:t>0.5</a:t>
                          </a:r>
                          <a:endParaRPr lang="en-CA" dirty="0"/>
                        </a:p>
                      </a:txBody>
                      <a:tcPr/>
                    </a:tc>
                    <a:tc>
                      <a:txBody>
                        <a:bodyPr/>
                        <a:lstStyle/>
                        <a:p>
                          <a:r>
                            <a:rPr lang="en-CA" dirty="0"/>
                            <a:t>0.3760</a:t>
                          </a:r>
                        </a:p>
                      </a:txBody>
                      <a:tcPr/>
                    </a:tc>
                    <a:tc>
                      <a:txBody>
                        <a:bodyPr/>
                        <a:lstStyle/>
                        <a:p>
                          <a:r>
                            <a:rPr lang="en-CA" dirty="0"/>
                            <a:t>0.0103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0.01</a:t>
                          </a:r>
                          <a:endParaRPr lang="en-CA" dirty="0">
                            <a:solidFill>
                              <a:srgbClr val="FF0000"/>
                            </a:solidFill>
                          </a:endParaRPr>
                        </a:p>
                      </a:txBody>
                      <a:tcPr/>
                    </a:tc>
                    <a:extLst>
                      <a:ext uri="{0D108BD9-81ED-4DB2-BD59-A6C34878D82A}">
                        <a16:rowId xmlns:a16="http://schemas.microsoft.com/office/drawing/2014/main" val="2135420130"/>
                      </a:ext>
                    </a:extLst>
                  </a:tr>
                  <a:tr h="370840">
                    <a:tc>
                      <a:txBody>
                        <a:bodyPr/>
                        <a:lstStyle/>
                        <a:p>
                          <a:r>
                            <a:rPr lang="en-US" dirty="0"/>
                            <a:t>0.25</a:t>
                          </a:r>
                          <a:endParaRPr lang="en-CA" dirty="0"/>
                        </a:p>
                      </a:txBody>
                      <a:tcPr/>
                    </a:tc>
                    <a:tc>
                      <a:txBody>
                        <a:bodyPr/>
                        <a:lstStyle/>
                        <a:p>
                          <a:r>
                            <a:rPr lang="en-CA" dirty="0"/>
                            <a:t>0.3837</a:t>
                          </a:r>
                        </a:p>
                      </a:txBody>
                      <a:tcPr/>
                    </a:tc>
                    <a:tc>
                      <a:txBody>
                        <a:bodyPr/>
                        <a:lstStyle/>
                        <a:p>
                          <a:r>
                            <a:rPr lang="en-CA" dirty="0"/>
                            <a:t>0.0026</a:t>
                          </a:r>
                        </a:p>
                      </a:txBody>
                      <a:tcPr/>
                    </a:tc>
                    <a:tc>
                      <a:txBody>
                        <a:bodyPr/>
                        <a:lstStyle/>
                        <a:p>
                          <a:endParaRPr lang="en-CA" baseline="30000" dirty="0"/>
                        </a:p>
                      </a:txBody>
                      <a:tcPr/>
                    </a:tc>
                    <a:extLst>
                      <a:ext uri="{0D108BD9-81ED-4DB2-BD59-A6C34878D82A}">
                        <a16:rowId xmlns:a16="http://schemas.microsoft.com/office/drawing/2014/main" val="163285853"/>
                      </a:ext>
                    </a:extLst>
                  </a:tr>
                  <a:tr h="370840">
                    <a:tc>
                      <a:txBody>
                        <a:bodyPr/>
                        <a:lstStyle/>
                        <a:p>
                          <a:r>
                            <a:rPr lang="en-US" dirty="0"/>
                            <a:t>…</a:t>
                          </a:r>
                          <a:endParaRPr lang="en-CA" dirty="0"/>
                        </a:p>
                      </a:txBody>
                      <a:tcPr/>
                    </a:tc>
                    <a:tc>
                      <a:txBody>
                        <a:bodyPr/>
                        <a:lstStyle/>
                        <a:p>
                          <a:r>
                            <a:rPr lang="en-US" dirty="0"/>
                            <a:t>…</a:t>
                          </a:r>
                          <a:endParaRPr lang="en-CA" dirty="0"/>
                        </a:p>
                      </a:txBody>
                      <a:tcPr/>
                    </a:tc>
                    <a:tc>
                      <a:txBody>
                        <a:bodyPr/>
                        <a:lstStyle/>
                        <a:p>
                          <a:r>
                            <a:rPr lang="en-US" dirty="0"/>
                            <a:t>…</a:t>
                          </a:r>
                          <a:endParaRPr lang="en-CA" dirty="0"/>
                        </a:p>
                      </a:txBody>
                      <a:tcPr/>
                    </a:tc>
                    <a:tc>
                      <a:txBody>
                        <a:bodyPr/>
                        <a:lstStyle/>
                        <a:p>
                          <a:endParaRPr lang="en-CA" dirty="0"/>
                        </a:p>
                      </a:txBody>
                      <a:tcPr/>
                    </a:tc>
                    <a:extLst>
                      <a:ext uri="{0D108BD9-81ED-4DB2-BD59-A6C34878D82A}">
                        <a16:rowId xmlns:a16="http://schemas.microsoft.com/office/drawing/2014/main" val="132344055"/>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1FC7EA6-EEC4-494D-BE2C-2562A2B94E05}"/>
                  </a:ext>
                </a:extLst>
              </p:cNvPr>
              <p:cNvSpPr/>
              <p:nvPr/>
            </p:nvSpPr>
            <p:spPr>
              <a:xfrm>
                <a:off x="4999226" y="1441444"/>
                <a:ext cx="2193549" cy="9204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1</m:t>
                          </m:r>
                        </m:sub>
                        <m:sup>
                          <m:r>
                            <a:rPr lang="en-US" sz="2400" i="1">
                              <a:latin typeface="Cambria Math" panose="02040503050406030204" pitchFamily="18" charset="0"/>
                            </a:rPr>
                            <m:t>2</m:t>
                          </m:r>
                        </m:sup>
                        <m:e>
                          <m:r>
                            <m:rPr>
                              <m:sty m:val="p"/>
                            </m:rPr>
                            <a:rPr lang="en-US" sz="2400">
                              <a:latin typeface="Cambria Math" panose="02040503050406030204" pitchFamily="18" charset="0"/>
                            </a:rPr>
                            <m:t>ln</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𝑑𝑥</m:t>
                          </m:r>
                        </m:e>
                      </m:nary>
                    </m:oMath>
                  </m:oMathPara>
                </a14:m>
                <a:endParaRPr lang="en-CA" sz="2400" dirty="0"/>
              </a:p>
            </p:txBody>
          </p:sp>
        </mc:Choice>
        <mc:Fallback xmlns="">
          <p:sp>
            <p:nvSpPr>
              <p:cNvPr id="8" name="Rectangle 7">
                <a:extLst>
                  <a:ext uri="{FF2B5EF4-FFF2-40B4-BE49-F238E27FC236}">
                    <a16:creationId xmlns:a16="http://schemas.microsoft.com/office/drawing/2014/main" id="{91FC7EA6-EEC4-494D-BE2C-2562A2B94E05}"/>
                  </a:ext>
                </a:extLst>
              </p:cNvPr>
              <p:cNvSpPr>
                <a:spLocks noRot="1" noChangeAspect="1" noMove="1" noResize="1" noEditPoints="1" noAdjustHandles="1" noChangeArrowheads="1" noChangeShapeType="1" noTextEdit="1"/>
              </p:cNvSpPr>
              <p:nvPr/>
            </p:nvSpPr>
            <p:spPr>
              <a:xfrm>
                <a:off x="4999226" y="1441444"/>
                <a:ext cx="2193549" cy="920445"/>
              </a:xfrm>
              <a:prstGeom prst="rect">
                <a:avLst/>
              </a:prstGeom>
              <a:blipFill>
                <a:blip r:embed="rId4"/>
                <a:stretch>
                  <a:fillRect/>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C76CB68D-D23E-428B-986C-6A87C463E248}"/>
              </a:ext>
            </a:extLst>
          </p:cNvPr>
          <p:cNvSpPr txBox="1"/>
          <p:nvPr/>
        </p:nvSpPr>
        <p:spPr>
          <a:xfrm>
            <a:off x="1828800" y="2634615"/>
            <a:ext cx="3885807" cy="461665"/>
          </a:xfrm>
          <a:prstGeom prst="rect">
            <a:avLst/>
          </a:prstGeom>
          <a:noFill/>
        </p:spPr>
        <p:txBody>
          <a:bodyPr wrap="none" rtlCol="0">
            <a:spAutoFit/>
          </a:bodyPr>
          <a:lstStyle/>
          <a:p>
            <a:r>
              <a:rPr lang="en-US" sz="2400" dirty="0"/>
              <a:t>Composite trapezoid  formula</a:t>
            </a:r>
            <a:endParaRPr lang="en-CA" sz="2400" dirty="0"/>
          </a:p>
        </p:txBody>
      </p:sp>
      <p:sp>
        <p:nvSpPr>
          <p:cNvPr id="6" name="TextBox 5">
            <a:extLst>
              <a:ext uri="{FF2B5EF4-FFF2-40B4-BE49-F238E27FC236}">
                <a16:creationId xmlns:a16="http://schemas.microsoft.com/office/drawing/2014/main" id="{72961571-8CDA-4C7E-A4EA-D1042ED3B21D}"/>
              </a:ext>
            </a:extLst>
          </p:cNvPr>
          <p:cNvSpPr txBox="1"/>
          <p:nvPr/>
        </p:nvSpPr>
        <p:spPr>
          <a:xfrm>
            <a:off x="6553200" y="2634615"/>
            <a:ext cx="3694088" cy="461665"/>
          </a:xfrm>
          <a:prstGeom prst="rect">
            <a:avLst/>
          </a:prstGeom>
          <a:noFill/>
        </p:spPr>
        <p:txBody>
          <a:bodyPr wrap="none" rtlCol="0">
            <a:spAutoFit/>
          </a:bodyPr>
          <a:lstStyle/>
          <a:p>
            <a:r>
              <a:rPr lang="en-US" sz="2400" dirty="0"/>
              <a:t>Order of truncation error : 2</a:t>
            </a:r>
            <a:endParaRPr lang="en-CA" sz="24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87E4950-A81F-4501-AB76-6AD9B68D67D5}"/>
                  </a:ext>
                </a:extLst>
              </p:cNvPr>
              <p:cNvSpPr/>
              <p:nvPr/>
            </p:nvSpPr>
            <p:spPr>
              <a:xfrm>
                <a:off x="1676400" y="5610660"/>
                <a:ext cx="5479833"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m:t>
                      </m:r>
                      <m:d>
                        <m:dPr>
                          <m:ctrlPr>
                            <a:rPr lang="en-US" i="1">
                              <a:latin typeface="Cambria Math" panose="02040503050406030204" pitchFamily="18" charset="0"/>
                            </a:rPr>
                          </m:ctrlPr>
                        </m:dPr>
                        <m:e>
                          <m:r>
                            <a:rPr lang="en-US" b="0" i="1" smtClean="0">
                              <a:latin typeface="Cambria Math" panose="02040503050406030204" pitchFamily="18" charset="0"/>
                            </a:rPr>
                            <m:t>0.5</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0.5</m:t>
                                  </m:r>
                                </m:e>
                              </m:d>
                              <m:r>
                                <a:rPr lang="en-US" i="1">
                                  <a:latin typeface="Cambria Math" panose="02040503050406030204" pitchFamily="18" charset="0"/>
                                </a:rPr>
                                <m:t>−</m:t>
                              </m:r>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1</m:t>
                                  </m:r>
                                </m:e>
                              </m:d>
                            </m:num>
                            <m:den>
                              <m:sSup>
                                <m:sSupPr>
                                  <m:ctrlPr>
                                    <a:rPr lang="en-US"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0.5</m:t>
                                          </m:r>
                                        </m:den>
                                      </m:f>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den>
                          </m:f>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m:rPr>
                                  <m:nor/>
                                </m:rPr>
                                <a:rPr lang="en-CA" dirty="0"/>
                                <m:t>0.3760 </m:t>
                              </m:r>
                              <m:r>
                                <a:rPr lang="en-US" i="1">
                                  <a:latin typeface="Cambria Math" panose="02040503050406030204" pitchFamily="18" charset="0"/>
                                </a:rPr>
                                <m:t>−</m:t>
                              </m:r>
                              <m:r>
                                <m:rPr>
                                  <m:nor/>
                                </m:rPr>
                                <a:rPr lang="en-CA" dirty="0"/>
                                <m:t>0.3466 </m:t>
                              </m:r>
                            </m:num>
                            <m:den>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den>
                          </m:f>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0.01</m:t>
                      </m:r>
                    </m:oMath>
                  </m:oMathPara>
                </a14:m>
                <a:endParaRPr lang="en-CA" dirty="0"/>
              </a:p>
            </p:txBody>
          </p:sp>
        </mc:Choice>
        <mc:Fallback xmlns="">
          <p:sp>
            <p:nvSpPr>
              <p:cNvPr id="4" name="Rectangle 3">
                <a:extLst>
                  <a:ext uri="{FF2B5EF4-FFF2-40B4-BE49-F238E27FC236}">
                    <a16:creationId xmlns:a16="http://schemas.microsoft.com/office/drawing/2014/main" id="{287E4950-A81F-4501-AB76-6AD9B68D67D5}"/>
                  </a:ext>
                </a:extLst>
              </p:cNvPr>
              <p:cNvSpPr>
                <a:spLocks noRot="1" noChangeAspect="1" noMove="1" noResize="1" noEditPoints="1" noAdjustHandles="1" noChangeArrowheads="1" noChangeShapeType="1" noTextEdit="1"/>
              </p:cNvSpPr>
              <p:nvPr/>
            </p:nvSpPr>
            <p:spPr>
              <a:xfrm>
                <a:off x="1676400" y="5610660"/>
                <a:ext cx="5479833" cy="972702"/>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579613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1345</Words>
  <Application>Microsoft Office PowerPoint</Application>
  <PresentationFormat>Widescreen</PresentationFormat>
  <Paragraphs>359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Office Theme</vt:lpstr>
      <vt:lpstr>Lecture 7</vt:lpstr>
      <vt:lpstr>Introduction</vt:lpstr>
      <vt:lpstr>Estimating defined integrals</vt:lpstr>
      <vt:lpstr>Estimating errors</vt:lpstr>
      <vt:lpstr>Richardson Error Formula</vt:lpstr>
      <vt:lpstr>Estimating truncation errors for composite methods</vt:lpstr>
      <vt:lpstr>Illustration</vt:lpstr>
      <vt:lpstr>Illustration</vt:lpstr>
      <vt:lpstr>Illustration</vt:lpstr>
      <vt:lpstr>Illustration</vt:lpstr>
      <vt:lpstr>Illustration</vt:lpstr>
      <vt:lpstr>Issue with error estimations</vt:lpstr>
      <vt:lpstr>Typical Richardson Error Estimation Behavior</vt:lpstr>
      <vt:lpstr>Application</vt:lpstr>
      <vt:lpstr>Application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Rolf</dc:creator>
  <cp:lastModifiedBy>Rolf Wuthrich</cp:lastModifiedBy>
  <cp:revision>275</cp:revision>
  <dcterms:created xsi:type="dcterms:W3CDTF">2006-08-16T00:00:00Z</dcterms:created>
  <dcterms:modified xsi:type="dcterms:W3CDTF">2020-04-27T02:20:40Z</dcterms:modified>
</cp:coreProperties>
</file>