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AD"/>
    <a:srgbClr val="3B608C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759" autoAdjust="0"/>
  </p:normalViewPr>
  <p:slideViewPr>
    <p:cSldViewPr>
      <p:cViewPr varScale="1">
        <p:scale>
          <a:sx n="52" d="100"/>
          <a:sy n="52" d="100"/>
        </p:scale>
        <p:origin x="1032" y="3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thrich\EGECloud\data\Courses\ENGR391\Online\CourseMaterial\7.%20Numerical%20integration\2.%20Error%20Control\AuxFiles\GraphsFor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rgbClr val="0070C0"/>
                </a:solidFill>
              </a:ln>
              <a:effectLst/>
            </c:spPr>
          </c:marker>
          <c:xVal>
            <c:numRef>
              <c:f>Romberg!$H$2:$H$6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0.25</c:v>
                </c:pt>
                <c:pt idx="3">
                  <c:v>0.125</c:v>
                </c:pt>
                <c:pt idx="4">
                  <c:v>6.25E-2</c:v>
                </c:pt>
              </c:numCache>
            </c:numRef>
          </c:xVal>
          <c:yVal>
            <c:numRef>
              <c:f>Romberg!$I$2:$I$6</c:f>
              <c:numCache>
                <c:formatCode>General</c:formatCode>
                <c:ptCount val="5"/>
                <c:pt idx="0">
                  <c:v>3.9720770839990593E-2</c:v>
                </c:pt>
                <c:pt idx="1">
                  <c:v>1.0275011925890587E-2</c:v>
                </c:pt>
                <c:pt idx="2">
                  <c:v>2.5948517104905644E-3</c:v>
                </c:pt>
                <c:pt idx="3">
                  <c:v>6.5045116789058666E-4</c:v>
                </c:pt>
                <c:pt idx="4">
                  <c:v>1.6272337509054546E-4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0B-4CF0-9C2A-2E387A552AF0}"/>
            </c:ext>
          </c:extLst>
        </c:ser>
        <c:ser>
          <c:idx val="0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rgbClr val="0070C0"/>
                </a:solidFill>
              </a:ln>
              <a:effectLst/>
            </c:spPr>
          </c:marker>
          <c:xVal>
            <c:numRef>
              <c:f>Romberg!$H$3:$H$6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0.125</c:v>
                </c:pt>
                <c:pt idx="3">
                  <c:v>6.25E-2</c:v>
                </c:pt>
              </c:numCache>
            </c:numRef>
          </c:xVal>
          <c:yVal>
            <c:numRef>
              <c:f>Romberg!$J$3:$J$6</c:f>
              <c:numCache>
                <c:formatCode>General</c:formatCode>
                <c:ptCount val="4"/>
                <c:pt idx="0">
                  <c:v>4.5975895452393667E-4</c:v>
                </c:pt>
                <c:pt idx="1">
                  <c:v>3.4798305357242043E-5</c:v>
                </c:pt>
                <c:pt idx="2">
                  <c:v>2.3176536905755718E-6</c:v>
                </c:pt>
                <c:pt idx="3">
                  <c:v>1.4744415716139159E-7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0B-4CF0-9C2A-2E387A552AF0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rgbClr val="0070C0"/>
                </a:solidFill>
              </a:ln>
              <a:effectLst/>
            </c:spPr>
          </c:marker>
          <c:xVal>
            <c:numRef>
              <c:f>Romberg!$H$4:$H$6</c:f>
              <c:numCache>
                <c:formatCode>General</c:formatCode>
                <c:ptCount val="3"/>
                <c:pt idx="0">
                  <c:v>0.25</c:v>
                </c:pt>
                <c:pt idx="1">
                  <c:v>0.125</c:v>
                </c:pt>
                <c:pt idx="2">
                  <c:v>6.25E-2</c:v>
                </c:pt>
              </c:numCache>
            </c:numRef>
          </c:xVal>
          <c:yVal>
            <c:numRef>
              <c:f>Romberg!$K$4:$K$6</c:f>
              <c:numCache>
                <c:formatCode>General</c:formatCode>
                <c:ptCount val="3"/>
                <c:pt idx="0">
                  <c:v>6.4675954127846325E-6</c:v>
                </c:pt>
                <c:pt idx="1">
                  <c:v>1.5227691280150779E-7</c:v>
                </c:pt>
                <c:pt idx="2">
                  <c:v>2.7635215782417788E-9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0B-4CF0-9C2A-2E387A552AF0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15875">
                <a:solidFill>
                  <a:srgbClr val="0070C0"/>
                </a:solidFill>
              </a:ln>
              <a:effectLst/>
            </c:spPr>
          </c:marker>
          <c:xVal>
            <c:numRef>
              <c:f>Romberg!$H$5:$H$6</c:f>
              <c:numCache>
                <c:formatCode>General</c:formatCode>
                <c:ptCount val="2"/>
                <c:pt idx="0">
                  <c:v>0.125</c:v>
                </c:pt>
                <c:pt idx="1">
                  <c:v>6.25E-2</c:v>
                </c:pt>
              </c:numCache>
            </c:numRef>
          </c:xVal>
          <c:yVal>
            <c:numRef>
              <c:f>Romberg!$L$5:$L$6</c:f>
              <c:numCache>
                <c:formatCode>General</c:formatCode>
                <c:ptCount val="2"/>
                <c:pt idx="0">
                  <c:v>5.2033762021341801E-8</c:v>
                </c:pt>
                <c:pt idx="1">
                  <c:v>3.9029313114724573E-10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0B-4CF0-9C2A-2E387A552AF0}"/>
            </c:ext>
          </c:extLst>
        </c:ser>
        <c:ser>
          <c:idx val="4"/>
          <c:order val="4"/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5875">
                <a:solidFill>
                  <a:srgbClr val="0070C0"/>
                </a:solidFill>
              </a:ln>
              <a:effectLst/>
            </c:spPr>
          </c:marker>
          <c:xVal>
            <c:numRef>
              <c:f>Romberg!$H$6</c:f>
              <c:numCache>
                <c:formatCode>General</c:formatCode>
                <c:ptCount val="1"/>
                <c:pt idx="0">
                  <c:v>6.25E-2</c:v>
                </c:pt>
              </c:numCache>
            </c:numRef>
          </c:xVal>
          <c:yVal>
            <c:numRef>
              <c:f>Romberg!$M$6</c:f>
              <c:numCache>
                <c:formatCode>General</c:formatCode>
                <c:ptCount val="1"/>
                <c:pt idx="0">
                  <c:v>1.8776968868650101E-10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80B-4CF0-9C2A-2E387A552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126088"/>
        <c:axId val="156684696"/>
      </c:scatterChart>
      <c:valAx>
        <c:axId val="157126088"/>
        <c:scaling>
          <c:logBase val="2"/>
          <c:orientation val="minMax"/>
          <c:max val="1.5"/>
          <c:min val="5.000000000000001E-2"/>
        </c:scaling>
        <c:delete val="0"/>
        <c:axPos val="b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/>
                  <a:t>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4696"/>
        <c:crosses val="autoZero"/>
        <c:crossBetween val="midCat"/>
        <c:majorUnit val="2"/>
      </c:valAx>
      <c:valAx>
        <c:axId val="156684696"/>
        <c:scaling>
          <c:logBase val="10"/>
          <c:orientation val="minMax"/>
          <c:min val="1.0000000000000006E-12"/>
        </c:scaling>
        <c:delete val="0"/>
        <c:axPos val="l"/>
        <c:majorGridlines>
          <c:spPr>
            <a:ln w="9525" cap="flat" cmpd="sng" algn="ctr">
              <a:solidFill>
                <a:srgbClr val="48A6AD">
                  <a:alpha val="25000"/>
                </a:srgb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baseline="0" dirty="0"/>
                  <a:t> True Error</a:t>
                </a:r>
              </a:p>
            </c:rich>
          </c:tx>
          <c:layout>
            <c:manualLayout>
              <c:xMode val="edge"/>
              <c:yMode val="edge"/>
              <c:x val="3.0062376216108622E-4"/>
              <c:y val="0.381734995652169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rgbClr val="48A6AD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26088"/>
        <c:crossesAt val="2.0000000000000004E-2"/>
        <c:crossBetween val="midCat"/>
        <c:majorUnit val="50"/>
      </c:valAx>
      <c:spPr>
        <a:noFill/>
        <a:ln w="15875">
          <a:solidFill>
            <a:srgbClr val="48A6AD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Romberg approximations</a:t>
            </a:r>
            <a:r>
              <a:rPr lang="en-US" baseline="0" dirty="0" smtClean="0"/>
              <a:t> of the second column, which are of order 4, we can generate even more precise approximations of our defined integral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new approximations will be of order 4+2=6</a:t>
            </a:r>
          </a:p>
          <a:p>
            <a:endParaRPr lang="en-US" baseline="0" dirty="0" smtClean="0"/>
          </a:p>
          <a:p>
            <a:r>
              <a:rPr lang="en-US" baseline="0" dirty="0" smtClean="0"/>
              <a:t>R33 is generated combining the result R22 and R32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the </a:t>
            </a:r>
            <a:r>
              <a:rPr lang="en-US" baseline="0" dirty="0" smtClean="0"/>
              <a:t>exponent four</a:t>
            </a:r>
            <a:r>
              <a:rPr lang="en-US" baseline="0" dirty="0" smtClean="0"/>
              <a:t>, which comes from the fact that the second column was of order 4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way we get R43 by calculating 16 times R42, the more precise, minus one times R32, the less precise, divided by </a:t>
            </a:r>
            <a:r>
              <a:rPr lang="en-US" dirty="0" smtClean="0"/>
              <a:t>15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04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 on the Romberg approximations</a:t>
            </a:r>
            <a:r>
              <a:rPr lang="en-US" baseline="0" dirty="0" smtClean="0"/>
              <a:t> of the third column, which are of order 6, we can generate even more precise approximations of our defined integral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new approximations will be of order 6+2=8</a:t>
            </a:r>
          </a:p>
          <a:p>
            <a:endParaRPr lang="en-US" baseline="0" dirty="0" smtClean="0"/>
          </a:p>
          <a:p>
            <a:r>
              <a:rPr lang="en-US" baseline="0" dirty="0" smtClean="0"/>
              <a:t>R44 is generated combining the result R33 and R43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the </a:t>
            </a:r>
            <a:r>
              <a:rPr lang="en-US" baseline="0" dirty="0" smtClean="0"/>
              <a:t>exponent six</a:t>
            </a:r>
            <a:r>
              <a:rPr lang="en-US" baseline="0" dirty="0" smtClean="0"/>
              <a:t>, which comes from the fact that the second column was of order 6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53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presented the idea, let us explain</a:t>
            </a:r>
            <a:r>
              <a:rPr lang="en-US" baseline="0" dirty="0" smtClean="0"/>
              <a:t> in a generic way how a Romberg integration table is built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present as an example a table where we will have 5 columns and 5 lines</a:t>
            </a:r>
          </a:p>
          <a:p>
            <a:endParaRPr lang="en-US" baseline="0" dirty="0" smtClean="0"/>
          </a:p>
          <a:p>
            <a:r>
              <a:rPr lang="en-US" dirty="0" smtClean="0"/>
              <a:t>Lines are numbered</a:t>
            </a:r>
            <a:r>
              <a:rPr lang="en-US" baseline="0" dirty="0" smtClean="0"/>
              <a:t> with the index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and the columns with the index 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column will contain a series of approximation of our defined integral with increasing order.</a:t>
            </a:r>
          </a:p>
          <a:p>
            <a:r>
              <a:rPr lang="en-US" baseline="0" dirty="0" smtClean="0"/>
              <a:t>The first </a:t>
            </a:r>
            <a:r>
              <a:rPr lang="en-US" baseline="0" dirty="0" smtClean="0"/>
              <a:t>column, </a:t>
            </a:r>
            <a:r>
              <a:rPr lang="en-US" baseline="0" dirty="0" smtClean="0"/>
              <a:t>generated with the composite trapezoid rule, is of order 2</a:t>
            </a:r>
          </a:p>
          <a:p>
            <a:r>
              <a:rPr lang="en-US" baseline="0" dirty="0" smtClean="0"/>
              <a:t>Subsequent </a:t>
            </a:r>
            <a:r>
              <a:rPr lang="en-US" baseline="0" dirty="0" smtClean="0"/>
              <a:t>columns </a:t>
            </a:r>
            <a:r>
              <a:rPr lang="en-US" baseline="0" dirty="0" smtClean="0"/>
              <a:t>will be of order 4, 6, 8 and 10</a:t>
            </a:r>
          </a:p>
          <a:p>
            <a:endParaRPr lang="en-US" baseline="0" dirty="0" smtClean="0"/>
          </a:p>
          <a:p>
            <a:r>
              <a:rPr lang="en-US" dirty="0" smtClean="0"/>
              <a:t>Recall that each line corresponds to the application of the composite trapezoid rule with decreasing h</a:t>
            </a:r>
          </a:p>
          <a:p>
            <a:r>
              <a:rPr lang="en-US" dirty="0" smtClean="0"/>
              <a:t>Line one is with</a:t>
            </a:r>
            <a:r>
              <a:rPr lang="en-US" baseline="0" dirty="0" smtClean="0"/>
              <a:t> h, line two with h/2, line 3 with h/4, line 4 with h/8 and line 5 with h/16</a:t>
            </a:r>
          </a:p>
          <a:p>
            <a:endParaRPr lang="en-US" dirty="0" smtClean="0"/>
          </a:p>
          <a:p>
            <a:r>
              <a:rPr lang="en-US" dirty="0" smtClean="0"/>
              <a:t>This allows us to compute the approximations R11, R21 </a:t>
            </a:r>
            <a:r>
              <a:rPr lang="en-US" dirty="0" err="1" smtClean="0"/>
              <a:t>etc</a:t>
            </a:r>
            <a:r>
              <a:rPr lang="en-US" dirty="0" smtClean="0"/>
              <a:t> until R51 of the first column</a:t>
            </a:r>
          </a:p>
          <a:p>
            <a:endParaRPr lang="en-US" dirty="0" smtClean="0"/>
          </a:p>
          <a:p>
            <a:r>
              <a:rPr lang="en-US" dirty="0" smtClean="0"/>
              <a:t>Note this is the lengthy part of the work</a:t>
            </a:r>
          </a:p>
          <a:p>
            <a:endParaRPr lang="en-US" dirty="0" smtClean="0"/>
          </a:p>
          <a:p>
            <a:r>
              <a:rPr lang="en-US" dirty="0" smtClean="0"/>
              <a:t>Starting from this first column, we compute the entries of the second until 5</a:t>
            </a:r>
            <a:r>
              <a:rPr lang="en-US" baseline="30000" dirty="0" smtClean="0"/>
              <a:t>th</a:t>
            </a:r>
            <a:r>
              <a:rPr lang="en-US" dirty="0" smtClean="0"/>
              <a:t> column the way we explained in previous slides</a:t>
            </a:r>
          </a:p>
          <a:p>
            <a:endParaRPr lang="en-US" dirty="0" smtClean="0"/>
          </a:p>
          <a:p>
            <a:r>
              <a:rPr lang="en-US" dirty="0" smtClean="0"/>
              <a:t>This is achieved using the Romberg formula</a:t>
            </a:r>
          </a:p>
          <a:p>
            <a:endParaRPr lang="en-US" dirty="0" smtClean="0"/>
          </a:p>
          <a:p>
            <a:r>
              <a:rPr lang="en-US" dirty="0" smtClean="0"/>
              <a:t>Note the value</a:t>
            </a:r>
            <a:r>
              <a:rPr lang="en-US" baseline="0" dirty="0" smtClean="0"/>
              <a:t> of the exponent of the 2 in the formula. This value is 2(k-1), which is the order of the column k-1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formula can be rewritten as shown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500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apply Romberg integration on an example</a:t>
            </a:r>
          </a:p>
          <a:p>
            <a:endParaRPr lang="en-US" dirty="0" smtClean="0"/>
          </a:p>
          <a:p>
            <a:r>
              <a:rPr lang="en-US" dirty="0" smtClean="0"/>
              <a:t>We use the defined integral from</a:t>
            </a:r>
            <a:r>
              <a:rPr lang="en-US" baseline="0" dirty="0" smtClean="0"/>
              <a:t> 1 to 2 of the natural log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want to generate approximations until we reach an approximation of order 10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68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by preparing a table with 5 columns and </a:t>
            </a:r>
            <a:r>
              <a:rPr lang="en-US" dirty="0" smtClean="0"/>
              <a:t>5 lines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need five columns because</a:t>
            </a:r>
            <a:r>
              <a:rPr lang="en-US" baseline="0" dirty="0" smtClean="0"/>
              <a:t> we want to reach an approximation in order </a:t>
            </a:r>
            <a:r>
              <a:rPr lang="en-US" baseline="0" dirty="0" smtClean="0"/>
              <a:t>10 which will </a:t>
            </a:r>
            <a:r>
              <a:rPr lang="en-US" baseline="0" dirty="0" smtClean="0"/>
              <a:t>be the case for column k=5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706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five lines we have to chose the values of h</a:t>
            </a:r>
          </a:p>
          <a:p>
            <a:endParaRPr lang="en-US" dirty="0" smtClean="0"/>
          </a:p>
          <a:p>
            <a:r>
              <a:rPr lang="en-US" dirty="0" smtClean="0"/>
              <a:t>Usually, for </a:t>
            </a:r>
            <a:r>
              <a:rPr lang="en-US" dirty="0" err="1" smtClean="0"/>
              <a:t>i</a:t>
            </a:r>
            <a:r>
              <a:rPr lang="en-US" dirty="0" smtClean="0"/>
              <a:t>=1 one choses h as being the integration interval. In our case it is 2-1=1</a:t>
            </a:r>
          </a:p>
          <a:p>
            <a:endParaRPr lang="en-US" dirty="0" smtClean="0"/>
          </a:p>
          <a:p>
            <a:r>
              <a:rPr lang="en-US" dirty="0" smtClean="0"/>
              <a:t>Based on this choice, the subsequent lines</a:t>
            </a:r>
            <a:r>
              <a:rPr lang="en-US" baseline="0" dirty="0" smtClean="0"/>
              <a:t> have values of h equal to 0.5, 0.25, 0.125 and 0.0625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43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fill the first column by executing the composite trapezoid rule with the corresponding values of h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the lengthy part of the </a:t>
            </a:r>
            <a:r>
              <a:rPr lang="en-US" baseline="0" dirty="0" smtClean="0"/>
              <a:t>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invite you to try to produce this column using your octave script you developed for the trapezoid composite method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Once </a:t>
            </a:r>
            <a:r>
              <a:rPr lang="en-US" baseline="0" dirty="0" smtClean="0"/>
              <a:t>this first column </a:t>
            </a:r>
            <a:r>
              <a:rPr lang="en-US" baseline="0" dirty="0" smtClean="0"/>
              <a:t>is computed</a:t>
            </a:r>
            <a:r>
              <a:rPr lang="en-US" baseline="0" dirty="0" smtClean="0"/>
              <a:t>, the reminder of the columns are straight forward to calculate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920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second column is computed with the Romberg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 the first line of the column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sz="12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Same way, we compute the other lines.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second column is computed with the Romberg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 the first line of the column is 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2,2=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𝑅_2,1−𝑅_1,1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)/3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Same way, we compute the other lines.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795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proceed then with the column number 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line of the column is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2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Same way, we compute the other lines.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proceed then with the column number 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line of the column is</a:t>
                </a:r>
                <a:r>
                  <a:rPr lang="en-US" baseline="0" dirty="0" smtClean="0"/>
                  <a:t> 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−𝑅_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1200" b="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15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Same way, we compute the other lines.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Next we fill column number 4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line of the column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2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den>
                    </m:f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Same way, we compute the other lines.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Next we fill column number 4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line of the column </a:t>
                </a:r>
                <a:r>
                  <a:rPr lang="en-US" dirty="0" smtClean="0"/>
                  <a:t>is 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−𝑅_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3</a:t>
                </a:r>
                <a:r>
                  <a:rPr lang="en-US" sz="1200" b="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63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Same way, we compute the other lines.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25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previous lectures we learned how the error of composite methods behave</a:t>
            </a:r>
            <a:endParaRPr lang="en-CA" dirty="0" smtClean="0"/>
          </a:p>
          <a:p>
            <a:endParaRPr lang="en-US" dirty="0" smtClean="0"/>
          </a:p>
          <a:p>
            <a:r>
              <a:rPr lang="en-US" dirty="0" smtClean="0"/>
              <a:t>The total</a:t>
            </a:r>
            <a:r>
              <a:rPr lang="en-US" baseline="0" dirty="0" smtClean="0"/>
              <a:t> error has two contributions, truncation and round-off errors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one uses smaller values of h, the error decreases according the order of the truncation error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smaller values of h, round-off errors take over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consequence, there is a smallest possible error that can be achieved given a quadrature </a:t>
            </a:r>
            <a:r>
              <a:rPr lang="en-US" baseline="0" dirty="0" smtClean="0"/>
              <a:t>formula and given a number of digits used in the calculations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This observation motivates the development of higher order quadrature formulas</a:t>
            </a:r>
          </a:p>
          <a:p>
            <a:endParaRPr lang="en-US" baseline="0" dirty="0" smtClean="0"/>
          </a:p>
          <a:p>
            <a:r>
              <a:rPr lang="en-US" dirty="0" smtClean="0"/>
              <a:t>If one wants to reduce</a:t>
            </a:r>
            <a:r>
              <a:rPr lang="en-US" baseline="0" dirty="0" smtClean="0"/>
              <a:t> this limit in achievable error, one has to use a quadrature method with a higher order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75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And finally column number 5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contains only one entry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which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200" i="1">
                        <a:solidFill>
                          <a:srgbClr val="48A6A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255</m:t>
                        </m:r>
                      </m:den>
                    </m:f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And finally column number 5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This contains only one entry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which is 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5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5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256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5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−𝑅_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b="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255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971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baseline="0" dirty="0" smtClean="0"/>
              <a:t>we </a:t>
            </a:r>
            <a:r>
              <a:rPr lang="en-US" baseline="0" dirty="0" smtClean="0"/>
              <a:t>know the exact </a:t>
            </a:r>
            <a:r>
              <a:rPr lang="en-US" baseline="0" dirty="0" smtClean="0"/>
              <a:t>value of </a:t>
            </a:r>
            <a:r>
              <a:rPr lang="en-US" dirty="0" smtClean="0"/>
              <a:t>the defined</a:t>
            </a:r>
            <a:r>
              <a:rPr lang="en-US" baseline="0" dirty="0" smtClean="0"/>
              <a:t> integral we discuss, </a:t>
            </a:r>
            <a:r>
              <a:rPr lang="en-US" baseline="0" dirty="0" smtClean="0"/>
              <a:t>we can compute the true error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do this for the entries of each column of the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column, which is the composite trapezoid rule, is in order h square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column is in order 4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third column in order 6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column 4 is in order 8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single entry of column 5 would </a:t>
            </a:r>
            <a:r>
              <a:rPr lang="en-US" baseline="0" dirty="0" smtClean="0"/>
              <a:t>be in </a:t>
            </a:r>
            <a:r>
              <a:rPr lang="en-US" baseline="0" dirty="0" smtClean="0"/>
              <a:t>order 10 but having only a single point we cannot show the trend on the plot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graph illustrates in an impressive way how Romberg method’s can generate very high order approximations based on a low order method such as the composite Trapezoid method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41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</a:t>
            </a:r>
            <a:r>
              <a:rPr lang="en-US" baseline="0" dirty="0" smtClean="0"/>
              <a:t> Romberg table the best approximation is the entry in column 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420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Another</a:t>
                </a:r>
                <a:r>
                  <a:rPr lang="en-US" baseline="0" dirty="0" smtClean="0"/>
                  <a:t> benefit of Romberg’s method is that we estimate the truncation errors at very low cost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Line 5 of the table contains always the best approximation for a given order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use Richardson’s formula to estimate the truncation error of these approximations</a:t>
                </a:r>
              </a:p>
              <a:p>
                <a:r>
                  <a:rPr lang="en-US" baseline="0" dirty="0" smtClean="0"/>
                  <a:t>Indeed, for each column, </a:t>
                </a:r>
                <a:r>
                  <a:rPr lang="en-US" baseline="0" dirty="0" smtClean="0"/>
                  <a:t>except </a:t>
                </a:r>
                <a:r>
                  <a:rPr lang="en-US" baseline="0" dirty="0" smtClean="0"/>
                  <a:t>the last, we have approximations with two values of h: h=0.0625 and h=0.125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For the first column the error estimation  is given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 smtClean="0"/>
                  <a:t>. </a:t>
                </a:r>
              </a:p>
              <a:p>
                <a:r>
                  <a:rPr lang="en-CA" dirty="0" smtClean="0"/>
                  <a:t>The exponent two in the denominator</a:t>
                </a:r>
                <a:r>
                  <a:rPr lang="en-CA" baseline="0" dirty="0" smtClean="0"/>
                  <a:t> is because this column is of order two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second column we estimate the error of the last line of the column according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5,</m:t>
                                </m:r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48A6AD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200" i="1">
                                <a:solidFill>
                                  <a:srgbClr val="48A6AD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CA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Again, the </a:t>
                </a:r>
                <a:r>
                  <a:rPr lang="en-CA" dirty="0" smtClean="0"/>
                  <a:t>exponent four in the denominator</a:t>
                </a:r>
                <a:r>
                  <a:rPr lang="en-CA" baseline="0" dirty="0" smtClean="0"/>
                  <a:t> is because this column is of order four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same way we can estimate the errors of the last entries of column 3 and 4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For the last column we can not give any error estimation because we don’t have available two approximations of the integral computed with two different values h</a:t>
                </a:r>
                <a:endParaRPr lang="en-CA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Another</a:t>
                </a:r>
                <a:r>
                  <a:rPr lang="en-US" baseline="0" dirty="0" smtClean="0"/>
                  <a:t> benefit of Romberg’s method is that we estimate the truncation errors at very low cost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Line 5 of the table contains always the best approximation for a given order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use Richardson’s formula to estimate the truncation error of these approximations</a:t>
                </a:r>
              </a:p>
              <a:p>
                <a:r>
                  <a:rPr lang="en-US" baseline="0" dirty="0" smtClean="0"/>
                  <a:t>Indeed, for each column, expect the last, we have approximations with two values of h: h=0.0625 and h=0.125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For the first column the error estimation  is given by 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𝑅_5,1−𝑅_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1200" b="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2^2−1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)|</a:t>
                </a:r>
                <a:r>
                  <a:rPr lang="en-CA" dirty="0" smtClean="0"/>
                  <a:t>. </a:t>
                </a:r>
              </a:p>
              <a:p>
                <a:r>
                  <a:rPr lang="en-CA" dirty="0" smtClean="0"/>
                  <a:t>The exponent two in the denominator</a:t>
                </a:r>
                <a:r>
                  <a:rPr lang="en-CA" baseline="0" dirty="0" smtClean="0"/>
                  <a:t> is because this column is of order two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For the second column we estimate the error of the last line of the column according </a:t>
                </a:r>
                <a:r>
                  <a:rPr lang="en-US" sz="1200" i="0" smtClean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𝑅_5,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−𝑅_4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,2</a:t>
                </a:r>
                <a:r>
                  <a:rPr lang="en-US" sz="1200" b="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2^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−1</a:t>
                </a:r>
                <a:r>
                  <a:rPr lang="en-US" sz="1200" i="0">
                    <a:solidFill>
                      <a:srgbClr val="48A6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)|</a:t>
                </a:r>
                <a:endParaRPr lang="en-CA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Again, the </a:t>
                </a:r>
                <a:r>
                  <a:rPr lang="en-CA" dirty="0" smtClean="0"/>
                  <a:t>exponent four in the denominator</a:t>
                </a:r>
                <a:r>
                  <a:rPr lang="en-CA" baseline="0" dirty="0" smtClean="0"/>
                  <a:t> is because this column is of order four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The same way we can estimate the errors of the last entries of column 3 and 4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For the last column we can not give any error estimation because we don’t have available two approximations of the integral computed with two different values h</a:t>
                </a:r>
                <a:endParaRPr lang="en-CA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795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compute explicitly</a:t>
            </a:r>
            <a:r>
              <a:rPr lang="en-US" baseline="0" dirty="0" smtClean="0"/>
              <a:t> these values we can observe how the error decreases drastically with each column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859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cannot give an approximation for the last column we will use the one from the previous one,</a:t>
            </a:r>
            <a:r>
              <a:rPr lang="en-US" baseline="0" dirty="0" smtClean="0"/>
              <a:t> knowing that we have a conservative estimation. </a:t>
            </a:r>
            <a:endParaRPr lang="en-US" baseline="0" dirty="0" smtClean="0"/>
          </a:p>
          <a:p>
            <a:r>
              <a:rPr lang="en-US" baseline="0" dirty="0" smtClean="0"/>
              <a:t>In </a:t>
            </a:r>
            <a:r>
              <a:rPr lang="en-US" baseline="0" dirty="0" smtClean="0"/>
              <a:t>reality, the error of the last column is lower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that we have the complete table let us make a few </a:t>
            </a:r>
            <a:r>
              <a:rPr lang="en-US" baseline="0" dirty="0" smtClean="0"/>
              <a:t>remarks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First, we note that the hard work is to generate the first column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once the first column </a:t>
            </a:r>
            <a:r>
              <a:rPr lang="en-US" baseline="0" dirty="0" smtClean="0"/>
              <a:t>is </a:t>
            </a:r>
            <a:r>
              <a:rPr lang="en-US" baseline="0" dirty="0" smtClean="0"/>
              <a:t>calculated, we can compute at almost no cost all the other entries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show the power of Romberg’s method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Romberg’s method </a:t>
            </a:r>
            <a:r>
              <a:rPr lang="en-US" baseline="0" dirty="0" smtClean="0"/>
              <a:t>allows </a:t>
            </a:r>
            <a:r>
              <a:rPr lang="en-US" baseline="0" dirty="0" smtClean="0"/>
              <a:t>at almost no cost, to generate high precision approximations from low precision approximations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have all the table, I invite you to try to reproduce it </a:t>
            </a:r>
            <a:r>
              <a:rPr lang="en-US" baseline="0" dirty="0" smtClean="0"/>
              <a:t>assuming </a:t>
            </a:r>
            <a:r>
              <a:rPr lang="en-US" baseline="0" dirty="0" smtClean="0"/>
              <a:t>the entries of the first column are given.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242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Romberg’s integration proceeds in two steps:</a:t>
            </a:r>
          </a:p>
          <a:p>
            <a:pPr marL="400050" lvl="1" indent="0">
              <a:buFont typeface="+mj-lt"/>
              <a:buNone/>
            </a:pPr>
            <a:endParaRPr lang="en-US" dirty="0" smtClean="0"/>
          </a:p>
          <a:p>
            <a:pPr marL="0" lvl="0" indent="0">
              <a:buFont typeface="+mj-lt"/>
              <a:buNone/>
            </a:pPr>
            <a:r>
              <a:rPr lang="en-CA" smtClean="0"/>
              <a:t>1. Estimate </a:t>
            </a:r>
            <a:r>
              <a:rPr lang="en-CA" dirty="0" smtClean="0"/>
              <a:t>the error with Richardson’s error formula</a:t>
            </a:r>
          </a:p>
          <a:p>
            <a:pPr marL="171450" lvl="0" indent="-228600">
              <a:buFont typeface="+mj-lt"/>
              <a:buAutoNum type="arabicPeriod"/>
            </a:pPr>
            <a:endParaRPr lang="en-CA" dirty="0" smtClean="0"/>
          </a:p>
          <a:p>
            <a:pPr marL="0" lvl="0" indent="0">
              <a:buFont typeface="+mj-lt"/>
              <a:buNone/>
            </a:pPr>
            <a:r>
              <a:rPr lang="en-US" dirty="0" smtClean="0"/>
              <a:t>2. Extrapolate, based on the error estimation, to an improved approximation of the defined integral</a:t>
            </a:r>
          </a:p>
          <a:p>
            <a:pPr marL="0" lvl="0" indent="0">
              <a:buFont typeface="+mj-lt"/>
              <a:buNone/>
            </a:pPr>
            <a:endParaRPr lang="en-US" dirty="0" smtClean="0"/>
          </a:p>
          <a:p>
            <a:r>
              <a:rPr lang="en-US" dirty="0" smtClean="0"/>
              <a:t>Romberg’s method allows, given approximations at low order, to generate at almost no cost high order approximations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892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several ways to develop higher order methods</a:t>
            </a:r>
          </a:p>
          <a:p>
            <a:endParaRPr lang="en-US" dirty="0" smtClean="0"/>
          </a:p>
          <a:p>
            <a:r>
              <a:rPr lang="en-US" dirty="0" smtClean="0"/>
              <a:t>Possible ways include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Develop new methods with more interpolating points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Develop better quadrature formulas by placing in a smarter way interpolating points</a:t>
            </a:r>
          </a:p>
          <a:p>
            <a:endParaRPr lang="en-US" dirty="0" smtClean="0"/>
          </a:p>
          <a:p>
            <a:r>
              <a:rPr lang="en-US" dirty="0" smtClean="0"/>
              <a:t>This aspect will be discussed in </a:t>
            </a:r>
            <a:r>
              <a:rPr lang="en-US" dirty="0" smtClean="0"/>
              <a:t>a coming lecture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third possible way, among many more that exists, is the Romberg integration</a:t>
            </a:r>
          </a:p>
          <a:p>
            <a:endParaRPr lang="en-US" dirty="0" smtClean="0"/>
          </a:p>
          <a:p>
            <a:r>
              <a:rPr lang="en-US" dirty="0" smtClean="0"/>
              <a:t>In this lecture we will explore this third way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17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give an overview of Romberg’s integration method</a:t>
                </a:r>
              </a:p>
              <a:p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First we use a composite method with two different step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to approximate the </a:t>
                </a:r>
                <a:r>
                  <a:rPr lang="en-US" dirty="0"/>
                  <a:t>defined </a:t>
                </a:r>
                <a:r>
                  <a:rPr lang="en-US" dirty="0" smtClean="0"/>
                  <a:t>integral</a:t>
                </a:r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Second, we </a:t>
                </a:r>
                <a:r>
                  <a:rPr lang="en-CA" dirty="0" smtClean="0"/>
                  <a:t>estimate </a:t>
                </a:r>
                <a:r>
                  <a:rPr lang="en-CA" dirty="0"/>
                  <a:t>the error with Richardson’s error </a:t>
                </a:r>
                <a:r>
                  <a:rPr lang="en-CA" dirty="0" smtClean="0"/>
                  <a:t>formula</a:t>
                </a:r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And third </a:t>
                </a:r>
                <a:r>
                  <a:rPr lang="en-US" dirty="0" smtClean="0"/>
                  <a:t>we </a:t>
                </a:r>
                <a:r>
                  <a:rPr lang="en-US" dirty="0" smtClean="0"/>
                  <a:t>extrapolate</a:t>
                </a:r>
                <a:r>
                  <a:rPr lang="en-US" dirty="0"/>
                  <a:t>, based on the error estimation, to an improved approximation of the defined </a:t>
                </a:r>
                <a:r>
                  <a:rPr lang="en-US" dirty="0" smtClean="0"/>
                  <a:t>integral</a:t>
                </a:r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We will now explain</a:t>
                </a:r>
                <a:r>
                  <a:rPr lang="en-US" baseline="0" dirty="0" smtClean="0"/>
                  <a:t> in details each of these steps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Note</a:t>
                </a:r>
                <a:r>
                  <a:rPr lang="en-US" baseline="0" dirty="0" smtClean="0"/>
                  <a:t> that i</a:t>
                </a:r>
                <a:r>
                  <a:rPr lang="en-US" dirty="0" smtClean="0"/>
                  <a:t>n Romberg integration the convention is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 smtClean="0"/>
                  <a:t>is </a:t>
                </a:r>
                <a:r>
                  <a:rPr lang="en-CA" dirty="0"/>
                  <a:t>half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We will follow this convention</a:t>
                </a:r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give an overview of Romberg’s integration method</a:t>
                </a:r>
              </a:p>
              <a:p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First we use a composite method with two different step sizes </a:t>
                </a:r>
                <a:r>
                  <a:rPr lang="en-US" i="0">
                    <a:latin typeface="Cambria Math" panose="02040503050406030204" pitchFamily="18" charset="0"/>
                  </a:rPr>
                  <a:t>ℎ_1</a:t>
                </a:r>
                <a:r>
                  <a:rPr lang="en-CA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ℎ_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CA" dirty="0"/>
                  <a:t> to approximate the </a:t>
                </a:r>
                <a:r>
                  <a:rPr lang="en-US" dirty="0"/>
                  <a:t>defined </a:t>
                </a:r>
                <a:r>
                  <a:rPr lang="en-US" dirty="0" smtClean="0"/>
                  <a:t>integral</a:t>
                </a:r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Second, we e</a:t>
                </a:r>
                <a:r>
                  <a:rPr lang="en-CA" dirty="0" err="1" smtClean="0"/>
                  <a:t>stimate</a:t>
                </a:r>
                <a:r>
                  <a:rPr lang="en-CA" dirty="0" smtClean="0"/>
                  <a:t> </a:t>
                </a:r>
                <a:r>
                  <a:rPr lang="en-CA" dirty="0"/>
                  <a:t>the error with Richardson’s error </a:t>
                </a:r>
                <a:r>
                  <a:rPr lang="en-CA" dirty="0" smtClean="0"/>
                  <a:t>formula</a:t>
                </a:r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And third  we extrapolate</a:t>
                </a:r>
                <a:r>
                  <a:rPr lang="en-US" dirty="0"/>
                  <a:t>, based on the error estimation, to an improved approximation of the defined </a:t>
                </a:r>
                <a:r>
                  <a:rPr lang="en-US" dirty="0" smtClean="0"/>
                  <a:t>integral</a:t>
                </a:r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We will now explain</a:t>
                </a:r>
                <a:r>
                  <a:rPr lang="en-US" baseline="0" dirty="0" smtClean="0"/>
                  <a:t> in details each of these steps</a:t>
                </a:r>
              </a:p>
              <a:p>
                <a:pPr marL="0" indent="0">
                  <a:buFont typeface="+mj-lt"/>
                  <a:buNone/>
                </a:pPr>
                <a:endParaRPr lang="en-US" baseline="0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Note</a:t>
                </a:r>
                <a:r>
                  <a:rPr lang="en-US" baseline="0" dirty="0" smtClean="0"/>
                  <a:t> that i</a:t>
                </a:r>
                <a:r>
                  <a:rPr lang="en-US" dirty="0" smtClean="0"/>
                  <a:t>n Romberg integration the convention is to use </a:t>
                </a:r>
                <a:r>
                  <a:rPr lang="en-US" i="0">
                    <a:latin typeface="Cambria Math" panose="02040503050406030204" pitchFamily="18" charset="0"/>
                  </a:rPr>
                  <a:t>ℎ_1</a:t>
                </a:r>
                <a:r>
                  <a:rPr lang="en-CA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ℎ_2</a:t>
                </a:r>
                <a:r>
                  <a:rPr lang="en-CA" dirty="0"/>
                  <a:t>  such that </a:t>
                </a:r>
                <a:r>
                  <a:rPr lang="en-US" i="0">
                    <a:latin typeface="Cambria Math" panose="02040503050406030204" pitchFamily="18" charset="0"/>
                  </a:rPr>
                  <a:t>ℎ_2</a:t>
                </a:r>
                <a:r>
                  <a:rPr lang="en-CA" dirty="0"/>
                  <a:t>  is half of </a:t>
                </a:r>
                <a:r>
                  <a:rPr lang="en-US" i="0">
                    <a:latin typeface="Cambria Math" panose="02040503050406030204" pitchFamily="18" charset="0"/>
                  </a:rPr>
                  <a:t>ℎ_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endParaRPr lang="en-US" dirty="0" smtClean="0"/>
              </a:p>
              <a:p>
                <a:pPr marL="0" indent="0">
                  <a:buFont typeface="+mj-lt"/>
                  <a:buNone/>
                </a:pPr>
                <a:endParaRPr lang="en-US" dirty="0" smtClean="0"/>
              </a:p>
              <a:p>
                <a:pPr marL="0" indent="0">
                  <a:buFont typeface="+mj-lt"/>
                  <a:buNone/>
                </a:pPr>
                <a:r>
                  <a:rPr lang="en-US" dirty="0" smtClean="0"/>
                  <a:t>We will follow this convention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63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discuss the first two steps which consist in applying a composite method with two steps sizes </a:t>
                </a:r>
                <a:r>
                  <a:rPr lang="en-US" dirty="0" smtClean="0"/>
                  <a:t>h1=2h </a:t>
                </a:r>
                <a:r>
                  <a:rPr lang="en-US" dirty="0" smtClean="0"/>
                  <a:t>and </a:t>
                </a:r>
                <a:r>
                  <a:rPr lang="en-US" dirty="0" smtClean="0"/>
                  <a:t>h2=h </a:t>
                </a:r>
                <a:r>
                  <a:rPr lang="en-US" dirty="0" smtClean="0"/>
                  <a:t>followed</a:t>
                </a:r>
                <a:r>
                  <a:rPr lang="en-US" baseline="0" dirty="0" smtClean="0"/>
                  <a:t> by the estimation of the error using the Richardson error formula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From the lecture on Richardson’s error formula we know that</a:t>
                </a:r>
                <a:r>
                  <a:rPr lang="en-US" baseline="0" dirty="0" smtClean="0"/>
                  <a:t> the error is estimated </a:t>
                </a:r>
                <a:r>
                  <a:rPr lang="en-US" baseline="0" dirty="0" smtClean="0"/>
                  <a:t>as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as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we used </a:t>
                </a:r>
                <a:r>
                  <a:rPr lang="en-US" dirty="0" smtClean="0"/>
                  <a:t>as first step size </a:t>
                </a:r>
                <a:r>
                  <a:rPr lang="en-US" baseline="0" dirty="0" smtClean="0"/>
                  <a:t>h1=2h and second step size h2=h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now discuss the first two steps which consist in applying a composite method with two steps sizes 2h and h followed</a:t>
                </a:r>
                <a:r>
                  <a:rPr lang="en-US" baseline="0" dirty="0" smtClean="0"/>
                  <a:t> by the estimation of the error using the Richardson error formula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From the lecture on Richardson’s error formula we know that</a:t>
                </a:r>
                <a:r>
                  <a:rPr lang="en-US" baseline="0" dirty="0" smtClean="0"/>
                  <a:t> the error is estimated as</a:t>
                </a:r>
                <a:endParaRPr lang="en-US" sz="800" dirty="0"/>
              </a:p>
              <a:p>
                <a:pPr marL="0" indent="0">
                  <a:buNone/>
                </a:pPr>
                <a:r>
                  <a:rPr lang="en-US" i="0">
                    <a:latin typeface="Cambria Math" panose="02040503050406030204" pitchFamily="18" charset="0"/>
                  </a:rPr>
                  <a:t>𝐸(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ℎ)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≅(</a:t>
                </a:r>
                <a:r>
                  <a:rPr lang="en-US" i="0">
                    <a:latin typeface="Cambria Math" panose="02040503050406030204" pitchFamily="18" charset="0"/>
                  </a:rPr>
                  <a:t>𝐼(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ℎ)</a:t>
                </a:r>
                <a:r>
                  <a:rPr lang="en-US" i="0">
                    <a:latin typeface="Cambria Math" panose="02040503050406030204" pitchFamily="18" charset="0"/>
                  </a:rPr>
                  <a:t>−𝐼(</a:t>
                </a:r>
                <a:r>
                  <a:rPr lang="en-US" i="0" smtClean="0">
                    <a:latin typeface="Cambria Math" panose="02040503050406030204" pitchFamily="18" charset="0"/>
                  </a:rPr>
                  <a:t>2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ℎ)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𝑞−1)</a:t>
                </a:r>
                <a:endParaRPr lang="en-CA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we use as first step size </a:t>
                </a:r>
                <a:r>
                  <a:rPr lang="en-US" baseline="0" dirty="0" smtClean="0"/>
                  <a:t>h1=2h and second step size h2=h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34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Next step is the extrapolation</a:t>
                </a:r>
                <a:r>
                  <a:rPr lang="en-US" baseline="0" dirty="0" smtClean="0"/>
                  <a:t> step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we can estimate the error with Richardson, we can use this estimation to improve the approximation provided by the quadrature method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Our defined integral can therefore be estimated as I(h), the approximation provided by our quadrature method using a step size h, plus the error estimation form Richardson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aseline="0" dirty="0" smtClean="0"/>
                  <a:t> </a:t>
                </a:r>
                <a:r>
                  <a:rPr lang="en-US" baseline="0" dirty="0" smtClean="0"/>
                  <a:t>Here </a:t>
                </a:r>
                <a:r>
                  <a:rPr lang="en-US" baseline="0" dirty="0" smtClean="0"/>
                  <a:t>I(2h) is the approximation calculated by our quadrature method with a step size 2h and q is the order of the quadrature </a:t>
                </a:r>
                <a:r>
                  <a:rPr lang="en-US" baseline="0" dirty="0" smtClean="0"/>
                  <a:t>method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simplify this expression and obtain an approximation of our defined integral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Next step is the extrapolation</a:t>
                </a:r>
                <a:r>
                  <a:rPr lang="en-US" baseline="0" dirty="0" smtClean="0"/>
                  <a:t> step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we can estimate the error with Richardson, we can use this estimation to improve the approximation provided by the quadrature method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Our defined integral can therefore be estimated as I(h), the approximation provided by our quadrature method using a step size h, plus the error estimation form Richardson which is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𝐼(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ℎ)</a:t>
                </a:r>
                <a:r>
                  <a:rPr lang="en-US" i="0">
                    <a:latin typeface="Cambria Math" panose="02040503050406030204" pitchFamily="18" charset="0"/>
                  </a:rPr>
                  <a:t>−𝐼(</a:t>
                </a:r>
                <a:r>
                  <a:rPr lang="en-US" i="0" smtClean="0">
                    <a:latin typeface="Cambria Math" panose="02040503050406030204" pitchFamily="18" charset="0"/>
                  </a:rPr>
                  <a:t>2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ℎ)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𝑞−1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baseline="0" dirty="0" smtClean="0"/>
                  <a:t>, where I(2h) is the approximation calculated by our quadrature method with a step size 2h and q is the order of the quadrature </a:t>
                </a:r>
                <a:r>
                  <a:rPr lang="en-US" baseline="0" dirty="0" err="1" smtClean="0"/>
                  <a:t>metdod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can simplify this expression and obtain an approximation of our defined integral as 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2^𝑞 </a:t>
                </a:r>
                <a:r>
                  <a:rPr lang="en-US" i="0">
                    <a:latin typeface="Cambria Math" panose="02040503050406030204" pitchFamily="18" charset="0"/>
                  </a:rPr>
                  <a:t>𝐼(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ℎ)</a:t>
                </a:r>
                <a:r>
                  <a:rPr lang="en-US" i="0">
                    <a:latin typeface="Cambria Math" panose="02040503050406030204" pitchFamily="18" charset="0"/>
                  </a:rPr>
                  <a:t>−𝐼(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2ℎ)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2^𝑞−1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07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usefulness of Romberg’s extrapolation</a:t>
                </a:r>
                <a:r>
                  <a:rPr lang="en-US" baseline="0" dirty="0" smtClean="0"/>
                  <a:t> comes from the following theorem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dirty="0"/>
                  <a:t> be a quadrature formula for a defined integral with a truncation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is an approximation of the defined integral </a:t>
                </a:r>
                <a:r>
                  <a:rPr lang="en-CA" dirty="0"/>
                  <a:t>with a truncation error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e>
                    </m:d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</a:t>
                </a:r>
                <a:r>
                  <a:rPr lang="en-US" baseline="0" dirty="0" smtClean="0"/>
                  <a:t> does that mean and imply?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This theorem shows that whenever you add the Richardson error estimation to an approximation of the defined integral, you obtain a better approximation of the integral, the so-called Romberg approximation R(h)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This is rather expected as we learned previously that the Richardson error formula is an excellent approximation of the truncation error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What is unexpected that this improved approximation is significantly better, in fact two orders </a:t>
                </a:r>
                <a:r>
                  <a:rPr lang="en-US" baseline="0" dirty="0" smtClean="0"/>
                  <a:t>better</a:t>
                </a:r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usefulness of Romberg’s extrapolation</a:t>
                </a:r>
                <a:r>
                  <a:rPr lang="en-US" baseline="0" dirty="0" smtClean="0"/>
                  <a:t> comes from the following theorem</a:t>
                </a:r>
              </a:p>
              <a:p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:r>
                  <a:rPr lang="en-US" i="0">
                    <a:latin typeface="Cambria Math" panose="02040503050406030204" pitchFamily="18" charset="0"/>
                  </a:rPr>
                  <a:t>𝐼(ℎ)</a:t>
                </a:r>
                <a:r>
                  <a:rPr lang="en-CA" dirty="0"/>
                  <a:t> be a quadrature formula for a defined integral with a truncation error in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𝑂(ℎ^𝑞 )</a:t>
                </a:r>
                <a:r>
                  <a:rPr lang="en-CA" dirty="0"/>
                  <a:t>. Then</a:t>
                </a:r>
              </a:p>
              <a:p>
                <a:pPr marL="0" indent="0">
                  <a:buNone/>
                </a:pPr>
                <a:r>
                  <a:rPr lang="en-US" b="0" i="0" smtClean="0">
                    <a:latin typeface="Cambria Math" panose="02040503050406030204" pitchFamily="18" charset="0"/>
                  </a:rPr>
                  <a:t>𝑅(ℎ)=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(2^𝑞 </a:t>
                </a:r>
                <a:r>
                  <a:rPr lang="en-US" i="0">
                    <a:latin typeface="Cambria Math" panose="02040503050406030204" pitchFamily="18" charset="0"/>
                  </a:rPr>
                  <a:t>𝐼(ℎ)−𝐼(2ℎ)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)/(2^𝑞−1)</a:t>
                </a:r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is an approximation of the defined integral </a:t>
                </a:r>
                <a:r>
                  <a:rPr lang="en-CA" dirty="0"/>
                  <a:t>with a truncation error in </a:t>
                </a:r>
                <a:r>
                  <a:rPr lang="en-US" i="0">
                    <a:latin typeface="Cambria Math" panose="02040503050406030204" pitchFamily="18" charset="0"/>
                  </a:rPr>
                  <a:t>𝑂(ℎ^(𝑞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+2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)</a:t>
                </a:r>
                <a:endParaRPr lang="en-CA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What</a:t>
                </a:r>
                <a:r>
                  <a:rPr lang="en-US" baseline="0" dirty="0" smtClean="0"/>
                  <a:t> does that mean and imply?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This theorem shows that whenever you add the Richardson error estimation to an approximation of the defined integral, you obtain a better </a:t>
                </a:r>
                <a:r>
                  <a:rPr lang="en-US" baseline="0" dirty="0" smtClean="0"/>
                  <a:t>approximation of the integral, the so-called Romberg approximation R(h)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This is rather expected as we learned previously that the Richardson error formula is an excellent approximation of the truncation error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r>
                  <a:rPr lang="en-US" baseline="0" dirty="0" smtClean="0"/>
                  <a:t>What is unexpected that this improved approximation is significantly better, in fact two orders better</a:t>
                </a:r>
              </a:p>
              <a:p>
                <a:pPr marL="0" indent="0">
                  <a:buNone/>
                </a:pPr>
                <a:endParaRPr lang="en-US" baseline="0" dirty="0" smtClean="0"/>
              </a:p>
              <a:p>
                <a:pPr marL="0" indent="0">
                  <a:buNone/>
                </a:pPr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17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can we use this result?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theorem allows to iteratively, starting with a low order method, to produce higher order approximations of a defined integral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if we start with the composite Trapezoid method,</a:t>
                </a:r>
                <a:r>
                  <a:rPr lang="en-US" baseline="0" dirty="0" smtClean="0"/>
                  <a:t> which is in second order, </a:t>
                </a:r>
                <a:r>
                  <a:rPr lang="en-US" baseline="0" dirty="0" smtClean="0"/>
                  <a:t>then </a:t>
                </a:r>
                <a:r>
                  <a:rPr lang="en-US" baseline="0" dirty="0" smtClean="0"/>
                  <a:t>the improved approximation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r>
                  <a:rPr lang="en-US" dirty="0" smtClean="0"/>
                  <a:t>is </a:t>
                </a:r>
                <a:r>
                  <a:rPr lang="en-US" dirty="0" smtClean="0"/>
                  <a:t>of order</a:t>
                </a:r>
                <a:r>
                  <a:rPr lang="en-US" baseline="0" dirty="0" smtClean="0"/>
                  <a:t> 4 in the truncation error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Which means it is as precise as Simpson 1/3 rule!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can we use this result?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theorem allows to iteratively, starting with a low order method, to produce higher order approximations of a defined integral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example, if we start </a:t>
                </a:r>
                <a:r>
                  <a:rPr lang="en-US" dirty="0" smtClean="0"/>
                  <a:t>with the composite Trapezoid method,</a:t>
                </a:r>
                <a:r>
                  <a:rPr lang="en-US" baseline="0" dirty="0" smtClean="0"/>
                  <a:t> which is in second order, than the improved approximation </a:t>
                </a: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𝑅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(ℎ)=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𝐼(ℎ)−𝐼(2ℎ)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)/(2^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−1)</a:t>
                </a:r>
                <a:endParaRPr lang="en-CA" dirty="0" smtClean="0"/>
              </a:p>
              <a:p>
                <a:r>
                  <a:rPr lang="en-US" dirty="0" smtClean="0"/>
                  <a:t>Is of order</a:t>
                </a:r>
                <a:r>
                  <a:rPr lang="en-US" baseline="0" dirty="0" smtClean="0"/>
                  <a:t> 4 in the truncation error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Which means it is as precise as Simpson 1/3 rule!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19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we can produce several of such approximations with various step sizes all multiple of two for each others</a:t>
            </a:r>
          </a:p>
          <a:p>
            <a:endParaRPr lang="en-US" dirty="0" smtClean="0"/>
          </a:p>
          <a:p>
            <a:r>
              <a:rPr lang="en-US" dirty="0" smtClean="0"/>
              <a:t>Let us produce approximations for step size of h, h/2 and h/4</a:t>
            </a:r>
          </a:p>
          <a:p>
            <a:endParaRPr lang="en-US" dirty="0" smtClean="0"/>
          </a:p>
          <a:p>
            <a:r>
              <a:rPr lang="en-US" dirty="0" smtClean="0"/>
              <a:t>For each of these step sizes we use the composite trapezoid rule to calculate the approximation of</a:t>
            </a:r>
            <a:r>
              <a:rPr lang="en-US" baseline="0" dirty="0" smtClean="0"/>
              <a:t> the defined integral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these approximations will be in order two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us call the produced approximations R11, R21 and R31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here a systematic notation</a:t>
            </a:r>
          </a:p>
          <a:p>
            <a:r>
              <a:rPr lang="en-US" baseline="0" dirty="0" smtClean="0"/>
              <a:t>The first index represents the line of the table we are producing and the second index is the column of the 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Based on this first column, which we generated using the composite trapezoid rule, we can </a:t>
            </a:r>
            <a:r>
              <a:rPr lang="en-US" baseline="0" dirty="0" smtClean="0"/>
              <a:t>generate </a:t>
            </a:r>
            <a:r>
              <a:rPr lang="en-US" baseline="0" dirty="0" smtClean="0"/>
              <a:t>a second column with Romberg approximations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 R22 is computed based on R12 and R22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the </a:t>
            </a:r>
            <a:r>
              <a:rPr lang="en-US" baseline="0" dirty="0" smtClean="0"/>
              <a:t>exponent “2</a:t>
            </a:r>
            <a:r>
              <a:rPr lang="en-US" baseline="0" dirty="0" smtClean="0"/>
              <a:t>” in the Romberg formula which is because the composite Trapezoid method is of order 2</a:t>
            </a:r>
          </a:p>
          <a:p>
            <a:endParaRPr lang="en-US" baseline="0" dirty="0" smtClean="0"/>
          </a:p>
          <a:p>
            <a:r>
              <a:rPr lang="en-US" dirty="0" smtClean="0"/>
              <a:t>Same way we get R32 by calculating 4 times R31, the more precise, minus one times R21, the less precise, divided by 3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62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7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7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34" Type="http://schemas.openxmlformats.org/officeDocument/2006/relationships/image" Target="../media/image6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smtClean="0"/>
              <a:t>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191-313E-49F4-B08A-04E74C7B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1F60-3A64-4DEE-841D-F5FF6BAE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which can get higher order approximations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/>
              <p:nvPr/>
            </p:nvSpPr>
            <p:spPr>
              <a:xfrm>
                <a:off x="1076290" y="3248044"/>
                <a:ext cx="94666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90" y="3248044"/>
                <a:ext cx="946669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/>
              <p:nvPr/>
            </p:nvSpPr>
            <p:spPr>
              <a:xfrm>
                <a:off x="1066800" y="4036991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036991"/>
                <a:ext cx="956159" cy="606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/>
              <p:nvPr/>
            </p:nvSpPr>
            <p:spPr>
              <a:xfrm>
                <a:off x="1066800" y="2291394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91394"/>
                <a:ext cx="133036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A5647D-FA8F-4E70-A11A-A6777FAF8D58}"/>
              </a:ext>
            </a:extLst>
          </p:cNvPr>
          <p:cNvCxnSpPr/>
          <p:nvPr/>
        </p:nvCxnSpPr>
        <p:spPr>
          <a:xfrm>
            <a:off x="533400" y="3065481"/>
            <a:ext cx="1013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/>
              <p:nvPr/>
            </p:nvSpPr>
            <p:spPr>
              <a:xfrm>
                <a:off x="2435264" y="4036991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64" y="4036991"/>
                <a:ext cx="956159" cy="606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/>
              <p:nvPr/>
            </p:nvSpPr>
            <p:spPr>
              <a:xfrm>
                <a:off x="1092200" y="4776557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4776557"/>
                <a:ext cx="956159" cy="606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/>
              <p:nvPr/>
            </p:nvSpPr>
            <p:spPr>
              <a:xfrm>
                <a:off x="2460664" y="4772394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64" y="4772394"/>
                <a:ext cx="956159" cy="606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/>
              <p:nvPr/>
            </p:nvSpPr>
            <p:spPr>
              <a:xfrm>
                <a:off x="2667000" y="2287813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87813"/>
                <a:ext cx="133036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222614-63B5-40F9-BFBD-95EAC8EFB724}"/>
              </a:ext>
            </a:extLst>
          </p:cNvPr>
          <p:cNvCxnSpPr>
            <a:cxnSpLocks/>
          </p:cNvCxnSpPr>
          <p:nvPr/>
        </p:nvCxnSpPr>
        <p:spPr>
          <a:xfrm>
            <a:off x="3645423" y="4294865"/>
            <a:ext cx="457200" cy="563564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4B8D5C-FFD1-4995-B625-8DB48802B02B}"/>
              </a:ext>
            </a:extLst>
          </p:cNvPr>
          <p:cNvCxnSpPr>
            <a:cxnSpLocks/>
          </p:cNvCxnSpPr>
          <p:nvPr/>
        </p:nvCxnSpPr>
        <p:spPr>
          <a:xfrm>
            <a:off x="3645423" y="5080946"/>
            <a:ext cx="4572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1D032B-7A25-4D55-B078-B6571339E137}"/>
                  </a:ext>
                </a:extLst>
              </p:cNvPr>
              <p:cNvSpPr/>
              <p:nvPr/>
            </p:nvSpPr>
            <p:spPr>
              <a:xfrm>
                <a:off x="4550386" y="4419600"/>
                <a:ext cx="3753720" cy="1105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1D032B-7A25-4D55-B078-B6571339E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86" y="4419600"/>
                <a:ext cx="3753720" cy="11052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895AF-F227-4F73-90F8-308C47621CB4}"/>
                  </a:ext>
                </a:extLst>
              </p:cNvPr>
              <p:cNvSpPr/>
              <p:nvPr/>
            </p:nvSpPr>
            <p:spPr>
              <a:xfrm>
                <a:off x="4724400" y="2279601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895AF-F227-4F73-90F8-308C47621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79601"/>
                <a:ext cx="133036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42B37F-9C30-4641-B5DD-4AC401ABF267}"/>
                  </a:ext>
                </a:extLst>
              </p:cNvPr>
              <p:cNvSpPr/>
              <p:nvPr/>
            </p:nvSpPr>
            <p:spPr>
              <a:xfrm>
                <a:off x="1104900" y="5918297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42B37F-9C30-4641-B5DD-4AC401AB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5918297"/>
                <a:ext cx="956159" cy="6063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8EB01B-FF03-4448-962F-D2C23420D70C}"/>
                  </a:ext>
                </a:extLst>
              </p:cNvPr>
              <p:cNvSpPr/>
              <p:nvPr/>
            </p:nvSpPr>
            <p:spPr>
              <a:xfrm>
                <a:off x="2473364" y="5914134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8EB01B-FF03-4448-962F-D2C23420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64" y="5914134"/>
                <a:ext cx="956159" cy="6063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6A03EA-F918-497F-93C6-B3C811FBF700}"/>
              </a:ext>
            </a:extLst>
          </p:cNvPr>
          <p:cNvCxnSpPr>
            <a:cxnSpLocks/>
          </p:cNvCxnSpPr>
          <p:nvPr/>
        </p:nvCxnSpPr>
        <p:spPr>
          <a:xfrm>
            <a:off x="3658123" y="5436605"/>
            <a:ext cx="457200" cy="563564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D07789-0900-44DD-BA47-839FE05E905D}"/>
              </a:ext>
            </a:extLst>
          </p:cNvPr>
          <p:cNvCxnSpPr>
            <a:cxnSpLocks/>
          </p:cNvCxnSpPr>
          <p:nvPr/>
        </p:nvCxnSpPr>
        <p:spPr>
          <a:xfrm>
            <a:off x="3658123" y="6222686"/>
            <a:ext cx="4572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52913A-CCFC-44A7-8FC0-B710FC2B0AC1}"/>
                  </a:ext>
                </a:extLst>
              </p:cNvPr>
              <p:cNvSpPr/>
              <p:nvPr/>
            </p:nvSpPr>
            <p:spPr>
              <a:xfrm>
                <a:off x="4563086" y="5561340"/>
                <a:ext cx="3791166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52913A-CCFC-44A7-8FC0-B710FC2B0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086" y="5561340"/>
                <a:ext cx="3791166" cy="10175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CC434624-D303-4A24-9256-99934003A048}"/>
              </a:ext>
            </a:extLst>
          </p:cNvPr>
          <p:cNvSpPr/>
          <p:nvPr/>
        </p:nvSpPr>
        <p:spPr>
          <a:xfrm>
            <a:off x="3454388" y="2313978"/>
            <a:ext cx="304800" cy="3048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9064E8-B3F8-487A-87D2-98E141A6A624}"/>
              </a:ext>
            </a:extLst>
          </p:cNvPr>
          <p:cNvSpPr/>
          <p:nvPr/>
        </p:nvSpPr>
        <p:spPr>
          <a:xfrm>
            <a:off x="6096000" y="4467594"/>
            <a:ext cx="304800" cy="3048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42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5" grpId="0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191-313E-49F4-B08A-04E74C7B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1F60-3A64-4DEE-841D-F5FF6BAE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which can get higher order approximations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/>
              <p:nvPr/>
            </p:nvSpPr>
            <p:spPr>
              <a:xfrm>
                <a:off x="1076290" y="3248044"/>
                <a:ext cx="94666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90" y="3248044"/>
                <a:ext cx="946669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/>
              <p:nvPr/>
            </p:nvSpPr>
            <p:spPr>
              <a:xfrm>
                <a:off x="1066800" y="4036991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036991"/>
                <a:ext cx="956159" cy="606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/>
              <p:nvPr/>
            </p:nvSpPr>
            <p:spPr>
              <a:xfrm>
                <a:off x="1066800" y="2291394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91394"/>
                <a:ext cx="133036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A5647D-FA8F-4E70-A11A-A6777FAF8D58}"/>
              </a:ext>
            </a:extLst>
          </p:cNvPr>
          <p:cNvCxnSpPr/>
          <p:nvPr/>
        </p:nvCxnSpPr>
        <p:spPr>
          <a:xfrm>
            <a:off x="533400" y="3065481"/>
            <a:ext cx="1013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/>
              <p:nvPr/>
            </p:nvSpPr>
            <p:spPr>
              <a:xfrm>
                <a:off x="2435264" y="4036991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64" y="4036991"/>
                <a:ext cx="956159" cy="606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/>
              <p:nvPr/>
            </p:nvSpPr>
            <p:spPr>
              <a:xfrm>
                <a:off x="1092200" y="4776557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4776557"/>
                <a:ext cx="956159" cy="606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/>
              <p:nvPr/>
            </p:nvSpPr>
            <p:spPr>
              <a:xfrm>
                <a:off x="2435264" y="4772394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64" y="4772394"/>
                <a:ext cx="956159" cy="606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/>
              <p:nvPr/>
            </p:nvSpPr>
            <p:spPr>
              <a:xfrm>
                <a:off x="2435264" y="2287813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64" y="2287813"/>
                <a:ext cx="133036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222614-63B5-40F9-BFBD-95EAC8EFB724}"/>
              </a:ext>
            </a:extLst>
          </p:cNvPr>
          <p:cNvCxnSpPr>
            <a:cxnSpLocks/>
          </p:cNvCxnSpPr>
          <p:nvPr/>
        </p:nvCxnSpPr>
        <p:spPr>
          <a:xfrm>
            <a:off x="5324959" y="5096996"/>
            <a:ext cx="457200" cy="563564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4B8D5C-FFD1-4995-B625-8DB48802B02B}"/>
              </a:ext>
            </a:extLst>
          </p:cNvPr>
          <p:cNvCxnSpPr>
            <a:cxnSpLocks/>
          </p:cNvCxnSpPr>
          <p:nvPr/>
        </p:nvCxnSpPr>
        <p:spPr>
          <a:xfrm>
            <a:off x="5324959" y="5751285"/>
            <a:ext cx="4572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1D032B-7A25-4D55-B078-B6571339E137}"/>
                  </a:ext>
                </a:extLst>
              </p:cNvPr>
              <p:cNvSpPr/>
              <p:nvPr/>
            </p:nvSpPr>
            <p:spPr>
              <a:xfrm>
                <a:off x="5935988" y="5140162"/>
                <a:ext cx="3753720" cy="1077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1D032B-7A25-4D55-B078-B6571339E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88" y="5140162"/>
                <a:ext cx="3753720" cy="10772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895AF-F227-4F73-90F8-308C47621CB4}"/>
                  </a:ext>
                </a:extLst>
              </p:cNvPr>
              <p:cNvSpPr/>
              <p:nvPr/>
            </p:nvSpPr>
            <p:spPr>
              <a:xfrm>
                <a:off x="3886200" y="2294509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895AF-F227-4F73-90F8-308C47621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294509"/>
                <a:ext cx="133036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42B37F-9C30-4641-B5DD-4AC401ABF267}"/>
                  </a:ext>
                </a:extLst>
              </p:cNvPr>
              <p:cNvSpPr/>
              <p:nvPr/>
            </p:nvSpPr>
            <p:spPr>
              <a:xfrm>
                <a:off x="1114390" y="5449279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42B37F-9C30-4641-B5DD-4AC401AB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90" y="5449279"/>
                <a:ext cx="956159" cy="6063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8EB01B-FF03-4448-962F-D2C23420D70C}"/>
                  </a:ext>
                </a:extLst>
              </p:cNvPr>
              <p:cNvSpPr/>
              <p:nvPr/>
            </p:nvSpPr>
            <p:spPr>
              <a:xfrm>
                <a:off x="2435264" y="5445116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8EB01B-FF03-4448-962F-D2C23420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64" y="5445116"/>
                <a:ext cx="956159" cy="6063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52913A-CCFC-44A7-8FC0-B710FC2B0AC1}"/>
                  </a:ext>
                </a:extLst>
              </p:cNvPr>
              <p:cNvSpPr/>
              <p:nvPr/>
            </p:nvSpPr>
            <p:spPr>
              <a:xfrm>
                <a:off x="3886200" y="5450865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52913A-CCFC-44A7-8FC0-B710FC2B0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50865"/>
                <a:ext cx="956159" cy="6063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AB60B6-684E-429D-8EA0-985DD8CBE07A}"/>
                  </a:ext>
                </a:extLst>
              </p:cNvPr>
              <p:cNvSpPr/>
              <p:nvPr/>
            </p:nvSpPr>
            <p:spPr>
              <a:xfrm>
                <a:off x="6096000" y="2294509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AB60B6-684E-429D-8EA0-985DD8CBE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4509"/>
                <a:ext cx="1330364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9DF12C-E6D2-484C-87F9-63C4A6AEA228}"/>
                  </a:ext>
                </a:extLst>
              </p:cNvPr>
              <p:cNvSpPr/>
              <p:nvPr/>
            </p:nvSpPr>
            <p:spPr>
              <a:xfrm>
                <a:off x="3886200" y="4803816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9DF12C-E6D2-484C-87F9-63C4A6AE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03816"/>
                <a:ext cx="956159" cy="6063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D28BD706-9159-4013-9655-27F26C714FE2}"/>
              </a:ext>
            </a:extLst>
          </p:cNvPr>
          <p:cNvSpPr/>
          <p:nvPr/>
        </p:nvSpPr>
        <p:spPr>
          <a:xfrm>
            <a:off x="4669309" y="2334709"/>
            <a:ext cx="304800" cy="3048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4358F98-E2D3-4487-8B7D-6EF395CC21A0}"/>
              </a:ext>
            </a:extLst>
          </p:cNvPr>
          <p:cNvSpPr/>
          <p:nvPr/>
        </p:nvSpPr>
        <p:spPr>
          <a:xfrm>
            <a:off x="7469948" y="5191116"/>
            <a:ext cx="304800" cy="3048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2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191-313E-49F4-B08A-04E74C7B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/>
              <p:nvPr/>
            </p:nvSpPr>
            <p:spPr>
              <a:xfrm>
                <a:off x="1133677" y="2544763"/>
                <a:ext cx="85517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7" y="2544763"/>
                <a:ext cx="855171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/>
              <p:nvPr/>
            </p:nvSpPr>
            <p:spPr>
              <a:xfrm>
                <a:off x="1133677" y="3124200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7" y="3124200"/>
                <a:ext cx="863441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/>
              <p:nvPr/>
            </p:nvSpPr>
            <p:spPr>
              <a:xfrm>
                <a:off x="1133677" y="1610531"/>
                <a:ext cx="11873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7" y="1610531"/>
                <a:ext cx="11873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A5647D-FA8F-4E70-A11A-A6777FAF8D58}"/>
              </a:ext>
            </a:extLst>
          </p:cNvPr>
          <p:cNvCxnSpPr/>
          <p:nvPr/>
        </p:nvCxnSpPr>
        <p:spPr>
          <a:xfrm>
            <a:off x="609600" y="2362200"/>
            <a:ext cx="101346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/>
              <p:nvPr/>
            </p:nvSpPr>
            <p:spPr>
              <a:xfrm>
                <a:off x="2470224" y="3124200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24" y="3124200"/>
                <a:ext cx="863441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/>
              <p:nvPr/>
            </p:nvSpPr>
            <p:spPr>
              <a:xfrm>
                <a:off x="1133677" y="3737963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7" y="3737963"/>
                <a:ext cx="863441" cy="542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/>
              <p:nvPr/>
            </p:nvSpPr>
            <p:spPr>
              <a:xfrm>
                <a:off x="2470224" y="3733800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24" y="3733800"/>
                <a:ext cx="863441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/>
              <p:nvPr/>
            </p:nvSpPr>
            <p:spPr>
              <a:xfrm>
                <a:off x="2470224" y="1610531"/>
                <a:ext cx="11873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24" y="1610531"/>
                <a:ext cx="118737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895AF-F227-4F73-90F8-308C47621CB4}"/>
                  </a:ext>
                </a:extLst>
              </p:cNvPr>
              <p:cNvSpPr/>
              <p:nvPr/>
            </p:nvSpPr>
            <p:spPr>
              <a:xfrm>
                <a:off x="3886200" y="1610531"/>
                <a:ext cx="11873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895AF-F227-4F73-90F8-308C47621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610531"/>
                <a:ext cx="118737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42B37F-9C30-4641-B5DD-4AC401ABF267}"/>
                  </a:ext>
                </a:extLst>
              </p:cNvPr>
              <p:cNvSpPr/>
              <p:nvPr/>
            </p:nvSpPr>
            <p:spPr>
              <a:xfrm>
                <a:off x="1133677" y="43346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42B37F-9C30-4641-B5DD-4AC401AB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7" y="4334664"/>
                <a:ext cx="863441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8EB01B-FF03-4448-962F-D2C23420D70C}"/>
                  </a:ext>
                </a:extLst>
              </p:cNvPr>
              <p:cNvSpPr/>
              <p:nvPr/>
            </p:nvSpPr>
            <p:spPr>
              <a:xfrm>
                <a:off x="2470224" y="43346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8EB01B-FF03-4448-962F-D2C23420D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24" y="4334664"/>
                <a:ext cx="863441" cy="542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52913A-CCFC-44A7-8FC0-B710FC2B0AC1}"/>
                  </a:ext>
                </a:extLst>
              </p:cNvPr>
              <p:cNvSpPr/>
              <p:nvPr/>
            </p:nvSpPr>
            <p:spPr>
              <a:xfrm>
                <a:off x="3886200" y="43346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52913A-CCFC-44A7-8FC0-B710FC2B0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334664"/>
                <a:ext cx="863441" cy="542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AB60B6-684E-429D-8EA0-985DD8CBE07A}"/>
                  </a:ext>
                </a:extLst>
              </p:cNvPr>
              <p:cNvSpPr/>
              <p:nvPr/>
            </p:nvSpPr>
            <p:spPr>
              <a:xfrm>
                <a:off x="5257800" y="1610531"/>
                <a:ext cx="11873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AB60B6-684E-429D-8EA0-985DD8CBE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610531"/>
                <a:ext cx="118737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9DF12C-E6D2-484C-87F9-63C4A6AEA228}"/>
                  </a:ext>
                </a:extLst>
              </p:cNvPr>
              <p:cNvSpPr/>
              <p:nvPr/>
            </p:nvSpPr>
            <p:spPr>
              <a:xfrm>
                <a:off x="3886200" y="3765222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9DF12C-E6D2-484C-87F9-63C4A6AE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65222"/>
                <a:ext cx="863441" cy="5421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F085D04-DB64-48FF-BB59-DFE5A3427C41}"/>
                  </a:ext>
                </a:extLst>
              </p:cNvPr>
              <p:cNvSpPr/>
              <p:nvPr/>
            </p:nvSpPr>
            <p:spPr>
              <a:xfrm>
                <a:off x="6629400" y="1610531"/>
                <a:ext cx="1331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F085D04-DB64-48FF-BB59-DFE5A3427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610531"/>
                <a:ext cx="133196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80D986A-8B29-4553-8240-32A6D0184787}"/>
                  </a:ext>
                </a:extLst>
              </p:cNvPr>
              <p:cNvSpPr/>
              <p:nvPr/>
            </p:nvSpPr>
            <p:spPr>
              <a:xfrm>
                <a:off x="5257800" y="43346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80D986A-8B29-4553-8240-32A6D0184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34664"/>
                <a:ext cx="863441" cy="5421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5130945-77A8-4500-B7B8-9917E33381E2}"/>
                  </a:ext>
                </a:extLst>
              </p:cNvPr>
              <p:cNvSpPr/>
              <p:nvPr/>
            </p:nvSpPr>
            <p:spPr>
              <a:xfrm>
                <a:off x="1133677" y="50204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5,1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5130945-77A8-4500-B7B8-9917E3338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7" y="5020464"/>
                <a:ext cx="863441" cy="5421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1A5448-3AB7-4D8D-9637-21FF5593CAD3}"/>
                  </a:ext>
                </a:extLst>
              </p:cNvPr>
              <p:cNvSpPr/>
              <p:nvPr/>
            </p:nvSpPr>
            <p:spPr>
              <a:xfrm>
                <a:off x="2470224" y="50204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1A5448-3AB7-4D8D-9637-21FF5593C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24" y="5020464"/>
                <a:ext cx="863441" cy="5421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B35102-F8AF-4A8C-BB04-B7836BFCE303}"/>
                  </a:ext>
                </a:extLst>
              </p:cNvPr>
              <p:cNvSpPr/>
              <p:nvPr/>
            </p:nvSpPr>
            <p:spPr>
              <a:xfrm>
                <a:off x="3886200" y="50204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B35102-F8AF-4A8C-BB04-B7836BFCE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020464"/>
                <a:ext cx="863441" cy="542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FF65AB-D9F9-4C89-99DE-BBC861F60534}"/>
                  </a:ext>
                </a:extLst>
              </p:cNvPr>
              <p:cNvSpPr/>
              <p:nvPr/>
            </p:nvSpPr>
            <p:spPr>
              <a:xfrm>
                <a:off x="5257800" y="50204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FF65AB-D9F9-4C89-99DE-BBC861F605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020464"/>
                <a:ext cx="863441" cy="5421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3EEF85-6A56-4DD0-A4AB-96553DAEE99F}"/>
                  </a:ext>
                </a:extLst>
              </p:cNvPr>
              <p:cNvSpPr/>
              <p:nvPr/>
            </p:nvSpPr>
            <p:spPr>
              <a:xfrm>
                <a:off x="6629400" y="5020464"/>
                <a:ext cx="863441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3EEF85-6A56-4DD0-A4AB-96553DAEE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0464"/>
                <a:ext cx="863441" cy="5421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DDA8319-99D6-47B0-B236-F8F857AF913A}"/>
                  </a:ext>
                </a:extLst>
              </p:cNvPr>
              <p:cNvSpPr/>
              <p:nvPr/>
            </p:nvSpPr>
            <p:spPr>
              <a:xfrm>
                <a:off x="7733557" y="2578123"/>
                <a:ext cx="4270528" cy="853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DDA8319-99D6-47B0-B236-F8F857AF9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7" y="2578123"/>
                <a:ext cx="4270528" cy="8536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E6DAD0-2ABD-401A-8869-54F891E02C42}"/>
                  </a:ext>
                </a:extLst>
              </p:cNvPr>
              <p:cNvSpPr/>
              <p:nvPr/>
            </p:nvSpPr>
            <p:spPr>
              <a:xfrm>
                <a:off x="7733557" y="3693139"/>
                <a:ext cx="3954737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E6DAD0-2ABD-401A-8869-54F891E0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7" y="3693139"/>
                <a:ext cx="3954737" cy="8386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A94E64-BFB4-45D2-B299-77E3B1A10465}"/>
                  </a:ext>
                </a:extLst>
              </p:cNvPr>
              <p:cNvSpPr/>
              <p:nvPr/>
            </p:nvSpPr>
            <p:spPr>
              <a:xfrm>
                <a:off x="135583" y="2648421"/>
                <a:ext cx="931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A94E64-BFB4-45D2-B299-77E3B1A10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" y="2648421"/>
                <a:ext cx="931217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31F442-3902-4766-87AE-D71CE86EEAE3}"/>
                  </a:ext>
                </a:extLst>
              </p:cNvPr>
              <p:cNvSpPr/>
              <p:nvPr/>
            </p:nvSpPr>
            <p:spPr>
              <a:xfrm>
                <a:off x="135583" y="3219490"/>
                <a:ext cx="931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31F442-3902-4766-87AE-D71CE86EE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" y="3219490"/>
                <a:ext cx="931217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F2E85D-0D75-4D74-9BF3-A15E83A11899}"/>
                  </a:ext>
                </a:extLst>
              </p:cNvPr>
              <p:cNvSpPr/>
              <p:nvPr/>
            </p:nvSpPr>
            <p:spPr>
              <a:xfrm>
                <a:off x="135583" y="3806159"/>
                <a:ext cx="931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F2E85D-0D75-4D74-9BF3-A15E83A11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" y="3806159"/>
                <a:ext cx="931217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DE6792-213C-4B54-BF80-37BD968AF462}"/>
                  </a:ext>
                </a:extLst>
              </p:cNvPr>
              <p:cNvSpPr/>
              <p:nvPr/>
            </p:nvSpPr>
            <p:spPr>
              <a:xfrm>
                <a:off x="135583" y="4407023"/>
                <a:ext cx="931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DE6792-213C-4B54-BF80-37BD968AF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" y="4407023"/>
                <a:ext cx="931217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2C2649-CF72-4E5D-9522-FC2085FE18A3}"/>
                  </a:ext>
                </a:extLst>
              </p:cNvPr>
              <p:cNvSpPr/>
              <p:nvPr/>
            </p:nvSpPr>
            <p:spPr>
              <a:xfrm>
                <a:off x="135583" y="5022350"/>
                <a:ext cx="9312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2C2649-CF72-4E5D-9522-FC2085FE1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" y="5022350"/>
                <a:ext cx="93121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AE149-691A-4A07-9214-C42249509AB6}"/>
              </a:ext>
            </a:extLst>
          </p:cNvPr>
          <p:cNvCxnSpPr/>
          <p:nvPr/>
        </p:nvCxnSpPr>
        <p:spPr>
          <a:xfrm>
            <a:off x="609600" y="1417638"/>
            <a:ext cx="101346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58C78A-4E76-4D71-A14E-C22FD412B521}"/>
              </a:ext>
            </a:extLst>
          </p:cNvPr>
          <p:cNvCxnSpPr>
            <a:cxnSpLocks/>
          </p:cNvCxnSpPr>
          <p:nvPr/>
        </p:nvCxnSpPr>
        <p:spPr>
          <a:xfrm flipH="1">
            <a:off x="1075208" y="1417638"/>
            <a:ext cx="36848" cy="5135562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EF5CFC-E4E1-4EB7-8139-DB180886CC75}"/>
              </a:ext>
            </a:extLst>
          </p:cNvPr>
          <p:cNvCxnSpPr/>
          <p:nvPr/>
        </p:nvCxnSpPr>
        <p:spPr>
          <a:xfrm>
            <a:off x="301823" y="5867400"/>
            <a:ext cx="101346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6D33493-A110-4CDB-B965-7FE5CCB76634}"/>
                  </a:ext>
                </a:extLst>
              </p:cNvPr>
              <p:cNvSpPr/>
              <p:nvPr/>
            </p:nvSpPr>
            <p:spPr>
              <a:xfrm>
                <a:off x="1133677" y="5979468"/>
                <a:ext cx="1002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6D33493-A110-4CDB-B965-7FE5CCB76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7" y="5979468"/>
                <a:ext cx="1002646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CC3C35C-CE65-4EFE-A59B-8ADED76E8044}"/>
                  </a:ext>
                </a:extLst>
              </p:cNvPr>
              <p:cNvSpPr/>
              <p:nvPr/>
            </p:nvSpPr>
            <p:spPr>
              <a:xfrm>
                <a:off x="2470224" y="5979468"/>
                <a:ext cx="1002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CC3C35C-CE65-4EFE-A59B-8ADED76E8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24" y="5979468"/>
                <a:ext cx="1002647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CD236C-0CC6-4BAB-91C4-C8981FB5C7FE}"/>
                  </a:ext>
                </a:extLst>
              </p:cNvPr>
              <p:cNvSpPr/>
              <p:nvPr/>
            </p:nvSpPr>
            <p:spPr>
              <a:xfrm>
                <a:off x="3886200" y="5979468"/>
                <a:ext cx="1002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CD236C-0CC6-4BAB-91C4-C8981FB5C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979468"/>
                <a:ext cx="100264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C07AED-0BBB-44B2-88E6-93026AEB0E22}"/>
                  </a:ext>
                </a:extLst>
              </p:cNvPr>
              <p:cNvSpPr/>
              <p:nvPr/>
            </p:nvSpPr>
            <p:spPr>
              <a:xfrm>
                <a:off x="5257800" y="5979468"/>
                <a:ext cx="1002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AC07AED-0BBB-44B2-88E6-93026AEB0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979468"/>
                <a:ext cx="1002647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13CDDD-5716-45AE-BBF3-5A5E322E533A}"/>
                  </a:ext>
                </a:extLst>
              </p:cNvPr>
              <p:cNvSpPr/>
              <p:nvPr/>
            </p:nvSpPr>
            <p:spPr>
              <a:xfrm>
                <a:off x="6629400" y="5979468"/>
                <a:ext cx="10026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13CDDD-5716-45AE-BBF3-5A5E322E5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979468"/>
                <a:ext cx="100264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A420A1F-76E9-4BBD-A35A-E42D7F699747}"/>
              </a:ext>
            </a:extLst>
          </p:cNvPr>
          <p:cNvSpPr/>
          <p:nvPr/>
        </p:nvSpPr>
        <p:spPr>
          <a:xfrm>
            <a:off x="7733557" y="3581400"/>
            <a:ext cx="4077443" cy="1010836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9" grpId="0"/>
      <p:bldP spid="18" grpId="0"/>
      <p:bldP spid="20" grpId="0"/>
      <p:bldP spid="25" grpId="0"/>
      <p:bldP spid="26" grpId="0"/>
      <p:bldP spid="1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4" grpId="1"/>
      <p:bldP spid="35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90AAD-6E8B-49DD-9E8E-75574F23A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Apply Romberg integration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u</a:t>
                </a:r>
                <a:r>
                  <a:rPr lang="en-CA" dirty="0" err="1"/>
                  <a:t>ntil</a:t>
                </a:r>
                <a:r>
                  <a:rPr lang="en-CA" dirty="0"/>
                  <a:t> finding an approximation on order 10 in the truncation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90AAD-6E8B-49DD-9E8E-75574F23A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1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571241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571241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1905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1905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1905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1905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1905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1905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1905" r="-43725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F0ADFA-4674-42A8-8876-66D4E499E9BD}"/>
                  </a:ext>
                </a:extLst>
              </p:cNvPr>
              <p:cNvSpPr/>
              <p:nvPr/>
            </p:nvSpPr>
            <p:spPr>
              <a:xfrm>
                <a:off x="4999225" y="1417638"/>
                <a:ext cx="2193549" cy="920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F0ADFA-4674-42A8-8876-66D4E499E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25" y="1417638"/>
                <a:ext cx="2193549" cy="920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5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1905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1905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1905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1905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1905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1905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1905" r="-43725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F0ADFA-4674-42A8-8876-66D4E499E9BD}"/>
                  </a:ext>
                </a:extLst>
              </p:cNvPr>
              <p:cNvSpPr/>
              <p:nvPr/>
            </p:nvSpPr>
            <p:spPr>
              <a:xfrm>
                <a:off x="4999225" y="1417638"/>
                <a:ext cx="2193549" cy="920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F0ADFA-4674-42A8-8876-66D4E499E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225" y="1417638"/>
                <a:ext cx="2193549" cy="920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1244129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1244129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1905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1905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1905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1905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1905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1905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1905" r="-43725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CADAC7B-D6E4-46A0-B2E8-0B1A0E6D001D}"/>
              </a:ext>
            </a:extLst>
          </p:cNvPr>
          <p:cNvSpPr txBox="1"/>
          <p:nvPr/>
        </p:nvSpPr>
        <p:spPr>
          <a:xfrm>
            <a:off x="2514600" y="1703015"/>
            <a:ext cx="192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8A6AD"/>
                </a:solidFill>
              </a:rPr>
              <a:t>Composite Trapezoid</a:t>
            </a:r>
          </a:p>
          <a:p>
            <a:pPr algn="ctr"/>
            <a:r>
              <a:rPr lang="en-US" sz="1600" dirty="0">
                <a:solidFill>
                  <a:srgbClr val="48A6AD"/>
                </a:solidFill>
              </a:rPr>
              <a:t>method</a:t>
            </a:r>
            <a:endParaRPr lang="en-CA" sz="16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644070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644070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1905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1905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1905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1905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1905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1905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1905" r="-43725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1389E48-1C5E-4E0D-9536-1F36FD455A93}"/>
              </a:ext>
            </a:extLst>
          </p:cNvPr>
          <p:cNvSpPr txBox="1"/>
          <p:nvPr/>
        </p:nvSpPr>
        <p:spPr>
          <a:xfrm>
            <a:off x="2514600" y="1703015"/>
            <a:ext cx="192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8A6AD"/>
                </a:solidFill>
              </a:rPr>
              <a:t>Composite Trapezoid</a:t>
            </a:r>
          </a:p>
          <a:p>
            <a:pPr algn="ctr"/>
            <a:r>
              <a:rPr lang="en-US" sz="1600" dirty="0">
                <a:solidFill>
                  <a:srgbClr val="48A6AD"/>
                </a:solidFill>
              </a:rPr>
              <a:t>method</a:t>
            </a:r>
            <a:endParaRPr lang="en-CA" sz="16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F407BFF-2F93-479C-9C05-57CC7ADC1FAF}"/>
                  </a:ext>
                </a:extLst>
              </p:cNvPr>
              <p:cNvSpPr/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F407BFF-2F93-479C-9C05-57CC7ADC1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57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09580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09580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1905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1905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1905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1905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1905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1905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1905" r="-43725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F1BC29-E19A-47D6-82EE-507D5FCC7FA8}"/>
              </a:ext>
            </a:extLst>
          </p:cNvPr>
          <p:cNvSpPr txBox="1"/>
          <p:nvPr/>
        </p:nvSpPr>
        <p:spPr>
          <a:xfrm>
            <a:off x="2514600" y="1703015"/>
            <a:ext cx="192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8A6AD"/>
                </a:solidFill>
              </a:rPr>
              <a:t>Composite Trapezoid</a:t>
            </a:r>
          </a:p>
          <a:p>
            <a:pPr algn="ctr"/>
            <a:r>
              <a:rPr lang="en-US" sz="1600" dirty="0">
                <a:solidFill>
                  <a:srgbClr val="48A6AD"/>
                </a:solidFill>
              </a:rPr>
              <a:t>method</a:t>
            </a:r>
            <a:endParaRPr lang="en-CA" sz="16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976826-22DD-420E-94A3-C19E666026C3}"/>
                  </a:ext>
                </a:extLst>
              </p:cNvPr>
              <p:cNvSpPr/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976826-22DD-420E-94A3-C19E66602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F8E7A8-67E6-46EE-A3F8-62B6BF14A0A2}"/>
                  </a:ext>
                </a:extLst>
              </p:cNvPr>
              <p:cNvSpPr/>
              <p:nvPr/>
            </p:nvSpPr>
            <p:spPr>
              <a:xfrm>
                <a:off x="6268991" y="1717922"/>
                <a:ext cx="199182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7F8E7A8-67E6-46EE-A3F8-62B6BF14A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91" y="1717922"/>
                <a:ext cx="199182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182387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182387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1905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1905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1905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1905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1905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1905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1905" r="-43725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78A3417-5628-46BD-B2F3-4CE036497349}"/>
              </a:ext>
            </a:extLst>
          </p:cNvPr>
          <p:cNvSpPr txBox="1"/>
          <p:nvPr/>
        </p:nvSpPr>
        <p:spPr>
          <a:xfrm>
            <a:off x="2514600" y="1703015"/>
            <a:ext cx="192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8A6AD"/>
                </a:solidFill>
              </a:rPr>
              <a:t>Composite Trapezoid</a:t>
            </a:r>
          </a:p>
          <a:p>
            <a:pPr algn="ctr"/>
            <a:r>
              <a:rPr lang="en-US" sz="1600" dirty="0">
                <a:solidFill>
                  <a:srgbClr val="48A6AD"/>
                </a:solidFill>
              </a:rPr>
              <a:t>method</a:t>
            </a:r>
            <a:endParaRPr lang="en-CA" sz="16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3F3175-7624-4B21-9356-F55E69F52171}"/>
                  </a:ext>
                </a:extLst>
              </p:cNvPr>
              <p:cNvSpPr/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3F3175-7624-4B21-9356-F55E69F52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B050E4-1D22-400B-A4AB-CB37B62D7F1A}"/>
                  </a:ext>
                </a:extLst>
              </p:cNvPr>
              <p:cNvSpPr/>
              <p:nvPr/>
            </p:nvSpPr>
            <p:spPr>
              <a:xfrm>
                <a:off x="6268991" y="1717922"/>
                <a:ext cx="199182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BB050E4-1D22-400B-A4AB-CB37B62D7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91" y="1717922"/>
                <a:ext cx="199182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D81475-9B86-4F80-A80A-DF51F1D366EA}"/>
                  </a:ext>
                </a:extLst>
              </p:cNvPr>
              <p:cNvSpPr/>
              <p:nvPr/>
            </p:nvSpPr>
            <p:spPr>
              <a:xfrm>
                <a:off x="8153400" y="1717922"/>
                <a:ext cx="199182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D81475-9B86-4F80-A80A-DF51F1D36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17922"/>
                <a:ext cx="1991827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1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0975-0C61-447F-A5B1-D8B9FD89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35B98-DE2C-44B4-97A7-F19A9A7E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previous lectures we learned how the error of composite methods behave</a:t>
            </a:r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D956CE-B3EE-4566-8FD7-B3D3E2BC2639}"/>
              </a:ext>
            </a:extLst>
          </p:cNvPr>
          <p:cNvCxnSpPr>
            <a:cxnSpLocks/>
          </p:cNvCxnSpPr>
          <p:nvPr/>
        </p:nvCxnSpPr>
        <p:spPr>
          <a:xfrm>
            <a:off x="2362200" y="6242594"/>
            <a:ext cx="6096000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4B5788-19CA-4403-A9C8-C0112C7CB263}"/>
              </a:ext>
            </a:extLst>
          </p:cNvPr>
          <p:cNvCxnSpPr>
            <a:cxnSpLocks/>
          </p:cNvCxnSpPr>
          <p:nvPr/>
        </p:nvCxnSpPr>
        <p:spPr>
          <a:xfrm flipV="1">
            <a:off x="2362200" y="2895600"/>
            <a:ext cx="20375" cy="3346995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448FD-4E10-47EE-86EC-E08A7E7304D7}"/>
              </a:ext>
            </a:extLst>
          </p:cNvPr>
          <p:cNvSpPr/>
          <p:nvPr/>
        </p:nvSpPr>
        <p:spPr>
          <a:xfrm rot="16200000">
            <a:off x="1118025" y="3615060"/>
            <a:ext cx="1436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48A6AD"/>
                </a:solidFill>
              </a:rPr>
              <a:t>Log(Error)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7BDFD6-2934-4F9F-98C2-29EEA01AD576}"/>
              </a:ext>
            </a:extLst>
          </p:cNvPr>
          <p:cNvSpPr/>
          <p:nvPr/>
        </p:nvSpPr>
        <p:spPr>
          <a:xfrm>
            <a:off x="7086600" y="6358822"/>
            <a:ext cx="96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 dirty="0">
                <a:solidFill>
                  <a:srgbClr val="48A6AD"/>
                </a:solidFill>
              </a:rPr>
              <a:t>Log(h)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E8DD54-5247-48D5-9D42-8FE32552AEEC}"/>
                  </a:ext>
                </a:extLst>
              </p:cNvPr>
              <p:cNvSpPr/>
              <p:nvPr/>
            </p:nvSpPr>
            <p:spPr>
              <a:xfrm>
                <a:off x="5398770" y="2482352"/>
                <a:ext cx="26650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Truncation error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AE8DD54-5247-48D5-9D42-8FE32552A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70" y="2482352"/>
                <a:ext cx="2665025" cy="400110"/>
              </a:xfrm>
              <a:prstGeom prst="rect">
                <a:avLst/>
              </a:prstGeom>
              <a:blipFill>
                <a:blip r:embed="rId3"/>
                <a:stretch>
                  <a:fillRect l="-2517"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9E74DA3-F3D6-4DAF-8361-E469B86D9AD3}"/>
              </a:ext>
            </a:extLst>
          </p:cNvPr>
          <p:cNvSpPr/>
          <p:nvPr/>
        </p:nvSpPr>
        <p:spPr>
          <a:xfrm>
            <a:off x="2627562" y="3626279"/>
            <a:ext cx="1811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C00000"/>
                </a:solidFill>
              </a:rPr>
              <a:t>Round-off error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BC4D362-C613-4E1E-B2CC-0EC382B39C6A}"/>
              </a:ext>
            </a:extLst>
          </p:cNvPr>
          <p:cNvSpPr/>
          <p:nvPr/>
        </p:nvSpPr>
        <p:spPr>
          <a:xfrm>
            <a:off x="3142201" y="2887623"/>
            <a:ext cx="3264615" cy="2065377"/>
          </a:xfrm>
          <a:custGeom>
            <a:avLst/>
            <a:gdLst>
              <a:gd name="connsiteX0" fmla="*/ 5251450 w 5251450"/>
              <a:gd name="connsiteY0" fmla="*/ 186976 h 3115505"/>
              <a:gd name="connsiteX1" fmla="*/ 5016500 w 5251450"/>
              <a:gd name="connsiteY1" fmla="*/ 9176 h 3115505"/>
              <a:gd name="connsiteX2" fmla="*/ 4819650 w 5251450"/>
              <a:gd name="connsiteY2" fmla="*/ 66326 h 3115505"/>
              <a:gd name="connsiteX3" fmla="*/ 4610100 w 5251450"/>
              <a:gd name="connsiteY3" fmla="*/ 218726 h 3115505"/>
              <a:gd name="connsiteX4" fmla="*/ 2736850 w 5251450"/>
              <a:gd name="connsiteY4" fmla="*/ 2492026 h 3115505"/>
              <a:gd name="connsiteX5" fmla="*/ 2463800 w 5251450"/>
              <a:gd name="connsiteY5" fmla="*/ 2790476 h 3115505"/>
              <a:gd name="connsiteX6" fmla="*/ 2273300 w 5251450"/>
              <a:gd name="connsiteY6" fmla="*/ 2993676 h 3115505"/>
              <a:gd name="connsiteX7" fmla="*/ 2012950 w 5251450"/>
              <a:gd name="connsiteY7" fmla="*/ 3107976 h 3115505"/>
              <a:gd name="connsiteX8" fmla="*/ 1714500 w 5251450"/>
              <a:gd name="connsiteY8" fmla="*/ 3076226 h 3115505"/>
              <a:gd name="connsiteX9" fmla="*/ 1250950 w 5251450"/>
              <a:gd name="connsiteY9" fmla="*/ 2847626 h 3115505"/>
              <a:gd name="connsiteX10" fmla="*/ 774700 w 5251450"/>
              <a:gd name="connsiteY10" fmla="*/ 2517426 h 3115505"/>
              <a:gd name="connsiteX11" fmla="*/ 0 w 5251450"/>
              <a:gd name="connsiteY11" fmla="*/ 1920526 h 3115505"/>
              <a:gd name="connsiteX0" fmla="*/ 5251450 w 5251450"/>
              <a:gd name="connsiteY0" fmla="*/ 207965 h 3136494"/>
              <a:gd name="connsiteX1" fmla="*/ 5016500 w 5251450"/>
              <a:gd name="connsiteY1" fmla="*/ 30165 h 3136494"/>
              <a:gd name="connsiteX2" fmla="*/ 4819650 w 5251450"/>
              <a:gd name="connsiteY2" fmla="*/ 87315 h 3136494"/>
              <a:gd name="connsiteX3" fmla="*/ 4102100 w 5251450"/>
              <a:gd name="connsiteY3" fmla="*/ 849315 h 3136494"/>
              <a:gd name="connsiteX4" fmla="*/ 2736850 w 5251450"/>
              <a:gd name="connsiteY4" fmla="*/ 2513015 h 3136494"/>
              <a:gd name="connsiteX5" fmla="*/ 2463800 w 5251450"/>
              <a:gd name="connsiteY5" fmla="*/ 2811465 h 3136494"/>
              <a:gd name="connsiteX6" fmla="*/ 2273300 w 5251450"/>
              <a:gd name="connsiteY6" fmla="*/ 3014665 h 3136494"/>
              <a:gd name="connsiteX7" fmla="*/ 2012950 w 5251450"/>
              <a:gd name="connsiteY7" fmla="*/ 3128965 h 3136494"/>
              <a:gd name="connsiteX8" fmla="*/ 1714500 w 5251450"/>
              <a:gd name="connsiteY8" fmla="*/ 3097215 h 3136494"/>
              <a:gd name="connsiteX9" fmla="*/ 1250950 w 5251450"/>
              <a:gd name="connsiteY9" fmla="*/ 2868615 h 3136494"/>
              <a:gd name="connsiteX10" fmla="*/ 774700 w 5251450"/>
              <a:gd name="connsiteY10" fmla="*/ 2538415 h 3136494"/>
              <a:gd name="connsiteX11" fmla="*/ 0 w 5251450"/>
              <a:gd name="connsiteY11" fmla="*/ 1941515 h 3136494"/>
              <a:gd name="connsiteX0" fmla="*/ 5251450 w 5251450"/>
              <a:gd name="connsiteY0" fmla="*/ 196073 h 3124602"/>
              <a:gd name="connsiteX1" fmla="*/ 5016500 w 5251450"/>
              <a:gd name="connsiteY1" fmla="*/ 18273 h 3124602"/>
              <a:gd name="connsiteX2" fmla="*/ 4819650 w 5251450"/>
              <a:gd name="connsiteY2" fmla="*/ 75423 h 3124602"/>
              <a:gd name="connsiteX3" fmla="*/ 4292600 w 5251450"/>
              <a:gd name="connsiteY3" fmla="*/ 634223 h 3124602"/>
              <a:gd name="connsiteX4" fmla="*/ 2736850 w 5251450"/>
              <a:gd name="connsiteY4" fmla="*/ 2501123 h 3124602"/>
              <a:gd name="connsiteX5" fmla="*/ 2463800 w 5251450"/>
              <a:gd name="connsiteY5" fmla="*/ 2799573 h 3124602"/>
              <a:gd name="connsiteX6" fmla="*/ 2273300 w 5251450"/>
              <a:gd name="connsiteY6" fmla="*/ 3002773 h 3124602"/>
              <a:gd name="connsiteX7" fmla="*/ 2012950 w 5251450"/>
              <a:gd name="connsiteY7" fmla="*/ 3117073 h 3124602"/>
              <a:gd name="connsiteX8" fmla="*/ 1714500 w 5251450"/>
              <a:gd name="connsiteY8" fmla="*/ 3085323 h 3124602"/>
              <a:gd name="connsiteX9" fmla="*/ 1250950 w 5251450"/>
              <a:gd name="connsiteY9" fmla="*/ 2856723 h 3124602"/>
              <a:gd name="connsiteX10" fmla="*/ 774700 w 5251450"/>
              <a:gd name="connsiteY10" fmla="*/ 2526523 h 3124602"/>
              <a:gd name="connsiteX11" fmla="*/ 0 w 5251450"/>
              <a:gd name="connsiteY11" fmla="*/ 1929623 h 3124602"/>
              <a:gd name="connsiteX0" fmla="*/ 5251450 w 5251450"/>
              <a:gd name="connsiteY0" fmla="*/ 196073 h 3124602"/>
              <a:gd name="connsiteX1" fmla="*/ 5016500 w 5251450"/>
              <a:gd name="connsiteY1" fmla="*/ 18273 h 3124602"/>
              <a:gd name="connsiteX2" fmla="*/ 4819650 w 5251450"/>
              <a:gd name="connsiteY2" fmla="*/ 75423 h 3124602"/>
              <a:gd name="connsiteX3" fmla="*/ 4292600 w 5251450"/>
              <a:gd name="connsiteY3" fmla="*/ 634223 h 3124602"/>
              <a:gd name="connsiteX4" fmla="*/ 2736850 w 5251450"/>
              <a:gd name="connsiteY4" fmla="*/ 2501123 h 3124602"/>
              <a:gd name="connsiteX5" fmla="*/ 2527300 w 5251450"/>
              <a:gd name="connsiteY5" fmla="*/ 2761473 h 3124602"/>
              <a:gd name="connsiteX6" fmla="*/ 2273300 w 5251450"/>
              <a:gd name="connsiteY6" fmla="*/ 3002773 h 3124602"/>
              <a:gd name="connsiteX7" fmla="*/ 2012950 w 5251450"/>
              <a:gd name="connsiteY7" fmla="*/ 3117073 h 3124602"/>
              <a:gd name="connsiteX8" fmla="*/ 1714500 w 5251450"/>
              <a:gd name="connsiteY8" fmla="*/ 3085323 h 3124602"/>
              <a:gd name="connsiteX9" fmla="*/ 1250950 w 5251450"/>
              <a:gd name="connsiteY9" fmla="*/ 2856723 h 3124602"/>
              <a:gd name="connsiteX10" fmla="*/ 774700 w 5251450"/>
              <a:gd name="connsiteY10" fmla="*/ 2526523 h 3124602"/>
              <a:gd name="connsiteX11" fmla="*/ 0 w 5251450"/>
              <a:gd name="connsiteY11" fmla="*/ 1929623 h 3124602"/>
              <a:gd name="connsiteX0" fmla="*/ 5251450 w 5251450"/>
              <a:gd name="connsiteY0" fmla="*/ 138858 h 3067387"/>
              <a:gd name="connsiteX1" fmla="*/ 4819650 w 5251450"/>
              <a:gd name="connsiteY1" fmla="*/ 18208 h 3067387"/>
              <a:gd name="connsiteX2" fmla="*/ 4292600 w 5251450"/>
              <a:gd name="connsiteY2" fmla="*/ 577008 h 3067387"/>
              <a:gd name="connsiteX3" fmla="*/ 2736850 w 5251450"/>
              <a:gd name="connsiteY3" fmla="*/ 2443908 h 3067387"/>
              <a:gd name="connsiteX4" fmla="*/ 2527300 w 5251450"/>
              <a:gd name="connsiteY4" fmla="*/ 2704258 h 3067387"/>
              <a:gd name="connsiteX5" fmla="*/ 2273300 w 5251450"/>
              <a:gd name="connsiteY5" fmla="*/ 2945558 h 3067387"/>
              <a:gd name="connsiteX6" fmla="*/ 2012950 w 5251450"/>
              <a:gd name="connsiteY6" fmla="*/ 3059858 h 3067387"/>
              <a:gd name="connsiteX7" fmla="*/ 1714500 w 5251450"/>
              <a:gd name="connsiteY7" fmla="*/ 3028108 h 3067387"/>
              <a:gd name="connsiteX8" fmla="*/ 1250950 w 5251450"/>
              <a:gd name="connsiteY8" fmla="*/ 2799508 h 3067387"/>
              <a:gd name="connsiteX9" fmla="*/ 774700 w 5251450"/>
              <a:gd name="connsiteY9" fmla="*/ 2469308 h 3067387"/>
              <a:gd name="connsiteX10" fmla="*/ 0 w 5251450"/>
              <a:gd name="connsiteY10" fmla="*/ 1872408 h 3067387"/>
              <a:gd name="connsiteX0" fmla="*/ 4819650 w 4819650"/>
              <a:gd name="connsiteY0" fmla="*/ 0 h 3049179"/>
              <a:gd name="connsiteX1" fmla="*/ 4292600 w 4819650"/>
              <a:gd name="connsiteY1" fmla="*/ 558800 h 3049179"/>
              <a:gd name="connsiteX2" fmla="*/ 2736850 w 4819650"/>
              <a:gd name="connsiteY2" fmla="*/ 2425700 h 3049179"/>
              <a:gd name="connsiteX3" fmla="*/ 2527300 w 4819650"/>
              <a:gd name="connsiteY3" fmla="*/ 2686050 h 3049179"/>
              <a:gd name="connsiteX4" fmla="*/ 2273300 w 4819650"/>
              <a:gd name="connsiteY4" fmla="*/ 2927350 h 3049179"/>
              <a:gd name="connsiteX5" fmla="*/ 2012950 w 4819650"/>
              <a:gd name="connsiteY5" fmla="*/ 3041650 h 3049179"/>
              <a:gd name="connsiteX6" fmla="*/ 1714500 w 4819650"/>
              <a:gd name="connsiteY6" fmla="*/ 3009900 h 3049179"/>
              <a:gd name="connsiteX7" fmla="*/ 1250950 w 4819650"/>
              <a:gd name="connsiteY7" fmla="*/ 2781300 h 3049179"/>
              <a:gd name="connsiteX8" fmla="*/ 774700 w 4819650"/>
              <a:gd name="connsiteY8" fmla="*/ 2451100 h 3049179"/>
              <a:gd name="connsiteX9" fmla="*/ 0 w 4819650"/>
              <a:gd name="connsiteY9" fmla="*/ 1854200 h 3049179"/>
              <a:gd name="connsiteX0" fmla="*/ 4819650 w 4819650"/>
              <a:gd name="connsiteY0" fmla="*/ 0 h 3049179"/>
              <a:gd name="connsiteX1" fmla="*/ 4292600 w 4819650"/>
              <a:gd name="connsiteY1" fmla="*/ 558800 h 3049179"/>
              <a:gd name="connsiteX2" fmla="*/ 2736850 w 4819650"/>
              <a:gd name="connsiteY2" fmla="*/ 2425700 h 3049179"/>
              <a:gd name="connsiteX3" fmla="*/ 2527300 w 4819650"/>
              <a:gd name="connsiteY3" fmla="*/ 2686050 h 3049179"/>
              <a:gd name="connsiteX4" fmla="*/ 2273300 w 4819650"/>
              <a:gd name="connsiteY4" fmla="*/ 2927350 h 3049179"/>
              <a:gd name="connsiteX5" fmla="*/ 2012950 w 4819650"/>
              <a:gd name="connsiteY5" fmla="*/ 3041650 h 3049179"/>
              <a:gd name="connsiteX6" fmla="*/ 1714500 w 4819650"/>
              <a:gd name="connsiteY6" fmla="*/ 3009900 h 3049179"/>
              <a:gd name="connsiteX7" fmla="*/ 1250950 w 4819650"/>
              <a:gd name="connsiteY7" fmla="*/ 2781300 h 3049179"/>
              <a:gd name="connsiteX8" fmla="*/ 774700 w 4819650"/>
              <a:gd name="connsiteY8" fmla="*/ 2451100 h 3049179"/>
              <a:gd name="connsiteX9" fmla="*/ 0 w 4819650"/>
              <a:gd name="connsiteY9" fmla="*/ 1854200 h 3049179"/>
              <a:gd name="connsiteX0" fmla="*/ 4819650 w 4819650"/>
              <a:gd name="connsiteY0" fmla="*/ 0 h 3049179"/>
              <a:gd name="connsiteX1" fmla="*/ 4292600 w 4819650"/>
              <a:gd name="connsiteY1" fmla="*/ 558800 h 3049179"/>
              <a:gd name="connsiteX2" fmla="*/ 2736850 w 4819650"/>
              <a:gd name="connsiteY2" fmla="*/ 2425700 h 3049179"/>
              <a:gd name="connsiteX3" fmla="*/ 2527300 w 4819650"/>
              <a:gd name="connsiteY3" fmla="*/ 2686050 h 3049179"/>
              <a:gd name="connsiteX4" fmla="*/ 2273300 w 4819650"/>
              <a:gd name="connsiteY4" fmla="*/ 2927350 h 3049179"/>
              <a:gd name="connsiteX5" fmla="*/ 2012950 w 4819650"/>
              <a:gd name="connsiteY5" fmla="*/ 3041650 h 3049179"/>
              <a:gd name="connsiteX6" fmla="*/ 1714500 w 4819650"/>
              <a:gd name="connsiteY6" fmla="*/ 3009900 h 3049179"/>
              <a:gd name="connsiteX7" fmla="*/ 1250950 w 4819650"/>
              <a:gd name="connsiteY7" fmla="*/ 2781300 h 3049179"/>
              <a:gd name="connsiteX8" fmla="*/ 774700 w 4819650"/>
              <a:gd name="connsiteY8" fmla="*/ 2451100 h 3049179"/>
              <a:gd name="connsiteX9" fmla="*/ 0 w 4819650"/>
              <a:gd name="connsiteY9" fmla="*/ 1854200 h 3049179"/>
              <a:gd name="connsiteX0" fmla="*/ 4819650 w 4819650"/>
              <a:gd name="connsiteY0" fmla="*/ 0 h 3049179"/>
              <a:gd name="connsiteX1" fmla="*/ 2736850 w 4819650"/>
              <a:gd name="connsiteY1" fmla="*/ 2425700 h 3049179"/>
              <a:gd name="connsiteX2" fmla="*/ 2527300 w 4819650"/>
              <a:gd name="connsiteY2" fmla="*/ 2686050 h 3049179"/>
              <a:gd name="connsiteX3" fmla="*/ 2273300 w 4819650"/>
              <a:gd name="connsiteY3" fmla="*/ 2927350 h 3049179"/>
              <a:gd name="connsiteX4" fmla="*/ 2012950 w 4819650"/>
              <a:gd name="connsiteY4" fmla="*/ 3041650 h 3049179"/>
              <a:gd name="connsiteX5" fmla="*/ 1714500 w 4819650"/>
              <a:gd name="connsiteY5" fmla="*/ 3009900 h 3049179"/>
              <a:gd name="connsiteX6" fmla="*/ 1250950 w 4819650"/>
              <a:gd name="connsiteY6" fmla="*/ 2781300 h 3049179"/>
              <a:gd name="connsiteX7" fmla="*/ 774700 w 4819650"/>
              <a:gd name="connsiteY7" fmla="*/ 2451100 h 3049179"/>
              <a:gd name="connsiteX8" fmla="*/ 0 w 4819650"/>
              <a:gd name="connsiteY8" fmla="*/ 1854200 h 3049179"/>
              <a:gd name="connsiteX0" fmla="*/ 4819650 w 4819650"/>
              <a:gd name="connsiteY0" fmla="*/ 0 h 3049179"/>
              <a:gd name="connsiteX1" fmla="*/ 2527300 w 4819650"/>
              <a:gd name="connsiteY1" fmla="*/ 2686050 h 3049179"/>
              <a:gd name="connsiteX2" fmla="*/ 2273300 w 4819650"/>
              <a:gd name="connsiteY2" fmla="*/ 2927350 h 3049179"/>
              <a:gd name="connsiteX3" fmla="*/ 2012950 w 4819650"/>
              <a:gd name="connsiteY3" fmla="*/ 3041650 h 3049179"/>
              <a:gd name="connsiteX4" fmla="*/ 1714500 w 4819650"/>
              <a:gd name="connsiteY4" fmla="*/ 3009900 h 3049179"/>
              <a:gd name="connsiteX5" fmla="*/ 1250950 w 4819650"/>
              <a:gd name="connsiteY5" fmla="*/ 2781300 h 3049179"/>
              <a:gd name="connsiteX6" fmla="*/ 774700 w 4819650"/>
              <a:gd name="connsiteY6" fmla="*/ 2451100 h 3049179"/>
              <a:gd name="connsiteX7" fmla="*/ 0 w 4819650"/>
              <a:gd name="connsiteY7" fmla="*/ 1854200 h 304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9650" h="3049179">
                <a:moveTo>
                  <a:pt x="4819650" y="0"/>
                </a:moveTo>
                <a:lnTo>
                  <a:pt x="2527300" y="2686050"/>
                </a:lnTo>
                <a:cubicBezTo>
                  <a:pt x="2450042" y="2769658"/>
                  <a:pt x="2359025" y="2868083"/>
                  <a:pt x="2273300" y="2927350"/>
                </a:cubicBezTo>
                <a:cubicBezTo>
                  <a:pt x="2187575" y="2986617"/>
                  <a:pt x="2106083" y="3027892"/>
                  <a:pt x="2012950" y="3041650"/>
                </a:cubicBezTo>
                <a:cubicBezTo>
                  <a:pt x="1919817" y="3055408"/>
                  <a:pt x="1841500" y="3053292"/>
                  <a:pt x="1714500" y="3009900"/>
                </a:cubicBezTo>
                <a:cubicBezTo>
                  <a:pt x="1587500" y="2966508"/>
                  <a:pt x="1407583" y="2874433"/>
                  <a:pt x="1250950" y="2781300"/>
                </a:cubicBezTo>
                <a:cubicBezTo>
                  <a:pt x="1094317" y="2688167"/>
                  <a:pt x="983192" y="2605617"/>
                  <a:pt x="774700" y="2451100"/>
                </a:cubicBezTo>
                <a:cubicBezTo>
                  <a:pt x="566208" y="2296583"/>
                  <a:pt x="283104" y="2075391"/>
                  <a:pt x="0" y="1854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EAEDE4-8906-410B-86A7-CCC1CB72E0E2}"/>
              </a:ext>
            </a:extLst>
          </p:cNvPr>
          <p:cNvCxnSpPr/>
          <p:nvPr/>
        </p:nvCxnSpPr>
        <p:spPr>
          <a:xfrm>
            <a:off x="2166738" y="4958161"/>
            <a:ext cx="2885900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80B281-01E0-4D60-8DC0-A7B20BE11F9A}"/>
              </a:ext>
            </a:extLst>
          </p:cNvPr>
          <p:cNvSpPr txBox="1"/>
          <p:nvPr/>
        </p:nvSpPr>
        <p:spPr>
          <a:xfrm>
            <a:off x="672107" y="4750190"/>
            <a:ext cx="1710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B608C"/>
                </a:solidFill>
              </a:rPr>
              <a:t>Smallest </a:t>
            </a:r>
          </a:p>
          <a:p>
            <a:r>
              <a:rPr lang="en-US" dirty="0">
                <a:solidFill>
                  <a:srgbClr val="3B608C"/>
                </a:solidFill>
              </a:rPr>
              <a:t>achievable error</a:t>
            </a:r>
            <a:endParaRPr lang="en-CA" dirty="0">
              <a:solidFill>
                <a:srgbClr val="3B608C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342016-5EFC-4485-BABD-C316583409B0}"/>
              </a:ext>
            </a:extLst>
          </p:cNvPr>
          <p:cNvSpPr/>
          <p:nvPr/>
        </p:nvSpPr>
        <p:spPr>
          <a:xfrm>
            <a:off x="3178568" y="3025561"/>
            <a:ext cx="3431830" cy="2451519"/>
          </a:xfrm>
          <a:custGeom>
            <a:avLst/>
            <a:gdLst>
              <a:gd name="connsiteX0" fmla="*/ 5251450 w 5251450"/>
              <a:gd name="connsiteY0" fmla="*/ 186976 h 3115505"/>
              <a:gd name="connsiteX1" fmla="*/ 5016500 w 5251450"/>
              <a:gd name="connsiteY1" fmla="*/ 9176 h 3115505"/>
              <a:gd name="connsiteX2" fmla="*/ 4819650 w 5251450"/>
              <a:gd name="connsiteY2" fmla="*/ 66326 h 3115505"/>
              <a:gd name="connsiteX3" fmla="*/ 4610100 w 5251450"/>
              <a:gd name="connsiteY3" fmla="*/ 218726 h 3115505"/>
              <a:gd name="connsiteX4" fmla="*/ 2736850 w 5251450"/>
              <a:gd name="connsiteY4" fmla="*/ 2492026 h 3115505"/>
              <a:gd name="connsiteX5" fmla="*/ 2463800 w 5251450"/>
              <a:gd name="connsiteY5" fmla="*/ 2790476 h 3115505"/>
              <a:gd name="connsiteX6" fmla="*/ 2273300 w 5251450"/>
              <a:gd name="connsiteY6" fmla="*/ 2993676 h 3115505"/>
              <a:gd name="connsiteX7" fmla="*/ 2012950 w 5251450"/>
              <a:gd name="connsiteY7" fmla="*/ 3107976 h 3115505"/>
              <a:gd name="connsiteX8" fmla="*/ 1714500 w 5251450"/>
              <a:gd name="connsiteY8" fmla="*/ 3076226 h 3115505"/>
              <a:gd name="connsiteX9" fmla="*/ 1250950 w 5251450"/>
              <a:gd name="connsiteY9" fmla="*/ 2847626 h 3115505"/>
              <a:gd name="connsiteX10" fmla="*/ 774700 w 5251450"/>
              <a:gd name="connsiteY10" fmla="*/ 2517426 h 3115505"/>
              <a:gd name="connsiteX11" fmla="*/ 0 w 5251450"/>
              <a:gd name="connsiteY11" fmla="*/ 1920526 h 3115505"/>
              <a:gd name="connsiteX0" fmla="*/ 5251450 w 5251450"/>
              <a:gd name="connsiteY0" fmla="*/ 207965 h 3136494"/>
              <a:gd name="connsiteX1" fmla="*/ 5016500 w 5251450"/>
              <a:gd name="connsiteY1" fmla="*/ 30165 h 3136494"/>
              <a:gd name="connsiteX2" fmla="*/ 4819650 w 5251450"/>
              <a:gd name="connsiteY2" fmla="*/ 87315 h 3136494"/>
              <a:gd name="connsiteX3" fmla="*/ 4102100 w 5251450"/>
              <a:gd name="connsiteY3" fmla="*/ 849315 h 3136494"/>
              <a:gd name="connsiteX4" fmla="*/ 2736850 w 5251450"/>
              <a:gd name="connsiteY4" fmla="*/ 2513015 h 3136494"/>
              <a:gd name="connsiteX5" fmla="*/ 2463800 w 5251450"/>
              <a:gd name="connsiteY5" fmla="*/ 2811465 h 3136494"/>
              <a:gd name="connsiteX6" fmla="*/ 2273300 w 5251450"/>
              <a:gd name="connsiteY6" fmla="*/ 3014665 h 3136494"/>
              <a:gd name="connsiteX7" fmla="*/ 2012950 w 5251450"/>
              <a:gd name="connsiteY7" fmla="*/ 3128965 h 3136494"/>
              <a:gd name="connsiteX8" fmla="*/ 1714500 w 5251450"/>
              <a:gd name="connsiteY8" fmla="*/ 3097215 h 3136494"/>
              <a:gd name="connsiteX9" fmla="*/ 1250950 w 5251450"/>
              <a:gd name="connsiteY9" fmla="*/ 2868615 h 3136494"/>
              <a:gd name="connsiteX10" fmla="*/ 774700 w 5251450"/>
              <a:gd name="connsiteY10" fmla="*/ 2538415 h 3136494"/>
              <a:gd name="connsiteX11" fmla="*/ 0 w 5251450"/>
              <a:gd name="connsiteY11" fmla="*/ 1941515 h 3136494"/>
              <a:gd name="connsiteX0" fmla="*/ 5251450 w 5251450"/>
              <a:gd name="connsiteY0" fmla="*/ 196073 h 3124602"/>
              <a:gd name="connsiteX1" fmla="*/ 5016500 w 5251450"/>
              <a:gd name="connsiteY1" fmla="*/ 18273 h 3124602"/>
              <a:gd name="connsiteX2" fmla="*/ 4819650 w 5251450"/>
              <a:gd name="connsiteY2" fmla="*/ 75423 h 3124602"/>
              <a:gd name="connsiteX3" fmla="*/ 4292600 w 5251450"/>
              <a:gd name="connsiteY3" fmla="*/ 634223 h 3124602"/>
              <a:gd name="connsiteX4" fmla="*/ 2736850 w 5251450"/>
              <a:gd name="connsiteY4" fmla="*/ 2501123 h 3124602"/>
              <a:gd name="connsiteX5" fmla="*/ 2463800 w 5251450"/>
              <a:gd name="connsiteY5" fmla="*/ 2799573 h 3124602"/>
              <a:gd name="connsiteX6" fmla="*/ 2273300 w 5251450"/>
              <a:gd name="connsiteY6" fmla="*/ 3002773 h 3124602"/>
              <a:gd name="connsiteX7" fmla="*/ 2012950 w 5251450"/>
              <a:gd name="connsiteY7" fmla="*/ 3117073 h 3124602"/>
              <a:gd name="connsiteX8" fmla="*/ 1714500 w 5251450"/>
              <a:gd name="connsiteY8" fmla="*/ 3085323 h 3124602"/>
              <a:gd name="connsiteX9" fmla="*/ 1250950 w 5251450"/>
              <a:gd name="connsiteY9" fmla="*/ 2856723 h 3124602"/>
              <a:gd name="connsiteX10" fmla="*/ 774700 w 5251450"/>
              <a:gd name="connsiteY10" fmla="*/ 2526523 h 3124602"/>
              <a:gd name="connsiteX11" fmla="*/ 0 w 5251450"/>
              <a:gd name="connsiteY11" fmla="*/ 1929623 h 3124602"/>
              <a:gd name="connsiteX0" fmla="*/ 5251450 w 5251450"/>
              <a:gd name="connsiteY0" fmla="*/ 196073 h 3124602"/>
              <a:gd name="connsiteX1" fmla="*/ 5016500 w 5251450"/>
              <a:gd name="connsiteY1" fmla="*/ 18273 h 3124602"/>
              <a:gd name="connsiteX2" fmla="*/ 4819650 w 5251450"/>
              <a:gd name="connsiteY2" fmla="*/ 75423 h 3124602"/>
              <a:gd name="connsiteX3" fmla="*/ 4292600 w 5251450"/>
              <a:gd name="connsiteY3" fmla="*/ 634223 h 3124602"/>
              <a:gd name="connsiteX4" fmla="*/ 2736850 w 5251450"/>
              <a:gd name="connsiteY4" fmla="*/ 2501123 h 3124602"/>
              <a:gd name="connsiteX5" fmla="*/ 2527300 w 5251450"/>
              <a:gd name="connsiteY5" fmla="*/ 2761473 h 3124602"/>
              <a:gd name="connsiteX6" fmla="*/ 2273300 w 5251450"/>
              <a:gd name="connsiteY6" fmla="*/ 3002773 h 3124602"/>
              <a:gd name="connsiteX7" fmla="*/ 2012950 w 5251450"/>
              <a:gd name="connsiteY7" fmla="*/ 3117073 h 3124602"/>
              <a:gd name="connsiteX8" fmla="*/ 1714500 w 5251450"/>
              <a:gd name="connsiteY8" fmla="*/ 3085323 h 3124602"/>
              <a:gd name="connsiteX9" fmla="*/ 1250950 w 5251450"/>
              <a:gd name="connsiteY9" fmla="*/ 2856723 h 3124602"/>
              <a:gd name="connsiteX10" fmla="*/ 774700 w 5251450"/>
              <a:gd name="connsiteY10" fmla="*/ 2526523 h 3124602"/>
              <a:gd name="connsiteX11" fmla="*/ 0 w 5251450"/>
              <a:gd name="connsiteY11" fmla="*/ 1929623 h 3124602"/>
              <a:gd name="connsiteX0" fmla="*/ 5251450 w 5251450"/>
              <a:gd name="connsiteY0" fmla="*/ 138858 h 3067387"/>
              <a:gd name="connsiteX1" fmla="*/ 4819650 w 5251450"/>
              <a:gd name="connsiteY1" fmla="*/ 18208 h 3067387"/>
              <a:gd name="connsiteX2" fmla="*/ 4292600 w 5251450"/>
              <a:gd name="connsiteY2" fmla="*/ 577008 h 3067387"/>
              <a:gd name="connsiteX3" fmla="*/ 2736850 w 5251450"/>
              <a:gd name="connsiteY3" fmla="*/ 2443908 h 3067387"/>
              <a:gd name="connsiteX4" fmla="*/ 2527300 w 5251450"/>
              <a:gd name="connsiteY4" fmla="*/ 2704258 h 3067387"/>
              <a:gd name="connsiteX5" fmla="*/ 2273300 w 5251450"/>
              <a:gd name="connsiteY5" fmla="*/ 2945558 h 3067387"/>
              <a:gd name="connsiteX6" fmla="*/ 2012950 w 5251450"/>
              <a:gd name="connsiteY6" fmla="*/ 3059858 h 3067387"/>
              <a:gd name="connsiteX7" fmla="*/ 1714500 w 5251450"/>
              <a:gd name="connsiteY7" fmla="*/ 3028108 h 3067387"/>
              <a:gd name="connsiteX8" fmla="*/ 1250950 w 5251450"/>
              <a:gd name="connsiteY8" fmla="*/ 2799508 h 3067387"/>
              <a:gd name="connsiteX9" fmla="*/ 774700 w 5251450"/>
              <a:gd name="connsiteY9" fmla="*/ 2469308 h 3067387"/>
              <a:gd name="connsiteX10" fmla="*/ 0 w 5251450"/>
              <a:gd name="connsiteY10" fmla="*/ 1872408 h 3067387"/>
              <a:gd name="connsiteX0" fmla="*/ 4819650 w 4819650"/>
              <a:gd name="connsiteY0" fmla="*/ 0 h 3049179"/>
              <a:gd name="connsiteX1" fmla="*/ 4292600 w 4819650"/>
              <a:gd name="connsiteY1" fmla="*/ 558800 h 3049179"/>
              <a:gd name="connsiteX2" fmla="*/ 2736850 w 4819650"/>
              <a:gd name="connsiteY2" fmla="*/ 2425700 h 3049179"/>
              <a:gd name="connsiteX3" fmla="*/ 2527300 w 4819650"/>
              <a:gd name="connsiteY3" fmla="*/ 2686050 h 3049179"/>
              <a:gd name="connsiteX4" fmla="*/ 2273300 w 4819650"/>
              <a:gd name="connsiteY4" fmla="*/ 2927350 h 3049179"/>
              <a:gd name="connsiteX5" fmla="*/ 2012950 w 4819650"/>
              <a:gd name="connsiteY5" fmla="*/ 3041650 h 3049179"/>
              <a:gd name="connsiteX6" fmla="*/ 1714500 w 4819650"/>
              <a:gd name="connsiteY6" fmla="*/ 3009900 h 3049179"/>
              <a:gd name="connsiteX7" fmla="*/ 1250950 w 4819650"/>
              <a:gd name="connsiteY7" fmla="*/ 2781300 h 3049179"/>
              <a:gd name="connsiteX8" fmla="*/ 774700 w 4819650"/>
              <a:gd name="connsiteY8" fmla="*/ 2451100 h 3049179"/>
              <a:gd name="connsiteX9" fmla="*/ 0 w 4819650"/>
              <a:gd name="connsiteY9" fmla="*/ 1854200 h 3049179"/>
              <a:gd name="connsiteX0" fmla="*/ 4819650 w 4819650"/>
              <a:gd name="connsiteY0" fmla="*/ 0 h 3049179"/>
              <a:gd name="connsiteX1" fmla="*/ 4292600 w 4819650"/>
              <a:gd name="connsiteY1" fmla="*/ 558800 h 3049179"/>
              <a:gd name="connsiteX2" fmla="*/ 2736850 w 4819650"/>
              <a:gd name="connsiteY2" fmla="*/ 2425700 h 3049179"/>
              <a:gd name="connsiteX3" fmla="*/ 2527300 w 4819650"/>
              <a:gd name="connsiteY3" fmla="*/ 2686050 h 3049179"/>
              <a:gd name="connsiteX4" fmla="*/ 2273300 w 4819650"/>
              <a:gd name="connsiteY4" fmla="*/ 2927350 h 3049179"/>
              <a:gd name="connsiteX5" fmla="*/ 2012950 w 4819650"/>
              <a:gd name="connsiteY5" fmla="*/ 3041650 h 3049179"/>
              <a:gd name="connsiteX6" fmla="*/ 1714500 w 4819650"/>
              <a:gd name="connsiteY6" fmla="*/ 3009900 h 3049179"/>
              <a:gd name="connsiteX7" fmla="*/ 1250950 w 4819650"/>
              <a:gd name="connsiteY7" fmla="*/ 2781300 h 3049179"/>
              <a:gd name="connsiteX8" fmla="*/ 774700 w 4819650"/>
              <a:gd name="connsiteY8" fmla="*/ 2451100 h 3049179"/>
              <a:gd name="connsiteX9" fmla="*/ 0 w 4819650"/>
              <a:gd name="connsiteY9" fmla="*/ 1854200 h 3049179"/>
              <a:gd name="connsiteX0" fmla="*/ 4819650 w 4819650"/>
              <a:gd name="connsiteY0" fmla="*/ 0 h 3049179"/>
              <a:gd name="connsiteX1" fmla="*/ 4292600 w 4819650"/>
              <a:gd name="connsiteY1" fmla="*/ 558800 h 3049179"/>
              <a:gd name="connsiteX2" fmla="*/ 2736850 w 4819650"/>
              <a:gd name="connsiteY2" fmla="*/ 2425700 h 3049179"/>
              <a:gd name="connsiteX3" fmla="*/ 2527300 w 4819650"/>
              <a:gd name="connsiteY3" fmla="*/ 2686050 h 3049179"/>
              <a:gd name="connsiteX4" fmla="*/ 2273300 w 4819650"/>
              <a:gd name="connsiteY4" fmla="*/ 2927350 h 3049179"/>
              <a:gd name="connsiteX5" fmla="*/ 2012950 w 4819650"/>
              <a:gd name="connsiteY5" fmla="*/ 3041650 h 3049179"/>
              <a:gd name="connsiteX6" fmla="*/ 1714500 w 4819650"/>
              <a:gd name="connsiteY6" fmla="*/ 3009900 h 3049179"/>
              <a:gd name="connsiteX7" fmla="*/ 1250950 w 4819650"/>
              <a:gd name="connsiteY7" fmla="*/ 2781300 h 3049179"/>
              <a:gd name="connsiteX8" fmla="*/ 774700 w 4819650"/>
              <a:gd name="connsiteY8" fmla="*/ 2451100 h 3049179"/>
              <a:gd name="connsiteX9" fmla="*/ 0 w 4819650"/>
              <a:gd name="connsiteY9" fmla="*/ 1854200 h 3049179"/>
              <a:gd name="connsiteX0" fmla="*/ 4819650 w 4819650"/>
              <a:gd name="connsiteY0" fmla="*/ 0 h 3049179"/>
              <a:gd name="connsiteX1" fmla="*/ 2736850 w 4819650"/>
              <a:gd name="connsiteY1" fmla="*/ 2425700 h 3049179"/>
              <a:gd name="connsiteX2" fmla="*/ 2527300 w 4819650"/>
              <a:gd name="connsiteY2" fmla="*/ 2686050 h 3049179"/>
              <a:gd name="connsiteX3" fmla="*/ 2273300 w 4819650"/>
              <a:gd name="connsiteY3" fmla="*/ 2927350 h 3049179"/>
              <a:gd name="connsiteX4" fmla="*/ 2012950 w 4819650"/>
              <a:gd name="connsiteY4" fmla="*/ 3041650 h 3049179"/>
              <a:gd name="connsiteX5" fmla="*/ 1714500 w 4819650"/>
              <a:gd name="connsiteY5" fmla="*/ 3009900 h 3049179"/>
              <a:gd name="connsiteX6" fmla="*/ 1250950 w 4819650"/>
              <a:gd name="connsiteY6" fmla="*/ 2781300 h 3049179"/>
              <a:gd name="connsiteX7" fmla="*/ 774700 w 4819650"/>
              <a:gd name="connsiteY7" fmla="*/ 2451100 h 3049179"/>
              <a:gd name="connsiteX8" fmla="*/ 0 w 4819650"/>
              <a:gd name="connsiteY8" fmla="*/ 1854200 h 3049179"/>
              <a:gd name="connsiteX0" fmla="*/ 5579053 w 5579053"/>
              <a:gd name="connsiteY0" fmla="*/ 0 h 3049179"/>
              <a:gd name="connsiteX1" fmla="*/ 3496253 w 5579053"/>
              <a:gd name="connsiteY1" fmla="*/ 2425700 h 3049179"/>
              <a:gd name="connsiteX2" fmla="*/ 3286703 w 5579053"/>
              <a:gd name="connsiteY2" fmla="*/ 2686050 h 3049179"/>
              <a:gd name="connsiteX3" fmla="*/ 3032703 w 5579053"/>
              <a:gd name="connsiteY3" fmla="*/ 2927350 h 3049179"/>
              <a:gd name="connsiteX4" fmla="*/ 2772353 w 5579053"/>
              <a:gd name="connsiteY4" fmla="*/ 3041650 h 3049179"/>
              <a:gd name="connsiteX5" fmla="*/ 2473903 w 5579053"/>
              <a:gd name="connsiteY5" fmla="*/ 3009900 h 3049179"/>
              <a:gd name="connsiteX6" fmla="*/ 2010353 w 5579053"/>
              <a:gd name="connsiteY6" fmla="*/ 2781300 h 3049179"/>
              <a:gd name="connsiteX7" fmla="*/ 1534103 w 5579053"/>
              <a:gd name="connsiteY7" fmla="*/ 2451100 h 3049179"/>
              <a:gd name="connsiteX8" fmla="*/ 0 w 5579053"/>
              <a:gd name="connsiteY8" fmla="*/ 1722180 h 3049179"/>
              <a:gd name="connsiteX0" fmla="*/ 5579053 w 5579053"/>
              <a:gd name="connsiteY0" fmla="*/ 0 h 3049179"/>
              <a:gd name="connsiteX1" fmla="*/ 3496253 w 5579053"/>
              <a:gd name="connsiteY1" fmla="*/ 2425700 h 3049179"/>
              <a:gd name="connsiteX2" fmla="*/ 3286703 w 5579053"/>
              <a:gd name="connsiteY2" fmla="*/ 2686050 h 3049179"/>
              <a:gd name="connsiteX3" fmla="*/ 3032703 w 5579053"/>
              <a:gd name="connsiteY3" fmla="*/ 2927350 h 3049179"/>
              <a:gd name="connsiteX4" fmla="*/ 2772353 w 5579053"/>
              <a:gd name="connsiteY4" fmla="*/ 3041650 h 3049179"/>
              <a:gd name="connsiteX5" fmla="*/ 2473903 w 5579053"/>
              <a:gd name="connsiteY5" fmla="*/ 3009900 h 3049179"/>
              <a:gd name="connsiteX6" fmla="*/ 2010353 w 5579053"/>
              <a:gd name="connsiteY6" fmla="*/ 2781300 h 3049179"/>
              <a:gd name="connsiteX7" fmla="*/ 0 w 5579053"/>
              <a:gd name="connsiteY7" fmla="*/ 1722180 h 3049179"/>
              <a:gd name="connsiteX0" fmla="*/ 5579053 w 5579053"/>
              <a:gd name="connsiteY0" fmla="*/ 0 h 3063228"/>
              <a:gd name="connsiteX1" fmla="*/ 3496253 w 5579053"/>
              <a:gd name="connsiteY1" fmla="*/ 2425700 h 3063228"/>
              <a:gd name="connsiteX2" fmla="*/ 3286703 w 5579053"/>
              <a:gd name="connsiteY2" fmla="*/ 2686050 h 3063228"/>
              <a:gd name="connsiteX3" fmla="*/ 3032703 w 5579053"/>
              <a:gd name="connsiteY3" fmla="*/ 2927350 h 3063228"/>
              <a:gd name="connsiteX4" fmla="*/ 2772353 w 5579053"/>
              <a:gd name="connsiteY4" fmla="*/ 3041650 h 3063228"/>
              <a:gd name="connsiteX5" fmla="*/ 2473903 w 5579053"/>
              <a:gd name="connsiteY5" fmla="*/ 3009900 h 3063228"/>
              <a:gd name="connsiteX6" fmla="*/ 1537518 w 5579053"/>
              <a:gd name="connsiteY6" fmla="*/ 2526061 h 3063228"/>
              <a:gd name="connsiteX7" fmla="*/ 0 w 5579053"/>
              <a:gd name="connsiteY7" fmla="*/ 1722180 h 3063228"/>
              <a:gd name="connsiteX0" fmla="*/ 5579053 w 5579053"/>
              <a:gd name="connsiteY0" fmla="*/ 0 h 3078912"/>
              <a:gd name="connsiteX1" fmla="*/ 3496253 w 5579053"/>
              <a:gd name="connsiteY1" fmla="*/ 2425700 h 3078912"/>
              <a:gd name="connsiteX2" fmla="*/ 3286703 w 5579053"/>
              <a:gd name="connsiteY2" fmla="*/ 2686050 h 3078912"/>
              <a:gd name="connsiteX3" fmla="*/ 2772353 w 5579053"/>
              <a:gd name="connsiteY3" fmla="*/ 3041650 h 3078912"/>
              <a:gd name="connsiteX4" fmla="*/ 2473903 w 5579053"/>
              <a:gd name="connsiteY4" fmla="*/ 3009900 h 3078912"/>
              <a:gd name="connsiteX5" fmla="*/ 1537518 w 5579053"/>
              <a:gd name="connsiteY5" fmla="*/ 2526061 h 3078912"/>
              <a:gd name="connsiteX6" fmla="*/ 0 w 5579053"/>
              <a:gd name="connsiteY6" fmla="*/ 1722180 h 3078912"/>
              <a:gd name="connsiteX0" fmla="*/ 5579053 w 5579053"/>
              <a:gd name="connsiteY0" fmla="*/ 0 h 3032798"/>
              <a:gd name="connsiteX1" fmla="*/ 3496253 w 5579053"/>
              <a:gd name="connsiteY1" fmla="*/ 2425700 h 3032798"/>
              <a:gd name="connsiteX2" fmla="*/ 3286703 w 5579053"/>
              <a:gd name="connsiteY2" fmla="*/ 2686050 h 3032798"/>
              <a:gd name="connsiteX3" fmla="*/ 2987279 w 5579053"/>
              <a:gd name="connsiteY3" fmla="*/ 2927233 h 3032798"/>
              <a:gd name="connsiteX4" fmla="*/ 2473903 w 5579053"/>
              <a:gd name="connsiteY4" fmla="*/ 3009900 h 3032798"/>
              <a:gd name="connsiteX5" fmla="*/ 1537518 w 5579053"/>
              <a:gd name="connsiteY5" fmla="*/ 2526061 h 3032798"/>
              <a:gd name="connsiteX6" fmla="*/ 0 w 5579053"/>
              <a:gd name="connsiteY6" fmla="*/ 1722180 h 3032798"/>
              <a:gd name="connsiteX0" fmla="*/ 5579053 w 5579053"/>
              <a:gd name="connsiteY0" fmla="*/ 0 h 3039966"/>
              <a:gd name="connsiteX1" fmla="*/ 3496253 w 5579053"/>
              <a:gd name="connsiteY1" fmla="*/ 2425700 h 3039966"/>
              <a:gd name="connsiteX2" fmla="*/ 2987279 w 5579053"/>
              <a:gd name="connsiteY2" fmla="*/ 2927233 h 3039966"/>
              <a:gd name="connsiteX3" fmla="*/ 2473903 w 5579053"/>
              <a:gd name="connsiteY3" fmla="*/ 3009900 h 3039966"/>
              <a:gd name="connsiteX4" fmla="*/ 1537518 w 5579053"/>
              <a:gd name="connsiteY4" fmla="*/ 2526061 h 3039966"/>
              <a:gd name="connsiteX5" fmla="*/ 0 w 5579053"/>
              <a:gd name="connsiteY5" fmla="*/ 1722180 h 3039966"/>
              <a:gd name="connsiteX0" fmla="*/ 5579053 w 5579053"/>
              <a:gd name="connsiteY0" fmla="*/ 0 h 3050447"/>
              <a:gd name="connsiteX1" fmla="*/ 3797149 w 5579053"/>
              <a:gd name="connsiteY1" fmla="*/ 2161660 h 3050447"/>
              <a:gd name="connsiteX2" fmla="*/ 2987279 w 5579053"/>
              <a:gd name="connsiteY2" fmla="*/ 2927233 h 3050447"/>
              <a:gd name="connsiteX3" fmla="*/ 2473903 w 5579053"/>
              <a:gd name="connsiteY3" fmla="*/ 3009900 h 3050447"/>
              <a:gd name="connsiteX4" fmla="*/ 1537518 w 5579053"/>
              <a:gd name="connsiteY4" fmla="*/ 2526061 h 3050447"/>
              <a:gd name="connsiteX5" fmla="*/ 0 w 5579053"/>
              <a:gd name="connsiteY5" fmla="*/ 1722180 h 3050447"/>
              <a:gd name="connsiteX0" fmla="*/ 6453083 w 6453083"/>
              <a:gd name="connsiteY0" fmla="*/ 0 h 3050447"/>
              <a:gd name="connsiteX1" fmla="*/ 4671179 w 6453083"/>
              <a:gd name="connsiteY1" fmla="*/ 2161660 h 3050447"/>
              <a:gd name="connsiteX2" fmla="*/ 3861309 w 6453083"/>
              <a:gd name="connsiteY2" fmla="*/ 2927233 h 3050447"/>
              <a:gd name="connsiteX3" fmla="*/ 3347933 w 6453083"/>
              <a:gd name="connsiteY3" fmla="*/ 3009900 h 3050447"/>
              <a:gd name="connsiteX4" fmla="*/ 2411548 w 6453083"/>
              <a:gd name="connsiteY4" fmla="*/ 2526061 h 3050447"/>
              <a:gd name="connsiteX5" fmla="*/ 0 w 6453083"/>
              <a:gd name="connsiteY5" fmla="*/ 1326119 h 3050447"/>
              <a:gd name="connsiteX0" fmla="*/ 6453083 w 6453083"/>
              <a:gd name="connsiteY0" fmla="*/ 0 h 3049807"/>
              <a:gd name="connsiteX1" fmla="*/ 4671179 w 6453083"/>
              <a:gd name="connsiteY1" fmla="*/ 2161660 h 3049807"/>
              <a:gd name="connsiteX2" fmla="*/ 3861309 w 6453083"/>
              <a:gd name="connsiteY2" fmla="*/ 2927233 h 3049807"/>
              <a:gd name="connsiteX3" fmla="*/ 3347933 w 6453083"/>
              <a:gd name="connsiteY3" fmla="*/ 3009900 h 3049807"/>
              <a:gd name="connsiteX4" fmla="*/ 2683786 w 6453083"/>
              <a:gd name="connsiteY4" fmla="*/ 2534863 h 3049807"/>
              <a:gd name="connsiteX5" fmla="*/ 0 w 6453083"/>
              <a:gd name="connsiteY5" fmla="*/ 1326119 h 3049807"/>
              <a:gd name="connsiteX0" fmla="*/ 6453083 w 6453083"/>
              <a:gd name="connsiteY0" fmla="*/ 0 h 2939195"/>
              <a:gd name="connsiteX1" fmla="*/ 4671179 w 6453083"/>
              <a:gd name="connsiteY1" fmla="*/ 2161660 h 2939195"/>
              <a:gd name="connsiteX2" fmla="*/ 3861309 w 6453083"/>
              <a:gd name="connsiteY2" fmla="*/ 2927233 h 2939195"/>
              <a:gd name="connsiteX3" fmla="*/ 2683786 w 6453083"/>
              <a:gd name="connsiteY3" fmla="*/ 2534863 h 2939195"/>
              <a:gd name="connsiteX4" fmla="*/ 0 w 6453083"/>
              <a:gd name="connsiteY4" fmla="*/ 1326119 h 2939195"/>
              <a:gd name="connsiteX0" fmla="*/ 6453083 w 6453083"/>
              <a:gd name="connsiteY0" fmla="*/ 0 h 2872287"/>
              <a:gd name="connsiteX1" fmla="*/ 4671179 w 6453083"/>
              <a:gd name="connsiteY1" fmla="*/ 2161660 h 2872287"/>
              <a:gd name="connsiteX2" fmla="*/ 3861308 w 6453083"/>
              <a:gd name="connsiteY2" fmla="*/ 2856823 h 2872287"/>
              <a:gd name="connsiteX3" fmla="*/ 2683786 w 6453083"/>
              <a:gd name="connsiteY3" fmla="*/ 2534863 h 2872287"/>
              <a:gd name="connsiteX4" fmla="*/ 0 w 6453083"/>
              <a:gd name="connsiteY4" fmla="*/ 1326119 h 2872287"/>
              <a:gd name="connsiteX0" fmla="*/ 6453083 w 6453083"/>
              <a:gd name="connsiteY0" fmla="*/ 0 h 2831583"/>
              <a:gd name="connsiteX1" fmla="*/ 4671179 w 6453083"/>
              <a:gd name="connsiteY1" fmla="*/ 2161660 h 2831583"/>
              <a:gd name="connsiteX2" fmla="*/ 3861308 w 6453083"/>
              <a:gd name="connsiteY2" fmla="*/ 2812817 h 2831583"/>
              <a:gd name="connsiteX3" fmla="*/ 2683786 w 6453083"/>
              <a:gd name="connsiteY3" fmla="*/ 2534863 h 2831583"/>
              <a:gd name="connsiteX4" fmla="*/ 0 w 6453083"/>
              <a:gd name="connsiteY4" fmla="*/ 1326119 h 283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3083" h="2831583">
                <a:moveTo>
                  <a:pt x="6453083" y="0"/>
                </a:moveTo>
                <a:cubicBezTo>
                  <a:pt x="5859115" y="720553"/>
                  <a:pt x="5103141" y="1692857"/>
                  <a:pt x="4671179" y="2161660"/>
                </a:cubicBezTo>
                <a:cubicBezTo>
                  <a:pt x="4239217" y="2630463"/>
                  <a:pt x="4192540" y="2750617"/>
                  <a:pt x="3861308" y="2812817"/>
                </a:cubicBezTo>
                <a:cubicBezTo>
                  <a:pt x="3530076" y="2875017"/>
                  <a:pt x="3327337" y="2782646"/>
                  <a:pt x="2683786" y="2534863"/>
                </a:cubicBezTo>
                <a:cubicBezTo>
                  <a:pt x="2040235" y="2287080"/>
                  <a:pt x="894595" y="1729034"/>
                  <a:pt x="0" y="13261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994949-5A93-4CE9-807F-93F000AD85A1}"/>
              </a:ext>
            </a:extLst>
          </p:cNvPr>
          <p:cNvCxnSpPr>
            <a:cxnSpLocks/>
          </p:cNvCxnSpPr>
          <p:nvPr/>
        </p:nvCxnSpPr>
        <p:spPr>
          <a:xfrm>
            <a:off x="2166738" y="5489861"/>
            <a:ext cx="3101737" cy="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BA8B3D-99A2-4021-8E27-A5437A35D7E5}"/>
                  </a:ext>
                </a:extLst>
              </p:cNvPr>
              <p:cNvSpPr/>
              <p:nvPr/>
            </p:nvSpPr>
            <p:spPr>
              <a:xfrm>
                <a:off x="6274392" y="3575429"/>
                <a:ext cx="266810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Truncation error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0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BA8B3D-99A2-4021-8E27-A5437A35D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92" y="3575429"/>
                <a:ext cx="2668103" cy="400110"/>
              </a:xfrm>
              <a:prstGeom prst="rect">
                <a:avLst/>
              </a:prstGeom>
              <a:blipFill>
                <a:blip r:embed="rId4"/>
                <a:stretch>
                  <a:fillRect l="-2283" t="-9231" b="-2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CCF7E1-4FB7-4C93-92DC-0DC1271422BD}"/>
                  </a:ext>
                </a:extLst>
              </p:cNvPr>
              <p:cNvSpPr/>
              <p:nvPr/>
            </p:nvSpPr>
            <p:spPr>
              <a:xfrm>
                <a:off x="7061715" y="3860479"/>
                <a:ext cx="8686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CCF7E1-4FB7-4C93-92DC-0DC127142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715" y="3860479"/>
                <a:ext cx="868635" cy="400110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0" grpId="0"/>
      <p:bldP spid="31" grpId="0" animBg="1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246750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246750"/>
                  </p:ext>
                </p:extLst>
              </p:nvPr>
            </p:nvGraphicFramePr>
            <p:xfrm>
              <a:off x="266699" y="2468880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1905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1905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1905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1905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1905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1905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1905" r="-437255" b="-3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95AD0E-57EC-445D-8D67-A29EF6B7F6EC}"/>
              </a:ext>
            </a:extLst>
          </p:cNvPr>
          <p:cNvSpPr txBox="1"/>
          <p:nvPr/>
        </p:nvSpPr>
        <p:spPr>
          <a:xfrm>
            <a:off x="2514600" y="1703015"/>
            <a:ext cx="1925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8A6AD"/>
                </a:solidFill>
              </a:rPr>
              <a:t>Composite Trapezoid</a:t>
            </a:r>
          </a:p>
          <a:p>
            <a:pPr algn="ctr"/>
            <a:r>
              <a:rPr lang="en-US" sz="1600" dirty="0">
                <a:solidFill>
                  <a:srgbClr val="48A6AD"/>
                </a:solidFill>
              </a:rPr>
              <a:t>method</a:t>
            </a:r>
            <a:endParaRPr lang="en-CA" sz="1600" dirty="0">
              <a:solidFill>
                <a:srgbClr val="48A6A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49A471-4A83-4E7E-B5B6-E7B5BB62F9D1}"/>
                  </a:ext>
                </a:extLst>
              </p:cNvPr>
              <p:cNvSpPr/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49A471-4A83-4E7E-B5B6-E7B5BB62F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718371"/>
                <a:ext cx="1873269" cy="554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59324-60A5-409E-A908-7BC69FDD3A46}"/>
                  </a:ext>
                </a:extLst>
              </p:cNvPr>
              <p:cNvSpPr/>
              <p:nvPr/>
            </p:nvSpPr>
            <p:spPr>
              <a:xfrm>
                <a:off x="6268991" y="1717922"/>
                <a:ext cx="199182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59324-60A5-409E-A908-7BC69FDD3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91" y="1717922"/>
                <a:ext cx="1991827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4501C1-8D37-4FA5-85EC-567C9186F97D}"/>
                  </a:ext>
                </a:extLst>
              </p:cNvPr>
              <p:cNvSpPr/>
              <p:nvPr/>
            </p:nvSpPr>
            <p:spPr>
              <a:xfrm>
                <a:off x="8153400" y="1717922"/>
                <a:ext cx="199182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4501C1-8D37-4FA5-85EC-567C9186F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17922"/>
                <a:ext cx="1991827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4B15E3-B462-46F6-A20F-BCDA008EAC33}"/>
                  </a:ext>
                </a:extLst>
              </p:cNvPr>
              <p:cNvSpPr/>
              <p:nvPr/>
            </p:nvSpPr>
            <p:spPr>
              <a:xfrm>
                <a:off x="9942029" y="1703015"/>
                <a:ext cx="2105641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255</m:t>
                          </m:r>
                        </m:den>
                      </m:f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4B15E3-B462-46F6-A20F-BCDA008EA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029" y="1703015"/>
                <a:ext cx="2105641" cy="5599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0648-D4F6-4E07-B44A-DFB39FD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CA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78DDA0-AA20-43F0-ADFA-DC3CFF305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840507"/>
              </p:ext>
            </p:extLst>
          </p:nvPr>
        </p:nvGraphicFramePr>
        <p:xfrm>
          <a:off x="2207418" y="1417638"/>
          <a:ext cx="7777163" cy="4617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DA3FF-7875-44D2-A8C3-FA62FE4D7D8A}"/>
              </a:ext>
            </a:extLst>
          </p:cNvPr>
          <p:cNvCxnSpPr>
            <a:cxnSpLocks/>
          </p:cNvCxnSpPr>
          <p:nvPr/>
        </p:nvCxnSpPr>
        <p:spPr>
          <a:xfrm flipH="1">
            <a:off x="3604260" y="1958340"/>
            <a:ext cx="5654040" cy="81534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3AE109-A888-4DA8-BFEE-7B88C032998E}"/>
              </a:ext>
            </a:extLst>
          </p:cNvPr>
          <p:cNvCxnSpPr>
            <a:cxnSpLocks/>
          </p:cNvCxnSpPr>
          <p:nvPr/>
        </p:nvCxnSpPr>
        <p:spPr>
          <a:xfrm flipH="1">
            <a:off x="3634740" y="2499360"/>
            <a:ext cx="4404360" cy="120396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527CAC-2EDE-4900-ACD5-9260C42F3763}"/>
              </a:ext>
            </a:extLst>
          </p:cNvPr>
          <p:cNvCxnSpPr>
            <a:cxnSpLocks/>
          </p:cNvCxnSpPr>
          <p:nvPr/>
        </p:nvCxnSpPr>
        <p:spPr>
          <a:xfrm flipH="1">
            <a:off x="3642360" y="2819400"/>
            <a:ext cx="3665220" cy="143256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3C714-DC4D-4EFC-90EE-66C26C4F4E31}"/>
              </a:ext>
            </a:extLst>
          </p:cNvPr>
          <p:cNvCxnSpPr>
            <a:cxnSpLocks/>
          </p:cNvCxnSpPr>
          <p:nvPr/>
        </p:nvCxnSpPr>
        <p:spPr>
          <a:xfrm flipH="1">
            <a:off x="3665220" y="3672840"/>
            <a:ext cx="1684020" cy="83058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5B51F6-CB02-478F-B307-B07F4D4F4F02}"/>
                  </a:ext>
                </a:extLst>
              </p:cNvPr>
              <p:cNvSpPr/>
              <p:nvPr/>
            </p:nvSpPr>
            <p:spPr>
              <a:xfrm>
                <a:off x="5024301" y="2028765"/>
                <a:ext cx="9013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3B608C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3B60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000" dirty="0">
                  <a:solidFill>
                    <a:srgbClr val="3B608C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5B51F6-CB02-478F-B307-B07F4D4F4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1" y="2028765"/>
                <a:ext cx="90133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697A3E-0379-4DFA-BACB-F2BF4799ECC6}"/>
                  </a:ext>
                </a:extLst>
              </p:cNvPr>
              <p:cNvSpPr/>
              <p:nvPr/>
            </p:nvSpPr>
            <p:spPr>
              <a:xfrm>
                <a:off x="5335736" y="2594471"/>
                <a:ext cx="901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3B608C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3B60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000" dirty="0">
                  <a:solidFill>
                    <a:srgbClr val="3B608C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697A3E-0379-4DFA-BACB-F2BF4799E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36" y="2594471"/>
                <a:ext cx="9013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5D7F54-4EBC-4EF4-A7E1-26946FDE4BFE}"/>
                  </a:ext>
                </a:extLst>
              </p:cNvPr>
              <p:cNvSpPr/>
              <p:nvPr/>
            </p:nvSpPr>
            <p:spPr>
              <a:xfrm>
                <a:off x="5786404" y="3318450"/>
                <a:ext cx="9013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3B608C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3B60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000" dirty="0">
                  <a:solidFill>
                    <a:srgbClr val="3B608C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B5D7F54-4EBC-4EF4-A7E1-26946FDE4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404" y="3318450"/>
                <a:ext cx="90133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80517F-11B9-4FFC-B991-B4C3397CB437}"/>
                  </a:ext>
                </a:extLst>
              </p:cNvPr>
              <p:cNvSpPr/>
              <p:nvPr/>
            </p:nvSpPr>
            <p:spPr>
              <a:xfrm>
                <a:off x="4215818" y="4105850"/>
                <a:ext cx="918906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3B608C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3B608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3B608C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000" dirty="0">
                  <a:solidFill>
                    <a:srgbClr val="3B608C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80517F-11B9-4FFC-B991-B4C3397CB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18" y="4105850"/>
                <a:ext cx="918906" cy="4397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93618"/>
                  </p:ext>
                </p:extLst>
              </p:nvPr>
            </p:nvGraphicFramePr>
            <p:xfrm>
              <a:off x="266699" y="1430338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93618"/>
                  </p:ext>
                </p:extLst>
              </p:nvPr>
            </p:nvGraphicFramePr>
            <p:xfrm>
              <a:off x="266699" y="1430338"/>
              <a:ext cx="11658602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952" r="-400321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952" r="-3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952" r="-201608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952" r="-100962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952" r="-1286" b="-5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952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99057" r="-43725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301905" r="-437255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2DC43CD-27B9-494A-B225-A42774271523}"/>
              </a:ext>
            </a:extLst>
          </p:cNvPr>
          <p:cNvSpPr/>
          <p:nvPr/>
        </p:nvSpPr>
        <p:spPr>
          <a:xfrm>
            <a:off x="9829800" y="4343400"/>
            <a:ext cx="1752600" cy="927418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6F0FD-8F3C-4EE2-9AE7-7C36F0EEAA05}"/>
              </a:ext>
            </a:extLst>
          </p:cNvPr>
          <p:cNvSpPr txBox="1"/>
          <p:nvPr/>
        </p:nvSpPr>
        <p:spPr>
          <a:xfrm>
            <a:off x="9791700" y="5283518"/>
            <a:ext cx="20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Best approximation</a:t>
            </a:r>
            <a:endParaRPr lang="en-CA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420979"/>
                  </p:ext>
                </p:extLst>
              </p:nvPr>
            </p:nvGraphicFramePr>
            <p:xfrm>
              <a:off x="266699" y="1430338"/>
              <a:ext cx="11658602" cy="4480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Error estimations</a:t>
                          </a:r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498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420979"/>
                  </p:ext>
                </p:extLst>
              </p:nvPr>
            </p:nvGraphicFramePr>
            <p:xfrm>
              <a:off x="266699" y="1430338"/>
              <a:ext cx="11658602" cy="4480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952" r="-400321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952" r="-301608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952" r="-201608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952" r="-100962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952" r="-1286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952" r="-437255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0952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98113" r="-43725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Error estimations</a:t>
                          </a:r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4989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8BD8F5-E364-4A01-8B45-5C7B3CDCFA5B}"/>
                  </a:ext>
                </a:extLst>
              </p:cNvPr>
              <p:cNvSpPr/>
              <p:nvPr/>
            </p:nvSpPr>
            <p:spPr>
              <a:xfrm>
                <a:off x="2514600" y="5284469"/>
                <a:ext cx="1692899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5,1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8BD8F5-E364-4A01-8B45-5C7B3CDCF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84469"/>
                <a:ext cx="1692899" cy="559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8F2CE9-374D-468F-9D8B-6E63F3EAA87A}"/>
                  </a:ext>
                </a:extLst>
              </p:cNvPr>
              <p:cNvSpPr/>
              <p:nvPr/>
            </p:nvSpPr>
            <p:spPr>
              <a:xfrm>
                <a:off x="4335133" y="5284469"/>
                <a:ext cx="1692899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8F2CE9-374D-468F-9D8B-6E63F3EAA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33" y="5284469"/>
                <a:ext cx="1692899" cy="559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BCA675-788C-42D4-B0CE-CDD193319A4C}"/>
                  </a:ext>
                </a:extLst>
              </p:cNvPr>
              <p:cNvSpPr/>
              <p:nvPr/>
            </p:nvSpPr>
            <p:spPr>
              <a:xfrm>
                <a:off x="6283337" y="5284469"/>
                <a:ext cx="169289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BCA675-788C-42D4-B0CE-CDD193319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337" y="5284469"/>
                <a:ext cx="1692899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49EC44-CCBA-45C7-BCAF-D76472C5052B}"/>
                  </a:ext>
                </a:extLst>
              </p:cNvPr>
              <p:cNvSpPr/>
              <p:nvPr/>
            </p:nvSpPr>
            <p:spPr>
              <a:xfrm>
                <a:off x="8231541" y="5284469"/>
                <a:ext cx="169289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5,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,4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48A6AD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CA" sz="16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49EC44-CCBA-45C7-BCAF-D76472C50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41" y="5284469"/>
                <a:ext cx="1692899" cy="566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B8EA4DC-C16D-4A7C-899A-E293BCCE5A62}"/>
              </a:ext>
            </a:extLst>
          </p:cNvPr>
          <p:cNvSpPr/>
          <p:nvPr/>
        </p:nvSpPr>
        <p:spPr>
          <a:xfrm>
            <a:off x="10619897" y="5393372"/>
            <a:ext cx="541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48A6AD"/>
                </a:solidFill>
              </a:rPr>
              <a:t>N.A.</a:t>
            </a:r>
            <a:endParaRPr lang="en-CA" sz="16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22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98817"/>
                  </p:ext>
                </p:extLst>
              </p:nvPr>
            </p:nvGraphicFramePr>
            <p:xfrm>
              <a:off x="266699" y="1430338"/>
              <a:ext cx="11658602" cy="4480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Error estimations</a:t>
                          </a:r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-4</a:t>
                          </a:r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-7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-9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-10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498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98817"/>
                  </p:ext>
                </p:extLst>
              </p:nvPr>
            </p:nvGraphicFramePr>
            <p:xfrm>
              <a:off x="266699" y="1430338"/>
              <a:ext cx="11658602" cy="4480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952" r="-400321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952" r="-301608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952" r="-201608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952" r="-100962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952" r="-1286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952" r="-437255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0952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98113" r="-43725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Error estimations</a:t>
                          </a:r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-4</a:t>
                          </a:r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-7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-9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-10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4989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B8EA4DC-C16D-4A7C-899A-E293BCCE5A62}"/>
              </a:ext>
            </a:extLst>
          </p:cNvPr>
          <p:cNvSpPr/>
          <p:nvPr/>
        </p:nvSpPr>
        <p:spPr>
          <a:xfrm>
            <a:off x="10619897" y="5393372"/>
            <a:ext cx="541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48A6AD"/>
                </a:solidFill>
              </a:rPr>
              <a:t>N.A.</a:t>
            </a:r>
            <a:endParaRPr lang="en-CA" sz="1600" dirty="0">
              <a:solidFill>
                <a:srgbClr val="48A6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9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AF0D-50DC-4672-96EC-23E936C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42207"/>
                  </p:ext>
                </p:extLst>
              </p:nvPr>
            </p:nvGraphicFramePr>
            <p:xfrm>
              <a:off x="266699" y="1430338"/>
              <a:ext cx="11658602" cy="4480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=0.125)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en-CA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=0.0625)</m:t>
                              </m:r>
                            </m:oMath>
                          </a14:m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Error estimations</a:t>
                          </a:r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-4</a:t>
                          </a:r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-7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-9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-10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2 10</a:t>
                          </a:r>
                          <a:r>
                            <a:rPr lang="en-US" baseline="30000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  <a:endParaRPr lang="en-CA" baseline="30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498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8E54B76-01AB-44AD-8DAA-76D3A53C33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42207"/>
                  </p:ext>
                </p:extLst>
              </p:nvPr>
            </p:nvGraphicFramePr>
            <p:xfrm>
              <a:off x="266699" y="1430338"/>
              <a:ext cx="11658602" cy="44805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6272">
                      <a:extLst>
                        <a:ext uri="{9D8B030D-6E8A-4147-A177-3AD203B41FA5}">
                          <a16:colId xmlns:a16="http://schemas.microsoft.com/office/drawing/2014/main" val="3662838078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564362404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576338859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80281117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3423574803"/>
                        </a:ext>
                      </a:extLst>
                    </a:gridCol>
                    <a:gridCol w="1896466">
                      <a:extLst>
                        <a:ext uri="{9D8B030D-6E8A-4147-A177-3AD203B41FA5}">
                          <a16:colId xmlns:a16="http://schemas.microsoft.com/office/drawing/2014/main" val="20694331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744" t="-952" r="-400321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5434" t="-952" r="-301608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5434" t="-952" r="-201608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103" t="-952" r="-100962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5756" t="-952" r="-1286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2254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100952" r="-437255" b="-5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0.3465735902799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7985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00952" r="-437255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0.3760193491940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0.385834602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9160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298113" r="-437255" b="-299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0.3836995094094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0.386259563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0.386287894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82799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401905" r="-437255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0.3856439099520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0.386292043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0.386294209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0.386294309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9793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" t="-501905" r="-437255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0.3861316377448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0.386294214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0.386294358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/>
                            <a:t>0.386294361</a:t>
                          </a:r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0.386294361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73499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Error estimations</a:t>
                          </a:r>
                          <a:endParaRPr lang="en-CA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-4</a:t>
                          </a:r>
                          <a:endParaRPr lang="en-CA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1 10</a:t>
                          </a:r>
                          <a:r>
                            <a:rPr lang="en-US" baseline="30000" dirty="0"/>
                            <a:t>-7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-9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2 10</a:t>
                          </a:r>
                          <a:r>
                            <a:rPr lang="en-US" baseline="30000" dirty="0"/>
                            <a:t>-10</a:t>
                          </a:r>
                          <a:endParaRPr lang="en-CA" baseline="30000" dirty="0"/>
                        </a:p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2 10</a:t>
                          </a:r>
                          <a:r>
                            <a:rPr lang="en-US" baseline="30000" dirty="0">
                              <a:solidFill>
                                <a:srgbClr val="FF0000"/>
                              </a:solidFill>
                            </a:rPr>
                            <a:t>-10</a:t>
                          </a:r>
                          <a:endParaRPr lang="en-CA" baseline="30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94989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0034-E1B4-46B2-96C2-742797F5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7163-648D-4D79-B8F2-9191007A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Romberg’s integration proceeds in two 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/>
              <a:t>Estimate the error with Richardson’s error formula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Extrapolate, based on the error estimation, to an improved approximation of the defined </a:t>
            </a:r>
            <a:r>
              <a:rPr lang="en-US" dirty="0" smtClean="0"/>
              <a:t>integral</a:t>
            </a:r>
          </a:p>
          <a:p>
            <a:r>
              <a:rPr lang="en-US" dirty="0" smtClean="0"/>
              <a:t>Romberg’s method allows, given approximations at low order, to generate at almost no cost high order </a:t>
            </a:r>
            <a:r>
              <a:rPr lang="en-US" dirty="0"/>
              <a:t>approximations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5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623F-BCBD-49D3-8CD5-B6CCA05B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Quadrature Formulas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B246-29C3-4F24-8B3E-D26C4ADA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new methods with more interpolating points</a:t>
            </a:r>
          </a:p>
          <a:p>
            <a:r>
              <a:rPr lang="en-US" dirty="0"/>
              <a:t>Develop better quadrature formulas </a:t>
            </a:r>
            <a:r>
              <a:rPr lang="en-US" dirty="0" smtClean="0"/>
              <a:t>by </a:t>
            </a:r>
            <a:r>
              <a:rPr lang="en-US" dirty="0"/>
              <a:t>placing in a smarter way interpolating points</a:t>
            </a:r>
          </a:p>
          <a:p>
            <a:r>
              <a:rPr lang="en-US" dirty="0"/>
              <a:t>Romberg integration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06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6E0-C09E-4322-AC2B-CD842AB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Romberg Integration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CF57C-0923-482E-AF6A-57FFED608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composite method with two different step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to approximate the </a:t>
                </a:r>
                <a:r>
                  <a:rPr lang="en-US" dirty="0"/>
                  <a:t>defined integral</a:t>
                </a:r>
                <a:endParaRPr lang="en-CA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Estimate the error with Richardson’s error formula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Extrapolate, based on the error estimation, to an improved approximation of the defined integral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Romberg integration the convention is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  is half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CF57C-0923-482E-AF6A-57FFED608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4" t="-2022" r="-222" b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68D8-4335-400D-AD4B-0887E49E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Extrapolation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F6C8-99CB-4C17-AD5C-4926E8E7B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quadrature formula (on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 gives us: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the lecture on Richardson’s error formula we know that: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BF6C8-99CB-4C17-AD5C-4926E8E7B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84F6-1F33-419E-8E13-9F9B8A7B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Extrapolation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EB1D0-8344-4FFE-A9D8-CE04CC042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this error estimation we can write: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sz="1200" dirty="0"/>
              </a:p>
              <a:p>
                <a:r>
                  <a:rPr lang="en-US" dirty="0"/>
                  <a:t>After simplification</a:t>
                </a:r>
                <a:r>
                  <a:rPr lang="en-CA" dirty="0"/>
                  <a:t> :</a:t>
                </a:r>
              </a:p>
              <a:p>
                <a:endParaRPr lang="en-CA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4EB1D0-8344-4FFE-A9D8-CE04CC042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56E7-94DF-4150-82F1-7B6ED5FF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Theorem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D0777-0223-4687-BBDE-0771A3444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Theorem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CA" dirty="0"/>
                  <a:t> be a quadrature formula for a defined integral with a truncation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is an approximation of the defined integral </a:t>
                </a:r>
                <a:r>
                  <a:rPr lang="en-CA" dirty="0"/>
                  <a:t>with a truncation error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D0777-0223-4687-BBDE-0771A3444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DF0D6C-A5A7-4872-9F50-C573FD7A31E5}"/>
              </a:ext>
            </a:extLst>
          </p:cNvPr>
          <p:cNvSpPr/>
          <p:nvPr/>
        </p:nvSpPr>
        <p:spPr>
          <a:xfrm>
            <a:off x="533400" y="1600201"/>
            <a:ext cx="11049000" cy="3733799"/>
          </a:xfrm>
          <a:prstGeom prst="rect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0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191-313E-49F4-B08A-04E74C7B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21F60-3A64-4DEE-841D-F5FF6BAE4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This theorem allows to iteratively, starting with a low order method, to produce higher order approximations of a defined integral</a:t>
                </a:r>
              </a:p>
              <a:p>
                <a:r>
                  <a:rPr lang="en-US" dirty="0"/>
                  <a:t>Starting with </a:t>
                </a:r>
                <a:r>
                  <a:rPr lang="en-US" dirty="0" smtClean="0"/>
                  <a:t>the </a:t>
                </a:r>
                <a:r>
                  <a:rPr lang="en-US" dirty="0"/>
                  <a:t>composite Trapezoid method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) then: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sz="1300" dirty="0"/>
              </a:p>
              <a:p>
                <a:pPr marL="400050" lvl="1" indent="0">
                  <a:buNone/>
                </a:pPr>
                <a:r>
                  <a:rPr lang="en-US" sz="3200" dirty="0"/>
                  <a:t>is of order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+2=4</m:t>
                    </m:r>
                  </m:oMath>
                </a14:m>
                <a:r>
                  <a:rPr lang="en-US" sz="3200" dirty="0"/>
                  <a:t> in it’s truncation error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21F60-3A64-4DEE-841D-F5FF6BAE4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5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A191-313E-49F4-B08A-04E74C7B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Integration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1F60-3A64-4DEE-841D-F5FF6BAE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produce several of such approximations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/>
              <p:nvPr/>
            </p:nvSpPr>
            <p:spPr>
              <a:xfrm>
                <a:off x="1076290" y="3248044"/>
                <a:ext cx="94666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526A854-9A7C-4122-ADF3-A4E4D0762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90" y="3248044"/>
                <a:ext cx="946669" cy="606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/>
              <p:nvPr/>
            </p:nvSpPr>
            <p:spPr>
              <a:xfrm>
                <a:off x="1066800" y="4036991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5AF538-AC94-40D4-9584-C7C3DB5F9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036991"/>
                <a:ext cx="956159" cy="606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/>
              <p:nvPr/>
            </p:nvSpPr>
            <p:spPr>
              <a:xfrm>
                <a:off x="1066800" y="2291394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6E6C6E-3223-486E-879E-652749D62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91394"/>
                <a:ext cx="133036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A5647D-FA8F-4E70-A11A-A6777FAF8D58}"/>
              </a:ext>
            </a:extLst>
          </p:cNvPr>
          <p:cNvCxnSpPr/>
          <p:nvPr/>
        </p:nvCxnSpPr>
        <p:spPr>
          <a:xfrm>
            <a:off x="533400" y="3065481"/>
            <a:ext cx="1013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/>
              <p:nvPr/>
            </p:nvSpPr>
            <p:spPr>
              <a:xfrm>
                <a:off x="2458694" y="3739074"/>
                <a:ext cx="3744230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86C6EFA-6453-471C-AED6-F3E30EFB5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94" y="3739074"/>
                <a:ext cx="3744230" cy="1080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/>
              <p:nvPr/>
            </p:nvSpPr>
            <p:spPr>
              <a:xfrm>
                <a:off x="1066800" y="5258211"/>
                <a:ext cx="956159" cy="606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F48C7-6EA3-41B6-A2FF-CA2DE0B443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8211"/>
                <a:ext cx="956159" cy="606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/>
              <p:nvPr/>
            </p:nvSpPr>
            <p:spPr>
              <a:xfrm>
                <a:off x="2458694" y="4960294"/>
                <a:ext cx="3563540" cy="1012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75431FE-D18F-4837-B92D-0B15EF515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94" y="4960294"/>
                <a:ext cx="3563540" cy="10125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/>
              <p:nvPr/>
            </p:nvSpPr>
            <p:spPr>
              <a:xfrm>
                <a:off x="2667000" y="2287813"/>
                <a:ext cx="1330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72CB6E-3CBD-4D65-A355-82354479B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87813"/>
                <a:ext cx="133036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83024A-22EF-4D1C-B636-DA1740D614F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22959" y="3551236"/>
            <a:ext cx="457200" cy="563564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5E07AA-C9F9-4F40-8974-277CFF8A7F1F}"/>
              </a:ext>
            </a:extLst>
          </p:cNvPr>
          <p:cNvCxnSpPr>
            <a:cxnSpLocks/>
          </p:cNvCxnSpPr>
          <p:nvPr/>
        </p:nvCxnSpPr>
        <p:spPr>
          <a:xfrm>
            <a:off x="2022959" y="4337317"/>
            <a:ext cx="4572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222614-63B5-40F9-BFBD-95EAC8EFB724}"/>
              </a:ext>
            </a:extLst>
          </p:cNvPr>
          <p:cNvCxnSpPr>
            <a:cxnSpLocks/>
          </p:cNvCxnSpPr>
          <p:nvPr/>
        </p:nvCxnSpPr>
        <p:spPr>
          <a:xfrm>
            <a:off x="1963394" y="4836792"/>
            <a:ext cx="457200" cy="563564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4B8D5C-FFD1-4995-B625-8DB48802B02B}"/>
              </a:ext>
            </a:extLst>
          </p:cNvPr>
          <p:cNvCxnSpPr>
            <a:cxnSpLocks/>
          </p:cNvCxnSpPr>
          <p:nvPr/>
        </p:nvCxnSpPr>
        <p:spPr>
          <a:xfrm>
            <a:off x="1963394" y="5622873"/>
            <a:ext cx="457200" cy="0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30A9727-4570-41D0-AB20-C1DFBB411D81}"/>
              </a:ext>
            </a:extLst>
          </p:cNvPr>
          <p:cNvSpPr/>
          <p:nvPr/>
        </p:nvSpPr>
        <p:spPr>
          <a:xfrm>
            <a:off x="1810994" y="2328408"/>
            <a:ext cx="304800" cy="3048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18BA4B-F8ED-4D57-B061-0B1BC26519F9}"/>
              </a:ext>
            </a:extLst>
          </p:cNvPr>
          <p:cNvSpPr/>
          <p:nvPr/>
        </p:nvSpPr>
        <p:spPr>
          <a:xfrm>
            <a:off x="3964723" y="3786218"/>
            <a:ext cx="304800" cy="304800"/>
          </a:xfrm>
          <a:prstGeom prst="ellipse">
            <a:avLst/>
          </a:prstGeom>
          <a:noFill/>
          <a:ln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4427" y="3227179"/>
                <a:ext cx="5122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7" y="3227179"/>
                <a:ext cx="51225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90932" y="3936167"/>
                <a:ext cx="512255" cy="1024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2" y="3936167"/>
                <a:ext cx="512255" cy="10241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3037" y="5026596"/>
                <a:ext cx="512256" cy="1024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7" y="5026596"/>
                <a:ext cx="512256" cy="10241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A5647D-FA8F-4E70-A11A-A6777FAF8D58}"/>
              </a:ext>
            </a:extLst>
          </p:cNvPr>
          <p:cNvCxnSpPr/>
          <p:nvPr/>
        </p:nvCxnSpPr>
        <p:spPr>
          <a:xfrm>
            <a:off x="925293" y="2287813"/>
            <a:ext cx="65307" cy="419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2581</Words>
  <Application>Microsoft Office PowerPoint</Application>
  <PresentationFormat>Widescreen</PresentationFormat>
  <Paragraphs>671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Lecture 8</vt:lpstr>
      <vt:lpstr>Introduction</vt:lpstr>
      <vt:lpstr>Higher Order Quadrature Formulas</vt:lpstr>
      <vt:lpstr>Overview of Romberg Integration</vt:lpstr>
      <vt:lpstr>Romberg Extrapolation</vt:lpstr>
      <vt:lpstr>Romberg Extrapolation</vt:lpstr>
      <vt:lpstr>Romberg Theorem</vt:lpstr>
      <vt:lpstr>Romberg Integration</vt:lpstr>
      <vt:lpstr>Romberg Integration</vt:lpstr>
      <vt:lpstr>Romberg Integration</vt:lpstr>
      <vt:lpstr>Romberg Integration</vt:lpstr>
      <vt:lpstr>Romberg Integration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362</cp:revision>
  <dcterms:created xsi:type="dcterms:W3CDTF">2006-08-16T00:00:00Z</dcterms:created>
  <dcterms:modified xsi:type="dcterms:W3CDTF">2020-04-27T02:39:56Z</dcterms:modified>
</cp:coreProperties>
</file>