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A6AD"/>
    <a:srgbClr val="4E6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142" autoAdjust="0"/>
  </p:normalViewPr>
  <p:slideViewPr>
    <p:cSldViewPr>
      <p:cViewPr varScale="1">
        <p:scale>
          <a:sx n="67" d="100"/>
          <a:sy n="67" d="100"/>
        </p:scale>
        <p:origin x="846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76019-7EB1-410D-8CBD-E3C0C75414FD}" type="datetimeFigureOut">
              <a:rPr lang="en-CA" smtClean="0"/>
              <a:t>2020-03-25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E637-F9EA-4747-90AA-AF85CD1823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8398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19C54-19A8-4A0E-B918-780B4E957A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3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compute w1, we apply </a:t>
            </a:r>
            <a:r>
              <a:rPr lang="en-US" dirty="0" err="1" smtClean="0"/>
              <a:t>Euelr’s</a:t>
            </a:r>
            <a:r>
              <a:rPr lang="en-US" dirty="0" smtClean="0"/>
              <a:t> method</a:t>
            </a:r>
          </a:p>
          <a:p>
            <a:endParaRPr lang="en-US" dirty="0" smtClean="0"/>
          </a:p>
          <a:p>
            <a:r>
              <a:rPr lang="en-US" dirty="0" smtClean="0"/>
              <a:t>That is w1=1, which is wo, plus 0.5,</a:t>
            </a:r>
            <a:r>
              <a:rPr lang="en-US" baseline="0" dirty="0" smtClean="0"/>
              <a:t> which is h, times f evaluated in the previous point which is to=1 and wo=1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Conducting the calculation results in w1=2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2359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t3 is then given by t2+h</a:t>
            </a:r>
            <a:r>
              <a:rPr lang="en-US" baseline="0" dirty="0" smtClean="0"/>
              <a:t> which is 1.5+0.5=2</a:t>
            </a:r>
          </a:p>
          <a:p>
            <a:endParaRPr lang="en-US" baseline="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225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And as we did for w1, we compute w2 using Euler’s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That is w2, which is 2, plus</a:t>
                </a:r>
                <a:r>
                  <a:rPr lang="en-US" baseline="0" dirty="0" smtClean="0"/>
                  <a:t> 0.5 times f evaluated in the previous point which is t1=1.5 and w1=2</a:t>
                </a:r>
              </a:p>
              <a:p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After calculations we get w2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3.166666667</m:t>
                    </m:r>
                  </m:oMath>
                </a14:m>
                <a:endParaRPr lang="en-US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And as we did for w1, we compute w2 using Euler’s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That is w2, which is 2, plus</a:t>
                </a:r>
                <a:r>
                  <a:rPr lang="en-US" baseline="0" dirty="0" smtClean="0"/>
                  <a:t> 0.5 times f evaluated in the previous point which is t1=1.5 and w1=2</a:t>
                </a:r>
              </a:p>
              <a:p>
                <a:endParaRPr lang="en-US" baseline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aseline="0" dirty="0" smtClean="0"/>
                  <a:t>After calculations we get w2 =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3.166666667</a:t>
                </a:r>
                <a:endParaRPr lang="en-US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535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point would be for t3=2.5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811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invite you to try by yourself</a:t>
            </a:r>
          </a:p>
          <a:p>
            <a:endParaRPr lang="en-US" dirty="0" smtClean="0"/>
          </a:p>
          <a:p>
            <a:r>
              <a:rPr lang="en-US" dirty="0" smtClean="0"/>
              <a:t>The table displayed gives you the answer you should get</a:t>
            </a:r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81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now plot the solution</a:t>
            </a:r>
          </a:p>
          <a:p>
            <a:endParaRPr lang="en-US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graph shows the slop field, together with the qualitative solution as a continuous blue line</a:t>
            </a:r>
          </a:p>
          <a:p>
            <a:endParaRPr lang="en-US" baseline="0" dirty="0" smtClean="0"/>
          </a:p>
          <a:p>
            <a:r>
              <a:rPr lang="en-US" dirty="0" smtClean="0"/>
              <a:t>We add now our approximations</a:t>
            </a:r>
            <a:r>
              <a:rPr lang="en-US" baseline="0" dirty="0" smtClean="0"/>
              <a:t> computed with Euler’s method</a:t>
            </a:r>
          </a:p>
          <a:p>
            <a:endParaRPr lang="en-US" baseline="0" dirty="0" smtClean="0"/>
          </a:p>
          <a:p>
            <a:r>
              <a:rPr lang="en-US" dirty="0" smtClean="0"/>
              <a:t>The</a:t>
            </a:r>
            <a:r>
              <a:rPr lang="en-US" baseline="0" dirty="0" smtClean="0"/>
              <a:t> approximations follow not too badly the qualitative solution form the slope field</a:t>
            </a:r>
          </a:p>
          <a:p>
            <a:endParaRPr lang="en-US" baseline="0" dirty="0" smtClean="0"/>
          </a:p>
          <a:p>
            <a:r>
              <a:rPr lang="en-US" dirty="0" smtClean="0"/>
              <a:t>But more precise</a:t>
            </a:r>
            <a:r>
              <a:rPr lang="en-US" baseline="0" dirty="0" smtClean="0"/>
              <a:t> answers are certainly desired</a:t>
            </a:r>
          </a:p>
          <a:p>
            <a:endParaRPr lang="en-US" baseline="0" dirty="0" smtClean="0"/>
          </a:p>
          <a:p>
            <a:r>
              <a:rPr lang="en-US" dirty="0" smtClean="0"/>
              <a:t>We will learn</a:t>
            </a:r>
            <a:r>
              <a:rPr lang="en-US" baseline="0" dirty="0" smtClean="0"/>
              <a:t> progressively how to produce more precise </a:t>
            </a:r>
            <a:r>
              <a:rPr lang="en-US" baseline="0" dirty="0" err="1" smtClean="0"/>
              <a:t>approxiamtions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573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Euler's method is a simple IVP solver based on linear extrapolation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It’s </a:t>
                </a:r>
                <a:r>
                  <a:rPr lang="en-US" dirty="0" smtClean="0"/>
                  <a:t>application requires to choose a set-size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At </a:t>
                </a:r>
                <a:r>
                  <a:rPr lang="en-US" dirty="0" smtClean="0"/>
                  <a:t>this stage we don’t know yet how to choose appropriate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endParaRPr lang="en-US" smtClean="0"/>
              </a:p>
              <a:p>
                <a:r>
                  <a:rPr lang="en-US" smtClean="0"/>
                  <a:t>Organizing </a:t>
                </a:r>
                <a:r>
                  <a:rPr lang="en-US" dirty="0" smtClean="0"/>
                  <a:t>the calculations in a table allows an efficient application of Euler’s method</a:t>
                </a:r>
                <a:endParaRPr lang="en-CA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summarize the key findings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Euler's method is a simple IVP solver based on linear extrapolation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It’s </a:t>
                </a:r>
                <a:r>
                  <a:rPr lang="en-US" dirty="0" smtClean="0"/>
                  <a:t>application requires to choose a set-size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CA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At </a:t>
                </a:r>
                <a:r>
                  <a:rPr lang="en-US" dirty="0" smtClean="0"/>
                  <a:t>this stage we don’t know yet how to choose appropriate values for </a:t>
                </a:r>
                <a:r>
                  <a:rPr lang="en-US" i="0">
                    <a:latin typeface="Cambria Math" panose="02040503050406030204" pitchFamily="18" charset="0"/>
                  </a:rPr>
                  <a:t>ℎ</a:t>
                </a:r>
                <a:endParaRPr lang="en-CA" dirty="0" smtClean="0"/>
              </a:p>
              <a:p>
                <a:endParaRPr lang="en-US" smtClean="0"/>
              </a:p>
              <a:p>
                <a:r>
                  <a:rPr lang="en-US" smtClean="0"/>
                  <a:t>Organizing </a:t>
                </a:r>
                <a:r>
                  <a:rPr lang="en-US" dirty="0" smtClean="0"/>
                  <a:t>the calculations in a table allows an efficient application of Euler’s method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9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</a:t>
            </a:r>
            <a:r>
              <a:rPr lang="en-US" baseline="0" dirty="0" smtClean="0"/>
              <a:t> lecture we will present a simple IVP solver known as Euler’s algorithm.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use this solver to learn several important aspects about IVP solvers. It is only later we will introduce more advanced solvers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Any IVP solver aims to solve an initial value problem. </a:t>
            </a:r>
          </a:p>
          <a:p>
            <a:r>
              <a:rPr lang="en-US" baseline="0" dirty="0" smtClean="0"/>
              <a:t>We consider only problems which involve first order ordinary differential equations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idea of Euler’s method will be based on the graphical solution technique we discussed in previous lecture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767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us consider our IVP problem</a:t>
            </a:r>
          </a:p>
          <a:p>
            <a:endParaRPr lang="en-US" dirty="0" smtClean="0"/>
          </a:p>
          <a:p>
            <a:r>
              <a:rPr lang="en-US" dirty="0" smtClean="0"/>
              <a:t>The line</a:t>
            </a:r>
            <a:r>
              <a:rPr lang="en-US" baseline="0" dirty="0" smtClean="0"/>
              <a:t> on the (</a:t>
            </a:r>
            <a:r>
              <a:rPr lang="en-US" baseline="0" dirty="0" err="1" smtClean="0"/>
              <a:t>y,t</a:t>
            </a:r>
            <a:r>
              <a:rPr lang="en-US" baseline="0" dirty="0" smtClean="0"/>
              <a:t>) graph shows one of the solutions of the ordinary differential equation of the IVP</a:t>
            </a:r>
          </a:p>
          <a:p>
            <a:endParaRPr lang="en-US" baseline="0" dirty="0" smtClean="0"/>
          </a:p>
          <a:p>
            <a:r>
              <a:rPr lang="en-US" dirty="0" smtClean="0"/>
              <a:t>This solution was chosen to pass by the point (</a:t>
            </a:r>
            <a:r>
              <a:rPr lang="en-US" dirty="0" err="1" smtClean="0"/>
              <a:t>ti</a:t>
            </a:r>
            <a:r>
              <a:rPr lang="en-US" dirty="0" smtClean="0"/>
              <a:t>, </a:t>
            </a:r>
            <a:r>
              <a:rPr lang="en-US" dirty="0" err="1" smtClean="0"/>
              <a:t>wi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wi</a:t>
            </a:r>
            <a:r>
              <a:rPr lang="en-US" baseline="0" dirty="0" smtClean="0"/>
              <a:t> is the approximation computed by the IVP solver in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According the ODE we know that in this point the slope of this solution is f(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Euler’s method does is to extrapolate linearly to ti+1, where ti+1 is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plus the step size h.</a:t>
            </a:r>
          </a:p>
          <a:p>
            <a:r>
              <a:rPr lang="en-US" baseline="0" dirty="0" smtClean="0"/>
              <a:t>This linear extrapolation is the approximation wi+1 in ti+1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is simple to compute wi+1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note that ti+1-ti is equal to h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wi+1-wi will be equal to h times f(</a:t>
            </a:r>
            <a:r>
              <a:rPr lang="en-US" baseline="0" dirty="0" err="1" smtClean="0"/>
              <a:t>ti,wi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Consequently wi+1=</a:t>
            </a:r>
            <a:r>
              <a:rPr lang="en-US" baseline="0" dirty="0" err="1" smtClean="0"/>
              <a:t>wi+hf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ti,wi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equation is how Euler’s method computes an approximation in ti+1 from a an approximation in </a:t>
            </a:r>
            <a:r>
              <a:rPr lang="en-US" baseline="0" dirty="0" err="1" smtClean="0"/>
              <a:t>ti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43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apply Euler’s method one has to start from an known value</a:t>
            </a:r>
          </a:p>
          <a:p>
            <a:endParaRPr lang="en-US" dirty="0" smtClean="0"/>
          </a:p>
          <a:p>
            <a:r>
              <a:rPr lang="en-US" dirty="0" smtClean="0"/>
              <a:t>Such a value is given by the initial condition</a:t>
            </a:r>
          </a:p>
          <a:p>
            <a:endParaRPr lang="en-US" dirty="0" smtClean="0"/>
          </a:p>
          <a:p>
            <a:r>
              <a:rPr lang="en-US" dirty="0" smtClean="0"/>
              <a:t>Consequently</a:t>
            </a:r>
            <a:r>
              <a:rPr lang="en-US" baseline="0" dirty="0" smtClean="0"/>
              <a:t> wo is equal to </a:t>
            </a:r>
            <a:r>
              <a:rPr lang="en-US" baseline="0" dirty="0" err="1" smtClean="0"/>
              <a:t>yo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Then one calculate w1 with Euler’s method by w1=</a:t>
            </a:r>
            <a:r>
              <a:rPr lang="en-US" baseline="0" dirty="0" err="1" smtClean="0"/>
              <a:t>wo+hf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to,wo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there one computes w2, w3 etc….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Generally wi+1=</a:t>
            </a:r>
            <a:r>
              <a:rPr lang="en-US" baseline="0" dirty="0" err="1" smtClean="0"/>
              <a:t>wi+hf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ti,wi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invite you to write down this algorithm on a paper as we will need it extensively in coming slides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360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solve an IVP with Euler’s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consider the problem with the differential equation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CA" dirty="0" smtClean="0"/>
                  <a:t> and initial condition y(1)=1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want to solve it from t=1 to t=4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start</a:t>
                </a:r>
                <a:r>
                  <a:rPr lang="en-US" baseline="0" dirty="0" smtClean="0"/>
                  <a:t> it is always highly recommended to solve the ODE graphically using slop fields as we discussed in pervious lecture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Based on the flow field plot one can evaluate qualitatively the shape of the solution y(t) of the IVP</a:t>
                </a:r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us solve an IVP with Euler’s method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consider the problem with the differential equation </a:t>
                </a:r>
                <a:r>
                  <a:rPr lang="en-US" sz="1200" i="0">
                    <a:latin typeface="Cambria Math" panose="02040503050406030204" pitchFamily="18" charset="0"/>
                  </a:rPr>
                  <a:t>𝑑𝑦</a:t>
                </a:r>
                <a:r>
                  <a:rPr lang="en-US" sz="1200" i="0" smtClean="0">
                    <a:latin typeface="Cambria Math" panose="02040503050406030204" pitchFamily="18" charset="0"/>
                  </a:rPr>
                  <a:t>/</a:t>
                </a:r>
                <a:r>
                  <a:rPr lang="en-US" sz="1200" i="0">
                    <a:latin typeface="Cambria Math" panose="02040503050406030204" pitchFamily="18" charset="0"/>
                  </a:rPr>
                  <a:t>𝑑𝑡=</a:t>
                </a:r>
                <a:r>
                  <a:rPr lang="en-US" sz="1200" b="0" i="0" smtClean="0">
                    <a:latin typeface="Cambria Math" panose="02040503050406030204" pitchFamily="18" charset="0"/>
                  </a:rPr>
                  <a:t>1+𝑦/𝑡</a:t>
                </a:r>
                <a:r>
                  <a:rPr lang="en-CA" dirty="0" smtClean="0"/>
                  <a:t> and initial condition y(1)=1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We want to solve it from t=1 to t=4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start</a:t>
                </a:r>
                <a:r>
                  <a:rPr lang="en-US" baseline="0" dirty="0" smtClean="0"/>
                  <a:t> it is always highly recommended to solve the ODE graphically using slop fields as we discussed in pervious lecture</a:t>
                </a:r>
              </a:p>
              <a:p>
                <a:endParaRPr lang="en-US" baseline="0" dirty="0" smtClean="0"/>
              </a:p>
              <a:p>
                <a:r>
                  <a:rPr lang="en-US" baseline="0" dirty="0" smtClean="0"/>
                  <a:t>Based on the flow field plot one can evaluate qualitatively the shape of the solution y(t) of the IVP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5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organize our calculations we use a table</a:t>
            </a:r>
          </a:p>
          <a:p>
            <a:endParaRPr lang="en-US" dirty="0" smtClean="0"/>
          </a:p>
          <a:p>
            <a:r>
              <a:rPr lang="en-US" dirty="0" smtClean="0"/>
              <a:t>In the first column we write</a:t>
            </a:r>
            <a:r>
              <a:rPr lang="en-US" baseline="0" dirty="0" smtClean="0"/>
              <a:t> down the </a:t>
            </a:r>
            <a:r>
              <a:rPr lang="en-US" baseline="0" dirty="0" err="1" smtClean="0"/>
              <a:t>ti</a:t>
            </a:r>
            <a:r>
              <a:rPr lang="en-US" baseline="0" dirty="0" smtClean="0"/>
              <a:t> and in the second the corresponding approximations </a:t>
            </a:r>
            <a:r>
              <a:rPr lang="en-US" baseline="0" dirty="0" err="1" smtClean="0"/>
              <a:t>wi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636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start with the initial</a:t>
            </a:r>
            <a:r>
              <a:rPr lang="en-US" baseline="0" dirty="0" smtClean="0"/>
              <a:t> condition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= 1 and wo = 1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3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continue the calculations we have</a:t>
            </a:r>
            <a:r>
              <a:rPr lang="en-US" baseline="0" dirty="0" smtClean="0"/>
              <a:t> to chose a value for the step size h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this stage we can not yet explain how to chose appropriate values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learn progressively in the coming lectures how to do thus</a:t>
            </a:r>
          </a:p>
          <a:p>
            <a:endParaRPr lang="en-US" baseline="0" dirty="0" smtClean="0"/>
          </a:p>
          <a:p>
            <a:r>
              <a:rPr lang="en-US" dirty="0" smtClean="0"/>
              <a:t>For the moment let us use h=0.5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85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h=0.5, that means that 1 will be equal to 1+0.5=1.5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FE637-F9EA-4747-90AA-AF85CD1823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128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Euler’s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AC9C95A-AAAC-4BA0-B683-0872CC55B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443040"/>
                  </p:ext>
                </p:extLst>
              </p:nvPr>
            </p:nvGraphicFramePr>
            <p:xfrm>
              <a:off x="4191000" y="2590800"/>
              <a:ext cx="5943600" cy="30978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4105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4379495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1+0.5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=1+0.5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CA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AC9C95A-AAAC-4BA0-B683-0872CC55B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443040"/>
                  </p:ext>
                </p:extLst>
              </p:nvPr>
            </p:nvGraphicFramePr>
            <p:xfrm>
              <a:off x="4191000" y="2590800"/>
              <a:ext cx="5943600" cy="30978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4105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4379495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9" t="-3279" r="-281323" b="-7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883" t="-3279" r="-556" b="-7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883" t="-151220" r="-556" b="-37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CE22D2-86F4-4EB5-9780-F325933C972E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CE22D2-86F4-4EB5-9780-F325933C9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84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35C561-55E5-41C6-B2E0-D64369C35D56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35C561-55E5-41C6-B2E0-D64369C35D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28DDC7-035B-4F9E-A17C-5E5F75DB8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210881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028DDC7-035B-4F9E-A17C-5E5F75DB8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9210881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7" t="-3279" r="-1006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26" t="-3279" r="-8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60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AC9C95A-AAAC-4BA0-B683-0872CC55B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13514"/>
                  </p:ext>
                </p:extLst>
              </p:nvPr>
            </p:nvGraphicFramePr>
            <p:xfrm>
              <a:off x="4267200" y="2590800"/>
              <a:ext cx="67818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09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2+0.5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1.5,2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=3.166666667</m:t>
                                </m:r>
                              </m:oMath>
                            </m:oMathPara>
                          </a14:m>
                          <a:endParaRPr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AC9C95A-AAAC-4BA0-B683-0872CC55B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13514"/>
                  </p:ext>
                </p:extLst>
              </p:nvPr>
            </p:nvGraphicFramePr>
            <p:xfrm>
              <a:off x="4267200" y="2590800"/>
              <a:ext cx="67818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909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33909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9" t="-3279" r="-10053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40" t="-3279" r="-719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/>
                            <a:t>2</a:t>
                          </a:r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540" t="-303279" r="-719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790546-8107-4FEF-992F-C08E3EDA62FD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790546-8107-4FEF-992F-C08E3EDA6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4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790546-8107-4FEF-992F-C08E3EDA62FD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790546-8107-4FEF-992F-C08E3EDA6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19CD8AD-BBEA-42E7-8B7E-66270FE35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220932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3.166667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19CD8AD-BBEA-42E7-8B7E-66270FE35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0220932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7" t="-3279" r="-1006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26" t="-3279" r="-8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3.166667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6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AC9C95A-AAAC-4BA0-B683-0872CC55B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098386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3.166667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4.458333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8.871429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AC9C95A-AAAC-4BA0-B683-0872CC55B4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098386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" t="-3279" r="-100625" b="-7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26" t="-3279" r="-835" b="-7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3.166667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4.458333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5.85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7.325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4.0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8.871429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790546-8107-4FEF-992F-C08E3EDA62FD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F790546-8107-4FEF-992F-C08E3EDA6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52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C62A-7F3A-4C2C-B370-B7B89A38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pic>
        <p:nvPicPr>
          <p:cNvPr id="4" name="Picture 3" descr="Figure 1">
            <a:extLst>
              <a:ext uri="{FF2B5EF4-FFF2-40B4-BE49-F238E27FC236}">
                <a16:creationId xmlns:a16="http://schemas.microsoft.com/office/drawing/2014/main" id="{E3A6AA73-978E-441E-8CAD-44603D466A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6"/>
          <a:stretch/>
        </p:blipFill>
        <p:spPr>
          <a:xfrm>
            <a:off x="2667000" y="1348275"/>
            <a:ext cx="7086600" cy="522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Euler's method is a simple IVP solver based on linear extrapolation </a:t>
                </a:r>
              </a:p>
              <a:p>
                <a:r>
                  <a:rPr lang="en-US" dirty="0" smtClean="0"/>
                  <a:t>It’s application requires to choose a set-size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At this stage we don’t know yet how to choose appropriate values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CA" dirty="0" smtClean="0"/>
              </a:p>
              <a:p>
                <a:r>
                  <a:rPr lang="en-US" dirty="0" smtClean="0"/>
                  <a:t>Organizing the calculations in a table allows an efficient application of Euler’s method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6E8-2240-423F-87FB-1CA3B433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4D01-E8F8-4257-B45F-54D88D60F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develop a simple IVP solver for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US" sz="1200" dirty="0"/>
              </a:p>
              <a:p>
                <a:r>
                  <a:rPr lang="en-US" dirty="0"/>
                  <a:t>T</a:t>
                </a:r>
                <a:r>
                  <a:rPr lang="en-CA" dirty="0"/>
                  <a:t>he idea is based on the graphical solution of an IVP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44D01-E8F8-4257-B45F-54D88D60F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8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83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3C9D1-AE5F-41C5-B416-0E0CF33A756C}"/>
              </a:ext>
            </a:extLst>
          </p:cNvPr>
          <p:cNvCxnSpPr>
            <a:cxnSpLocks/>
          </p:cNvCxnSpPr>
          <p:nvPr/>
        </p:nvCxnSpPr>
        <p:spPr>
          <a:xfrm flipV="1">
            <a:off x="6544486" y="2188345"/>
            <a:ext cx="2072709" cy="1806242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50411-476F-4022-8374-130F54DE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Euler’s Method</a:t>
            </a:r>
            <a:endParaRPr lang="en-CA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B2E0B-8BD8-4AD2-A40A-55829EE0383F}"/>
              </a:ext>
            </a:extLst>
          </p:cNvPr>
          <p:cNvCxnSpPr>
            <a:cxnSpLocks/>
          </p:cNvCxnSpPr>
          <p:nvPr/>
        </p:nvCxnSpPr>
        <p:spPr>
          <a:xfrm flipV="1">
            <a:off x="6544486" y="3070197"/>
            <a:ext cx="1061085" cy="924390"/>
          </a:xfrm>
          <a:prstGeom prst="line">
            <a:avLst/>
          </a:prstGeom>
          <a:ln w="19050">
            <a:solidFill>
              <a:srgbClr val="0070C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72E0F3-478D-48FE-8ABF-B5618B963944}"/>
              </a:ext>
            </a:extLst>
          </p:cNvPr>
          <p:cNvCxnSpPr/>
          <p:nvPr/>
        </p:nvCxnSpPr>
        <p:spPr>
          <a:xfrm>
            <a:off x="4715686" y="5320466"/>
            <a:ext cx="5056737" cy="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199D8D-E395-4186-A1A2-7D9D316EECB5}"/>
              </a:ext>
            </a:extLst>
          </p:cNvPr>
          <p:cNvCxnSpPr>
            <a:cxnSpLocks/>
          </p:cNvCxnSpPr>
          <p:nvPr/>
        </p:nvCxnSpPr>
        <p:spPr>
          <a:xfrm flipV="1">
            <a:off x="5229752" y="1704499"/>
            <a:ext cx="25693" cy="4220590"/>
          </a:xfrm>
          <a:prstGeom prst="straightConnector1">
            <a:avLst/>
          </a:prstGeom>
          <a:ln w="25400">
            <a:solidFill>
              <a:srgbClr val="48A6AD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/>
              <p:nvPr/>
            </p:nvSpPr>
            <p:spPr>
              <a:xfrm>
                <a:off x="9580960" y="5391945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30C655-73FD-4EB1-B4B3-708CE373B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960" y="5391945"/>
                <a:ext cx="38292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/>
              <p:nvPr/>
            </p:nvSpPr>
            <p:spPr>
              <a:xfrm>
                <a:off x="4715686" y="1589001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9F44EC9-FF7D-44C3-B191-A0F16FAC2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686" y="1589001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E5325D-58DD-44D3-A165-221044851A27}"/>
              </a:ext>
            </a:extLst>
          </p:cNvPr>
          <p:cNvCxnSpPr>
            <a:cxnSpLocks/>
          </p:cNvCxnSpPr>
          <p:nvPr/>
        </p:nvCxnSpPr>
        <p:spPr>
          <a:xfrm>
            <a:off x="5096686" y="3533567"/>
            <a:ext cx="214736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B403EB-D368-44B6-B2B4-B570DD72CC1F}"/>
              </a:ext>
            </a:extLst>
          </p:cNvPr>
          <p:cNvCxnSpPr>
            <a:cxnSpLocks/>
          </p:cNvCxnSpPr>
          <p:nvPr/>
        </p:nvCxnSpPr>
        <p:spPr>
          <a:xfrm flipV="1">
            <a:off x="7077886" y="3307000"/>
            <a:ext cx="0" cy="2116639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/>
              <p:nvPr/>
            </p:nvSpPr>
            <p:spPr>
              <a:xfrm>
                <a:off x="6439245" y="2776977"/>
                <a:ext cx="1141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E6F97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E6F9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4E6F97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CF6272-2CAD-4DCD-8541-1C08D4E5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45" y="2776977"/>
                <a:ext cx="1141595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E351D4-9504-4AAF-B693-9A557C146550}"/>
                  </a:ext>
                </a:extLst>
              </p:cNvPr>
              <p:cNvSpPr/>
              <p:nvPr/>
            </p:nvSpPr>
            <p:spPr>
              <a:xfrm>
                <a:off x="979074" y="2923403"/>
                <a:ext cx="2074542" cy="1761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E351D4-9504-4AAF-B693-9A557C146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74" y="2923403"/>
                <a:ext cx="2074542" cy="1761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E844EB-09C4-4964-8DCA-77071A8B4881}"/>
              </a:ext>
            </a:extLst>
          </p:cNvPr>
          <p:cNvSpPr/>
          <p:nvPr/>
        </p:nvSpPr>
        <p:spPr>
          <a:xfrm>
            <a:off x="5766921" y="2291517"/>
            <a:ext cx="3783330" cy="3406140"/>
          </a:xfrm>
          <a:custGeom>
            <a:avLst/>
            <a:gdLst>
              <a:gd name="connsiteX0" fmla="*/ 0 w 3783330"/>
              <a:gd name="connsiteY0" fmla="*/ 3406140 h 3406140"/>
              <a:gd name="connsiteX1" fmla="*/ 388620 w 3783330"/>
              <a:gd name="connsiteY1" fmla="*/ 2491740 h 3406140"/>
              <a:gd name="connsiteX2" fmla="*/ 937260 w 3783330"/>
              <a:gd name="connsiteY2" fmla="*/ 1668780 h 3406140"/>
              <a:gd name="connsiteX3" fmla="*/ 1565910 w 3783330"/>
              <a:gd name="connsiteY3" fmla="*/ 1062990 h 3406140"/>
              <a:gd name="connsiteX4" fmla="*/ 2811780 w 3783330"/>
              <a:gd name="connsiteY4" fmla="*/ 331470 h 3406140"/>
              <a:gd name="connsiteX5" fmla="*/ 3783330 w 3783330"/>
              <a:gd name="connsiteY5" fmla="*/ 0 h 3406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3330" h="3406140">
                <a:moveTo>
                  <a:pt x="0" y="3406140"/>
                </a:moveTo>
                <a:cubicBezTo>
                  <a:pt x="116205" y="3093720"/>
                  <a:pt x="232410" y="2781300"/>
                  <a:pt x="388620" y="2491740"/>
                </a:cubicBezTo>
                <a:cubicBezTo>
                  <a:pt x="544830" y="2202180"/>
                  <a:pt x="741045" y="1906905"/>
                  <a:pt x="937260" y="1668780"/>
                </a:cubicBezTo>
                <a:cubicBezTo>
                  <a:pt x="1133475" y="1430655"/>
                  <a:pt x="1253490" y="1285875"/>
                  <a:pt x="1565910" y="1062990"/>
                </a:cubicBezTo>
                <a:cubicBezTo>
                  <a:pt x="1878330" y="840105"/>
                  <a:pt x="2442210" y="508635"/>
                  <a:pt x="2811780" y="331470"/>
                </a:cubicBezTo>
                <a:cubicBezTo>
                  <a:pt x="3181350" y="154305"/>
                  <a:pt x="3482340" y="77152"/>
                  <a:pt x="37833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/>
              <p:nvPr/>
            </p:nvSpPr>
            <p:spPr>
              <a:xfrm>
                <a:off x="6839150" y="5443790"/>
                <a:ext cx="469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26721CF-7C5E-468F-9E03-A9C2FE0FC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50" y="5443790"/>
                <a:ext cx="469937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161D28D-8A65-44E7-97CC-B2DB9E6A35A8}"/>
              </a:ext>
            </a:extLst>
          </p:cNvPr>
          <p:cNvSpPr/>
          <p:nvPr/>
        </p:nvSpPr>
        <p:spPr>
          <a:xfrm>
            <a:off x="7035431" y="3493532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/>
              <p:nvPr/>
            </p:nvSpPr>
            <p:spPr>
              <a:xfrm>
                <a:off x="4252836" y="3262699"/>
                <a:ext cx="5700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FF207C2-1009-4318-9D2D-02B1F5DE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836" y="3262699"/>
                <a:ext cx="57002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/>
              <p:nvPr/>
            </p:nvSpPr>
            <p:spPr>
              <a:xfrm>
                <a:off x="8053855" y="5463424"/>
                <a:ext cx="763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C821E81-2E27-4BCF-BDB5-167BC810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55" y="5463424"/>
                <a:ext cx="76328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D2573D-B86C-4F67-BFEF-D74CF521971E}"/>
              </a:ext>
            </a:extLst>
          </p:cNvPr>
          <p:cNvCxnSpPr>
            <a:cxnSpLocks/>
          </p:cNvCxnSpPr>
          <p:nvPr/>
        </p:nvCxnSpPr>
        <p:spPr>
          <a:xfrm flipV="1">
            <a:off x="8373286" y="2291517"/>
            <a:ext cx="0" cy="3175308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079C5D-3D8D-479F-8089-A9726460238E}"/>
              </a:ext>
            </a:extLst>
          </p:cNvPr>
          <p:cNvCxnSpPr>
            <a:cxnSpLocks/>
          </p:cNvCxnSpPr>
          <p:nvPr/>
        </p:nvCxnSpPr>
        <p:spPr>
          <a:xfrm>
            <a:off x="5096686" y="2388377"/>
            <a:ext cx="3520509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/>
              <p:nvPr/>
            </p:nvSpPr>
            <p:spPr>
              <a:xfrm>
                <a:off x="4216118" y="2116494"/>
                <a:ext cx="863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CA" sz="2400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85CCA6C-CC5E-4A02-9D42-D3B277ED0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118" y="2116494"/>
                <a:ext cx="863377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EB8307F6-5F87-45C6-9FE1-EADBC6D51338}"/>
              </a:ext>
            </a:extLst>
          </p:cNvPr>
          <p:cNvSpPr/>
          <p:nvPr/>
        </p:nvSpPr>
        <p:spPr>
          <a:xfrm>
            <a:off x="8330055" y="2345146"/>
            <a:ext cx="86462" cy="86462"/>
          </a:xfrm>
          <a:prstGeom prst="ellipse">
            <a:avLst/>
          </a:prstGeom>
          <a:solidFill>
            <a:schemeClr val="bg1"/>
          </a:solidFill>
          <a:ln w="19050">
            <a:solidFill>
              <a:srgbClr val="48A6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F1F60E-64F6-4837-8DA9-BB3A72E006E7}"/>
              </a:ext>
            </a:extLst>
          </p:cNvPr>
          <p:cNvCxnSpPr>
            <a:cxnSpLocks/>
          </p:cNvCxnSpPr>
          <p:nvPr/>
        </p:nvCxnSpPr>
        <p:spPr>
          <a:xfrm>
            <a:off x="7128517" y="3532392"/>
            <a:ext cx="1488678" cy="0"/>
          </a:xfrm>
          <a:prstGeom prst="line">
            <a:avLst/>
          </a:prstGeom>
          <a:ln w="15875">
            <a:solidFill>
              <a:srgbClr val="48A6A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ight Brace 45">
            <a:extLst>
              <a:ext uri="{FF2B5EF4-FFF2-40B4-BE49-F238E27FC236}">
                <a16:creationId xmlns:a16="http://schemas.microsoft.com/office/drawing/2014/main" id="{195A341A-35C8-4C98-A3CB-2EB185B244DB}"/>
              </a:ext>
            </a:extLst>
          </p:cNvPr>
          <p:cNvSpPr/>
          <p:nvPr/>
        </p:nvSpPr>
        <p:spPr>
          <a:xfrm rot="5400000">
            <a:off x="7637195" y="5421417"/>
            <a:ext cx="122138" cy="1350043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/>
              <p:nvPr/>
            </p:nvSpPr>
            <p:spPr>
              <a:xfrm>
                <a:off x="7513373" y="6175930"/>
                <a:ext cx="369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1CDA3FA-54BD-4B28-B3A6-1A77E47F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73" y="6175930"/>
                <a:ext cx="3697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ight Brace 47">
            <a:extLst>
              <a:ext uri="{FF2B5EF4-FFF2-40B4-BE49-F238E27FC236}">
                <a16:creationId xmlns:a16="http://schemas.microsoft.com/office/drawing/2014/main" id="{9DB3505B-61DD-45C2-99AB-559598F7C096}"/>
              </a:ext>
            </a:extLst>
          </p:cNvPr>
          <p:cNvSpPr/>
          <p:nvPr/>
        </p:nvSpPr>
        <p:spPr>
          <a:xfrm>
            <a:off x="8724173" y="2388377"/>
            <a:ext cx="122138" cy="1155994"/>
          </a:xfrm>
          <a:prstGeom prst="rightBrace">
            <a:avLst>
              <a:gd name="adj1" fmla="val 62923"/>
              <a:gd name="adj2" fmla="val 50000"/>
            </a:avLst>
          </a:prstGeom>
          <a:ln w="19050">
            <a:solidFill>
              <a:srgbClr val="48A6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/>
              <p:nvPr/>
            </p:nvSpPr>
            <p:spPr>
              <a:xfrm>
                <a:off x="8817141" y="2776977"/>
                <a:ext cx="13408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rgbClr val="48A6AD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E6B96B5-7E84-4C68-8ACA-2FAA95AC5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141" y="2776977"/>
                <a:ext cx="1340894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/>
              <p:nvPr/>
            </p:nvSpPr>
            <p:spPr>
              <a:xfrm>
                <a:off x="8908984" y="3922250"/>
                <a:ext cx="2698816" cy="400110"/>
              </a:xfrm>
              <a:prstGeom prst="rect">
                <a:avLst/>
              </a:prstGeom>
              <a:ln w="19050">
                <a:solidFill>
                  <a:srgbClr val="48A6AD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48A6A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48A6A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48A6A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62B8380-5EBE-408D-8AB9-FA00723BC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984" y="3922250"/>
                <a:ext cx="2698816" cy="400110"/>
              </a:xfrm>
              <a:prstGeom prst="rect">
                <a:avLst/>
              </a:prstGeom>
              <a:blipFill>
                <a:blip r:embed="rId13"/>
                <a:stretch>
                  <a:fillRect b="-10145"/>
                </a:stretch>
              </a:blipFill>
              <a:ln w="19050">
                <a:solidFill>
                  <a:srgbClr val="48A6AD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8" grpId="0"/>
      <p:bldP spid="11" grpId="0" animBg="1"/>
      <p:bldP spid="29" grpId="0"/>
      <p:bldP spid="31" grpId="0"/>
      <p:bldP spid="39" grpId="0"/>
      <p:bldP spid="35" grpId="0" animBg="1"/>
      <p:bldP spid="46" grpId="0" animBg="1"/>
      <p:bldP spid="47" grpId="0"/>
      <p:bldP spid="48" grpId="0" animBg="1"/>
      <p:bldP spid="49" grpId="0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4822-1615-4D35-AF18-D300C214C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A37B7-6AAE-4AF8-938F-E81B0DC8C9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To solve numerically </a:t>
                </a:r>
                <a:r>
                  <a:rPr lang="en-US">
                    <a:solidFill>
                      <a:schemeClr val="tx1"/>
                    </a:solidFill>
                  </a:rPr>
                  <a:t>an </a:t>
                </a:r>
                <a:r>
                  <a:rPr lang="en-US" smtClean="0">
                    <a:solidFill>
                      <a:schemeClr val="tx1"/>
                    </a:solidFill>
                  </a:rPr>
                  <a:t>IVP, </a:t>
                </a:r>
                <a:r>
                  <a:rPr lang="en-US" dirty="0">
                    <a:solidFill>
                      <a:schemeClr val="tx1"/>
                    </a:solidFill>
                  </a:rPr>
                  <a:t>produce successive approximations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starting with the initial condition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3A37B7-6AAE-4AF8-938F-E81B0DC8C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4BB-56CA-49AC-AA3A-FA709411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F73584-169C-4C7F-9AF2-25DA1181C335}"/>
                  </a:ext>
                </a:extLst>
              </p:cNvPr>
              <p:cNvSpPr/>
              <p:nvPr/>
            </p:nvSpPr>
            <p:spPr>
              <a:xfrm>
                <a:off x="1143000" y="2743200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F73584-169C-4C7F-9AF2-25DA1181C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43200"/>
                <a:ext cx="2226956" cy="2034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Figure 1">
            <a:extLst>
              <a:ext uri="{FF2B5EF4-FFF2-40B4-BE49-F238E27FC236}">
                <a16:creationId xmlns:a16="http://schemas.microsoft.com/office/drawing/2014/main" id="{2CE92FCA-1734-4BBE-AAF3-053D65BF50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6"/>
          <a:stretch/>
        </p:blipFill>
        <p:spPr>
          <a:xfrm>
            <a:off x="4191000" y="1443038"/>
            <a:ext cx="6477000" cy="477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9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929C-6A1E-42F8-86B3-9C656623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organize calculations in a table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FF307D-5CE2-4FA5-87F1-9570616CC811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FF307D-5CE2-4FA5-87F1-9570616CC8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7D8C803-B9AF-4E75-8FC2-37DF2087B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976283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7D8C803-B9AF-4E75-8FC2-37DF2087B6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976283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" t="-3279" r="-1006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26" t="-3279" r="-8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94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929C-6A1E-42F8-86B3-9C656623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organize calculations in a table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D9DF81-6D1B-475F-8445-6DE26BF9D056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D9DF81-6D1B-475F-8445-6DE26BF9D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B1BB1F9-EC31-429A-978B-6937D816B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672823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B1BB1F9-EC31-429A-978B-6937D816B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672823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17" t="-3279" r="-1006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26" t="-3279" r="-8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89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0003DB-3500-41A7-9217-BEFA63D44D52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0003DB-3500-41A7-9217-BEFA63D44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1F9882A-BA20-45DA-8A0A-5032E967E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582143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1F9882A-BA20-45DA-8A0A-5032E967E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582143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7" t="-3279" r="-1006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26" t="-3279" r="-8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63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6AFE-34C0-4A82-9AF7-2D2F32FB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1929C-6A1E-42F8-86B3-9C65662372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BAF6B7-25E8-426A-8FDC-207A2F83483A}"/>
                  </a:ext>
                </a:extLst>
              </p:cNvPr>
              <p:cNvSpPr/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BAF6B7-25E8-426A-8FDC-207A2F834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56766"/>
                <a:ext cx="2226956" cy="2034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D7E871A-D060-4BCD-AB8F-164E063F5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116082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D7E871A-D060-4BCD-AB8F-164E063F5F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8116082"/>
                  </p:ext>
                </p:extLst>
              </p:nvPr>
            </p:nvGraphicFramePr>
            <p:xfrm>
              <a:off x="4267200" y="2590800"/>
              <a:ext cx="5842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21000">
                      <a:extLst>
                        <a:ext uri="{9D8B030D-6E8A-4147-A177-3AD203B41FA5}">
                          <a16:colId xmlns:a16="http://schemas.microsoft.com/office/drawing/2014/main" val="367255822"/>
                        </a:ext>
                      </a:extLst>
                    </a:gridCol>
                    <a:gridCol w="2921000">
                      <a:extLst>
                        <a:ext uri="{9D8B030D-6E8A-4147-A177-3AD203B41FA5}">
                          <a16:colId xmlns:a16="http://schemas.microsoft.com/office/drawing/2014/main" val="16742533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17" t="-3279" r="-100625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26" t="-3279" r="-835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3075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r>
                            <a:rPr lang="en-CA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236266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</a:t>
                          </a:r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538178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72771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31576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05151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549126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fontAlgn="b" latinLnBrk="0" hangingPunct="1"/>
                          <a:endParaRPr lang="en-CA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7681744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78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829</Words>
  <Application>Microsoft Office PowerPoint</Application>
  <PresentationFormat>Widescreen</PresentationFormat>
  <Paragraphs>237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Lecture 2</vt:lpstr>
      <vt:lpstr>Introduction</vt:lpstr>
      <vt:lpstr>Overview of Euler’s Method</vt:lpstr>
      <vt:lpstr>Euler’s method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dc:creator>Rolf</dc:creator>
  <cp:lastModifiedBy>Rolf Wuthrich</cp:lastModifiedBy>
  <cp:revision>281</cp:revision>
  <dcterms:created xsi:type="dcterms:W3CDTF">2006-08-16T00:00:00Z</dcterms:created>
  <dcterms:modified xsi:type="dcterms:W3CDTF">2020-03-25T22:37:01Z</dcterms:modified>
</cp:coreProperties>
</file>