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6AD"/>
    <a:srgbClr val="0070C0"/>
    <a:srgbClr val="4E6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369" autoAdjust="0"/>
  </p:normalViewPr>
  <p:slideViewPr>
    <p:cSldViewPr>
      <p:cViewPr varScale="1">
        <p:scale>
          <a:sx n="65" d="100"/>
          <a:sy n="65" d="100"/>
        </p:scale>
        <p:origin x="927" y="5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76019-7EB1-410D-8CBD-E3C0C75414FD}" type="datetimeFigureOut">
              <a:rPr lang="en-CA" smtClean="0"/>
              <a:t>2020-03-27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FE637-F9EA-4747-90AA-AF85CD182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8398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19C54-19A8-4A0E-B918-780B4E957A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93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summarize the key findings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Euler’s method requires to choose a step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fro it’s application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Too </a:t>
                </a:r>
                <a:r>
                  <a:rPr lang="en-US" dirty="0" smtClean="0"/>
                  <a:t>large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CA" dirty="0" smtClean="0"/>
                  <a:t> can lead to unstable solutions</a:t>
                </a:r>
              </a:p>
              <a:p>
                <a:endParaRPr lang="en-US" dirty="0" smtClean="0"/>
              </a:p>
              <a:p>
                <a:r>
                  <a:rPr lang="en-US" smtClean="0"/>
                  <a:t>sThe</a:t>
                </a:r>
                <a:r>
                  <a:rPr lang="en-US" dirty="0" smtClean="0"/>
                  <a:t> </a:t>
                </a:r>
                <a:r>
                  <a:rPr lang="en-US" dirty="0" smtClean="0"/>
                  <a:t>critical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CA" dirty="0" smtClean="0"/>
                  <a:t> for which Euler’s method become unstable depends on the specific differential equation on solves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summarize the key findings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Euler’s method requires to choose a step size </a:t>
                </a:r>
                <a:r>
                  <a:rPr lang="en-US" i="0">
                    <a:latin typeface="Cambria Math" panose="02040503050406030204" pitchFamily="18" charset="0"/>
                  </a:rPr>
                  <a:t>ℎ</a:t>
                </a:r>
                <a:r>
                  <a:rPr lang="en-US" dirty="0" smtClean="0"/>
                  <a:t> fro it’s application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Too </a:t>
                </a:r>
                <a:r>
                  <a:rPr lang="en-US" dirty="0" smtClean="0"/>
                  <a:t>large values of </a:t>
                </a:r>
                <a:r>
                  <a:rPr lang="en-US" i="0">
                    <a:latin typeface="Cambria Math" panose="02040503050406030204" pitchFamily="18" charset="0"/>
                  </a:rPr>
                  <a:t>ℎ</a:t>
                </a:r>
                <a:r>
                  <a:rPr lang="en-CA" dirty="0" smtClean="0"/>
                  <a:t> can lead to unstable solutions</a:t>
                </a:r>
              </a:p>
              <a:p>
                <a:endParaRPr lang="en-US" dirty="0" smtClean="0"/>
              </a:p>
              <a:p>
                <a:r>
                  <a:rPr lang="en-US" smtClean="0"/>
                  <a:t>sThe</a:t>
                </a:r>
                <a:r>
                  <a:rPr lang="en-US" dirty="0" smtClean="0"/>
                  <a:t> </a:t>
                </a:r>
                <a:r>
                  <a:rPr lang="en-US" dirty="0" smtClean="0"/>
                  <a:t>critical value of </a:t>
                </a:r>
                <a:r>
                  <a:rPr lang="en-US" i="0">
                    <a:latin typeface="Cambria Math" panose="02040503050406030204" pitchFamily="18" charset="0"/>
                  </a:rPr>
                  <a:t>ℎ</a:t>
                </a:r>
                <a:r>
                  <a:rPr lang="en-CA" dirty="0" smtClean="0"/>
                  <a:t> for which Euler’s method become unstable depends on the specific differential equation on solves</a:t>
                </a:r>
                <a:endParaRPr lang="en-CA" dirty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148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In the previous lectures we learned how to use Euler’s method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An open question was : how do we choose the step </a:t>
                </a:r>
                <a:r>
                  <a:rPr lang="en-US" dirty="0">
                    <a:solidFill>
                      <a:schemeClr val="tx1"/>
                    </a:solidFill>
                  </a:rPr>
                  <a:t>size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?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In this lecture we want to start to answer this question.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We will study a particular case and analyze</a:t>
                </a:r>
                <a:r>
                  <a:rPr lang="en-US" baseline="0" dirty="0" smtClean="0"/>
                  <a:t> how the choice of the step-size h affects the solution process</a:t>
                </a:r>
                <a:endParaRPr lang="en-US" dirty="0" smtClean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In the previous lectures we learned how to use Euler’s method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An open question was : how do we choose the step </a:t>
                </a:r>
                <a:r>
                  <a:rPr lang="en-US" dirty="0">
                    <a:solidFill>
                      <a:schemeClr val="tx1"/>
                    </a:solidFill>
                  </a:rPr>
                  <a:t>size 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ℎ</a:t>
                </a:r>
                <a:r>
                  <a:rPr lang="en-CA" dirty="0">
                    <a:solidFill>
                      <a:schemeClr val="tx1"/>
                    </a:solidFill>
                  </a:rPr>
                  <a:t>?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In this lecture we want to start to answer this question.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We will study a particular case and analyze</a:t>
                </a:r>
                <a:r>
                  <a:rPr lang="en-US" baseline="0" dirty="0" smtClean="0"/>
                  <a:t> how the choice of the step-size h affects the solution process</a:t>
                </a:r>
                <a:endParaRPr lang="en-US" dirty="0" smtClean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72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consider a simple initial value problem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ODE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 smtClean="0"/>
                  <a:t> 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CA" dirty="0" smtClean="0"/>
                  <a:t> is a positive number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And the initial condition is y(0)=</a:t>
                </a:r>
                <a:r>
                  <a:rPr lang="en-US" dirty="0" err="1" smtClean="0"/>
                  <a:t>yo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consider a simple initial value problem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ODE is </a:t>
                </a:r>
                <a:r>
                  <a:rPr lang="en-US" i="0">
                    <a:latin typeface="Cambria Math" panose="02040503050406030204" pitchFamily="18" charset="0"/>
                  </a:rPr>
                  <a:t>𝑑𝑦</a:t>
                </a:r>
                <a:r>
                  <a:rPr lang="en-US" i="0" smtClean="0">
                    <a:latin typeface="Cambria Math" panose="02040503050406030204" pitchFamily="18" charset="0"/>
                  </a:rPr>
                  <a:t>/</a:t>
                </a:r>
                <a:r>
                  <a:rPr lang="en-US" i="0">
                    <a:latin typeface="Cambria Math" panose="02040503050406030204" pitchFamily="18" charset="0"/>
                  </a:rPr>
                  <a:t>𝑑𝑡=−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𝛽𝑦</a:t>
                </a:r>
                <a:r>
                  <a:rPr lang="en-CA" dirty="0" smtClean="0"/>
                  <a:t> where 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𝛽</a:t>
                </a:r>
                <a:r>
                  <a:rPr lang="en-CA" dirty="0" smtClean="0"/>
                  <a:t> is a positive number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And the initial condition is y(0)=</a:t>
                </a:r>
                <a:r>
                  <a:rPr lang="en-US" dirty="0" err="1" smtClean="0"/>
                  <a:t>yo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0450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It is not hard to</a:t>
                </a:r>
                <a:r>
                  <a:rPr lang="en-US" baseline="0" dirty="0" smtClean="0"/>
                  <a:t> solve this IVP analytically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I invite you to try by yourself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solution is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sSup>
                      <m:sSupPr>
                        <m:ctrlPr>
                          <a:rPr lang="en-US" sz="1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This is a function which becomes closer</a:t>
                </a:r>
                <a:r>
                  <a:rPr lang="en-US" baseline="0" dirty="0" smtClean="0"/>
                  <a:t> and closer to zero as t increases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We may expect that the numerical solution process should be quite stable </a:t>
                </a:r>
              </a:p>
              <a:p>
                <a:r>
                  <a:rPr lang="en-US" baseline="0" dirty="0" smtClean="0"/>
                  <a:t>Indeed, any error that would accumulate as we progress with Euler’s method will probably be reduced.</a:t>
                </a:r>
              </a:p>
              <a:p>
                <a:r>
                  <a:rPr lang="en-US" baseline="0" dirty="0" smtClean="0"/>
                  <a:t> </a:t>
                </a:r>
                <a:endParaRPr lang="en-CA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It is not hard to</a:t>
                </a:r>
                <a:r>
                  <a:rPr lang="en-US" baseline="0" dirty="0" smtClean="0"/>
                  <a:t> solve this IVP analytically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I invite you to try by yourself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solution is </a:t>
                </a:r>
                <a:r>
                  <a:rPr lang="en-US" sz="1200" i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𝑦</a:t>
                </a:r>
                <a:r>
                  <a:rPr lang="en-US" sz="120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en-US" sz="1200" b="0" i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𝑡)</a:t>
                </a:r>
                <a:r>
                  <a:rPr lang="en-US" sz="120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=𝑦_𝑜</a:t>
                </a:r>
                <a:r>
                  <a:rPr lang="en-US" sz="1200" i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1200" b="0" i="0" smtClean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𝑒^(−</a:t>
                </a:r>
                <a:r>
                  <a:rPr lang="en-US" sz="1200" b="0" i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𝛽𝑡)</a:t>
                </a:r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This is a function which becomes closer</a:t>
                </a:r>
                <a:r>
                  <a:rPr lang="en-US" baseline="0" dirty="0" smtClean="0"/>
                  <a:t> and closer to zero as t increases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We may expect that the numerical solution process should be quite stable </a:t>
                </a:r>
              </a:p>
              <a:p>
                <a:r>
                  <a:rPr lang="en-US" baseline="0" dirty="0" smtClean="0"/>
                  <a:t>Indeed, any error that would accumulate as we progress with Euler’s method will probably be reduced.</a:t>
                </a:r>
              </a:p>
              <a:p>
                <a:r>
                  <a:rPr lang="en-US" baseline="0" dirty="0" smtClean="0"/>
                  <a:t> 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684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now apply Euler’s method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algorithm writes as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CA" dirty="0" smtClean="0"/>
              </a:p>
              <a:p>
                <a:pPr/>
                <a:endParaRPr lang="en-US" dirty="0" smtClean="0"/>
              </a:p>
              <a:p>
                <a:pPr/>
                <a:r>
                  <a:rPr lang="en-US" dirty="0" smtClean="0"/>
                  <a:t>Let us now perform some steps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:endParaRPr lang="en-US" dirty="0" smtClean="0"/>
              </a:p>
              <a:p>
                <a:pPr/>
                <a:r>
                  <a:rPr lang="en-US" dirty="0" smtClean="0"/>
                  <a:t>If we do one step further</a:t>
                </a:r>
                <a:r>
                  <a:rPr lang="en-US" baseline="0" dirty="0" smtClean="0"/>
                  <a:t> we obtain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/>
                <a:endParaRPr lang="en-US" dirty="0" smtClean="0"/>
              </a:p>
              <a:p>
                <a:pPr/>
                <a:r>
                  <a:rPr lang="en-US" dirty="0" smtClean="0"/>
                  <a:t>Similarly</a:t>
                </a:r>
                <a:r>
                  <a:rPr lang="en-US" baseline="0" dirty="0" smtClean="0"/>
                  <a:t> we get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/>
                <a:endParaRPr lang="en-US" dirty="0" smtClean="0"/>
              </a:p>
              <a:p>
                <a:pPr/>
                <a:r>
                  <a:rPr lang="en-US" dirty="0" smtClean="0"/>
                  <a:t>We can go on like this as long as we wish</a:t>
                </a:r>
              </a:p>
              <a:p>
                <a:pPr/>
                <a:r>
                  <a:rPr lang="en-US" dirty="0" smtClean="0"/>
                  <a:t>Probably you will have guessed</a:t>
                </a:r>
                <a:r>
                  <a:rPr lang="en-US" baseline="0" dirty="0" smtClean="0"/>
                  <a:t> how we can write a general formula for </a:t>
                </a:r>
                <a:r>
                  <a:rPr lang="en-US" baseline="0" dirty="0" err="1" smtClean="0"/>
                  <a:t>wi</a:t>
                </a:r>
                <a:endParaRPr lang="en-US" baseline="0" dirty="0" smtClean="0"/>
              </a:p>
              <a:p>
                <a:pPr/>
                <a:endParaRPr lang="en-US" baseline="0" dirty="0" smtClean="0"/>
              </a:p>
              <a:p>
                <a:pPr/>
                <a:r>
                  <a:rPr lang="en-US" baseline="0" dirty="0" smtClean="0"/>
                  <a:t>We get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/>
                <a:endParaRPr lang="en-US" dirty="0" smtClean="0"/>
              </a:p>
              <a:p>
                <a:pPr/>
                <a:endParaRPr lang="en-US" dirty="0" smtClean="0"/>
              </a:p>
              <a:p>
                <a:pPr/>
                <a:endParaRPr lang="en-US" dirty="0" smtClean="0"/>
              </a:p>
              <a:p>
                <a:pPr/>
                <a:endParaRPr lang="en-CA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now apply Euler’s method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algorithm writes as </a:t>
                </a:r>
              </a:p>
              <a:p>
                <a:pPr/>
                <a:r>
                  <a:rPr lang="en-US" i="0">
                    <a:latin typeface="Cambria Math" panose="02040503050406030204" pitchFamily="18" charset="0"/>
                  </a:rPr>
                  <a:t>𝑤</a:t>
                </a:r>
                <a:r>
                  <a:rPr lang="en-US" i="0" smtClean="0">
                    <a:latin typeface="Cambria Math" panose="02040503050406030204" pitchFamily="18" charset="0"/>
                  </a:rPr>
                  <a:t>_(</a:t>
                </a:r>
                <a:r>
                  <a:rPr lang="en-US" i="0">
                    <a:latin typeface="Cambria Math" panose="02040503050406030204" pitchFamily="18" charset="0"/>
                  </a:rPr>
                  <a:t>𝑖+1</a:t>
                </a:r>
                <a:r>
                  <a:rPr lang="en-US" i="0" smtClean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</a:rPr>
                  <a:t>=𝑤_𝑖−ℎ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𝛽</a:t>
                </a:r>
                <a:r>
                  <a:rPr lang="en-US" i="0">
                    <a:latin typeface="Cambria Math" panose="02040503050406030204" pitchFamily="18" charset="0"/>
                  </a:rPr>
                  <a:t>𝑤_𝑖=𝑤_𝑖 (1−ℎ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𝛽)</a:t>
                </a:r>
                <a:endParaRPr lang="en-CA" dirty="0" smtClean="0"/>
              </a:p>
              <a:p>
                <a:pPr/>
                <a:endParaRPr lang="en-US" dirty="0" smtClean="0"/>
              </a:p>
              <a:p>
                <a:pPr/>
                <a:r>
                  <a:rPr lang="en-US" dirty="0" smtClean="0"/>
                  <a:t>Let us now perform some steps</a:t>
                </a:r>
              </a:p>
              <a:p>
                <a:pPr/>
                <a:r>
                  <a:rPr lang="en-US" i="0">
                    <a:latin typeface="Cambria Math" panose="02040503050406030204" pitchFamily="18" charset="0"/>
                  </a:rPr>
                  <a:t>𝑤</a:t>
                </a:r>
                <a:r>
                  <a:rPr lang="en-US" i="0" smtClean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1=𝑤_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𝑜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(1−ℎ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𝛽)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𝑦</a:t>
                </a:r>
                <a:r>
                  <a:rPr lang="en-US" b="0" i="0">
                    <a:latin typeface="Cambria Math" panose="02040503050406030204" pitchFamily="18" charset="0"/>
                  </a:rPr>
                  <a:t>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0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(1−ℎ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𝛽)</a:t>
                </a:r>
                <a:endParaRPr lang="en-US" dirty="0" smtClean="0"/>
              </a:p>
              <a:p>
                <a:pPr/>
                <a:endParaRPr lang="en-US" dirty="0" smtClean="0"/>
              </a:p>
              <a:p>
                <a:pPr/>
                <a:r>
                  <a:rPr lang="en-US" dirty="0" smtClean="0"/>
                  <a:t>If we do one step further</a:t>
                </a:r>
                <a:r>
                  <a:rPr lang="en-US" baseline="0" dirty="0" smtClean="0"/>
                  <a:t> we obtain</a:t>
                </a:r>
              </a:p>
              <a:p>
                <a:pPr/>
                <a:r>
                  <a:rPr lang="en-US" i="0">
                    <a:latin typeface="Cambria Math" panose="02040503050406030204" pitchFamily="18" charset="0"/>
                  </a:rPr>
                  <a:t>𝑤</a:t>
                </a:r>
                <a:r>
                  <a:rPr lang="en-US" i="0" smtClean="0">
                    <a:latin typeface="Cambria Math" panose="02040503050406030204" pitchFamily="18" charset="0"/>
                  </a:rPr>
                  <a:t>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2</a:t>
                </a:r>
                <a:r>
                  <a:rPr lang="en-US" i="0">
                    <a:latin typeface="Cambria Math" panose="02040503050406030204" pitchFamily="18" charset="0"/>
                  </a:rPr>
                  <a:t>=𝑤_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1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(1−ℎ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𝛽)=</a:t>
                </a:r>
                <a:r>
                  <a:rPr lang="en-US" i="0">
                    <a:latin typeface="Cambria Math" panose="02040503050406030204" pitchFamily="18" charset="0"/>
                  </a:rPr>
                  <a:t>𝑦_0</a:t>
                </a:r>
                <a:r>
                  <a:rPr lang="en-US" i="0" smtClean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(1−ℎ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𝛽)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2</a:t>
                </a:r>
                <a:endParaRPr lang="en-US" dirty="0" smtClean="0"/>
              </a:p>
              <a:p>
                <a:pPr/>
                <a:endParaRPr lang="en-US" dirty="0" smtClean="0"/>
              </a:p>
              <a:p>
                <a:pPr/>
                <a:r>
                  <a:rPr lang="en-US" dirty="0" smtClean="0"/>
                  <a:t>Similarly</a:t>
                </a:r>
                <a:r>
                  <a:rPr lang="en-US" baseline="0" dirty="0" smtClean="0"/>
                  <a:t> we get</a:t>
                </a:r>
              </a:p>
              <a:p>
                <a:pPr/>
                <a:r>
                  <a:rPr lang="en-US" i="0">
                    <a:latin typeface="Cambria Math" panose="02040503050406030204" pitchFamily="18" charset="0"/>
                  </a:rPr>
                  <a:t>𝑤</a:t>
                </a:r>
                <a:r>
                  <a:rPr lang="en-US" i="0" smtClean="0">
                    <a:latin typeface="Cambria Math" panose="02040503050406030204" pitchFamily="18" charset="0"/>
                  </a:rPr>
                  <a:t>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3</a:t>
                </a:r>
                <a:r>
                  <a:rPr lang="en-US" i="0">
                    <a:latin typeface="Cambria Math" panose="02040503050406030204" pitchFamily="18" charset="0"/>
                  </a:rPr>
                  <a:t>=𝑤_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2</a:t>
                </a:r>
                <a:r>
                  <a:rPr lang="en-US" b="0" i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(1−ℎ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𝛽)=</a:t>
                </a:r>
                <a:r>
                  <a:rPr lang="en-US" i="0">
                    <a:latin typeface="Cambria Math" panose="02040503050406030204" pitchFamily="18" charset="0"/>
                  </a:rPr>
                  <a:t>𝑦_0 (1−ℎ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𝛽)^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endParaRPr lang="en-US" dirty="0" smtClean="0"/>
              </a:p>
              <a:p>
                <a:pPr/>
                <a:endParaRPr lang="en-US" dirty="0" smtClean="0"/>
              </a:p>
              <a:p>
                <a:pPr/>
                <a:r>
                  <a:rPr lang="en-US" dirty="0" smtClean="0"/>
                  <a:t>We can go on like this as long as we wish</a:t>
                </a:r>
              </a:p>
              <a:p>
                <a:pPr/>
                <a:r>
                  <a:rPr lang="en-US" dirty="0" smtClean="0"/>
                  <a:t>Probably you will have guessed</a:t>
                </a:r>
                <a:r>
                  <a:rPr lang="en-US" baseline="0" dirty="0" smtClean="0"/>
                  <a:t> how we can write a general formula for </a:t>
                </a:r>
                <a:r>
                  <a:rPr lang="en-US" baseline="0" dirty="0" err="1" smtClean="0"/>
                  <a:t>wi</a:t>
                </a:r>
                <a:endParaRPr lang="en-US" baseline="0" dirty="0" smtClean="0"/>
              </a:p>
              <a:p>
                <a:pPr/>
                <a:endParaRPr lang="en-US" baseline="0" dirty="0" smtClean="0"/>
              </a:p>
              <a:p>
                <a:pPr/>
                <a:r>
                  <a:rPr lang="en-US" baseline="0" dirty="0" smtClean="0"/>
                  <a:t>We get</a:t>
                </a:r>
              </a:p>
              <a:p>
                <a:pPr/>
                <a:r>
                  <a:rPr lang="en-US" i="0">
                    <a:latin typeface="Cambria Math" panose="02040503050406030204" pitchFamily="18" charset="0"/>
                  </a:rPr>
                  <a:t>𝑤</a:t>
                </a:r>
                <a:r>
                  <a:rPr lang="en-US" i="0" smtClean="0">
                    <a:latin typeface="Cambria Math" panose="02040503050406030204" pitchFamily="18" charset="0"/>
                  </a:rPr>
                  <a:t>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𝑖</a:t>
                </a:r>
                <a:r>
                  <a:rPr lang="en-US" i="0">
                    <a:latin typeface="Cambria Math" panose="02040503050406030204" pitchFamily="18" charset="0"/>
                  </a:rPr>
                  <a:t>=𝑤_(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𝑖−1</a:t>
                </a:r>
                <a:r>
                  <a:rPr lang="en-US" b="0" i="0">
                    <a:latin typeface="Cambria Math" panose="02040503050406030204" pitchFamily="18" charset="0"/>
                  </a:rPr>
                  <a:t>) </a:t>
                </a:r>
                <a:r>
                  <a:rPr lang="en-US" i="0">
                    <a:latin typeface="Cambria Math" panose="02040503050406030204" pitchFamily="18" charset="0"/>
                  </a:rPr>
                  <a:t>(1−ℎ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𝛽)=</a:t>
                </a:r>
                <a:r>
                  <a:rPr lang="en-US" i="0">
                    <a:latin typeface="Cambria Math" panose="02040503050406030204" pitchFamily="18" charset="0"/>
                  </a:rPr>
                  <a:t>𝑦_0 (1−ℎ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𝛽)^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</a:t>
                </a:r>
                <a:endParaRPr lang="en-US" dirty="0" smtClean="0"/>
              </a:p>
              <a:p>
                <a:pPr/>
                <a:endParaRPr lang="en-US" dirty="0" smtClean="0"/>
              </a:p>
              <a:p>
                <a:pPr/>
                <a:endParaRPr lang="en-US" dirty="0" smtClean="0"/>
              </a:p>
              <a:p>
                <a:pPr/>
                <a:endParaRPr lang="en-US" dirty="0" smtClean="0"/>
              </a:p>
              <a:p>
                <a:pPr/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1114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found</a:t>
                </a:r>
                <a:r>
                  <a:rPr lang="en-US" baseline="0" dirty="0" smtClean="0"/>
                  <a:t> </a:t>
                </a:r>
                <a:r>
                  <a:rPr lang="en-US" dirty="0" smtClean="0"/>
                  <a:t>that the numerical solution using Euler’s method is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Let us examine how this numerical solution behaves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We can distinguish two cases</a:t>
                </a:r>
              </a:p>
              <a:p>
                <a:endParaRPr lang="en-US" dirty="0" smtClean="0"/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CA" dirty="0" smtClean="0"/>
                  <a:t>,</a:t>
                </a:r>
                <a:r>
                  <a:rPr lang="en-CA" dirty="0" smtClean="0"/>
                  <a:t> the series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 smtClean="0"/>
                  <a:t> is decreasing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CA" dirty="0" smtClean="0"/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On the other hand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CA" dirty="0"/>
                  <a:t>: the series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 is </a:t>
                </a:r>
                <a:r>
                  <a:rPr lang="en-CA" dirty="0" smtClean="0"/>
                  <a:t>increasing</a:t>
                </a:r>
                <a:r>
                  <a:rPr lang="en-CA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CA" dirty="0" smtClean="0"/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Keeping</a:t>
                </a:r>
                <a:r>
                  <a:rPr lang="en-US" baseline="0" dirty="0" smtClean="0"/>
                  <a:t> in mind the true solution of our IVP, we can conclude that the first case has a good chance to give good approximations</a:t>
                </a: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However the second case, where </a:t>
                </a:r>
                <a:r>
                  <a:rPr lang="en-US" baseline="0" dirty="0" err="1" smtClean="0"/>
                  <a:t>wi</a:t>
                </a:r>
                <a:r>
                  <a:rPr lang="en-US" baseline="0" dirty="0" smtClean="0"/>
                  <a:t> is increasing instead of decreasing, the approximations computed by Euler’s method  is totally wrong</a:t>
                </a: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 smtClean="0"/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What decides in which case we are?</a:t>
                </a:r>
              </a:p>
              <a:p>
                <a:r>
                  <a:rPr lang="en-US" baseline="0" dirty="0" smtClean="0"/>
                  <a:t>The </a:t>
                </a:r>
                <a:r>
                  <a:rPr lang="en-US" dirty="0" smtClean="0"/>
                  <a:t>choice of the step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CA" dirty="0" smtClean="0"/>
                  <a:t> decides in which case one </a:t>
                </a:r>
                <a:r>
                  <a:rPr lang="en-CA" dirty="0" smtClean="0"/>
                  <a:t>is: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lang="en-CA" dirty="0" smtClean="0"/>
                  <a:t>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If on the contrary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lang="en-CA" dirty="0"/>
                  <a:t>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CA" dirty="0"/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dirty="0" smtClean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found</a:t>
                </a:r>
                <a:r>
                  <a:rPr lang="en-US" baseline="0" dirty="0" smtClean="0"/>
                  <a:t> </a:t>
                </a:r>
                <a:r>
                  <a:rPr lang="en-US" dirty="0" smtClean="0"/>
                  <a:t>that the numerical solution using Euler’s method is given by </a:t>
                </a:r>
                <a:r>
                  <a:rPr lang="en-US" i="0">
                    <a:latin typeface="Cambria Math" panose="02040503050406030204" pitchFamily="18" charset="0"/>
                  </a:rPr>
                  <a:t>𝑤_𝑖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=</a:t>
                </a:r>
                <a:r>
                  <a:rPr lang="en-US" i="0">
                    <a:latin typeface="Cambria Math" panose="02040503050406030204" pitchFamily="18" charset="0"/>
                  </a:rPr>
                  <a:t>𝑦_0 (1−ℎ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𝛽)^𝑖</a:t>
                </a:r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Let us examine how this numerical solution behaves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We can distinguish two cases</a:t>
                </a:r>
              </a:p>
              <a:p>
                <a:endParaRPr lang="en-US" dirty="0" smtClean="0"/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If </a:t>
                </a:r>
                <a:r>
                  <a:rPr lang="en-US" i="0" smtClean="0">
                    <a:latin typeface="Cambria Math" panose="02040503050406030204" pitchFamily="18" charset="0"/>
                  </a:rPr>
                  <a:t>|</a:t>
                </a:r>
                <a:r>
                  <a:rPr lang="en-US" i="0">
                    <a:latin typeface="Cambria Math" panose="02040503050406030204" pitchFamily="18" charset="0"/>
                  </a:rPr>
                  <a:t>1−ℎ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𝛽|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&lt;1</a:t>
                </a:r>
                <a:r>
                  <a:rPr lang="en-CA" dirty="0" smtClean="0"/>
                  <a:t>,</a:t>
                </a:r>
                <a:r>
                  <a:rPr lang="en-CA" dirty="0" smtClean="0"/>
                  <a:t> the series </a:t>
                </a:r>
                <a:r>
                  <a:rPr lang="en-US" i="0">
                    <a:latin typeface="Cambria Math" panose="02040503050406030204" pitchFamily="18" charset="0"/>
                  </a:rPr>
                  <a:t>𝑤_𝑖</a:t>
                </a:r>
                <a:r>
                  <a:rPr lang="en-CA" dirty="0" smtClean="0"/>
                  <a:t> is decreasing with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𝑖</a:t>
                </a:r>
                <a:endParaRPr lang="en-CA" dirty="0" smtClean="0"/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On the other hand if </a:t>
                </a:r>
                <a:r>
                  <a:rPr lang="en-US" i="0" smtClean="0">
                    <a:latin typeface="Cambria Math" panose="02040503050406030204" pitchFamily="18" charset="0"/>
                  </a:rPr>
                  <a:t>|</a:t>
                </a:r>
                <a:r>
                  <a:rPr lang="en-US" i="0">
                    <a:latin typeface="Cambria Math" panose="02040503050406030204" pitchFamily="18" charset="0"/>
                  </a:rPr>
                  <a:t>1−ℎ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𝛽|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</a:t>
                </a:r>
                <a:r>
                  <a:rPr lang="en-US" i="0">
                    <a:latin typeface="Cambria Math" panose="02040503050406030204" pitchFamily="18" charset="0"/>
                  </a:rPr>
                  <a:t>1</a:t>
                </a:r>
                <a:r>
                  <a:rPr lang="en-CA" dirty="0"/>
                  <a:t>: the series </a:t>
                </a:r>
                <a:r>
                  <a:rPr lang="en-US" i="0">
                    <a:latin typeface="Cambria Math" panose="02040503050406030204" pitchFamily="18" charset="0"/>
                  </a:rPr>
                  <a:t>𝑤_𝑖</a:t>
                </a:r>
                <a:r>
                  <a:rPr lang="en-CA" dirty="0"/>
                  <a:t> is </a:t>
                </a:r>
                <a:r>
                  <a:rPr lang="en-CA" dirty="0" smtClean="0"/>
                  <a:t>increasing</a:t>
                </a:r>
                <a:r>
                  <a:rPr lang="en-CA" dirty="0"/>
                  <a:t> with 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endParaRPr lang="en-CA" dirty="0" smtClean="0"/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Keeping</a:t>
                </a:r>
                <a:r>
                  <a:rPr lang="en-US" baseline="0" dirty="0" smtClean="0"/>
                  <a:t> in mind the true solution of our IVP, we can conclude that the first case has a good chance to give good approximations</a:t>
                </a: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However the second case, where </a:t>
                </a:r>
                <a:r>
                  <a:rPr lang="en-US" baseline="0" dirty="0" err="1" smtClean="0"/>
                  <a:t>wi</a:t>
                </a:r>
                <a:r>
                  <a:rPr lang="en-US" baseline="0" dirty="0" smtClean="0"/>
                  <a:t> is increasing instead of decreasing, the approximations computed by Euler’s method  is totally wrong</a:t>
                </a: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 smtClean="0"/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What decides in which case we are?</a:t>
                </a:r>
              </a:p>
              <a:p>
                <a:r>
                  <a:rPr lang="en-US" baseline="0" dirty="0" smtClean="0"/>
                  <a:t>The </a:t>
                </a:r>
                <a:r>
                  <a:rPr lang="en-US" dirty="0" smtClean="0"/>
                  <a:t>choice of the step size </a:t>
                </a:r>
                <a:r>
                  <a:rPr lang="en-US" i="0">
                    <a:latin typeface="Cambria Math" panose="02040503050406030204" pitchFamily="18" charset="0"/>
                  </a:rPr>
                  <a:t>ℎ</a:t>
                </a:r>
                <a:r>
                  <a:rPr lang="en-CA" dirty="0" smtClean="0"/>
                  <a:t> decides in which case one </a:t>
                </a:r>
                <a:r>
                  <a:rPr lang="en-CA" dirty="0" smtClean="0"/>
                  <a:t>is:</a:t>
                </a:r>
              </a:p>
              <a:p>
                <a:r>
                  <a:rPr lang="en-US" dirty="0" smtClean="0"/>
                  <a:t>If </a:t>
                </a:r>
                <a:r>
                  <a:rPr lang="en-US" i="0">
                    <a:latin typeface="Cambria Math" panose="02040503050406030204" pitchFamily="18" charset="0"/>
                  </a:rPr>
                  <a:t>ℎ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&lt;2/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𝛽</a:t>
                </a:r>
                <a:r>
                  <a:rPr lang="en-CA" dirty="0" smtClean="0"/>
                  <a:t> then </a:t>
                </a:r>
                <a:r>
                  <a:rPr lang="en-US" i="0">
                    <a:latin typeface="Cambria Math" panose="02040503050406030204" pitchFamily="18" charset="0"/>
                  </a:rPr>
                  <a:t>|1−ℎ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𝛽|</a:t>
                </a:r>
                <a:r>
                  <a:rPr lang="en-US" i="0">
                    <a:latin typeface="Cambria Math" panose="02040503050406030204" pitchFamily="18" charset="0"/>
                  </a:rPr>
                  <a:t>&lt;1</a:t>
                </a:r>
                <a:endParaRPr lang="en-US" dirty="0" smtClean="0"/>
              </a:p>
              <a:p>
                <a:r>
                  <a:rPr lang="en-US" dirty="0" smtClean="0"/>
                  <a:t>If on the contrary  </a:t>
                </a:r>
                <a:r>
                  <a:rPr lang="en-US" i="0">
                    <a:latin typeface="Cambria Math" panose="02040503050406030204" pitchFamily="18" charset="0"/>
                  </a:rPr>
                  <a:t>ℎ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&gt;</a:t>
                </a:r>
                <a:r>
                  <a:rPr lang="en-US" i="0">
                    <a:latin typeface="Cambria Math" panose="02040503050406030204" pitchFamily="18" charset="0"/>
                  </a:rPr>
                  <a:t>2/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𝛽</a:t>
                </a:r>
                <a:r>
                  <a:rPr lang="en-CA" dirty="0"/>
                  <a:t> then </a:t>
                </a:r>
                <a:r>
                  <a:rPr lang="en-US" i="0">
                    <a:latin typeface="Cambria Math" panose="02040503050406030204" pitchFamily="18" charset="0"/>
                  </a:rPr>
                  <a:t>|1−ℎ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𝛽|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</a:t>
                </a:r>
                <a:r>
                  <a:rPr lang="en-US" i="0">
                    <a:latin typeface="Cambria Math" panose="02040503050406030204" pitchFamily="18" charset="0"/>
                  </a:rPr>
                  <a:t>1</a:t>
                </a:r>
                <a:endParaRPr lang="en-CA" dirty="0"/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dirty="0" smtClean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956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illustrate our findings let us solve the</a:t>
                </a:r>
                <a:r>
                  <a:rPr lang="en-US" baseline="0" dirty="0" smtClean="0"/>
                  <a:t> IVP for the case 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CA" dirty="0" smtClean="0"/>
                  <a:t>.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CA" dirty="0" smtClean="0"/>
                  <a:t>, the critical</a:t>
                </a:r>
                <a:r>
                  <a:rPr lang="en-CA" baseline="0" dirty="0" smtClean="0"/>
                  <a:t> value for h, which determines in which of the two cases on is, is equal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CA" dirty="0" smtClean="0"/>
                  <a:t> which is 2/2=1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As first example we choose h=2. This is </a:t>
                </a:r>
                <a:r>
                  <a:rPr lang="en-US" dirty="0" err="1" smtClean="0"/>
                  <a:t>is</a:t>
                </a:r>
                <a:r>
                  <a:rPr lang="en-US" dirty="0" smtClean="0"/>
                  <a:t> larger than the critical value of 1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Solving using</a:t>
                </a:r>
                <a:r>
                  <a:rPr lang="en-US" baseline="0" dirty="0" smtClean="0"/>
                  <a:t> Euler's method results in the displayed approximation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As one can observe, the approximation resemble in nothing to the true solution</a:t>
                </a:r>
              </a:p>
              <a:p>
                <a:r>
                  <a:rPr lang="en-US" baseline="0" dirty="0" smtClean="0"/>
                  <a:t>It is in fact growing and growing 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In numerical analysis, solutions which don’t resemble in anyway to the true solution are called unstable solutions.</a:t>
                </a:r>
              </a:p>
              <a:p>
                <a:r>
                  <a:rPr lang="en-US" baseline="0" dirty="0" smtClean="0"/>
                  <a:t>Note that there exists  a more rigorous definition but we don’t need to use it in this semester.</a:t>
                </a:r>
                <a:endParaRPr lang="en-CA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illustrate our findings let us solve the</a:t>
                </a:r>
                <a:r>
                  <a:rPr lang="en-US" baseline="0" dirty="0" smtClean="0"/>
                  <a:t> IVP for the case where 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𝛽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=2</a:t>
                </a:r>
                <a:r>
                  <a:rPr lang="en-CA" dirty="0" smtClean="0"/>
                  <a:t>.</a:t>
                </a:r>
              </a:p>
              <a:p>
                <a:r>
                  <a:rPr lang="en-US" dirty="0" smtClean="0"/>
                  <a:t>If 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𝛽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=2</a:t>
                </a:r>
                <a:r>
                  <a:rPr lang="en-CA" dirty="0" smtClean="0"/>
                  <a:t>, the critical</a:t>
                </a:r>
                <a:r>
                  <a:rPr lang="en-CA" baseline="0" dirty="0" smtClean="0"/>
                  <a:t> value for h, which determines in which of the two cases on is, is equal to 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𝛽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/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CA" dirty="0" smtClean="0"/>
                  <a:t> which is 2/2=1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As first example we choose h=2. This is </a:t>
                </a:r>
                <a:r>
                  <a:rPr lang="en-US" dirty="0" err="1" smtClean="0"/>
                  <a:t>is</a:t>
                </a:r>
                <a:r>
                  <a:rPr lang="en-US" dirty="0" smtClean="0"/>
                  <a:t> larger than the critical value of 1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Solving using</a:t>
                </a:r>
                <a:r>
                  <a:rPr lang="en-US" baseline="0" dirty="0" smtClean="0"/>
                  <a:t> Euler's method results in the displayed approximation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As one can observe, the approximation resemble in nothing to the true solution</a:t>
                </a:r>
              </a:p>
              <a:p>
                <a:r>
                  <a:rPr lang="en-US" baseline="0" dirty="0" smtClean="0"/>
                  <a:t>It is in fact growing and growing 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In numerical analysis, solutions which don’t resemble in anyway to the true solution are called unstable solutions.</a:t>
                </a:r>
              </a:p>
              <a:p>
                <a:r>
                  <a:rPr lang="en-US" baseline="0" dirty="0" smtClean="0"/>
                  <a:t>Note that there exists  a more rigorous definition but we don’t need to use it in this semester.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3809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Lt us now consider h=0.25</a:t>
            </a:r>
          </a:p>
          <a:p>
            <a:r>
              <a:rPr lang="en-US" dirty="0" smtClean="0"/>
              <a:t>This value is smaller than the critical value of 1</a:t>
            </a:r>
          </a:p>
          <a:p>
            <a:endParaRPr lang="en-US" dirty="0" smtClean="0"/>
          </a:p>
          <a:p>
            <a:r>
              <a:rPr lang="en-US" dirty="0" smtClean="0"/>
              <a:t>This time, the produced numerical approximation does resemble</a:t>
            </a:r>
            <a:r>
              <a:rPr lang="en-US" baseline="0" dirty="0" smtClean="0"/>
              <a:t> to the true solution </a:t>
            </a:r>
          </a:p>
          <a:p>
            <a:r>
              <a:rPr lang="en-US" baseline="0" dirty="0" smtClean="0"/>
              <a:t>On the graph the numerical approximation are the circles, whereas the true solution is the continuous line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approximation presents some significant error, but qualitatively it behaves correctly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say that the solution is stable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8064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last example</a:t>
            </a:r>
            <a:r>
              <a:rPr lang="en-US" baseline="0" dirty="0" smtClean="0"/>
              <a:t> let us use h=0.1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smaller than the critical value of 1, but as well smaller than the value of h used in the previous slide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numerical solution (the circles) follows now quite closely the true solution (the continuous line)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Again the solution is stable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observe as well that as the step size h is </a:t>
            </a:r>
            <a:r>
              <a:rPr lang="en-US" baseline="0" dirty="0" err="1" smtClean="0"/>
              <a:t>choosen</a:t>
            </a:r>
            <a:r>
              <a:rPr lang="en-US" baseline="0" dirty="0" smtClean="0"/>
              <a:t> smaller, the approximation tends to become better and better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690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0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1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Stability of </a:t>
            </a:r>
            <a:r>
              <a:rPr lang="en-US" dirty="0"/>
              <a:t>IVP Solvers</a:t>
            </a:r>
          </a:p>
        </p:txBody>
      </p:sp>
    </p:spTree>
    <p:extLst>
      <p:ext uri="{BB962C8B-B14F-4D97-AF65-F5344CB8AC3E}">
        <p14:creationId xmlns:p14="http://schemas.microsoft.com/office/powerpoint/2010/main" val="197682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Euler’s method requires to choose a step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fro it’s application</a:t>
                </a:r>
              </a:p>
              <a:p>
                <a:r>
                  <a:rPr lang="en-US" dirty="0" smtClean="0"/>
                  <a:t>Too large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CA" dirty="0" smtClean="0"/>
                  <a:t> can lead to unstable solutions</a:t>
                </a:r>
              </a:p>
              <a:p>
                <a:r>
                  <a:rPr lang="en-US" dirty="0" smtClean="0"/>
                  <a:t>The critical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CA" dirty="0" smtClean="0"/>
                  <a:t> for which Euler’s method become unstable depends on the specific differential equation on solves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64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F88F-87B0-416F-A293-0323796E4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D74E803-4E1B-4BE9-A867-FE71D44B24A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In previous lectures we learned how to use Euler’s method</a:t>
                </a:r>
              </a:p>
              <a:p>
                <a:r>
                  <a:rPr lang="en-US" dirty="0"/>
                  <a:t>An open question was : how do we choose the step </a:t>
                </a:r>
                <a:r>
                  <a:rPr lang="en-US" dirty="0">
                    <a:solidFill>
                      <a:schemeClr val="tx1"/>
                    </a:solidFill>
                  </a:rPr>
                  <a:t>size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?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D74E803-4E1B-4BE9-A867-FE71D44B24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039" t="-13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457432-B2E2-48CA-B84C-8D20932F98B8}"/>
              </a:ext>
            </a:extLst>
          </p:cNvPr>
          <p:cNvCxnSpPr>
            <a:cxnSpLocks/>
          </p:cNvCxnSpPr>
          <p:nvPr/>
        </p:nvCxnSpPr>
        <p:spPr>
          <a:xfrm flipV="1">
            <a:off x="2256660" y="2760763"/>
            <a:ext cx="2072709" cy="1806242"/>
          </a:xfrm>
          <a:prstGeom prst="line">
            <a:avLst/>
          </a:prstGeom>
          <a:ln w="15875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96AED3-C479-47E7-A22A-B75F53A6EB0C}"/>
              </a:ext>
            </a:extLst>
          </p:cNvPr>
          <p:cNvCxnSpPr>
            <a:cxnSpLocks/>
          </p:cNvCxnSpPr>
          <p:nvPr/>
        </p:nvCxnSpPr>
        <p:spPr>
          <a:xfrm flipV="1">
            <a:off x="2256660" y="3642615"/>
            <a:ext cx="1061085" cy="924390"/>
          </a:xfrm>
          <a:prstGeom prst="line">
            <a:avLst/>
          </a:prstGeom>
          <a:ln w="19050">
            <a:solidFill>
              <a:srgbClr val="0070C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487EC2-0A5C-428B-B9C4-5E7D5EF8B2B8}"/>
              </a:ext>
            </a:extLst>
          </p:cNvPr>
          <p:cNvCxnSpPr>
            <a:cxnSpLocks/>
          </p:cNvCxnSpPr>
          <p:nvPr/>
        </p:nvCxnSpPr>
        <p:spPr>
          <a:xfrm>
            <a:off x="976579" y="5029200"/>
            <a:ext cx="4701136" cy="0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CFC0F8-BA90-40A7-A3AB-01B73B9B6CC8}"/>
              </a:ext>
            </a:extLst>
          </p:cNvPr>
          <p:cNvCxnSpPr>
            <a:cxnSpLocks/>
          </p:cNvCxnSpPr>
          <p:nvPr/>
        </p:nvCxnSpPr>
        <p:spPr>
          <a:xfrm flipV="1">
            <a:off x="1497096" y="2276917"/>
            <a:ext cx="19242" cy="3160871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974BCE0-C1AA-4DC8-8D49-F5178A709693}"/>
                  </a:ext>
                </a:extLst>
              </p:cNvPr>
              <p:cNvSpPr/>
              <p:nvPr/>
            </p:nvSpPr>
            <p:spPr>
              <a:xfrm>
                <a:off x="5366544" y="5102994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974BCE0-C1AA-4DC8-8D49-F5178A7096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544" y="5102994"/>
                <a:ext cx="38292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DCAB320-5325-4A90-949D-56E1CDB6BE7F}"/>
                  </a:ext>
                </a:extLst>
              </p:cNvPr>
              <p:cNvSpPr/>
              <p:nvPr/>
            </p:nvSpPr>
            <p:spPr>
              <a:xfrm>
                <a:off x="976579" y="2161419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DCAB320-5325-4A90-949D-56E1CDB6BE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579" y="2161419"/>
                <a:ext cx="426399" cy="461665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F3C025-359A-4DDC-B168-91AEA9814639}"/>
              </a:ext>
            </a:extLst>
          </p:cNvPr>
          <p:cNvCxnSpPr>
            <a:cxnSpLocks/>
          </p:cNvCxnSpPr>
          <p:nvPr/>
        </p:nvCxnSpPr>
        <p:spPr>
          <a:xfrm>
            <a:off x="1357579" y="4105985"/>
            <a:ext cx="2147368" cy="0"/>
          </a:xfrm>
          <a:prstGeom prst="line">
            <a:avLst/>
          </a:prstGeom>
          <a:ln w="15875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66409B-E010-4ACF-AFA6-7FE338780873}"/>
              </a:ext>
            </a:extLst>
          </p:cNvPr>
          <p:cNvCxnSpPr>
            <a:cxnSpLocks/>
          </p:cNvCxnSpPr>
          <p:nvPr/>
        </p:nvCxnSpPr>
        <p:spPr>
          <a:xfrm flipV="1">
            <a:off x="2790060" y="3879419"/>
            <a:ext cx="0" cy="1292739"/>
          </a:xfrm>
          <a:prstGeom prst="line">
            <a:avLst/>
          </a:prstGeom>
          <a:ln w="15875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3BC1E0A-DF93-43DE-B032-F54FAF029ABA}"/>
                  </a:ext>
                </a:extLst>
              </p:cNvPr>
              <p:cNvSpPr/>
              <p:nvPr/>
            </p:nvSpPr>
            <p:spPr>
              <a:xfrm>
                <a:off x="2151419" y="3349395"/>
                <a:ext cx="11415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4E6F97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3BC1E0A-DF93-43DE-B032-F54FAF029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419" y="3349395"/>
                <a:ext cx="1141595" cy="400110"/>
              </a:xfrm>
              <a:prstGeom prst="rect">
                <a:avLst/>
              </a:prstGeom>
              <a:blipFill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CC875DE-BC58-4747-93F9-FD6867F381E0}"/>
              </a:ext>
            </a:extLst>
          </p:cNvPr>
          <p:cNvSpPr/>
          <p:nvPr/>
        </p:nvSpPr>
        <p:spPr>
          <a:xfrm>
            <a:off x="1867715" y="2863935"/>
            <a:ext cx="3394710" cy="2491740"/>
          </a:xfrm>
          <a:custGeom>
            <a:avLst/>
            <a:gdLst>
              <a:gd name="connsiteX0" fmla="*/ 0 w 3783330"/>
              <a:gd name="connsiteY0" fmla="*/ 3406140 h 3406140"/>
              <a:gd name="connsiteX1" fmla="*/ 388620 w 3783330"/>
              <a:gd name="connsiteY1" fmla="*/ 2491740 h 3406140"/>
              <a:gd name="connsiteX2" fmla="*/ 937260 w 3783330"/>
              <a:gd name="connsiteY2" fmla="*/ 1668780 h 3406140"/>
              <a:gd name="connsiteX3" fmla="*/ 1565910 w 3783330"/>
              <a:gd name="connsiteY3" fmla="*/ 1062990 h 3406140"/>
              <a:gd name="connsiteX4" fmla="*/ 2811780 w 3783330"/>
              <a:gd name="connsiteY4" fmla="*/ 331470 h 3406140"/>
              <a:gd name="connsiteX5" fmla="*/ 3783330 w 3783330"/>
              <a:gd name="connsiteY5" fmla="*/ 0 h 3406140"/>
              <a:gd name="connsiteX0" fmla="*/ 0 w 3394710"/>
              <a:gd name="connsiteY0" fmla="*/ 2491740 h 2491740"/>
              <a:gd name="connsiteX1" fmla="*/ 548640 w 3394710"/>
              <a:gd name="connsiteY1" fmla="*/ 1668780 h 2491740"/>
              <a:gd name="connsiteX2" fmla="*/ 1177290 w 3394710"/>
              <a:gd name="connsiteY2" fmla="*/ 1062990 h 2491740"/>
              <a:gd name="connsiteX3" fmla="*/ 2423160 w 3394710"/>
              <a:gd name="connsiteY3" fmla="*/ 331470 h 2491740"/>
              <a:gd name="connsiteX4" fmla="*/ 3394710 w 3394710"/>
              <a:gd name="connsiteY4" fmla="*/ 0 h 249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4710" h="2491740">
                <a:moveTo>
                  <a:pt x="0" y="2491740"/>
                </a:moveTo>
                <a:cubicBezTo>
                  <a:pt x="156210" y="2202180"/>
                  <a:pt x="352425" y="1906905"/>
                  <a:pt x="548640" y="1668780"/>
                </a:cubicBezTo>
                <a:cubicBezTo>
                  <a:pt x="744855" y="1430655"/>
                  <a:pt x="864870" y="1285875"/>
                  <a:pt x="1177290" y="1062990"/>
                </a:cubicBezTo>
                <a:cubicBezTo>
                  <a:pt x="1489710" y="840105"/>
                  <a:pt x="2053590" y="508635"/>
                  <a:pt x="2423160" y="331470"/>
                </a:cubicBezTo>
                <a:cubicBezTo>
                  <a:pt x="2792730" y="154305"/>
                  <a:pt x="3093720" y="77152"/>
                  <a:pt x="339471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56061DA-2C6F-4922-8EB1-08682091A7D6}"/>
                  </a:ext>
                </a:extLst>
              </p:cNvPr>
              <p:cNvSpPr/>
              <p:nvPr/>
            </p:nvSpPr>
            <p:spPr>
              <a:xfrm>
                <a:off x="2551324" y="5152524"/>
                <a:ext cx="4699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56061DA-2C6F-4922-8EB1-08682091A7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324" y="5152524"/>
                <a:ext cx="469937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2830E9C4-8B38-46DA-AF4A-47666EE898D7}"/>
              </a:ext>
            </a:extLst>
          </p:cNvPr>
          <p:cNvSpPr/>
          <p:nvPr/>
        </p:nvSpPr>
        <p:spPr>
          <a:xfrm>
            <a:off x="2747605" y="4065950"/>
            <a:ext cx="86462" cy="86462"/>
          </a:xfrm>
          <a:prstGeom prst="ellipse">
            <a:avLst/>
          </a:prstGeom>
          <a:solidFill>
            <a:schemeClr val="bg1"/>
          </a:solidFill>
          <a:ln w="1905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FCED483-DCD0-4CA0-A1BB-F867130C6CCC}"/>
                  </a:ext>
                </a:extLst>
              </p:cNvPr>
              <p:cNvSpPr/>
              <p:nvPr/>
            </p:nvSpPr>
            <p:spPr>
              <a:xfrm>
                <a:off x="513729" y="3835117"/>
                <a:ext cx="5700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FCED483-DCD0-4CA0-A1BB-F867130C6C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29" y="3835117"/>
                <a:ext cx="570028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D23411B-3D44-47AD-B51F-D126107628B6}"/>
                  </a:ext>
                </a:extLst>
              </p:cNvPr>
              <p:cNvSpPr/>
              <p:nvPr/>
            </p:nvSpPr>
            <p:spPr>
              <a:xfrm>
                <a:off x="3766029" y="5172158"/>
                <a:ext cx="763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CA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D23411B-3D44-47AD-B51F-D126107628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029" y="5172158"/>
                <a:ext cx="763286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C1DA1BA-BF17-43B2-BF52-3048227BFDCF}"/>
              </a:ext>
            </a:extLst>
          </p:cNvPr>
          <p:cNvCxnSpPr>
            <a:cxnSpLocks/>
          </p:cNvCxnSpPr>
          <p:nvPr/>
        </p:nvCxnSpPr>
        <p:spPr>
          <a:xfrm flipV="1">
            <a:off x="4085460" y="2863936"/>
            <a:ext cx="0" cy="2308222"/>
          </a:xfrm>
          <a:prstGeom prst="line">
            <a:avLst/>
          </a:prstGeom>
          <a:ln w="15875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DDD8C3-FF17-49DA-AAF4-C30410FA64E1}"/>
              </a:ext>
            </a:extLst>
          </p:cNvPr>
          <p:cNvCxnSpPr>
            <a:cxnSpLocks/>
          </p:cNvCxnSpPr>
          <p:nvPr/>
        </p:nvCxnSpPr>
        <p:spPr>
          <a:xfrm>
            <a:off x="1357579" y="2960795"/>
            <a:ext cx="2971790" cy="0"/>
          </a:xfrm>
          <a:prstGeom prst="line">
            <a:avLst/>
          </a:prstGeom>
          <a:ln w="15875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FB7DAB1-1A56-4BE5-801E-6ECDDDF59573}"/>
                  </a:ext>
                </a:extLst>
              </p:cNvPr>
              <p:cNvSpPr/>
              <p:nvPr/>
            </p:nvSpPr>
            <p:spPr>
              <a:xfrm>
                <a:off x="477011" y="2688912"/>
                <a:ext cx="86337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CA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FB7DAB1-1A56-4BE5-801E-6ECDDDF595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11" y="2688912"/>
                <a:ext cx="863377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6B8089E4-028D-40D8-A00E-4A29518C0DB4}"/>
              </a:ext>
            </a:extLst>
          </p:cNvPr>
          <p:cNvSpPr/>
          <p:nvPr/>
        </p:nvSpPr>
        <p:spPr>
          <a:xfrm>
            <a:off x="4042229" y="2917564"/>
            <a:ext cx="86462" cy="86462"/>
          </a:xfrm>
          <a:prstGeom prst="ellipse">
            <a:avLst/>
          </a:prstGeom>
          <a:solidFill>
            <a:schemeClr val="bg1"/>
          </a:solidFill>
          <a:ln w="1905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B6DAF6-49A2-44BF-A6A6-D2DAA0961FAF}"/>
              </a:ext>
            </a:extLst>
          </p:cNvPr>
          <p:cNvCxnSpPr>
            <a:cxnSpLocks/>
          </p:cNvCxnSpPr>
          <p:nvPr/>
        </p:nvCxnSpPr>
        <p:spPr>
          <a:xfrm>
            <a:off x="2840691" y="4104810"/>
            <a:ext cx="1488678" cy="0"/>
          </a:xfrm>
          <a:prstGeom prst="line">
            <a:avLst/>
          </a:prstGeom>
          <a:ln w="15875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7EC2413B-E938-4E55-83B9-7AFC4ADD5CDE}"/>
              </a:ext>
            </a:extLst>
          </p:cNvPr>
          <p:cNvSpPr/>
          <p:nvPr/>
        </p:nvSpPr>
        <p:spPr>
          <a:xfrm rot="5400000">
            <a:off x="3349369" y="5130150"/>
            <a:ext cx="122138" cy="1350043"/>
          </a:xfrm>
          <a:prstGeom prst="rightBrace">
            <a:avLst>
              <a:gd name="adj1" fmla="val 62923"/>
              <a:gd name="adj2" fmla="val 50000"/>
            </a:avLst>
          </a:prstGeom>
          <a:ln w="1905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02FD940-2F35-405E-9C6C-F667933EC8C6}"/>
                  </a:ext>
                </a:extLst>
              </p:cNvPr>
              <p:cNvSpPr/>
              <p:nvPr/>
            </p:nvSpPr>
            <p:spPr>
              <a:xfrm>
                <a:off x="3225547" y="5884664"/>
                <a:ext cx="3697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02FD940-2F35-405E-9C6C-F667933EC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547" y="5884664"/>
                <a:ext cx="36978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ight Brace 25">
            <a:extLst>
              <a:ext uri="{FF2B5EF4-FFF2-40B4-BE49-F238E27FC236}">
                <a16:creationId xmlns:a16="http://schemas.microsoft.com/office/drawing/2014/main" id="{772A26B3-E953-4F6A-BE7D-69B30447CF37}"/>
              </a:ext>
            </a:extLst>
          </p:cNvPr>
          <p:cNvSpPr/>
          <p:nvPr/>
        </p:nvSpPr>
        <p:spPr>
          <a:xfrm>
            <a:off x="4436347" y="2960795"/>
            <a:ext cx="122138" cy="1155994"/>
          </a:xfrm>
          <a:prstGeom prst="rightBrace">
            <a:avLst>
              <a:gd name="adj1" fmla="val 62923"/>
              <a:gd name="adj2" fmla="val 50000"/>
            </a:avLst>
          </a:prstGeom>
          <a:ln w="1905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5452F8E-9678-4792-864D-E53814BD87FF}"/>
                  </a:ext>
                </a:extLst>
              </p:cNvPr>
              <p:cNvSpPr/>
              <p:nvPr/>
            </p:nvSpPr>
            <p:spPr>
              <a:xfrm>
                <a:off x="4642077" y="3317345"/>
                <a:ext cx="134089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5452F8E-9678-4792-864D-E53814BD87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077" y="3317345"/>
                <a:ext cx="1340894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9E39DE3-5DCB-4D63-9835-B5BF1D5C3FB2}"/>
                  </a:ext>
                </a:extLst>
              </p:cNvPr>
              <p:cNvSpPr/>
              <p:nvPr/>
            </p:nvSpPr>
            <p:spPr>
              <a:xfrm>
                <a:off x="1997575" y="2105504"/>
                <a:ext cx="2698816" cy="400110"/>
              </a:xfrm>
              <a:prstGeom prst="rect">
                <a:avLst/>
              </a:prstGeom>
              <a:ln w="19050">
                <a:solidFill>
                  <a:srgbClr val="48A6AD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9E39DE3-5DCB-4D63-9835-B5BF1D5C3F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575" y="2105504"/>
                <a:ext cx="2698816" cy="400110"/>
              </a:xfrm>
              <a:prstGeom prst="rect">
                <a:avLst/>
              </a:prstGeom>
              <a:blipFill>
                <a:blip r:embed="rId13"/>
                <a:stretch>
                  <a:fillRect b="-10145"/>
                </a:stretch>
              </a:blipFill>
              <a:ln w="19050">
                <a:solidFill>
                  <a:srgbClr val="48A6AD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49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case study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We consider the following IVP problem:</a:t>
                </a:r>
              </a:p>
              <a:p>
                <a:endParaRPr lang="en-CA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CA" sz="1200" dirty="0"/>
              </a:p>
              <a:p>
                <a:pPr marL="0" indent="0">
                  <a:buNone/>
                </a:pPr>
                <a:r>
                  <a:rPr lang="en-US" dirty="0" smtClean="0"/>
                  <a:t>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86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case study – True Solution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295400" y="2590800"/>
                <a:ext cx="2320187" cy="16644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590800"/>
                <a:ext cx="2320187" cy="16644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72E0F3-478D-48FE-8ABF-B5618B963944}"/>
              </a:ext>
            </a:extLst>
          </p:cNvPr>
          <p:cNvCxnSpPr/>
          <p:nvPr/>
        </p:nvCxnSpPr>
        <p:spPr>
          <a:xfrm>
            <a:off x="5181600" y="5486400"/>
            <a:ext cx="5056737" cy="0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199D8D-E395-4186-A1A2-7D9D316EECB5}"/>
              </a:ext>
            </a:extLst>
          </p:cNvPr>
          <p:cNvCxnSpPr>
            <a:cxnSpLocks/>
          </p:cNvCxnSpPr>
          <p:nvPr/>
        </p:nvCxnSpPr>
        <p:spPr>
          <a:xfrm flipV="1">
            <a:off x="5695666" y="1870433"/>
            <a:ext cx="25693" cy="4220590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330C655-73FD-4EB1-B4B3-708CE373BAFA}"/>
                  </a:ext>
                </a:extLst>
              </p:cNvPr>
              <p:cNvSpPr/>
              <p:nvPr/>
            </p:nvSpPr>
            <p:spPr>
              <a:xfrm>
                <a:off x="10046874" y="5557879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330C655-73FD-4EB1-B4B3-708CE373B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874" y="5557879"/>
                <a:ext cx="38292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9F44EC9-FF7D-44C3-B191-A0F16FAC2A64}"/>
                  </a:ext>
                </a:extLst>
              </p:cNvPr>
              <p:cNvSpPr/>
              <p:nvPr/>
            </p:nvSpPr>
            <p:spPr>
              <a:xfrm>
                <a:off x="5181600" y="1754935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9F44EC9-FF7D-44C3-B191-A0F16FAC2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754935"/>
                <a:ext cx="426399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082902" y="2438400"/>
                <a:ext cx="5488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CA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902" y="2438400"/>
                <a:ext cx="548805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/>
          <p:cNvSpPr/>
          <p:nvPr/>
        </p:nvSpPr>
        <p:spPr>
          <a:xfrm>
            <a:off x="5715000" y="2514601"/>
            <a:ext cx="4038600" cy="2971800"/>
          </a:xfrm>
          <a:custGeom>
            <a:avLst/>
            <a:gdLst>
              <a:gd name="connsiteX0" fmla="*/ 0 w 3337560"/>
              <a:gd name="connsiteY0" fmla="*/ 0 h 2547257"/>
              <a:gd name="connsiteX1" fmla="*/ 424543 w 3337560"/>
              <a:gd name="connsiteY1" fmla="*/ 1698172 h 2547257"/>
              <a:gd name="connsiteX2" fmla="*/ 738051 w 3337560"/>
              <a:gd name="connsiteY2" fmla="*/ 2279469 h 2547257"/>
              <a:gd name="connsiteX3" fmla="*/ 1495697 w 3337560"/>
              <a:gd name="connsiteY3" fmla="*/ 2501537 h 2547257"/>
              <a:gd name="connsiteX4" fmla="*/ 3337560 w 3337560"/>
              <a:gd name="connsiteY4" fmla="*/ 2547257 h 2547257"/>
              <a:gd name="connsiteX5" fmla="*/ 3337560 w 3337560"/>
              <a:gd name="connsiteY5" fmla="*/ 2547257 h 2547257"/>
              <a:gd name="connsiteX0" fmla="*/ 0 w 3337560"/>
              <a:gd name="connsiteY0" fmla="*/ 0 h 2547257"/>
              <a:gd name="connsiteX1" fmla="*/ 424543 w 3337560"/>
              <a:gd name="connsiteY1" fmla="*/ 1698172 h 2547257"/>
              <a:gd name="connsiteX2" fmla="*/ 1495697 w 3337560"/>
              <a:gd name="connsiteY2" fmla="*/ 2501537 h 2547257"/>
              <a:gd name="connsiteX3" fmla="*/ 3337560 w 3337560"/>
              <a:gd name="connsiteY3" fmla="*/ 2547257 h 2547257"/>
              <a:gd name="connsiteX4" fmla="*/ 3337560 w 3337560"/>
              <a:gd name="connsiteY4" fmla="*/ 2547257 h 2547257"/>
              <a:gd name="connsiteX0" fmla="*/ 0 w 3337560"/>
              <a:gd name="connsiteY0" fmla="*/ 0 h 2547257"/>
              <a:gd name="connsiteX1" fmla="*/ 424543 w 3337560"/>
              <a:gd name="connsiteY1" fmla="*/ 1698172 h 2547257"/>
              <a:gd name="connsiteX2" fmla="*/ 1349960 w 3337560"/>
              <a:gd name="connsiteY2" fmla="*/ 2372774 h 2547257"/>
              <a:gd name="connsiteX3" fmla="*/ 3337560 w 3337560"/>
              <a:gd name="connsiteY3" fmla="*/ 2547257 h 2547257"/>
              <a:gd name="connsiteX4" fmla="*/ 3337560 w 3337560"/>
              <a:gd name="connsiteY4" fmla="*/ 2547257 h 2547257"/>
              <a:gd name="connsiteX0" fmla="*/ 0 w 3337560"/>
              <a:gd name="connsiteY0" fmla="*/ 0 h 2547257"/>
              <a:gd name="connsiteX1" fmla="*/ 424543 w 3337560"/>
              <a:gd name="connsiteY1" fmla="*/ 1698172 h 2547257"/>
              <a:gd name="connsiteX2" fmla="*/ 1349960 w 3337560"/>
              <a:gd name="connsiteY2" fmla="*/ 2372774 h 2547257"/>
              <a:gd name="connsiteX3" fmla="*/ 3337560 w 3337560"/>
              <a:gd name="connsiteY3" fmla="*/ 2547257 h 2547257"/>
              <a:gd name="connsiteX4" fmla="*/ 3337560 w 3337560"/>
              <a:gd name="connsiteY4" fmla="*/ 2547257 h 2547257"/>
              <a:gd name="connsiteX0" fmla="*/ 0 w 3337560"/>
              <a:gd name="connsiteY0" fmla="*/ 0 h 2547257"/>
              <a:gd name="connsiteX1" fmla="*/ 424543 w 3337560"/>
              <a:gd name="connsiteY1" fmla="*/ 1698172 h 2547257"/>
              <a:gd name="connsiteX2" fmla="*/ 1349960 w 3337560"/>
              <a:gd name="connsiteY2" fmla="*/ 2372774 h 2547257"/>
              <a:gd name="connsiteX3" fmla="*/ 3337560 w 3337560"/>
              <a:gd name="connsiteY3" fmla="*/ 2547257 h 2547257"/>
              <a:gd name="connsiteX4" fmla="*/ 3337560 w 3337560"/>
              <a:gd name="connsiteY4" fmla="*/ 2547257 h 254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7560" h="2547257">
                <a:moveTo>
                  <a:pt x="0" y="0"/>
                </a:moveTo>
                <a:cubicBezTo>
                  <a:pt x="150767" y="659130"/>
                  <a:pt x="199550" y="1302710"/>
                  <a:pt x="424543" y="1698172"/>
                </a:cubicBezTo>
                <a:cubicBezTo>
                  <a:pt x="649536" y="2093634"/>
                  <a:pt x="927504" y="2272159"/>
                  <a:pt x="1349960" y="2372774"/>
                </a:cubicBezTo>
                <a:cubicBezTo>
                  <a:pt x="1772416" y="2473389"/>
                  <a:pt x="3006293" y="2518177"/>
                  <a:pt x="3337560" y="2547257"/>
                </a:cubicBezTo>
                <a:lnTo>
                  <a:pt x="3337560" y="2547257"/>
                </a:ln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6572443" y="3365065"/>
                <a:ext cx="2759089" cy="6079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sSup>
                        <m:sSupPr>
                          <m:ctrlPr>
                            <a:rPr lang="en-US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CA" sz="3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443" y="3365065"/>
                <a:ext cx="2759089" cy="6079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6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case study – Numerical Solution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Euler’s method writes: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Let us perform a few </a:t>
                </a:r>
                <a:r>
                  <a:rPr lang="en-US" dirty="0" smtClean="0"/>
                  <a:t>steps</a:t>
                </a:r>
                <a:endParaRPr lang="en-US" dirty="0" smtClean="0"/>
              </a:p>
              <a:p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CA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CA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CA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CA" dirty="0" smtClean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331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– Qualitative behavior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We found that the numerical solution using Euler’s method is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CA" dirty="0" smtClean="0"/>
              </a:p>
              <a:p>
                <a:r>
                  <a:rPr lang="en-US" dirty="0" smtClean="0"/>
                  <a:t>Two cases 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CA" dirty="0" smtClean="0"/>
                  <a:t>: the series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 smtClean="0"/>
                  <a:t> is decreasing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CA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CA" dirty="0"/>
                  <a:t>: the series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 is </a:t>
                </a:r>
                <a:r>
                  <a:rPr lang="en-CA" dirty="0" smtClean="0"/>
                  <a:t>increasing</a:t>
                </a:r>
                <a:r>
                  <a:rPr lang="en-CA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CA" dirty="0" smtClean="0"/>
              </a:p>
              <a:p>
                <a:r>
                  <a:rPr lang="en-US" dirty="0" smtClean="0"/>
                  <a:t>The choice of the step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CA" dirty="0" smtClean="0"/>
                  <a:t> decides in which case one is: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lang="en-CA" dirty="0" smtClean="0"/>
                  <a:t>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CA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lang="en-CA" dirty="0"/>
                  <a:t>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28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5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1676400"/>
            <a:ext cx="7726881" cy="43412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95400" y="2590800"/>
                <a:ext cx="2320187" cy="16644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590800"/>
                <a:ext cx="2320187" cy="1664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781800" y="1576483"/>
                <a:ext cx="2799292" cy="1014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=2&gt;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1576483"/>
                <a:ext cx="2799292" cy="10143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486400" y="4724400"/>
            <a:ext cx="385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48A6AD"/>
                </a:solidFill>
              </a:rPr>
              <a:t>Unstable solution</a:t>
            </a:r>
            <a:endParaRPr lang="en-CA" sz="3200" dirty="0">
              <a:solidFill>
                <a:srgbClr val="48A6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86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582" y="1600200"/>
            <a:ext cx="7741692" cy="43496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95400" y="2590800"/>
                <a:ext cx="2320187" cy="16644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590800"/>
                <a:ext cx="2320187" cy="1664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086600" y="2083641"/>
                <a:ext cx="3339504" cy="1014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=0.25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2083641"/>
                <a:ext cx="3339504" cy="10143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229600" y="3482616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48A6AD"/>
                </a:solidFill>
              </a:rPr>
              <a:t>Stable solution</a:t>
            </a:r>
            <a:endParaRPr lang="en-CA" sz="3200" dirty="0">
              <a:solidFill>
                <a:srgbClr val="48A6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61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524000"/>
            <a:ext cx="7724216" cy="4334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95400" y="2590800"/>
                <a:ext cx="2320187" cy="16644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590800"/>
                <a:ext cx="2320187" cy="1664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086600" y="2083641"/>
                <a:ext cx="3111878" cy="1014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=0.1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2083641"/>
                <a:ext cx="3111878" cy="10143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121236" y="3834116"/>
            <a:ext cx="385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48A6AD"/>
                </a:solidFill>
              </a:rPr>
              <a:t>Stable solution</a:t>
            </a:r>
            <a:endParaRPr lang="en-CA" sz="3200" dirty="0">
              <a:solidFill>
                <a:srgbClr val="48A6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2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592</Words>
  <Application>Microsoft Office PowerPoint</Application>
  <PresentationFormat>Widescreen</PresentationFormat>
  <Paragraphs>169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Wingdings</vt:lpstr>
      <vt:lpstr>Office Theme</vt:lpstr>
      <vt:lpstr>Lecture 4</vt:lpstr>
      <vt:lpstr>Introduction</vt:lpstr>
      <vt:lpstr>A case study</vt:lpstr>
      <vt:lpstr>A case study – True Solution</vt:lpstr>
      <vt:lpstr>A case study – Numerical Solution</vt:lpstr>
      <vt:lpstr>Case Study – Qualitative behavior</vt:lpstr>
      <vt:lpstr>Illustration</vt:lpstr>
      <vt:lpstr>Illustration</vt:lpstr>
      <vt:lpstr>Illustration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Rolf</dc:creator>
  <cp:lastModifiedBy>Rolf Wuthrich</cp:lastModifiedBy>
  <cp:revision>246</cp:revision>
  <dcterms:created xsi:type="dcterms:W3CDTF">2006-08-16T00:00:00Z</dcterms:created>
  <dcterms:modified xsi:type="dcterms:W3CDTF">2020-03-27T20:50:53Z</dcterms:modified>
</cp:coreProperties>
</file>