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F97"/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38" autoAdjust="0"/>
  </p:normalViewPr>
  <p:slideViewPr>
    <p:cSldViewPr>
      <p:cViewPr varScale="1">
        <p:scale>
          <a:sx n="64" d="100"/>
          <a:sy n="64" d="100"/>
        </p:scale>
        <p:origin x="966" y="39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recall the various examples we did so far using Euler's method.</a:t>
            </a:r>
          </a:p>
          <a:p>
            <a:r>
              <a:rPr lang="en-US" dirty="0" smtClean="0"/>
              <a:t>As</a:t>
            </a:r>
            <a:r>
              <a:rPr lang="en-US" baseline="0" dirty="0" smtClean="0"/>
              <a:t> we did change our choice of the step size h we made two observations</a:t>
            </a:r>
          </a:p>
          <a:p>
            <a:r>
              <a:rPr lang="en-US" baseline="0" dirty="0" smtClean="0"/>
              <a:t>First: for large values of the step-size, </a:t>
            </a:r>
            <a:r>
              <a:rPr lang="en-CA" dirty="0" smtClean="0"/>
              <a:t>Euler’s method becomes unstable</a:t>
            </a:r>
          </a:p>
          <a:p>
            <a:r>
              <a:rPr lang="en-US" dirty="0" smtClean="0"/>
              <a:t>Second: if</a:t>
            </a:r>
            <a:r>
              <a:rPr lang="en-US" baseline="0" dirty="0" smtClean="0"/>
              <a:t> we decrease the step-size the method seems to produce more accurate approximations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lecture we want to understand better what happens as we reduce the step size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55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</a:t>
                </a:r>
                <a:r>
                  <a:rPr lang="en-US" baseline="0" dirty="0" smtClean="0"/>
                  <a:t> us now </a:t>
                </a:r>
                <a:r>
                  <a:rPr lang="en-US" dirty="0" smtClean="0"/>
                  <a:t>attempt to understand the behavior of the truncation error of Euler’s method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consider our</a:t>
                </a:r>
                <a:r>
                  <a:rPr lang="en-US" baseline="0" dirty="0" smtClean="0"/>
                  <a:t> usual initial value problem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y(t) is the exact solution of this initial value problem, we can write the first order Taylor series expansion of y(</a:t>
                </a:r>
                <a:r>
                  <a:rPr lang="en-US" baseline="0" dirty="0" err="1" smtClean="0"/>
                  <a:t>ti+h</a:t>
                </a:r>
                <a:r>
                  <a:rPr lang="en-US" baseline="0" dirty="0" smtClean="0"/>
                  <a:t>) as</a:t>
                </a:r>
              </a:p>
              <a:p>
                <a:endParaRPr lang="en-US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</a:t>
                </a:r>
                <a:r>
                  <a:rPr lang="en-US" baseline="0" dirty="0" smtClean="0"/>
                  <a:t> us now </a:t>
                </a:r>
                <a:r>
                  <a:rPr lang="en-US" dirty="0" smtClean="0"/>
                  <a:t>attempt to understand the behavior of the truncation error of Euler’s method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consider our</a:t>
                </a:r>
                <a:r>
                  <a:rPr lang="en-US" baseline="0" dirty="0" smtClean="0"/>
                  <a:t> usual initial value problem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y(t) is the exact solution of this initial value problem, we can write the first order Taylor series expansion of y(</a:t>
                </a:r>
                <a:r>
                  <a:rPr lang="en-US" baseline="0" dirty="0" err="1" smtClean="0"/>
                  <a:t>ti+h</a:t>
                </a:r>
                <a:r>
                  <a:rPr lang="en-US" baseline="0" dirty="0" smtClean="0"/>
                  <a:t>) as</a:t>
                </a:r>
              </a:p>
              <a:p>
                <a:endParaRPr lang="en-US" baseline="0" dirty="0" smtClean="0"/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i="0">
                    <a:latin typeface="Cambria Math" panose="02040503050406030204" pitchFamily="18" charset="0"/>
                  </a:rPr>
                  <a:t>(𝑡_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𝑖+ℎ)=𝑦(</a:t>
                </a:r>
                <a:r>
                  <a:rPr lang="en-US" i="0">
                    <a:latin typeface="Cambria Math" panose="02040503050406030204" pitchFamily="18" charset="0"/>
                  </a:rPr>
                  <a:t>𝑡_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 )+ℎ</a:t>
                </a:r>
                <a:r>
                  <a:rPr lang="en-US" i="0">
                    <a:latin typeface="Cambria Math" panose="02040503050406030204" pitchFamily="18" charset="0"/>
                  </a:rPr>
                  <a:t> (𝑑𝑦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𝑡_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𝑖)</a:t>
                </a:r>
                <a:r>
                  <a:rPr lang="en-US" b="0" i="0">
                    <a:latin typeface="Cambria Math" panose="02040503050406030204" pitchFamily="18" charset="0"/>
                  </a:rPr>
                  <a:t>)/</a:t>
                </a:r>
                <a:r>
                  <a:rPr lang="en-US" i="0">
                    <a:latin typeface="Cambria Math" panose="02040503050406030204" pitchFamily="18" charset="0"/>
                  </a:rPr>
                  <a:t>𝑑𝑡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+𝑂(ℎ^2 )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04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Now, according the differential equation we have</a:t>
                </a:r>
                <a:r>
                  <a:rPr lang="en-US" baseline="0" dirty="0" smtClean="0"/>
                  <a:t>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Consequently we can write: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This expression has two parts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first part looks very similar to Euler’s method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last part would then be the truncation error.</a:t>
                </a:r>
              </a:p>
              <a:p>
                <a:pPr/>
                <a:r>
                  <a:rPr lang="en-US" dirty="0" smtClean="0"/>
                  <a:t>According our calculations this truncation error is in second order in the step size h.</a:t>
                </a:r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Now, according the differential equation we have</a:t>
                </a:r>
                <a:r>
                  <a:rPr lang="en-US" baseline="0" dirty="0" smtClean="0"/>
                  <a:t> that 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𝑑𝑦(𝑡_𝑖)</a:t>
                </a:r>
                <a:r>
                  <a:rPr lang="en-US" i="0" smtClean="0">
                    <a:latin typeface="Cambria Math" panose="02040503050406030204" pitchFamily="18" charset="0"/>
                  </a:rPr>
                  <a:t>)/</a:t>
                </a:r>
                <a:r>
                  <a:rPr lang="en-US" i="0">
                    <a:latin typeface="Cambria Math" panose="02040503050406030204" pitchFamily="18" charset="0"/>
                  </a:rPr>
                  <a:t>𝑑𝑡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=𝑓(</a:t>
                </a:r>
                <a:r>
                  <a:rPr lang="en-US" i="0">
                    <a:latin typeface="Cambria Math" panose="02040503050406030204" pitchFamily="18" charset="0"/>
                  </a:rPr>
                  <a:t>𝑡_𝑖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en-US" i="0">
                    <a:latin typeface="Cambria Math" panose="02040503050406030204" pitchFamily="18" charset="0"/>
                  </a:rPr>
                  <a:t>𝑦(𝑡_𝑖))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Consequently we can write:</a:t>
                </a: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i="0">
                    <a:latin typeface="Cambria Math" panose="02040503050406030204" pitchFamily="18" charset="0"/>
                  </a:rPr>
                  <a:t>(𝑡_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𝑖+ℎ)=𝑦(</a:t>
                </a:r>
                <a:r>
                  <a:rPr lang="en-US" i="0">
                    <a:latin typeface="Cambria Math" panose="02040503050406030204" pitchFamily="18" charset="0"/>
                  </a:rPr>
                  <a:t>𝑡_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 )+ℎ𝑓</a:t>
                </a:r>
                <a:r>
                  <a:rPr lang="en-US" i="0">
                    <a:latin typeface="Cambria Math" panose="02040503050406030204" pitchFamily="18" charset="0"/>
                  </a:rPr>
                  <a:t>(𝑡_𝑖,𝑦(𝑡_𝑖))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+𝑂(ℎ^2 )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This expression has two parts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first part looks very similar to Euler’s method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last part would then be the truncation error.</a:t>
                </a:r>
              </a:p>
              <a:p>
                <a:pPr/>
                <a:r>
                  <a:rPr lang="en-US" dirty="0" smtClean="0"/>
                  <a:t>According our calculations this truncation error is in second order in the step size h.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65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verify the</a:t>
                </a:r>
                <a:r>
                  <a:rPr lang="en-US" baseline="0" dirty="0" smtClean="0"/>
                  <a:t> hypothesis that the truncation error of Euler’s method is in second order in the step size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this we solve with Euler’s method an initial value problem of know exact solution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problem we consider is</a:t>
                </a:r>
              </a:p>
              <a:p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With initial condition y(0)=1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exact</a:t>
                </a:r>
                <a:r>
                  <a:rPr lang="en-US" baseline="0" dirty="0" smtClean="0"/>
                  <a:t> solution of this problem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I invite you to verify by</a:t>
                </a:r>
                <a:r>
                  <a:rPr lang="en-US" baseline="0" dirty="0" smtClean="0"/>
                  <a:t> plugging this solution into the ODE that indeed it is the exact solution. </a:t>
                </a:r>
              </a:p>
              <a:p>
                <a:pPr/>
                <a:r>
                  <a:rPr lang="en-US" baseline="0" dirty="0" smtClean="0"/>
                  <a:t>Verify as well that the initial value is satisfied</a:t>
                </a:r>
              </a:p>
              <a:p>
                <a:pPr/>
                <a:endParaRPr lang="en-US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verify the</a:t>
                </a:r>
                <a:r>
                  <a:rPr lang="en-US" baseline="0" dirty="0" smtClean="0"/>
                  <a:t> hypothesis that the truncation error of Euler’s method is in second order in the step size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this we solve with Euler’s method an initial value problem of know exact solution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problem we consider is</a:t>
                </a:r>
              </a:p>
              <a:p>
                <a:r>
                  <a:rPr lang="en-US" baseline="0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𝑑𝑡=𝑡𝑦+𝑡^3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With initial condition y(0)=1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exact</a:t>
                </a:r>
                <a:r>
                  <a:rPr lang="en-US" baseline="0" dirty="0" smtClean="0"/>
                  <a:t> solution of this problem is </a:t>
                </a: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(𝑡)=〖3𝑒〗^(𝑡^2/2)−</a:t>
                </a:r>
                <a:r>
                  <a:rPr lang="en-US" i="0">
                    <a:latin typeface="Cambria Math" panose="02040503050406030204" pitchFamily="18" charset="0"/>
                  </a:rPr>
                  <a:t>𝑡^2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−2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I invite you to verify by</a:t>
                </a:r>
                <a:r>
                  <a:rPr lang="en-US" baseline="0" dirty="0" smtClean="0"/>
                  <a:t> plugging this solution into the ODE that indeed it is the exact solution. </a:t>
                </a:r>
              </a:p>
              <a:p>
                <a:pPr/>
                <a:r>
                  <a:rPr lang="en-US" baseline="0" dirty="0" smtClean="0"/>
                  <a:t>Verify as well that the initial value is satisfied</a:t>
                </a:r>
              </a:p>
              <a:p>
                <a:pPr/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4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will solve the IVP for many different values of the step size h we write</a:t>
            </a:r>
            <a:r>
              <a:rPr lang="en-US" baseline="0" dirty="0" smtClean="0"/>
              <a:t> a small octave script to help 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define a function </a:t>
            </a:r>
            <a:r>
              <a:rPr lang="en-US" baseline="0" dirty="0" err="1" smtClean="0"/>
              <a:t>euler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function will return tow vectors.</a:t>
            </a:r>
          </a:p>
          <a:p>
            <a:r>
              <a:rPr lang="en-US" baseline="0" dirty="0" smtClean="0"/>
              <a:t>The vector t will contain the various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and the vector w will contain the various </a:t>
            </a:r>
            <a:r>
              <a:rPr lang="en-US" baseline="0" dirty="0" err="1" smtClean="0"/>
              <a:t>wi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The function takes 4 arguments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first one is the function f defining the ODE</a:t>
            </a:r>
          </a:p>
          <a:p>
            <a:r>
              <a:rPr lang="en-US" baseline="0" dirty="0" smtClean="0"/>
              <a:t>The second one is the time to of the initial condition</a:t>
            </a:r>
          </a:p>
          <a:p>
            <a:r>
              <a:rPr lang="en-US" baseline="0" dirty="0" smtClean="0"/>
              <a:t>The third is the corresponding initial value </a:t>
            </a:r>
            <a:r>
              <a:rPr lang="en-US" baseline="0" dirty="0" err="1" smtClean="0"/>
              <a:t>yo</a:t>
            </a:r>
            <a:endParaRPr lang="en-US" baseline="0" dirty="0" smtClean="0"/>
          </a:p>
          <a:p>
            <a:r>
              <a:rPr lang="en-US" dirty="0" smtClean="0"/>
              <a:t>The next argument is the step size h and the last argument is the number n of steps we want to perform</a:t>
            </a:r>
          </a:p>
          <a:p>
            <a:endParaRPr lang="en-US" dirty="0" smtClean="0"/>
          </a:p>
          <a:p>
            <a:r>
              <a:rPr lang="en-US" dirty="0" smtClean="0"/>
              <a:t>The function start by initializing the vectors w and t by filling them with the initial</a:t>
            </a:r>
            <a:r>
              <a:rPr lang="en-US" baseline="0" dirty="0" smtClean="0"/>
              <a:t> condition</a:t>
            </a:r>
          </a:p>
          <a:p>
            <a:r>
              <a:rPr lang="en-US" dirty="0" smtClean="0"/>
              <a:t>These two vectors will then progressively be filled further with the calculated values </a:t>
            </a:r>
            <a:r>
              <a:rPr lang="en-US" dirty="0" err="1" smtClean="0"/>
              <a:t>ti</a:t>
            </a:r>
            <a:r>
              <a:rPr lang="en-US" dirty="0" smtClean="0"/>
              <a:t> and </a:t>
            </a:r>
            <a:r>
              <a:rPr lang="en-US" dirty="0" err="1" smtClean="0"/>
              <a:t>wi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 this with a for loop running from 1 to n</a:t>
            </a:r>
          </a:p>
          <a:p>
            <a:endParaRPr lang="en-US" dirty="0" smtClean="0"/>
          </a:p>
          <a:p>
            <a:r>
              <a:rPr lang="en-US" dirty="0" smtClean="0"/>
              <a:t>Inside</a:t>
            </a:r>
            <a:r>
              <a:rPr lang="en-US" baseline="0" dirty="0" smtClean="0"/>
              <a:t> the loop we calculate the values </a:t>
            </a:r>
            <a:r>
              <a:rPr lang="en-US" baseline="0" dirty="0" err="1" smtClean="0"/>
              <a:t>wi</a:t>
            </a:r>
            <a:r>
              <a:rPr lang="en-US" baseline="0" dirty="0" smtClean="0"/>
              <a:t> and add them to the vector w</a:t>
            </a:r>
          </a:p>
          <a:p>
            <a:r>
              <a:rPr lang="en-US" baseline="0" dirty="0" smtClean="0"/>
              <a:t>Note the keyword “end”. This keyword automatically sects the last entry of a vector</a:t>
            </a:r>
          </a:p>
          <a:p>
            <a:r>
              <a:rPr lang="en-US" baseline="0" dirty="0" smtClean="0"/>
              <a:t>We compute as well the time steps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and add them to the vector 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close the for loop with the key word </a:t>
            </a:r>
            <a:r>
              <a:rPr lang="en-US" baseline="0" dirty="0" err="1" smtClean="0"/>
              <a:t>endfor</a:t>
            </a:r>
            <a:r>
              <a:rPr lang="en-US" baseline="0" dirty="0" smtClean="0"/>
              <a:t> and we close the function with the keyword </a:t>
            </a:r>
            <a:r>
              <a:rPr lang="en-US" baseline="0" dirty="0" err="1" smtClean="0"/>
              <a:t>endfunctio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Having defined this new function we can now use it to execute Euler’s 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first enter the function f defining the ODE.</a:t>
            </a:r>
          </a:p>
          <a:p>
            <a:r>
              <a:rPr lang="en-US" baseline="0" dirty="0" smtClean="0"/>
              <a:t>Note that have to respect the order of the arguments to be consistent with the way we use it in our function </a:t>
            </a:r>
            <a:r>
              <a:rPr lang="en-US" baseline="0" dirty="0" err="1" smtClean="0"/>
              <a:t>euler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the function f is defined, the usage of </a:t>
            </a:r>
            <a:r>
              <a:rPr lang="en-US" baseline="0" dirty="0" err="1" smtClean="0"/>
              <a:t>euler</a:t>
            </a:r>
            <a:r>
              <a:rPr lang="en-US" baseline="0" dirty="0" smtClean="0"/>
              <a:t> is straight forward</a:t>
            </a:r>
          </a:p>
          <a:p>
            <a:r>
              <a:rPr lang="en-US" baseline="0" dirty="0" smtClean="0"/>
              <a:t>We provide the various arguments which are the function f, the initial condition to=0 and </a:t>
            </a:r>
            <a:r>
              <a:rPr lang="en-US" baseline="0" dirty="0" err="1" smtClean="0"/>
              <a:t>yo</a:t>
            </a:r>
            <a:r>
              <a:rPr lang="en-US" baseline="0" dirty="0" smtClean="0"/>
              <a:t>=1</a:t>
            </a:r>
          </a:p>
          <a:p>
            <a:r>
              <a:rPr lang="en-US" baseline="0" dirty="0" smtClean="0"/>
              <a:t>In this example we chose the step size h as equal to 1/3</a:t>
            </a:r>
          </a:p>
          <a:p>
            <a:r>
              <a:rPr lang="en-US" baseline="0" dirty="0" smtClean="0"/>
              <a:t>We choose to perform n=3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expected the vector t runs from 0 to 1 with the step size h=1/3</a:t>
            </a:r>
          </a:p>
          <a:p>
            <a:r>
              <a:rPr lang="en-US" baseline="0" dirty="0" smtClean="0"/>
              <a:t>The vector w contains the corresponding approximations </a:t>
            </a:r>
            <a:r>
              <a:rPr lang="en-US" baseline="0" dirty="0" err="1" smtClean="0"/>
              <a:t>wi</a:t>
            </a:r>
            <a:r>
              <a:rPr lang="en-US" baseline="0" dirty="0" smtClean="0"/>
              <a:t> computed by Euler’s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finishing this lecture I invite you to try to code yourself your own function </a:t>
            </a:r>
            <a:r>
              <a:rPr lang="en-US" baseline="0" dirty="0" err="1" smtClean="0"/>
              <a:t>euler</a:t>
            </a:r>
            <a:r>
              <a:rPr lang="en-US" baseline="0" dirty="0" smtClean="0"/>
              <a:t> and play with it on some examples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0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our octave function </a:t>
            </a:r>
            <a:r>
              <a:rPr lang="en-US" dirty="0" err="1" smtClean="0"/>
              <a:t>euler</a:t>
            </a:r>
            <a:r>
              <a:rPr lang="en-US" dirty="0" smtClean="0"/>
              <a:t> to solve our</a:t>
            </a:r>
            <a:r>
              <a:rPr lang="en-US" baseline="0" dirty="0" smtClean="0"/>
              <a:t> IVP for different step sizes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displayed graph shows some examples done with the step sizes 0.5, 0.25 and 0.2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green continuous line is the exact solution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observe from the graph how, as the step size becomes smaller, the Euler approximations become closer and closer to the exact solution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as well observe how behaves the truncation error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compute the difference between the Euler approximation provided in t=1 and the exact solution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 Considering our graph we can already suspect that this truncation error doesn't seem to go down </a:t>
            </a:r>
            <a:r>
              <a:rPr lang="en-US" baseline="0" dirty="0" err="1" smtClean="0"/>
              <a:t>quadratically</a:t>
            </a:r>
            <a:r>
              <a:rPr lang="en-US" baseline="0" dirty="0" smtClean="0"/>
              <a:t> in the step size h, but rather only linearly.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72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more careful analysis confirms our guess</a:t>
            </a:r>
          </a:p>
          <a:p>
            <a:endParaRPr lang="en-US" dirty="0" smtClean="0"/>
          </a:p>
          <a:p>
            <a:r>
              <a:rPr lang="en-US" dirty="0" smtClean="0"/>
              <a:t>If we plot the error in t=1 between the approximation provided by Euler’s method and the</a:t>
            </a:r>
            <a:r>
              <a:rPr lang="en-US" baseline="0" dirty="0" smtClean="0"/>
              <a:t> exact </a:t>
            </a:r>
            <a:r>
              <a:rPr lang="en-US" baseline="0" dirty="0" err="1" smtClean="0"/>
              <a:t>solition</a:t>
            </a:r>
            <a:r>
              <a:rPr lang="en-US" baseline="0" dirty="0" smtClean="0"/>
              <a:t> we observe indeed only a linear decrease in h and not a quadratic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Fitting of a power law to the data confirms this statement</a:t>
            </a:r>
          </a:p>
          <a:p>
            <a:endParaRPr lang="en-US" dirty="0" smtClean="0"/>
          </a:p>
          <a:p>
            <a:r>
              <a:rPr lang="en-US" dirty="0" smtClean="0"/>
              <a:t>This result is surprising</a:t>
            </a:r>
            <a:r>
              <a:rPr lang="en-US" baseline="0" dirty="0" smtClean="0"/>
              <a:t> compared to our analysis we performed with the Taylor series expansion</a:t>
            </a:r>
          </a:p>
          <a:p>
            <a:endParaRPr lang="en-US" dirty="0" smtClean="0"/>
          </a:p>
          <a:p>
            <a:r>
              <a:rPr lang="en-US" dirty="0" smtClean="0"/>
              <a:t>What is even more surprising: </a:t>
            </a:r>
          </a:p>
          <a:p>
            <a:r>
              <a:rPr lang="en-US" dirty="0" smtClean="0"/>
              <a:t>Euler’s method is indeed only linearly convergent,</a:t>
            </a:r>
            <a:r>
              <a:rPr lang="en-US" baseline="0" dirty="0" smtClean="0"/>
              <a:t> as we will learn in coming lectures</a:t>
            </a:r>
          </a:p>
          <a:p>
            <a:r>
              <a:rPr lang="en-US" baseline="0" dirty="0" smtClean="0"/>
              <a:t>But more surprisingly we didn’t really do an error in our Taylor series 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will learn in coming lectures the mistake we are doing at this stage is how we use the conclusion form the Taylor series analysis</a:t>
            </a:r>
          </a:p>
          <a:p>
            <a:endParaRPr lang="en-US" dirty="0" smtClean="0"/>
          </a:p>
          <a:p>
            <a:r>
              <a:rPr lang="en-US" dirty="0" smtClean="0"/>
              <a:t>For the moment,</a:t>
            </a:r>
            <a:r>
              <a:rPr lang="en-US" baseline="0" dirty="0" smtClean="0"/>
              <a:t> the take away is</a:t>
            </a:r>
          </a:p>
          <a:p>
            <a:r>
              <a:rPr lang="en-US" baseline="0" dirty="0" smtClean="0"/>
              <a:t>First: Euler’s method is providing better approximations as we reduce the step size </a:t>
            </a:r>
          </a:p>
          <a:p>
            <a:r>
              <a:rPr lang="en-US" baseline="0" dirty="0" smtClean="0"/>
              <a:t>The error is decreasing linearly in the step size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second: we have to be careful how we use the Taylor series analysis as we do something wrong. The coming lectures will clarify and explain what we are doing wrong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46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numerical approximation produced by Euler’s method becomes more precise with smaller values of the 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endParaRPr lang="en-US" smtClean="0"/>
              </a:p>
              <a:p>
                <a:r>
                  <a:rPr lang="en-US" smtClean="0"/>
                  <a:t>The </a:t>
                </a:r>
                <a:r>
                  <a:rPr lang="en-US" dirty="0" smtClean="0"/>
                  <a:t>truncation error of Euler’s method is in first order in the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numerical approximation produced by Euler’s method becomes more precise with smaller values of the step size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endParaRPr lang="en-CA" dirty="0"/>
              </a:p>
              <a:p>
                <a:endParaRPr lang="en-US" smtClean="0"/>
              </a:p>
              <a:p>
                <a:r>
                  <a:rPr lang="en-US" smtClean="0"/>
                  <a:t>The </a:t>
                </a:r>
                <a:r>
                  <a:rPr lang="en-US" dirty="0" smtClean="0"/>
                  <a:t>truncation error of Euler’s method is in first order in the step size 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ℎ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87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Recalling the examples we did so far using Euler’s method we can summarize:</a:t>
                </a:r>
              </a:p>
              <a:p>
                <a:pPr lvl="1"/>
                <a:r>
                  <a:rPr lang="en-US" dirty="0" smtClean="0"/>
                  <a:t>For large values of the step-size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Euler’s method becomes unstable</a:t>
                </a:r>
              </a:p>
              <a:p>
                <a:pPr lvl="1"/>
                <a:r>
                  <a:rPr lang="en-US" dirty="0" smtClean="0"/>
                  <a:t>As we decrease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, Euler’s method seems to produce more accurate approximations</a:t>
                </a:r>
                <a:endParaRPr lang="en-CA" dirty="0"/>
              </a:p>
              <a:p>
                <a:r>
                  <a:rPr lang="en-US" dirty="0" smtClean="0"/>
                  <a:t>In this lecture we want to understand better what happens as we reduce the 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9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 error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attempt to understand the behavior of the truncation error of Euler’s method for the fowling initial value problem (IVP):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Consider the first order Taylor expansion of 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of this IVP: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 r="-1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1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 error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 according the differential equation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sz="3200" dirty="0"/>
                  <a:t>w</a:t>
                </a:r>
                <a:r>
                  <a:rPr lang="en-US" sz="3200" dirty="0" smtClean="0"/>
                  <a:t>e can write</a:t>
                </a:r>
              </a:p>
              <a:p>
                <a:pPr marL="400050" lvl="1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95A341A-35C8-4C98-A3CB-2EB185B244DB}"/>
              </a:ext>
            </a:extLst>
          </p:cNvPr>
          <p:cNvSpPr/>
          <p:nvPr/>
        </p:nvSpPr>
        <p:spPr>
          <a:xfrm rot="5400000">
            <a:off x="5234831" y="2156571"/>
            <a:ext cx="198336" cy="5638801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95A341A-35C8-4C98-A3CB-2EB185B244DB}"/>
              </a:ext>
            </a:extLst>
          </p:cNvPr>
          <p:cNvSpPr/>
          <p:nvPr/>
        </p:nvSpPr>
        <p:spPr>
          <a:xfrm rot="5400000">
            <a:off x="8930531" y="4404473"/>
            <a:ext cx="198338" cy="1143000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81399" y="528397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8A6AD"/>
                </a:solidFill>
              </a:rPr>
              <a:t>Resembles Euler’s method</a:t>
            </a:r>
            <a:endParaRPr lang="en-CA" sz="2400" dirty="0">
              <a:solidFill>
                <a:srgbClr val="48A6A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7100" y="510667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8A6AD"/>
                </a:solidFill>
              </a:rPr>
              <a:t>Truncation</a:t>
            </a:r>
          </a:p>
          <a:p>
            <a:pPr algn="ctr"/>
            <a:r>
              <a:rPr lang="en-US" sz="2400" dirty="0" smtClean="0">
                <a:solidFill>
                  <a:srgbClr val="48A6AD"/>
                </a:solidFill>
              </a:rPr>
              <a:t>error</a:t>
            </a:r>
            <a:endParaRPr lang="en-CA" sz="24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verify our hypothesis we will analyze the following initial value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r>
                  <a:rPr lang="en-US" dirty="0" smtClean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Code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5C464-7325-4CCE-94FD-775BF585B406}"/>
              </a:ext>
            </a:extLst>
          </p:cNvPr>
          <p:cNvSpPr/>
          <p:nvPr/>
        </p:nvSpPr>
        <p:spPr>
          <a:xfrm>
            <a:off x="609600" y="1600201"/>
            <a:ext cx="4506686" cy="3034388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function [t, w] = </a:t>
            </a:r>
            <a:r>
              <a:rPr lang="en-CA" dirty="0" err="1">
                <a:solidFill>
                  <a:schemeClr val="tx1"/>
                </a:solidFill>
              </a:rPr>
              <a:t>euler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f,to,yo,h,n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r>
              <a:rPr lang="en-CA" dirty="0">
                <a:solidFill>
                  <a:schemeClr val="tx1"/>
                </a:solidFill>
              </a:rPr>
              <a:t>  w=[</a:t>
            </a:r>
            <a:r>
              <a:rPr lang="en-CA" dirty="0" err="1">
                <a:solidFill>
                  <a:schemeClr val="tx1"/>
                </a:solidFill>
              </a:rPr>
              <a:t>yo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r>
              <a:rPr lang="en-CA" dirty="0">
                <a:solidFill>
                  <a:schemeClr val="tx1"/>
                </a:solidFill>
              </a:rPr>
              <a:t>  t=[to];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for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1:n</a:t>
            </a:r>
          </a:p>
          <a:p>
            <a:r>
              <a:rPr lang="en-CA" dirty="0">
                <a:solidFill>
                  <a:schemeClr val="tx1"/>
                </a:solidFill>
              </a:rPr>
              <a:t>    w=[w w(end)+h*f(t(end),w(end))];</a:t>
            </a:r>
          </a:p>
          <a:p>
            <a:r>
              <a:rPr lang="en-CA" dirty="0">
                <a:solidFill>
                  <a:schemeClr val="tx1"/>
                </a:solidFill>
              </a:rPr>
              <a:t>    t=[t t(end)+h];</a:t>
            </a: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  <a:r>
              <a:rPr lang="en-CA" dirty="0" err="1">
                <a:solidFill>
                  <a:schemeClr val="tx1"/>
                </a:solidFill>
              </a:rPr>
              <a:t>endfor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r>
              <a:rPr lang="en-CA" dirty="0" err="1">
                <a:solidFill>
                  <a:schemeClr val="tx1"/>
                </a:solidFill>
              </a:rPr>
              <a:t>endfunction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89A60-80B5-4120-A450-F36281A422F1}"/>
              </a:ext>
            </a:extLst>
          </p:cNvPr>
          <p:cNvSpPr/>
          <p:nvPr/>
        </p:nvSpPr>
        <p:spPr>
          <a:xfrm>
            <a:off x="6096000" y="1607575"/>
            <a:ext cx="4876800" cy="5021825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&gt;&gt; f = @(</a:t>
            </a:r>
            <a:r>
              <a:rPr lang="en-CA" dirty="0" err="1">
                <a:solidFill>
                  <a:schemeClr val="tx1"/>
                </a:solidFill>
              </a:rPr>
              <a:t>t,y</a:t>
            </a:r>
            <a:r>
              <a:rPr lang="en-CA" dirty="0">
                <a:solidFill>
                  <a:schemeClr val="tx1"/>
                </a:solidFill>
              </a:rPr>
              <a:t>) t*y+t^3;</a:t>
            </a:r>
          </a:p>
          <a:p>
            <a:r>
              <a:rPr lang="en-US" dirty="0">
                <a:solidFill>
                  <a:schemeClr val="tx1"/>
                </a:solidFill>
              </a:rPr>
              <a:t>&gt;&gt; [t w]=</a:t>
            </a:r>
            <a:r>
              <a:rPr lang="en-US" dirty="0" err="1" smtClean="0">
                <a:solidFill>
                  <a:schemeClr val="tx1"/>
                </a:solidFill>
              </a:rPr>
              <a:t>euler</a:t>
            </a:r>
            <a:r>
              <a:rPr lang="en-US" dirty="0" smtClean="0">
                <a:solidFill>
                  <a:schemeClr val="tx1"/>
                </a:solidFill>
              </a:rPr>
              <a:t>(f, 0, 1, 1/3, 3);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&gt;&gt; </a:t>
            </a:r>
            <a:r>
              <a:rPr lang="fr-FR" dirty="0">
                <a:solidFill>
                  <a:schemeClr val="tx1"/>
                </a:solidFill>
              </a:rPr>
              <a:t>t'</a:t>
            </a:r>
          </a:p>
          <a:p>
            <a:r>
              <a:rPr lang="fr-FR" dirty="0">
                <a:solidFill>
                  <a:schemeClr val="tx1"/>
                </a:solidFill>
              </a:rPr>
              <a:t>ans =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  0.00000</a:t>
            </a:r>
          </a:p>
          <a:p>
            <a:r>
              <a:rPr lang="fr-FR" dirty="0">
                <a:solidFill>
                  <a:schemeClr val="tx1"/>
                </a:solidFill>
              </a:rPr>
              <a:t>   0.33333</a:t>
            </a:r>
          </a:p>
          <a:p>
            <a:r>
              <a:rPr lang="fr-FR" dirty="0">
                <a:solidFill>
                  <a:schemeClr val="tx1"/>
                </a:solidFill>
              </a:rPr>
              <a:t>   0.66667</a:t>
            </a:r>
          </a:p>
          <a:p>
            <a:r>
              <a:rPr lang="fr-FR" dirty="0">
                <a:solidFill>
                  <a:schemeClr val="tx1"/>
                </a:solidFill>
              </a:rPr>
              <a:t>   </a:t>
            </a:r>
            <a:r>
              <a:rPr lang="fr-FR" dirty="0" smtClean="0">
                <a:solidFill>
                  <a:schemeClr val="tx1"/>
                </a:solidFill>
              </a:rPr>
              <a:t>1.00000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&gt;&gt; w’</a:t>
            </a:r>
          </a:p>
          <a:p>
            <a:r>
              <a:rPr lang="fr-FR" dirty="0">
                <a:solidFill>
                  <a:schemeClr val="tx1"/>
                </a:solidFill>
              </a:rPr>
              <a:t>ans =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  1.0000</a:t>
            </a:r>
          </a:p>
          <a:p>
            <a:r>
              <a:rPr lang="fr-FR" dirty="0">
                <a:solidFill>
                  <a:schemeClr val="tx1"/>
                </a:solidFill>
              </a:rPr>
              <a:t>   1.0000</a:t>
            </a:r>
          </a:p>
          <a:p>
            <a:r>
              <a:rPr lang="fr-FR" dirty="0">
                <a:solidFill>
                  <a:schemeClr val="tx1"/>
                </a:solidFill>
              </a:rPr>
              <a:t>   1.1235</a:t>
            </a:r>
          </a:p>
          <a:p>
            <a:r>
              <a:rPr lang="fr-FR" dirty="0">
                <a:solidFill>
                  <a:schemeClr val="tx1"/>
                </a:solidFill>
              </a:rPr>
              <a:t>   </a:t>
            </a:r>
            <a:r>
              <a:rPr lang="fr-FR" dirty="0" smtClean="0">
                <a:solidFill>
                  <a:schemeClr val="tx1"/>
                </a:solidFill>
              </a:rPr>
              <a:t>1.4719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8989" y="2133600"/>
            <a:ext cx="324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True solution</a:t>
            </a:r>
            <a:endParaRPr lang="en-CA" sz="2400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00200"/>
            <a:ext cx="8458200" cy="475217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0" y="2057400"/>
            <a:ext cx="3810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solutions</a:t>
            </a:r>
            <a:endParaRPr lang="en-CA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5A341A-35C8-4C98-A3CB-2EB185B244DB}"/>
              </a:ext>
            </a:extLst>
          </p:cNvPr>
          <p:cNvSpPr/>
          <p:nvPr/>
        </p:nvSpPr>
        <p:spPr>
          <a:xfrm>
            <a:off x="8763000" y="2057400"/>
            <a:ext cx="198338" cy="2019300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001000" y="2713167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8A6AD"/>
                </a:solidFill>
              </a:rPr>
              <a:t>Truncation</a:t>
            </a:r>
          </a:p>
          <a:p>
            <a:pPr algn="ctr"/>
            <a:r>
              <a:rPr lang="en-US" sz="2400" dirty="0" smtClean="0">
                <a:solidFill>
                  <a:srgbClr val="48A6AD"/>
                </a:solidFill>
              </a:rPr>
              <a:t>error</a:t>
            </a:r>
            <a:endParaRPr lang="en-CA" sz="2400" dirty="0">
              <a:solidFill>
                <a:srgbClr val="48A6AD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2000" y="4076700"/>
            <a:ext cx="3810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66800" y="1676400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76400"/>
                <a:ext cx="5138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773141" y="5724046"/>
                <a:ext cx="4495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41" y="5724046"/>
                <a:ext cx="4495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CA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00400" y="3003755"/>
            <a:ext cx="6231194" cy="2939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828800"/>
            <a:ext cx="8382000" cy="4698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29400" y="4473677"/>
                <a:ext cx="26216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32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US" sz="32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0.974</m:t>
                          </m:r>
                        </m:sup>
                      </m:sSup>
                    </m:oMath>
                  </m:oMathPara>
                </a14:m>
                <a:endParaRPr lang="en-CA" sz="32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473677"/>
                <a:ext cx="26216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42942" y="3197276"/>
                <a:ext cx="194611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2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42" y="3197276"/>
                <a:ext cx="19461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43600" y="1451398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51398"/>
                <a:ext cx="5138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16200000">
                <a:off x="291571" y="3885577"/>
                <a:ext cx="22156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0" dirty="0" smtClean="0">
                    <a:solidFill>
                      <a:srgbClr val="48A6AD"/>
                    </a:solidFill>
                  </a:rPr>
                  <a:t>True Error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1571" y="3885577"/>
                <a:ext cx="2215671" cy="584775"/>
              </a:xfrm>
              <a:prstGeom prst="rect">
                <a:avLst/>
              </a:prstGeom>
              <a:blipFill>
                <a:blip r:embed="rId7"/>
                <a:stretch>
                  <a:fillRect l="-12500" r="-34375" b="-7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numerical approximation produced by Euler’s method becomes more precise with smaller values of the 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US" dirty="0" smtClean="0"/>
                  <a:t>The truncation error of Euler’s method is in first order in the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1163</Words>
  <Application>Microsoft Office PowerPoint</Application>
  <PresentationFormat>Widescreen</PresentationFormat>
  <Paragraphs>191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Lecture 5</vt:lpstr>
      <vt:lpstr>Introdction</vt:lpstr>
      <vt:lpstr>Truncation error</vt:lpstr>
      <vt:lpstr>Truncation error</vt:lpstr>
      <vt:lpstr>Illustration</vt:lpstr>
      <vt:lpstr>Octave Code</vt:lpstr>
      <vt:lpstr>Numerical solutions</vt:lpstr>
      <vt:lpstr>Convergence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271</cp:revision>
  <dcterms:created xsi:type="dcterms:W3CDTF">2006-08-16T00:00:00Z</dcterms:created>
  <dcterms:modified xsi:type="dcterms:W3CDTF">2020-03-29T15:32:39Z</dcterms:modified>
</cp:coreProperties>
</file>