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F97"/>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38" autoAdjust="0"/>
  </p:normalViewPr>
  <p:slideViewPr>
    <p:cSldViewPr>
      <p:cViewPr varScale="1">
        <p:scale>
          <a:sx n="64" d="100"/>
          <a:sy n="64" d="100"/>
        </p:scale>
        <p:origin x="966" y="39"/>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76019-7EB1-410D-8CBD-E3C0C75414FD}" type="datetimeFigureOut">
              <a:rPr lang="en-CA" smtClean="0"/>
              <a:t>2020-04-05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E637-F9EA-4747-90AA-AF85CD1823BC}" type="slidenum">
              <a:rPr lang="en-CA" smtClean="0"/>
              <a:t>‹#›</a:t>
            </a:fld>
            <a:endParaRPr lang="en-CA"/>
          </a:p>
        </p:txBody>
      </p:sp>
    </p:spTree>
    <p:extLst>
      <p:ext uri="{BB962C8B-B14F-4D97-AF65-F5344CB8AC3E}">
        <p14:creationId xmlns:p14="http://schemas.microsoft.com/office/powerpoint/2010/main" val="148839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t>1</a:t>
            </a:fld>
            <a:endParaRPr lang="en-US"/>
          </a:p>
        </p:txBody>
      </p:sp>
    </p:spTree>
    <p:extLst>
      <p:ext uri="{BB962C8B-B14F-4D97-AF65-F5344CB8AC3E}">
        <p14:creationId xmlns:p14="http://schemas.microsoft.com/office/powerpoint/2010/main" val="4117393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Richardson</a:t>
                </a:r>
                <a:r>
                  <a:rPr lang="en-US" baseline="0" dirty="0" smtClean="0"/>
                  <a:t> error formula is very useful to estimate the global truncation error in practical applications</a:t>
                </a:r>
              </a:p>
              <a:p>
                <a:endParaRPr lang="en-US" baseline="0" dirty="0" smtClean="0"/>
              </a:p>
              <a:p>
                <a:r>
                  <a:rPr lang="en-US" baseline="0" dirty="0" smtClean="0"/>
                  <a:t>For this we proceed in two steps</a:t>
                </a:r>
              </a:p>
              <a:p>
                <a:endParaRPr lang="en-US" baseline="0" dirty="0" smtClean="0"/>
              </a:p>
              <a:p>
                <a:r>
                  <a:rPr lang="en-US" baseline="0" dirty="0" smtClean="0"/>
                  <a:t>First: we c</a:t>
                </a:r>
                <a:r>
                  <a:rPr lang="en-US" dirty="0" smtClean="0"/>
                  <a:t>ompute the estimations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smtClean="0"/>
                  <a:t> in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of the initial value problem with two different step sizes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r>
                  <a:rPr lang="en-CA" dirty="0" smtClean="0"/>
                  <a:t> using our solver</a:t>
                </a:r>
                <a:endParaRPr lang="en-CA" baseline="0" dirty="0" smtClean="0"/>
              </a:p>
              <a:p>
                <a:endParaRPr lang="en-US" baseline="0" dirty="0" smtClean="0"/>
              </a:p>
              <a:p>
                <a:r>
                  <a:rPr lang="en-US" baseline="0" dirty="0" smtClean="0"/>
                  <a:t>Second, we estimate our global truncation error using the Richardson formula</a:t>
                </a:r>
              </a:p>
              <a:p>
                <a:endParaRPr lang="en-US" baseline="0" dirty="0" smtClean="0"/>
              </a:p>
              <a:p>
                <a:r>
                  <a:rPr lang="en-US" baseline="0" dirty="0" smtClean="0"/>
                  <a:t>Recall that </a:t>
                </a:r>
                <a14:m>
                  <m:oMath xmlns:m="http://schemas.openxmlformats.org/officeDocument/2006/math">
                    <m:r>
                      <a:rPr lang="en-US" b="0" i="1" smtClean="0">
                        <a:latin typeface="Cambria Math" panose="02040503050406030204" pitchFamily="18" charset="0"/>
                      </a:rPr>
                      <m:t>𝑞</m:t>
                    </m:r>
                  </m:oMath>
                </a14:m>
                <a:r>
                  <a:rPr lang="en-CA" dirty="0"/>
                  <a:t> is the order of the </a:t>
                </a:r>
                <a:r>
                  <a:rPr lang="en-CA" dirty="0" smtClean="0"/>
                  <a:t>global truncation </a:t>
                </a:r>
                <a:r>
                  <a:rPr lang="en-CA" dirty="0"/>
                  <a:t>error of the used </a:t>
                </a:r>
                <a:r>
                  <a:rPr lang="en-CA" dirty="0" smtClean="0"/>
                  <a:t>IVP solver</a:t>
                </a:r>
                <a:endParaRPr lang="en-CA" dirty="0"/>
              </a:p>
            </p:txBody>
          </p:sp>
        </mc:Choice>
        <mc:Fallback xmlns="">
          <p:sp>
            <p:nvSpPr>
              <p:cNvPr id="3" name="Notes Placeholder 2"/>
              <p:cNvSpPr>
                <a:spLocks noGrp="1"/>
              </p:cNvSpPr>
              <p:nvPr>
                <p:ph type="body" idx="1"/>
              </p:nvPr>
            </p:nvSpPr>
            <p:spPr/>
            <p:txBody>
              <a:bodyPr/>
              <a:lstStyle/>
              <a:p>
                <a:r>
                  <a:rPr lang="en-US" dirty="0" smtClean="0"/>
                  <a:t>The Richardson</a:t>
                </a:r>
                <a:r>
                  <a:rPr lang="en-US" baseline="0" dirty="0" smtClean="0"/>
                  <a:t> error formula is very useful to estimate the error in practical applications</a:t>
                </a:r>
              </a:p>
              <a:p>
                <a:endParaRPr lang="en-US" baseline="0" dirty="0" smtClean="0"/>
              </a:p>
              <a:p>
                <a:r>
                  <a:rPr lang="en-US" baseline="0" dirty="0" smtClean="0"/>
                  <a:t>For this we proceed in two steps</a:t>
                </a:r>
              </a:p>
              <a:p>
                <a:endParaRPr lang="en-US" baseline="0" dirty="0" smtClean="0"/>
              </a:p>
              <a:p>
                <a:r>
                  <a:rPr lang="en-US" baseline="0" dirty="0" smtClean="0"/>
                  <a:t>First: we </a:t>
                </a:r>
                <a:r>
                  <a:rPr lang="en-US" baseline="0" dirty="0" smtClean="0"/>
                  <a:t>c</a:t>
                </a:r>
                <a:r>
                  <a:rPr lang="en-US" dirty="0" smtClean="0"/>
                  <a:t>ompute the estimations </a:t>
                </a:r>
                <a:r>
                  <a:rPr lang="en-US" i="0">
                    <a:latin typeface="Cambria Math" panose="02040503050406030204" pitchFamily="18" charset="0"/>
                  </a:rPr>
                  <a:t>𝐼(ℎ_1 )</a:t>
                </a:r>
                <a:r>
                  <a:rPr lang="en-US" dirty="0" smtClean="0"/>
                  <a:t> and </a:t>
                </a:r>
                <a:r>
                  <a:rPr lang="en-US" i="0">
                    <a:latin typeface="Cambria Math" panose="02040503050406030204" pitchFamily="18" charset="0"/>
                  </a:rPr>
                  <a:t>𝐼(ℎ_2 )</a:t>
                </a:r>
                <a:r>
                  <a:rPr lang="en-US" dirty="0" smtClean="0"/>
                  <a:t> </a:t>
                </a:r>
                <a:r>
                  <a:rPr lang="en-US" dirty="0" smtClean="0"/>
                  <a:t> of the defined integral with two different values </a:t>
                </a:r>
                <a:r>
                  <a:rPr lang="en-US" i="0">
                    <a:latin typeface="Cambria Math" panose="02040503050406030204" pitchFamily="18" charset="0"/>
                  </a:rPr>
                  <a:t>ℎ_1</a:t>
                </a:r>
                <a:r>
                  <a:rPr lang="en-US" dirty="0"/>
                  <a:t> and </a:t>
                </a:r>
                <a:r>
                  <a:rPr lang="en-US" i="0">
                    <a:latin typeface="Cambria Math" panose="02040503050406030204" pitchFamily="18" charset="0"/>
                  </a:rPr>
                  <a:t>ℎ_</a:t>
                </a:r>
                <a:r>
                  <a:rPr lang="en-US" b="0" i="0" smtClean="0">
                    <a:latin typeface="Cambria Math" panose="02040503050406030204" pitchFamily="18" charset="0"/>
                  </a:rPr>
                  <a:t>2</a:t>
                </a:r>
                <a:r>
                  <a:rPr lang="en-CA" dirty="0" smtClean="0"/>
                  <a:t> using our quadrature</a:t>
                </a:r>
                <a:r>
                  <a:rPr lang="en-CA" baseline="0" dirty="0" smtClean="0"/>
                  <a:t> formula</a:t>
                </a:r>
              </a:p>
              <a:p>
                <a:endParaRPr lang="en-US" baseline="0" dirty="0" smtClean="0"/>
              </a:p>
              <a:p>
                <a:r>
                  <a:rPr lang="en-US" baseline="0" dirty="0" smtClean="0"/>
                  <a:t>Second, we estimate our truncation error using the Richardson formula</a:t>
                </a:r>
              </a:p>
              <a:p>
                <a:endParaRPr lang="en-US" baseline="0" dirty="0" smtClean="0"/>
              </a:p>
              <a:p>
                <a:r>
                  <a:rPr lang="en-US" baseline="0" dirty="0" smtClean="0"/>
                  <a:t>Recall that </a:t>
                </a:r>
                <a:r>
                  <a:rPr lang="en-US" b="0" i="0" smtClean="0">
                    <a:latin typeface="Cambria Math" panose="02040503050406030204" pitchFamily="18" charset="0"/>
                  </a:rPr>
                  <a:t>𝑞</a:t>
                </a:r>
                <a:r>
                  <a:rPr lang="en-CA" dirty="0"/>
                  <a:t> is the order of the truncation error of the used composite quadrature formula</a:t>
                </a: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10</a:t>
            </a:fld>
            <a:endParaRPr lang="en-CA"/>
          </a:p>
        </p:txBody>
      </p:sp>
    </p:spTree>
    <p:extLst>
      <p:ext uri="{BB962C8B-B14F-4D97-AF65-F5344CB8AC3E}">
        <p14:creationId xmlns:p14="http://schemas.microsoft.com/office/powerpoint/2010/main" val="2734791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illustrate the usage</a:t>
                </a:r>
                <a:r>
                  <a:rPr lang="en-US" baseline="0" dirty="0" smtClean="0"/>
                  <a:t> of Richardson's error formula we consider an example</a:t>
                </a:r>
              </a:p>
              <a:p>
                <a:endParaRPr lang="en-US" baseline="0" dirty="0" smtClean="0"/>
              </a:p>
              <a:p>
                <a:r>
                  <a:rPr lang="en-US" baseline="0" dirty="0" smtClean="0"/>
                  <a:t>We will solve the initial value problem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𝑦</m:t>
                    </m:r>
                  </m:oMath>
                </a14:m>
                <a:r>
                  <a:rPr lang="en-CA" dirty="0" smtClean="0"/>
                  <a:t> with initial</a:t>
                </a:r>
                <a:r>
                  <a:rPr lang="en-CA" baseline="0" dirty="0" smtClean="0"/>
                  <a:t> condition y(0)=1</a:t>
                </a:r>
              </a:p>
              <a:p>
                <a:endParaRPr lang="en-US" baseline="0" dirty="0" smtClean="0"/>
              </a:p>
              <a:p>
                <a:r>
                  <a:rPr lang="en-US" dirty="0" smtClean="0"/>
                  <a:t>This simple IVP has the exact solution </a:t>
                </a:r>
                <a14:m>
                  <m:oMath xmlns:m="http://schemas.openxmlformats.org/officeDocument/2006/math">
                    <m:r>
                      <a:rPr lang="en-US" i="1" smtClean="0">
                        <a:solidFill>
                          <a:schemeClr val="tx1"/>
                        </a:solidFill>
                        <a:latin typeface="Cambria Math" panose="02040503050406030204" pitchFamily="18" charset="0"/>
                      </a:rPr>
                      <m:t>𝑦</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i="1">
                            <a:solidFill>
                              <a:schemeClr val="tx1"/>
                            </a:solidFill>
                            <a:latin typeface="Cambria Math" panose="02040503050406030204" pitchFamily="18" charset="0"/>
                            <a:ea typeface="Cambria Math" panose="02040503050406030204" pitchFamily="18" charset="0"/>
                          </a:rPr>
                          <m:t>𝑡</m:t>
                        </m:r>
                      </m:sup>
                    </m:sSup>
                  </m:oMath>
                </a14:m>
                <a:endParaRPr lang="en-CA" dirty="0" smtClean="0"/>
              </a:p>
              <a:p>
                <a:endParaRPr lang="en-US" dirty="0" smtClean="0"/>
              </a:p>
              <a:p>
                <a:r>
                  <a:rPr lang="en-US" dirty="0" smtClean="0"/>
                  <a:t>We will use this exact solution to evaluate if our Richardson formula gives good approximations</a:t>
                </a:r>
                <a:r>
                  <a:rPr lang="en-US" baseline="0" dirty="0" smtClean="0"/>
                  <a:t> or not of the truncation error</a:t>
                </a:r>
              </a:p>
              <a:p>
                <a:endParaRPr lang="en-CA" dirty="0"/>
              </a:p>
            </p:txBody>
          </p:sp>
        </mc:Choice>
        <mc:Fallback xmlns="">
          <p:sp>
            <p:nvSpPr>
              <p:cNvPr id="3" name="Notes Placeholder 2"/>
              <p:cNvSpPr>
                <a:spLocks noGrp="1"/>
              </p:cNvSpPr>
              <p:nvPr>
                <p:ph type="body" idx="1"/>
              </p:nvPr>
            </p:nvSpPr>
            <p:spPr/>
            <p:txBody>
              <a:bodyPr/>
              <a:lstStyle/>
              <a:p>
                <a:r>
                  <a:rPr lang="en-US" dirty="0" smtClean="0"/>
                  <a:t>To illustrate the usage</a:t>
                </a:r>
                <a:r>
                  <a:rPr lang="en-US" baseline="0" dirty="0" smtClean="0"/>
                  <a:t> of Richardson's error formula we consider an example</a:t>
                </a:r>
              </a:p>
              <a:p>
                <a:endParaRPr lang="en-US" baseline="0" dirty="0" smtClean="0"/>
              </a:p>
              <a:p>
                <a:r>
                  <a:rPr lang="en-US" baseline="0" dirty="0" smtClean="0"/>
                  <a:t>We will solve the initial value problem </a:t>
                </a:r>
                <a:r>
                  <a:rPr lang="en-US" i="0">
                    <a:latin typeface="Cambria Math" panose="02040503050406030204" pitchFamily="18" charset="0"/>
                  </a:rPr>
                  <a:t>𝑑𝑦</a:t>
                </a:r>
                <a:r>
                  <a:rPr lang="en-US" i="0" smtClean="0">
                    <a:latin typeface="Cambria Math" panose="02040503050406030204" pitchFamily="18" charset="0"/>
                  </a:rPr>
                  <a:t>/</a:t>
                </a:r>
                <a:r>
                  <a:rPr lang="en-US" i="0">
                    <a:latin typeface="Cambria Math" panose="02040503050406030204" pitchFamily="18" charset="0"/>
                  </a:rPr>
                  <a:t>𝑑𝑡=−</a:t>
                </a:r>
                <a:r>
                  <a:rPr lang="en-US" b="0" i="0" smtClean="0">
                    <a:latin typeface="Cambria Math" panose="02040503050406030204" pitchFamily="18" charset="0"/>
                  </a:rPr>
                  <a:t>2</a:t>
                </a:r>
                <a:r>
                  <a:rPr lang="en-US" i="0">
                    <a:latin typeface="Cambria Math" panose="02040503050406030204" pitchFamily="18" charset="0"/>
                    <a:ea typeface="Cambria Math" panose="02040503050406030204" pitchFamily="18" charset="0"/>
                  </a:rPr>
                  <a:t>𝑦</a:t>
                </a:r>
                <a:r>
                  <a:rPr lang="en-CA" dirty="0" smtClean="0"/>
                  <a:t> with initial</a:t>
                </a:r>
                <a:r>
                  <a:rPr lang="en-CA" baseline="0" dirty="0" smtClean="0"/>
                  <a:t> condition y(0)=1</a:t>
                </a:r>
              </a:p>
              <a:p>
                <a:endParaRPr lang="en-US" baseline="0" dirty="0" smtClean="0"/>
              </a:p>
              <a:p>
                <a:r>
                  <a:rPr lang="en-US" dirty="0" smtClean="0"/>
                  <a:t>This simple IVP has the exact solution </a:t>
                </a:r>
                <a:r>
                  <a:rPr lang="en-US" i="0" smtClean="0">
                    <a:solidFill>
                      <a:schemeClr val="tx1"/>
                    </a:solidFill>
                    <a:latin typeface="Cambria Math" panose="02040503050406030204" pitchFamily="18" charset="0"/>
                  </a:rPr>
                  <a:t>𝑦</a:t>
                </a:r>
                <a:r>
                  <a:rPr lang="en-US" i="0">
                    <a:solidFill>
                      <a:schemeClr val="tx1"/>
                    </a:solidFill>
                    <a:latin typeface="Cambria Math" panose="02040503050406030204" pitchFamily="18" charset="0"/>
                  </a:rPr>
                  <a:t>(𝑡)=𝑒^(−</a:t>
                </a:r>
                <a:r>
                  <a:rPr lang="en-US" b="0" i="0" smtClean="0">
                    <a:solidFill>
                      <a:schemeClr val="tx1"/>
                    </a:solidFill>
                    <a:latin typeface="Cambria Math" panose="02040503050406030204" pitchFamily="18" charset="0"/>
                  </a:rPr>
                  <a:t>2</a:t>
                </a:r>
                <a:r>
                  <a:rPr lang="en-US" i="0">
                    <a:solidFill>
                      <a:schemeClr val="tx1"/>
                    </a:solidFill>
                    <a:latin typeface="Cambria Math" panose="02040503050406030204" pitchFamily="18" charset="0"/>
                    <a:ea typeface="Cambria Math" panose="02040503050406030204" pitchFamily="18" charset="0"/>
                  </a:rPr>
                  <a:t>𝑡)</a:t>
                </a:r>
                <a:endParaRPr lang="en-CA" dirty="0" smtClean="0"/>
              </a:p>
              <a:p>
                <a:endParaRPr lang="en-US" dirty="0" smtClean="0"/>
              </a:p>
              <a:p>
                <a:r>
                  <a:rPr lang="en-US" dirty="0" smtClean="0"/>
                  <a:t>We will use this exact solution to evaluate if our Richardson formula gives good approximations</a:t>
                </a:r>
                <a:r>
                  <a:rPr lang="en-US" baseline="0" dirty="0" smtClean="0"/>
                  <a:t> or not of the truncation error</a:t>
                </a:r>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11</a:t>
            </a:fld>
            <a:endParaRPr lang="en-CA"/>
          </a:p>
        </p:txBody>
      </p:sp>
    </p:spTree>
    <p:extLst>
      <p:ext uri="{BB962C8B-B14F-4D97-AF65-F5344CB8AC3E}">
        <p14:creationId xmlns:p14="http://schemas.microsoft.com/office/powerpoint/2010/main" val="304344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estimate the truncation error for the approximation in t=1</a:t>
            </a:r>
          </a:p>
          <a:p>
            <a:endParaRPr lang="en-US" baseline="0" dirty="0" smtClean="0"/>
          </a:p>
          <a:p>
            <a:r>
              <a:rPr lang="en-US" dirty="0" smtClean="0"/>
              <a:t>For this we compute the approximation in in t=1 with Euler’s method using two different step sizes</a:t>
            </a:r>
          </a:p>
          <a:p>
            <a:endParaRPr lang="en-US" dirty="0" smtClean="0"/>
          </a:p>
          <a:p>
            <a:r>
              <a:rPr lang="en-US" dirty="0" smtClean="0"/>
              <a:t>First we use the step size</a:t>
            </a:r>
            <a:r>
              <a:rPr lang="en-US" baseline="0" dirty="0" smtClean="0"/>
              <a:t> h1=0.25</a:t>
            </a:r>
          </a:p>
          <a:p>
            <a:endParaRPr lang="en-US" baseline="0" dirty="0" smtClean="0"/>
          </a:p>
          <a:p>
            <a:r>
              <a:rPr lang="en-US" baseline="0" dirty="0" smtClean="0"/>
              <a:t>This results in the table shown</a:t>
            </a:r>
          </a:p>
          <a:p>
            <a:r>
              <a:rPr lang="en-US" baseline="0" dirty="0" smtClean="0"/>
              <a:t>I invite you to try to reproduce this table</a:t>
            </a:r>
          </a:p>
          <a:p>
            <a:endParaRPr lang="en-US" baseline="0" dirty="0" smtClean="0"/>
          </a:p>
          <a:p>
            <a:r>
              <a:rPr lang="en-US" dirty="0" smtClean="0"/>
              <a:t>Then we repeat the same calculations with another step size. Here we choose h2=0.125</a:t>
            </a:r>
          </a:p>
          <a:p>
            <a:endParaRPr lang="en-US" dirty="0" smtClean="0"/>
          </a:p>
          <a:p>
            <a:r>
              <a:rPr lang="en-US" baseline="0" dirty="0" smtClean="0"/>
              <a:t>This results in the table shown</a:t>
            </a:r>
          </a:p>
          <a:p>
            <a:r>
              <a:rPr lang="en-US" baseline="0" dirty="0" smtClean="0"/>
              <a:t>I invite you to try to reproduce this table</a:t>
            </a:r>
          </a:p>
          <a:p>
            <a:endParaRPr lang="en-US" dirty="0" smtClean="0"/>
          </a:p>
          <a:p>
            <a:r>
              <a:rPr lang="en-US" dirty="0" smtClean="0"/>
              <a:t>Note that</a:t>
            </a:r>
            <a:r>
              <a:rPr lang="en-US" baseline="0" dirty="0" smtClean="0"/>
              <a:t> the procedure is quite lengthy.</a:t>
            </a:r>
          </a:p>
          <a:p>
            <a:r>
              <a:rPr lang="en-US" baseline="0" dirty="0" smtClean="0"/>
              <a:t>Indeed, to compute the second table we have to restart from scratch</a:t>
            </a:r>
          </a:p>
          <a:p>
            <a:r>
              <a:rPr lang="en-US" baseline="0" dirty="0" smtClean="0"/>
              <a:t> </a:t>
            </a:r>
            <a:endParaRPr lang="en-US" dirty="0" smtClean="0"/>
          </a:p>
          <a:p>
            <a:r>
              <a:rPr lang="en-US" dirty="0" smtClean="0"/>
              <a:t>Now</a:t>
            </a:r>
            <a:r>
              <a:rPr lang="en-US" baseline="0" dirty="0" smtClean="0"/>
              <a:t> that we have two approximations in t=1 with two different step sizes we can apply Richardson’s error formula to estimate the truncation error</a:t>
            </a:r>
          </a:p>
          <a:p>
            <a:endParaRPr lang="en-US" baseline="0" dirty="0" smtClean="0"/>
          </a:p>
          <a:p>
            <a:r>
              <a:rPr lang="en-US" baseline="0" dirty="0" smtClean="0"/>
              <a:t>We obtain an error of about 0.04</a:t>
            </a:r>
          </a:p>
          <a:p>
            <a:pPr rtl="0"/>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12</a:t>
            </a:fld>
            <a:endParaRPr lang="en-CA"/>
          </a:p>
        </p:txBody>
      </p:sp>
    </p:spTree>
    <p:extLst>
      <p:ext uri="{BB962C8B-B14F-4D97-AF65-F5344CB8AC3E}">
        <p14:creationId xmlns:p14="http://schemas.microsoft.com/office/powerpoint/2010/main" val="344856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summary we can say</a:t>
                </a:r>
                <a:r>
                  <a:rPr lang="en-US" baseline="0" dirty="0" smtClean="0"/>
                  <a:t> that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0.10±0.04</m:t>
                    </m:r>
                  </m:oMath>
                </a14:m>
                <a:endParaRPr lang="en-US" dirty="0" smtClean="0"/>
              </a:p>
              <a:p>
                <a:endParaRPr lang="en-US" dirty="0" smtClean="0"/>
              </a:p>
              <a:p>
                <a:r>
                  <a:rPr lang="en-US" dirty="0" smtClean="0"/>
                  <a:t>We can compare this with the exact solution which is about 0.14</a:t>
                </a:r>
              </a:p>
              <a:p>
                <a:endParaRPr lang="en-US" dirty="0" smtClean="0"/>
              </a:p>
              <a:p>
                <a:r>
                  <a:rPr lang="en-US" dirty="0" smtClean="0"/>
                  <a:t>We can</a:t>
                </a:r>
                <a:r>
                  <a:rPr lang="en-US" baseline="0" dirty="0" smtClean="0"/>
                  <a:t> conclude that Richardson’s error formula gives an acceptable estimation of the error</a:t>
                </a:r>
              </a:p>
              <a:p>
                <a:endParaRPr lang="en-US" baseline="0"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In summary we can say</a:t>
                </a:r>
                <a:r>
                  <a:rPr lang="en-US" baseline="0" dirty="0" smtClean="0"/>
                  <a:t> that </a:t>
                </a:r>
                <a:r>
                  <a:rPr lang="en-US" i="0">
                    <a:latin typeface="Cambria Math" panose="02040503050406030204" pitchFamily="18" charset="0"/>
                  </a:rPr>
                  <a:t>𝑦(</a:t>
                </a:r>
                <a:r>
                  <a:rPr lang="en-US" b="0" i="0" smtClean="0">
                    <a:latin typeface="Cambria Math" panose="02040503050406030204" pitchFamily="18" charset="0"/>
                  </a:rPr>
                  <a:t>1)</a:t>
                </a:r>
                <a:r>
                  <a:rPr lang="en-US" i="0" smtClean="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0.10±0.04</a:t>
                </a:r>
                <a:endParaRPr lang="en-US" dirty="0" smtClean="0"/>
              </a:p>
              <a:p>
                <a:endParaRPr lang="en-US" dirty="0" smtClean="0"/>
              </a:p>
              <a:p>
                <a:r>
                  <a:rPr lang="en-US" dirty="0" smtClean="0"/>
                  <a:t>We can compare this with the exact solution which is about 0.14</a:t>
                </a:r>
              </a:p>
              <a:p>
                <a:endParaRPr lang="en-US" dirty="0" smtClean="0"/>
              </a:p>
              <a:p>
                <a:r>
                  <a:rPr lang="en-US" dirty="0" smtClean="0"/>
                  <a:t>We can</a:t>
                </a:r>
                <a:r>
                  <a:rPr lang="en-US" baseline="0" dirty="0" smtClean="0"/>
                  <a:t> conclude that Richardson’s error formula gives an acceptable estimation of the error</a:t>
                </a:r>
              </a:p>
              <a:p>
                <a:endParaRPr lang="en-US" baseline="0" dirty="0" smtClean="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13</a:t>
            </a:fld>
            <a:endParaRPr lang="en-CA"/>
          </a:p>
        </p:txBody>
      </p:sp>
    </p:spTree>
    <p:extLst>
      <p:ext uri="{BB962C8B-B14F-4D97-AF65-F5344CB8AC3E}">
        <p14:creationId xmlns:p14="http://schemas.microsoft.com/office/powerpoint/2010/main" val="250881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a:t>
            </a:r>
            <a:r>
              <a:rPr lang="en-US" baseline="0" dirty="0" smtClean="0"/>
              <a:t> the key findings</a:t>
            </a:r>
          </a:p>
          <a:p>
            <a:endParaRPr lang="en-US" dirty="0" smtClean="0"/>
          </a:p>
          <a:p>
            <a:r>
              <a:rPr lang="en-US" dirty="0" smtClean="0"/>
              <a:t>One has to distinguish between local and global truncation error for IVP solvers</a:t>
            </a:r>
          </a:p>
          <a:p>
            <a:endParaRPr lang="en-US" dirty="0" smtClean="0"/>
          </a:p>
          <a:p>
            <a:r>
              <a:rPr lang="en-US" dirty="0" smtClean="0"/>
              <a:t>The global truncation error is the difference between the exact solution of the IVP and the approximation produced by the IVP solver</a:t>
            </a:r>
          </a:p>
          <a:p>
            <a:endParaRPr lang="en-US" dirty="0" smtClean="0"/>
          </a:p>
          <a:p>
            <a:r>
              <a:rPr lang="en-US" dirty="0" smtClean="0"/>
              <a:t>The local truncation error is the difference between the local solution and the approximation produced by the IVP solver</a:t>
            </a:r>
          </a:p>
          <a:p>
            <a:endParaRPr lang="en-US" dirty="0" smtClean="0"/>
          </a:p>
          <a:p>
            <a:r>
              <a:rPr lang="en-US" dirty="0" smtClean="0"/>
              <a:t>The order of the global truncation error is one less than the local truncation error</a:t>
            </a:r>
          </a:p>
          <a:p>
            <a:endParaRPr lang="en-US" smtClean="0"/>
          </a:p>
          <a:p>
            <a:r>
              <a:rPr lang="en-US" smtClean="0"/>
              <a:t>Richardson’s </a:t>
            </a:r>
            <a:r>
              <a:rPr lang="en-US" dirty="0" smtClean="0"/>
              <a:t>error formula allows to estimate the global truncation error</a:t>
            </a:r>
            <a:endParaRPr lang="en-CA" dirty="0" smtClean="0"/>
          </a:p>
          <a:p>
            <a:endParaRPr lang="en-CA" dirty="0"/>
          </a:p>
        </p:txBody>
      </p:sp>
      <p:sp>
        <p:nvSpPr>
          <p:cNvPr id="4" name="Slide Number Placeholder 3"/>
          <p:cNvSpPr>
            <a:spLocks noGrp="1"/>
          </p:cNvSpPr>
          <p:nvPr>
            <p:ph type="sldNum" sz="quarter" idx="10"/>
          </p:nvPr>
        </p:nvSpPr>
        <p:spPr/>
        <p:txBody>
          <a:bodyPr/>
          <a:lstStyle/>
          <a:p>
            <a:fld id="{461FE637-F9EA-4747-90AA-AF85CD1823BC}" type="slidenum">
              <a:rPr lang="en-CA" smtClean="0"/>
              <a:t>14</a:t>
            </a:fld>
            <a:endParaRPr lang="en-CA"/>
          </a:p>
        </p:txBody>
      </p:sp>
    </p:spTree>
    <p:extLst>
      <p:ext uri="{BB962C8B-B14F-4D97-AF65-F5344CB8AC3E}">
        <p14:creationId xmlns:p14="http://schemas.microsoft.com/office/powerpoint/2010/main" val="205660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previous lectures we learned that if the step size </a:t>
                </a:r>
                <a14:m>
                  <m:oMath xmlns:m="http://schemas.openxmlformats.org/officeDocument/2006/math">
                    <m:r>
                      <a:rPr lang="en-US" i="1">
                        <a:latin typeface="Cambria Math" panose="02040503050406030204" pitchFamily="18" charset="0"/>
                      </a:rPr>
                      <m:t>h</m:t>
                    </m:r>
                  </m:oMath>
                </a14:m>
                <a:r>
                  <a:rPr lang="en-US" dirty="0" smtClean="0"/>
                  <a:t> of Euler’s method is chosen small enough, the method is stable and the truncation error decreases in first order with </a:t>
                </a:r>
                <a14:m>
                  <m:oMath xmlns:m="http://schemas.openxmlformats.org/officeDocument/2006/math">
                    <m:r>
                      <a:rPr lang="en-US" i="1">
                        <a:latin typeface="Cambria Math" panose="02040503050406030204" pitchFamily="18" charset="0"/>
                      </a:rPr>
                      <m:t>h</m:t>
                    </m:r>
                  </m:oMath>
                </a14:m>
                <a:endParaRPr lang="en-CA" dirty="0" smtClean="0"/>
              </a:p>
              <a:p>
                <a:endParaRPr lang="en-CA" dirty="0" smtClean="0"/>
              </a:p>
              <a:p>
                <a:r>
                  <a:rPr lang="en-US" dirty="0" smtClean="0"/>
                  <a:t>However, based on Taylor series expansion it was suggested that the truncation error is of second order in </a:t>
                </a:r>
                <a14:m>
                  <m:oMath xmlns:m="http://schemas.openxmlformats.org/officeDocument/2006/math">
                    <m:r>
                      <a:rPr lang="en-US" i="1">
                        <a:latin typeface="Cambria Math" panose="02040503050406030204" pitchFamily="18" charset="0"/>
                      </a:rPr>
                      <m:t>h</m:t>
                    </m:r>
                  </m:oMath>
                </a14:m>
                <a:endParaRPr lang="en-CA" dirty="0" smtClean="0"/>
              </a:p>
              <a:p>
                <a:endParaRPr lang="en-US" dirty="0" smtClean="0"/>
              </a:p>
              <a:p>
                <a:r>
                  <a:rPr lang="en-US" dirty="0" smtClean="0"/>
                  <a:t>In this lecture we want to clarify this aspect and understand</a:t>
                </a:r>
                <a:r>
                  <a:rPr lang="en-US" baseline="0" dirty="0" smtClean="0"/>
                  <a:t> why we have this contradiction</a:t>
                </a:r>
              </a:p>
              <a:p>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In previous lectures we learned that if the step size </a:t>
                </a:r>
                <a:r>
                  <a:rPr lang="en-US" i="0">
                    <a:latin typeface="Cambria Math" panose="02040503050406030204" pitchFamily="18" charset="0"/>
                  </a:rPr>
                  <a:t>ℎ</a:t>
                </a:r>
                <a:r>
                  <a:rPr lang="en-US" dirty="0" smtClean="0"/>
                  <a:t> of Euler’s method is chosen small enough, the method is stable and the truncation error decreases in first order with </a:t>
                </a:r>
                <a:r>
                  <a:rPr lang="en-US" i="0">
                    <a:latin typeface="Cambria Math" panose="02040503050406030204" pitchFamily="18" charset="0"/>
                  </a:rPr>
                  <a:t>ℎ</a:t>
                </a:r>
                <a:endParaRPr lang="en-CA" dirty="0" smtClean="0"/>
              </a:p>
              <a:p>
                <a:endParaRPr lang="en-CA" dirty="0" smtClean="0"/>
              </a:p>
              <a:p>
                <a:r>
                  <a:rPr lang="en-US" dirty="0" smtClean="0"/>
                  <a:t>However, based on Taylor series expansion it was suggested that the truncation error is of second order in </a:t>
                </a:r>
                <a:r>
                  <a:rPr lang="en-US" i="0">
                    <a:latin typeface="Cambria Math" panose="02040503050406030204" pitchFamily="18" charset="0"/>
                  </a:rPr>
                  <a:t>ℎ</a:t>
                </a:r>
                <a:endParaRPr lang="en-CA" dirty="0" smtClean="0"/>
              </a:p>
              <a:p>
                <a:endParaRPr lang="en-US" dirty="0" smtClean="0"/>
              </a:p>
              <a:p>
                <a:r>
                  <a:rPr lang="en-US" dirty="0" smtClean="0"/>
                  <a:t>In </a:t>
                </a:r>
                <a:r>
                  <a:rPr lang="en-US" dirty="0" smtClean="0"/>
                  <a:t>this lecture we want to clarify this </a:t>
                </a:r>
                <a:r>
                  <a:rPr lang="en-US" dirty="0" smtClean="0"/>
                  <a:t>aspect and understand</a:t>
                </a:r>
                <a:r>
                  <a:rPr lang="en-US" baseline="0" dirty="0" smtClean="0"/>
                  <a:t> why we have this contradiction</a:t>
                </a:r>
              </a:p>
              <a:p>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2</a:t>
            </a:fld>
            <a:endParaRPr lang="en-CA"/>
          </a:p>
        </p:txBody>
      </p:sp>
    </p:spTree>
    <p:extLst>
      <p:ext uri="{BB962C8B-B14F-4D97-AF65-F5344CB8AC3E}">
        <p14:creationId xmlns:p14="http://schemas.microsoft.com/office/powerpoint/2010/main" val="72397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consider an initial value problem with the differential equation </a:t>
                </a:r>
                <a14:m>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𝑑𝑦</m:t>
                        </m:r>
                      </m:num>
                      <m:den>
                        <m:r>
                          <a:rPr lang="en-US" sz="1200" i="1">
                            <a:latin typeface="Cambria Math" panose="02040503050406030204" pitchFamily="18" charset="0"/>
                          </a:rPr>
                          <m:t>𝑑𝑡</m:t>
                        </m:r>
                      </m:den>
                    </m:f>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𝑦</m:t>
                        </m:r>
                      </m:e>
                    </m:d>
                  </m:oMath>
                </a14:m>
                <a:r>
                  <a:rPr lang="en-CA" dirty="0" smtClean="0"/>
                  <a:t> and initial condition </a:t>
                </a:r>
                <a14:m>
                  <m:oMath xmlns:m="http://schemas.openxmlformats.org/officeDocument/2006/math">
                    <m:r>
                      <a:rPr lang="en-US" sz="1200" i="1" smtClean="0">
                        <a:latin typeface="Cambria Math" panose="02040503050406030204" pitchFamily="18" charset="0"/>
                      </a:rPr>
                      <m:t>𝑦</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𝑜</m:t>
                        </m:r>
                      </m:sub>
                    </m:sSub>
                  </m:oMath>
                </a14:m>
                <a:endParaRPr lang="en-CA" dirty="0" smtClean="0"/>
              </a:p>
              <a:p>
                <a:endParaRPr lang="en-US" dirty="0" smtClean="0"/>
              </a:p>
              <a:p>
                <a:r>
                  <a:rPr lang="en-US" dirty="0" smtClean="0"/>
                  <a:t>Let y(t) be the exact solution of this problem</a:t>
                </a:r>
              </a:p>
              <a:p>
                <a:endParaRPr lang="en-US" dirty="0" smtClean="0"/>
              </a:p>
              <a:p>
                <a:r>
                  <a:rPr lang="en-US" dirty="0" smtClean="0"/>
                  <a:t>This exact solution has the value y(</a:t>
                </a:r>
                <a:r>
                  <a:rPr lang="en-US" dirty="0" err="1" smtClean="0"/>
                  <a:t>ti</a:t>
                </a:r>
                <a:r>
                  <a:rPr lang="en-US" dirty="0" smtClean="0"/>
                  <a:t>) in </a:t>
                </a:r>
                <a:r>
                  <a:rPr lang="en-US" dirty="0" err="1" smtClean="0"/>
                  <a:t>ti</a:t>
                </a:r>
                <a:endParaRPr lang="en-US" dirty="0" smtClean="0"/>
              </a:p>
              <a:p>
                <a:endParaRPr lang="en-US" dirty="0" smtClean="0"/>
              </a:p>
              <a:p>
                <a:r>
                  <a:rPr lang="en-US" dirty="0" smtClean="0"/>
                  <a:t>Imagine that the IVP</a:t>
                </a:r>
                <a:r>
                  <a:rPr lang="en-US" baseline="0" dirty="0" smtClean="0"/>
                  <a:t> solver did produce the approximation </a:t>
                </a:r>
                <a:r>
                  <a:rPr lang="en-US" baseline="0" dirty="0" err="1" smtClean="0"/>
                  <a:t>wi</a:t>
                </a:r>
                <a:r>
                  <a:rPr lang="en-US" baseline="0" dirty="0" smtClean="0"/>
                  <a:t> for t=</a:t>
                </a:r>
                <a:r>
                  <a:rPr lang="en-US" baseline="0" dirty="0" err="1" smtClean="0"/>
                  <a:t>ti</a:t>
                </a:r>
                <a:r>
                  <a:rPr lang="en-US" baseline="0" dirty="0" smtClean="0"/>
                  <a:t>.</a:t>
                </a:r>
              </a:p>
              <a:p>
                <a:endParaRPr lang="en-US" baseline="0" dirty="0" smtClean="0"/>
              </a:p>
              <a:p>
                <a:r>
                  <a:rPr lang="en-US" baseline="0" dirty="0" smtClean="0"/>
                  <a:t>Let us now analyze how the IVP solver will determine the approximation in ti+1</a:t>
                </a:r>
              </a:p>
              <a:p>
                <a:endParaRPr lang="en-US" baseline="0" dirty="0" smtClean="0"/>
              </a:p>
              <a:p>
                <a:r>
                  <a:rPr lang="en-US" baseline="0" dirty="0" smtClean="0"/>
                  <a:t>First, the exact solution will have the value y(ti+1)</a:t>
                </a:r>
              </a:p>
              <a:p>
                <a:endParaRPr lang="en-US" baseline="0" dirty="0" smtClean="0"/>
              </a:p>
              <a:p>
                <a:r>
                  <a:rPr lang="en-US" baseline="0" dirty="0" smtClean="0"/>
                  <a:t>Euler’s method does calculate wi+1 by extrapolating linearly the solution </a:t>
                </a:r>
                <a:r>
                  <a:rPr lang="en-US" baseline="0" dirty="0" err="1" smtClean="0"/>
                  <a:t>wi</a:t>
                </a:r>
                <a:r>
                  <a:rPr lang="en-US" baseline="0" dirty="0" smtClean="0"/>
                  <a:t>.</a:t>
                </a:r>
              </a:p>
              <a:p>
                <a:r>
                  <a:rPr lang="en-US" baseline="0" dirty="0" smtClean="0"/>
                  <a:t>It does this by using the slope of the solution in the point (</a:t>
                </a:r>
                <a:r>
                  <a:rPr lang="en-US" baseline="0" dirty="0" err="1" smtClean="0"/>
                  <a:t>ti</a:t>
                </a:r>
                <a:r>
                  <a:rPr lang="en-US" baseline="0" dirty="0" smtClean="0"/>
                  <a:t>, </a:t>
                </a:r>
                <a:r>
                  <a:rPr lang="en-US" baseline="0" dirty="0" err="1" smtClean="0"/>
                  <a:t>wi</a:t>
                </a:r>
                <a:r>
                  <a:rPr lang="en-US" baseline="0" dirty="0" smtClean="0"/>
                  <a:t>)</a:t>
                </a:r>
              </a:p>
              <a:p>
                <a:r>
                  <a:rPr lang="en-US" baseline="0" dirty="0" smtClean="0"/>
                  <a:t>The slope is however not that slope of the exact solution y(</a:t>
                </a:r>
                <a:r>
                  <a:rPr lang="en-US" baseline="0" dirty="0" err="1" smtClean="0"/>
                  <a:t>ti</a:t>
                </a:r>
                <a:r>
                  <a:rPr lang="en-US" baseline="0" dirty="0" smtClean="0"/>
                  <a:t>)</a:t>
                </a:r>
              </a:p>
              <a:p>
                <a:r>
                  <a:rPr lang="en-US" baseline="0" dirty="0" smtClean="0"/>
                  <a:t>It is the slope of a solution z(t) of our differential equation passing by the point (</a:t>
                </a:r>
                <a:r>
                  <a:rPr lang="en-US" baseline="0" dirty="0" err="1" smtClean="0"/>
                  <a:t>ti,wi</a:t>
                </a:r>
                <a:r>
                  <a:rPr lang="en-US" baseline="0" dirty="0" smtClean="0"/>
                  <a:t>)</a:t>
                </a:r>
              </a:p>
              <a:p>
                <a:endParaRPr lang="en-US" baseline="0" dirty="0" smtClean="0"/>
              </a:p>
              <a:p>
                <a:r>
                  <a:rPr lang="en-US" baseline="0" dirty="0" smtClean="0"/>
                  <a:t>This solution z(t) is the exact solution of a different initial value problem than the one we are solving.</a:t>
                </a:r>
              </a:p>
              <a:p>
                <a:r>
                  <a:rPr lang="en-US" baseline="0" dirty="0" smtClean="0"/>
                  <a:t>The differential equation is the same, but the initial value is </a:t>
                </a:r>
                <a14:m>
                  <m:oMath xmlns:m="http://schemas.openxmlformats.org/officeDocument/2006/math">
                    <m:r>
                      <a:rPr lang="en-US" sz="1200" b="0" i="1" smtClean="0">
                        <a:latin typeface="Cambria Math" panose="02040503050406030204" pitchFamily="18" charset="0"/>
                      </a:rPr>
                      <m:t>𝑧</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𝑖</m:t>
                        </m:r>
                      </m:sub>
                    </m:sSub>
                  </m:oMath>
                </a14:m>
                <a:endParaRPr lang="en-US" baseline="0" dirty="0" smtClean="0"/>
              </a:p>
              <a:p>
                <a:r>
                  <a:rPr lang="en-US" baseline="0" dirty="0" smtClean="0"/>
                  <a:t>This solution z(t) is called the local solution.</a:t>
                </a:r>
              </a:p>
              <a:p>
                <a:endParaRPr lang="en-US" baseline="0" dirty="0" smtClean="0"/>
              </a:p>
              <a:p>
                <a:r>
                  <a:rPr lang="en-US" baseline="0" dirty="0" smtClean="0"/>
                  <a:t>Note that in each step </a:t>
                </a:r>
                <a:r>
                  <a:rPr lang="en-US" baseline="0" dirty="0" err="1" smtClean="0"/>
                  <a:t>ti</a:t>
                </a:r>
                <a:r>
                  <a:rPr lang="en-US" baseline="0" dirty="0" smtClean="0"/>
                  <a:t>, there will be a new local solution z(t).</a:t>
                </a:r>
              </a:p>
              <a:p>
                <a:endParaRPr lang="en-US" baseline="0" dirty="0" smtClean="0"/>
              </a:p>
              <a:p>
                <a:r>
                  <a:rPr lang="en-US" baseline="0" dirty="0" smtClean="0"/>
                  <a:t>Extrapolating linearly z(t) from the point (</a:t>
                </a:r>
                <a:r>
                  <a:rPr lang="en-US" baseline="0" dirty="0" err="1" smtClean="0"/>
                  <a:t>ti,wi</a:t>
                </a:r>
                <a:r>
                  <a:rPr lang="en-US" baseline="0" dirty="0" smtClean="0"/>
                  <a:t>) leads us to the approximation wi+1 computed by Euler’s method</a:t>
                </a:r>
              </a:p>
              <a:p>
                <a:endParaRPr lang="en-US" baseline="0" dirty="0" smtClean="0"/>
              </a:p>
              <a:p>
                <a:r>
                  <a:rPr lang="en-US" baseline="0" dirty="0" smtClean="0"/>
                  <a:t>The difference between wi+1 and the local solution z(ti+1) is called the local truncation error</a:t>
                </a:r>
              </a:p>
              <a:p>
                <a:endParaRPr lang="en-US" baseline="0" dirty="0" smtClean="0"/>
              </a:p>
              <a:p>
                <a:r>
                  <a:rPr lang="en-US" baseline="0" dirty="0" smtClean="0"/>
                  <a:t>In fact, Euler’s method, as any other IVP solver,  attempts to minimize this local truncation error.</a:t>
                </a:r>
              </a:p>
              <a:p>
                <a:endParaRPr lang="en-US" baseline="0" dirty="0" smtClean="0"/>
              </a:p>
              <a:p>
                <a:r>
                  <a:rPr lang="en-US" baseline="0" dirty="0" smtClean="0"/>
                  <a:t>But the error we actually care about is the difference between our solution y(ti+1) and wi+1.</a:t>
                </a:r>
              </a:p>
              <a:p>
                <a:r>
                  <a:rPr lang="en-US" baseline="0" dirty="0" smtClean="0"/>
                  <a:t>This difference is called the global truncation error</a:t>
                </a:r>
              </a:p>
              <a:p>
                <a:endParaRPr lang="en-US" baseline="0" dirty="0" smtClean="0"/>
              </a:p>
              <a:p>
                <a:r>
                  <a:rPr lang="en-US" baseline="0" dirty="0" smtClean="0"/>
                  <a:t>What is important to realize is that there is no simple relation between the local truncation error and the global truncation error.</a:t>
                </a:r>
              </a:p>
              <a:p>
                <a:r>
                  <a:rPr lang="en-US" baseline="0" dirty="0" smtClean="0"/>
                  <a:t>For example, the global truncation error is not made out of simple additions of successive local errors. The relation is more complex because in each step </a:t>
                </a:r>
                <a:r>
                  <a:rPr lang="en-US" baseline="0" dirty="0" err="1" smtClean="0"/>
                  <a:t>i</a:t>
                </a:r>
                <a:r>
                  <a:rPr lang="en-US" baseline="0" dirty="0" smtClean="0"/>
                  <a:t>, the IVP solver jumps to a different local solution, progressively driving away further and further from the solution y(t) one wants to approximate.</a:t>
                </a:r>
              </a:p>
              <a:p>
                <a:endParaRPr lang="en-US" baseline="0" dirty="0" smtClean="0"/>
              </a:p>
              <a:p>
                <a:r>
                  <a:rPr lang="en-US" baseline="0" dirty="0" smtClean="0"/>
                  <a:t>IVP solvers are indeed very tricky and complex mathematical objects</a:t>
                </a:r>
              </a:p>
              <a:p>
                <a:r>
                  <a:rPr lang="en-US" baseline="0" dirty="0" smtClean="0"/>
                  <a:t>Such algorithms are much more difficult to handle than all algorithms we saw until now in the course</a:t>
                </a:r>
              </a:p>
              <a:p>
                <a:endParaRPr lang="en-US" baseline="0" dirty="0" smtClean="0"/>
              </a:p>
              <a:p>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Let us consider an initial value problem with the differential equation </a:t>
                </a:r>
                <a:r>
                  <a:rPr lang="en-US" sz="1200" i="0">
                    <a:latin typeface="Cambria Math" panose="02040503050406030204" pitchFamily="18" charset="0"/>
                  </a:rPr>
                  <a:t>𝑑𝑦</a:t>
                </a:r>
                <a:r>
                  <a:rPr lang="en-US" sz="1200" i="0" smtClean="0">
                    <a:latin typeface="Cambria Math" panose="02040503050406030204" pitchFamily="18" charset="0"/>
                  </a:rPr>
                  <a:t>/</a:t>
                </a:r>
                <a:r>
                  <a:rPr lang="en-US" sz="1200" i="0">
                    <a:latin typeface="Cambria Math" panose="02040503050406030204" pitchFamily="18" charset="0"/>
                  </a:rPr>
                  <a:t>𝑑𝑡=𝑓(𝑡,𝑦)</a:t>
                </a:r>
                <a:r>
                  <a:rPr lang="en-CA" dirty="0" smtClean="0"/>
                  <a:t> and initial condition </a:t>
                </a:r>
                <a:r>
                  <a:rPr lang="en-US" sz="1200" i="0" smtClean="0">
                    <a:latin typeface="Cambria Math" panose="02040503050406030204" pitchFamily="18" charset="0"/>
                  </a:rPr>
                  <a:t>𝑦</a:t>
                </a:r>
                <a:r>
                  <a:rPr lang="en-US" sz="1200" i="0">
                    <a:latin typeface="Cambria Math" panose="02040503050406030204" pitchFamily="18" charset="0"/>
                  </a:rPr>
                  <a:t>(𝑡_𝑜 )=𝑦_𝑜</a:t>
                </a:r>
                <a:endParaRPr lang="en-CA" dirty="0" smtClean="0"/>
              </a:p>
              <a:p>
                <a:endParaRPr lang="en-US" dirty="0" smtClean="0"/>
              </a:p>
              <a:p>
                <a:r>
                  <a:rPr lang="en-US" dirty="0" smtClean="0"/>
                  <a:t>Let y(t) be the exact solution of this problem</a:t>
                </a:r>
              </a:p>
              <a:p>
                <a:endParaRPr lang="en-US" dirty="0" smtClean="0"/>
              </a:p>
              <a:p>
                <a:r>
                  <a:rPr lang="en-US" dirty="0" smtClean="0"/>
                  <a:t>This exact solution has the value y(</a:t>
                </a:r>
                <a:r>
                  <a:rPr lang="en-US" dirty="0" err="1" smtClean="0"/>
                  <a:t>ti</a:t>
                </a:r>
                <a:r>
                  <a:rPr lang="en-US" dirty="0" smtClean="0"/>
                  <a:t>) in </a:t>
                </a:r>
                <a:r>
                  <a:rPr lang="en-US" dirty="0" err="1" smtClean="0"/>
                  <a:t>ti</a:t>
                </a:r>
                <a:endParaRPr lang="en-US" dirty="0" smtClean="0"/>
              </a:p>
              <a:p>
                <a:endParaRPr lang="en-US" dirty="0" smtClean="0"/>
              </a:p>
              <a:p>
                <a:r>
                  <a:rPr lang="en-US" dirty="0" smtClean="0"/>
                  <a:t>Imagine that the IVP</a:t>
                </a:r>
                <a:r>
                  <a:rPr lang="en-US" baseline="0" dirty="0" smtClean="0"/>
                  <a:t> solver did produce the approximation </a:t>
                </a:r>
                <a:r>
                  <a:rPr lang="en-US" baseline="0" dirty="0" err="1" smtClean="0"/>
                  <a:t>wi</a:t>
                </a:r>
                <a:r>
                  <a:rPr lang="en-US" baseline="0" dirty="0" smtClean="0"/>
                  <a:t> for t=</a:t>
                </a:r>
                <a:r>
                  <a:rPr lang="en-US" baseline="0" dirty="0" err="1" smtClean="0"/>
                  <a:t>ti</a:t>
                </a:r>
                <a:r>
                  <a:rPr lang="en-US" baseline="0" dirty="0" smtClean="0"/>
                  <a:t>.</a:t>
                </a:r>
              </a:p>
              <a:p>
                <a:endParaRPr lang="en-US" baseline="0" dirty="0" smtClean="0"/>
              </a:p>
              <a:p>
                <a:r>
                  <a:rPr lang="en-US" baseline="0" dirty="0" smtClean="0"/>
                  <a:t>Let us now analyze how the IVP solver will determine the approximation in ti+1</a:t>
                </a:r>
              </a:p>
              <a:p>
                <a:endParaRPr lang="en-US" baseline="0" dirty="0" smtClean="0"/>
              </a:p>
              <a:p>
                <a:r>
                  <a:rPr lang="en-US" baseline="0" dirty="0" smtClean="0"/>
                  <a:t>First, the exact solution will have the value y(ti+1)</a:t>
                </a:r>
              </a:p>
              <a:p>
                <a:endParaRPr lang="en-US" baseline="0" dirty="0" smtClean="0"/>
              </a:p>
              <a:p>
                <a:r>
                  <a:rPr lang="en-US" baseline="0" dirty="0" smtClean="0"/>
                  <a:t>Euler’s method does calculate wi+1 by extrapolating linearly the solution </a:t>
                </a:r>
                <a:r>
                  <a:rPr lang="en-US" baseline="0" dirty="0" err="1" smtClean="0"/>
                  <a:t>wi</a:t>
                </a:r>
                <a:r>
                  <a:rPr lang="en-US" baseline="0" dirty="0" smtClean="0"/>
                  <a:t>.</a:t>
                </a:r>
              </a:p>
              <a:p>
                <a:r>
                  <a:rPr lang="en-US" baseline="0" dirty="0" smtClean="0"/>
                  <a:t>It does this by using the slope of the solution in the point (</a:t>
                </a:r>
                <a:r>
                  <a:rPr lang="en-US" baseline="0" dirty="0" err="1" smtClean="0"/>
                  <a:t>ti</a:t>
                </a:r>
                <a:r>
                  <a:rPr lang="en-US" baseline="0" dirty="0" smtClean="0"/>
                  <a:t>, </a:t>
                </a:r>
                <a:r>
                  <a:rPr lang="en-US" baseline="0" dirty="0" err="1" smtClean="0"/>
                  <a:t>wi</a:t>
                </a:r>
                <a:r>
                  <a:rPr lang="en-US" baseline="0" dirty="0" smtClean="0"/>
                  <a:t>)</a:t>
                </a:r>
              </a:p>
              <a:p>
                <a:r>
                  <a:rPr lang="en-US" baseline="0" dirty="0" smtClean="0"/>
                  <a:t>The slope is however not that slope of the exact solution y(</a:t>
                </a:r>
                <a:r>
                  <a:rPr lang="en-US" baseline="0" dirty="0" err="1" smtClean="0"/>
                  <a:t>ti</a:t>
                </a:r>
                <a:r>
                  <a:rPr lang="en-US" baseline="0" dirty="0" smtClean="0"/>
                  <a:t>)</a:t>
                </a:r>
              </a:p>
              <a:p>
                <a:r>
                  <a:rPr lang="en-US" baseline="0" dirty="0" smtClean="0"/>
                  <a:t>It is the slope of a solution z(t) of our differential equation passing by the point (</a:t>
                </a:r>
                <a:r>
                  <a:rPr lang="en-US" baseline="0" dirty="0" err="1" smtClean="0"/>
                  <a:t>ti,wi</a:t>
                </a:r>
                <a:r>
                  <a:rPr lang="en-US" baseline="0" dirty="0" smtClean="0"/>
                  <a:t>)</a:t>
                </a:r>
              </a:p>
              <a:p>
                <a:endParaRPr lang="en-US" baseline="0" dirty="0" smtClean="0"/>
              </a:p>
              <a:p>
                <a:r>
                  <a:rPr lang="en-US" baseline="0" dirty="0" smtClean="0"/>
                  <a:t>This solution z(t) is the exact solution of a different initial value problem than the one we are solving.</a:t>
                </a:r>
              </a:p>
              <a:p>
                <a:r>
                  <a:rPr lang="en-US" baseline="0" dirty="0" smtClean="0"/>
                  <a:t>The differential equation is the same, but the initial value is </a:t>
                </a:r>
                <a:r>
                  <a:rPr lang="en-US" sz="1200" b="0" i="0" smtClean="0">
                    <a:latin typeface="Cambria Math" panose="02040503050406030204" pitchFamily="18" charset="0"/>
                  </a:rPr>
                  <a:t>𝑧</a:t>
                </a:r>
                <a:r>
                  <a:rPr lang="en-US" sz="1200" i="0">
                    <a:latin typeface="Cambria Math" panose="02040503050406030204" pitchFamily="18" charset="0"/>
                  </a:rPr>
                  <a:t>(𝑡_</a:t>
                </a:r>
                <a:r>
                  <a:rPr lang="en-US" sz="1200" b="0" i="0" smtClean="0">
                    <a:latin typeface="Cambria Math" panose="02040503050406030204" pitchFamily="18" charset="0"/>
                  </a:rPr>
                  <a:t>𝑖 )</a:t>
                </a:r>
                <a:r>
                  <a:rPr lang="en-US" sz="1200" i="0">
                    <a:latin typeface="Cambria Math" panose="02040503050406030204" pitchFamily="18" charset="0"/>
                  </a:rPr>
                  <a:t>=</a:t>
                </a:r>
                <a:r>
                  <a:rPr lang="en-US" sz="1200" b="0" i="0" smtClean="0">
                    <a:latin typeface="Cambria Math" panose="02040503050406030204" pitchFamily="18" charset="0"/>
                  </a:rPr>
                  <a:t>𝑤</a:t>
                </a:r>
                <a:r>
                  <a:rPr lang="en-US" sz="1200" b="0" i="0">
                    <a:latin typeface="Cambria Math" panose="02040503050406030204" pitchFamily="18" charset="0"/>
                  </a:rPr>
                  <a:t>_</a:t>
                </a:r>
                <a:r>
                  <a:rPr lang="en-US" sz="1200" b="0" i="0" smtClean="0">
                    <a:latin typeface="Cambria Math" panose="02040503050406030204" pitchFamily="18" charset="0"/>
                  </a:rPr>
                  <a:t>𝑖</a:t>
                </a:r>
                <a:endParaRPr lang="en-US" baseline="0" dirty="0" smtClean="0"/>
              </a:p>
              <a:p>
                <a:r>
                  <a:rPr lang="en-US" baseline="0" dirty="0" smtClean="0"/>
                  <a:t>This solution z(t) is called the local solution.</a:t>
                </a:r>
              </a:p>
              <a:p>
                <a:endParaRPr lang="en-US" baseline="0" dirty="0" smtClean="0"/>
              </a:p>
              <a:p>
                <a:r>
                  <a:rPr lang="en-US" baseline="0" dirty="0" smtClean="0"/>
                  <a:t>Note that in each step </a:t>
                </a:r>
                <a:r>
                  <a:rPr lang="en-US" baseline="0" dirty="0" err="1" smtClean="0"/>
                  <a:t>ti</a:t>
                </a:r>
                <a:r>
                  <a:rPr lang="en-US" baseline="0" dirty="0" smtClean="0"/>
                  <a:t>, there will be a new local solution z(t).</a:t>
                </a:r>
              </a:p>
              <a:p>
                <a:endParaRPr lang="en-US" baseline="0" dirty="0" smtClean="0"/>
              </a:p>
              <a:p>
                <a:r>
                  <a:rPr lang="en-US" baseline="0" dirty="0" smtClean="0"/>
                  <a:t>Extrapolating linearly z(t) from the point (</a:t>
                </a:r>
                <a:r>
                  <a:rPr lang="en-US" baseline="0" dirty="0" err="1" smtClean="0"/>
                  <a:t>ti,wi</a:t>
                </a:r>
                <a:r>
                  <a:rPr lang="en-US" baseline="0" dirty="0" smtClean="0"/>
                  <a:t>) leads us to the approximation wi+1 computed by Euler’s method</a:t>
                </a:r>
              </a:p>
              <a:p>
                <a:endParaRPr lang="en-US" baseline="0" dirty="0" smtClean="0"/>
              </a:p>
              <a:p>
                <a:r>
                  <a:rPr lang="en-US" baseline="0" dirty="0" smtClean="0"/>
                  <a:t>The difference between wi+1 and the local solution z(ti+1) is called the local truncation error</a:t>
                </a:r>
              </a:p>
              <a:p>
                <a:endParaRPr lang="en-US" baseline="0" dirty="0" smtClean="0"/>
              </a:p>
              <a:p>
                <a:r>
                  <a:rPr lang="en-US" baseline="0" dirty="0" smtClean="0"/>
                  <a:t>In fact, Euler’s method, as any other IVP solver,  attempts to minimize this local truncation error.</a:t>
                </a:r>
              </a:p>
              <a:p>
                <a:endParaRPr lang="en-US" baseline="0" dirty="0" smtClean="0"/>
              </a:p>
              <a:p>
                <a:r>
                  <a:rPr lang="en-US" baseline="0" dirty="0" smtClean="0"/>
                  <a:t>But the error we actually care about is the difference between our solution y(ti+1) and wi+1.</a:t>
                </a:r>
              </a:p>
              <a:p>
                <a:r>
                  <a:rPr lang="en-US" baseline="0" dirty="0" smtClean="0"/>
                  <a:t>This difference is called the global truncation error</a:t>
                </a:r>
              </a:p>
              <a:p>
                <a:endParaRPr lang="en-US" baseline="0" dirty="0" smtClean="0"/>
              </a:p>
              <a:p>
                <a:r>
                  <a:rPr lang="en-US" baseline="0" dirty="0" smtClean="0"/>
                  <a:t>What is important to realize is that there is no simple relation between the local truncation error and the global truncation error.</a:t>
                </a:r>
              </a:p>
              <a:p>
                <a:r>
                  <a:rPr lang="en-US" baseline="0" dirty="0" smtClean="0"/>
                  <a:t>For example, the global truncation error is not made out of simple additions of successive local errors. The relation is more complex because in each step </a:t>
                </a:r>
                <a:r>
                  <a:rPr lang="en-US" baseline="0" dirty="0" err="1" smtClean="0"/>
                  <a:t>i</a:t>
                </a:r>
                <a:r>
                  <a:rPr lang="en-US" baseline="0" dirty="0" smtClean="0"/>
                  <a:t>, the IVP solver jumps to a different local solution, progressively driving away further and further from the solution y(t) one wants to approximate.</a:t>
                </a:r>
              </a:p>
              <a:p>
                <a:endParaRPr lang="en-US" baseline="0" dirty="0" smtClean="0"/>
              </a:p>
              <a:p>
                <a:r>
                  <a:rPr lang="en-US" baseline="0" dirty="0" smtClean="0"/>
                  <a:t>IVP solvers are indeed very tricky and complex mathematical objects</a:t>
                </a:r>
              </a:p>
              <a:p>
                <a:r>
                  <a:rPr lang="en-US" baseline="0" dirty="0" smtClean="0"/>
                  <a:t>Such algorithms are much more difficult to handle than all algorithms we saw until now in the course</a:t>
                </a:r>
              </a:p>
              <a:p>
                <a:endParaRPr lang="en-US" baseline="0" dirty="0" smtClean="0"/>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3</a:t>
            </a:fld>
            <a:endParaRPr lang="en-CA"/>
          </a:p>
        </p:txBody>
      </p:sp>
    </p:spTree>
    <p:extLst>
      <p:ext uri="{BB962C8B-B14F-4D97-AF65-F5344CB8AC3E}">
        <p14:creationId xmlns:p14="http://schemas.microsoft.com/office/powerpoint/2010/main" val="53868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 is worth to introduce some definitions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exact solution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𝑡</m:t>
                        </m:r>
                      </m:e>
                    </m:d>
                  </m:oMath>
                </a14:m>
                <a:r>
                  <a:rPr lang="en-US" dirty="0" smtClean="0"/>
                  <a:t> is the exact solution of the initial value problem </a:t>
                </a:r>
                <a14:m>
                  <m:oMath xmlns:m="http://schemas.openxmlformats.org/officeDocument/2006/math">
                    <m:eqArr>
                      <m:eqArrPr>
                        <m:ctrlPr>
                          <a:rPr lang="en-US" sz="1200" i="1" smtClean="0">
                            <a:latin typeface="Cambria Math" panose="02040503050406030204" pitchFamily="18" charset="0"/>
                          </a:rPr>
                        </m:ctrlPr>
                      </m:eqArrPr>
                      <m:e>
                        <m:f>
                          <m:fPr>
                            <m:ctrlPr>
                              <a:rPr lang="en-US" sz="1200" i="1">
                                <a:latin typeface="Cambria Math" panose="02040503050406030204" pitchFamily="18" charset="0"/>
                              </a:rPr>
                            </m:ctrlPr>
                          </m:fPr>
                          <m:num>
                            <m:r>
                              <a:rPr lang="en-US" sz="1200" i="1">
                                <a:latin typeface="Cambria Math" panose="02040503050406030204" pitchFamily="18" charset="0"/>
                              </a:rPr>
                              <m:t>𝑑𝑦</m:t>
                            </m:r>
                          </m:num>
                          <m:den>
                            <m:r>
                              <a:rPr lang="en-US" sz="1200" i="1">
                                <a:latin typeface="Cambria Math" panose="02040503050406030204" pitchFamily="18" charset="0"/>
                              </a:rPr>
                              <m:t>𝑑𝑡</m:t>
                            </m:r>
                          </m:den>
                        </m:f>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𝑦</m:t>
                            </m:r>
                          </m:e>
                        </m:d>
                      </m:e>
                    </m:eqArr>
                  </m:oMath>
                </a14:m>
                <a:r>
                  <a:rPr lang="en-US" dirty="0" smtClean="0"/>
                  <a:t> with initial condition </a:t>
                </a:r>
                <a14:m>
                  <m:oMath xmlns:m="http://schemas.openxmlformats.org/officeDocument/2006/math">
                    <m:r>
                      <a:rPr lang="en-US" sz="1200" i="1" smtClean="0">
                        <a:latin typeface="Cambria Math" panose="02040503050406030204" pitchFamily="18" charset="0"/>
                      </a:rPr>
                      <m:t>𝑦</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𝑜</m:t>
                        </m:r>
                      </m:sub>
                    </m:sSub>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l</a:t>
                </a:r>
                <a:r>
                  <a:rPr lang="en-US" dirty="0" smtClean="0"/>
                  <a:t>ocal solution </a:t>
                </a:r>
                <a14:m>
                  <m:oMath xmlns:m="http://schemas.openxmlformats.org/officeDocument/2006/math">
                    <m:r>
                      <m:rPr>
                        <m:sty m:val="p"/>
                      </m:rPr>
                      <a:rPr lang="en-US" b="0" i="0" smtClean="0">
                        <a:latin typeface="Cambria Math" panose="02040503050406030204" pitchFamily="18" charset="0"/>
                      </a:rPr>
                      <m:t>z</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smtClean="0"/>
                  <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is the exact solution of </a:t>
                </a:r>
                <a14:m>
                  <m:oMath xmlns:m="http://schemas.openxmlformats.org/officeDocument/2006/math">
                    <m:f>
                      <m:fPr>
                        <m:ctrlPr>
                          <a:rPr lang="en-US" sz="1200" i="1" smtClean="0">
                            <a:latin typeface="Cambria Math" panose="02040503050406030204" pitchFamily="18" charset="0"/>
                          </a:rPr>
                        </m:ctrlPr>
                      </m:fPr>
                      <m:num>
                        <m:r>
                          <a:rPr lang="en-US" sz="1200" i="1">
                            <a:latin typeface="Cambria Math" panose="02040503050406030204" pitchFamily="18" charset="0"/>
                          </a:rPr>
                          <m:t>𝑑</m:t>
                        </m:r>
                        <m:r>
                          <a:rPr lang="en-US" sz="1200" b="0" i="1" smtClean="0">
                            <a:latin typeface="Cambria Math" panose="02040503050406030204" pitchFamily="18" charset="0"/>
                          </a:rPr>
                          <m:t>𝑧</m:t>
                        </m:r>
                      </m:num>
                      <m:den>
                        <m:r>
                          <a:rPr lang="en-US" sz="1200" i="1">
                            <a:latin typeface="Cambria Math" panose="02040503050406030204" pitchFamily="18" charset="0"/>
                          </a:rPr>
                          <m:t>𝑑𝑡</m:t>
                        </m:r>
                      </m:den>
                    </m:f>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m:t>
                        </m:r>
                        <m:r>
                          <a:rPr lang="en-US" sz="1200" b="0" i="1" smtClean="0">
                            <a:latin typeface="Cambria Math" panose="02040503050406030204" pitchFamily="18" charset="0"/>
                          </a:rPr>
                          <m:t>𝑧</m:t>
                        </m:r>
                      </m:e>
                    </m:d>
                  </m:oMath>
                </a14:m>
                <a:r>
                  <a:rPr lang="en-US" dirty="0" smtClean="0"/>
                  <a:t>, the same differential equation as for the exact</a:t>
                </a:r>
                <a:r>
                  <a:rPr lang="en-US" baseline="0" dirty="0" smtClean="0"/>
                  <a:t> solution y(t), but with initial condition </a:t>
                </a:r>
                <a14:m>
                  <m:oMath xmlns:m="http://schemas.openxmlformats.org/officeDocument/2006/math">
                    <m:r>
                      <a:rPr lang="en-US" sz="1200" b="0" i="1" smtClean="0">
                        <a:latin typeface="Cambria Math" panose="02040503050406030204" pitchFamily="18" charset="0"/>
                      </a:rPr>
                      <m:t>𝑧</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𝑖</m:t>
                        </m:r>
                      </m:sub>
                    </m:sSub>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a:t>
                </a:r>
                <a:r>
                  <a:rPr lang="en-US" dirty="0" smtClean="0"/>
                  <a:t>pproximation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produced by the IVP solver</a:t>
                </a:r>
                <a:r>
                  <a:rPr lang="en-US" baseline="0" dirty="0" smtClean="0"/>
                  <a:t> is denoted</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 global truncation error </a:t>
                </a:r>
                <a:r>
                  <a:rPr lang="en-US" dirty="0"/>
                  <a:t>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smtClean="0"/>
                  <a:t> is the difference between the exact solution and the approximation</a:t>
                </a:r>
                <a:r>
                  <a:rPr lang="en-US" baseline="0" dirty="0" smtClean="0"/>
                  <a:t> computed by the IVP solver. That is</a:t>
                </a:r>
                <a:r>
                  <a:rPr lang="en-US" dirty="0" smtClean="0"/>
                  <a:t> </a:t>
                </a:r>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oMath>
                </a14:m>
                <a:r>
                  <a:rPr lang="en-US" dirty="0" smtClean="0"/>
                  <a:t>  </a:t>
                </a:r>
              </a:p>
              <a:p>
                <a:endParaRPr lang="en-US" dirty="0" smtClean="0"/>
              </a:p>
              <a:p>
                <a:r>
                  <a:rPr lang="en-US" dirty="0" smtClean="0"/>
                  <a:t>The</a:t>
                </a:r>
                <a:r>
                  <a:rPr lang="en-US" baseline="0" dirty="0" smtClean="0"/>
                  <a:t> l</a:t>
                </a:r>
                <a:r>
                  <a:rPr lang="en-US" dirty="0" smtClean="0"/>
                  <a:t>ocal </a:t>
                </a:r>
                <a:r>
                  <a:rPr lang="en-US" dirty="0"/>
                  <a:t>truncation error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smtClean="0"/>
                  <a:t> is the difference between the local solution and the approximation</a:t>
                </a:r>
                <a:r>
                  <a:rPr lang="en-US" baseline="0" dirty="0" smtClean="0"/>
                  <a:t> computed by the IVP solver. That is</a:t>
                </a:r>
                <a:r>
                  <a:rPr lang="en-US" dirty="0" smtClean="0"/>
                  <a: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smtClean="0"/>
              </a:p>
            </p:txBody>
          </p:sp>
        </mc:Choice>
        <mc:Fallback xmlns="">
          <p:sp>
            <p:nvSpPr>
              <p:cNvPr id="3" name="Notes Placeholder 2"/>
              <p:cNvSpPr>
                <a:spLocks noGrp="1"/>
              </p:cNvSpPr>
              <p:nvPr>
                <p:ph type="body" idx="1"/>
              </p:nvPr>
            </p:nvSpPr>
            <p:spPr/>
            <p:txBody>
              <a:bodyPr/>
              <a:lstStyle/>
              <a:p>
                <a:r>
                  <a:rPr lang="en-US" dirty="0" smtClean="0"/>
                  <a:t>It is worth to introduce some definitions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smtClean="0"/>
                  <a:t>exact solution </a:t>
                </a:r>
                <a:r>
                  <a:rPr lang="en-US" i="0">
                    <a:latin typeface="Cambria Math" panose="02040503050406030204" pitchFamily="18" charset="0"/>
                  </a:rPr>
                  <a:t>𝑦(</a:t>
                </a:r>
                <a:r>
                  <a:rPr lang="en-US" b="0" i="0" smtClean="0">
                    <a:latin typeface="Cambria Math" panose="02040503050406030204" pitchFamily="18" charset="0"/>
                  </a:rPr>
                  <a:t>𝑡)</a:t>
                </a:r>
                <a:r>
                  <a:rPr lang="en-US" dirty="0" smtClean="0"/>
                  <a:t> is the exact solution of </a:t>
                </a:r>
                <a:r>
                  <a:rPr lang="en-US" dirty="0" smtClean="0"/>
                  <a:t>the initial value problem </a:t>
                </a:r>
                <a:r>
                  <a:rPr lang="en-US" sz="1200" i="0" smtClean="0">
                    <a:latin typeface="Cambria Math" panose="02040503050406030204" pitchFamily="18" charset="0"/>
                  </a:rPr>
                  <a:t>█(</a:t>
                </a:r>
                <a:r>
                  <a:rPr lang="en-US" sz="1200" i="0">
                    <a:latin typeface="Cambria Math" panose="02040503050406030204" pitchFamily="18" charset="0"/>
                  </a:rPr>
                  <a:t>𝑑𝑦/𝑑𝑡=𝑓(𝑡,𝑦)</a:t>
                </a:r>
                <a:r>
                  <a:rPr lang="en-US" sz="1200" i="0" smtClean="0">
                    <a:latin typeface="Cambria Math" panose="02040503050406030204" pitchFamily="18" charset="0"/>
                  </a:rPr>
                  <a:t> )</a:t>
                </a:r>
                <a:r>
                  <a:rPr lang="en-US" dirty="0" smtClean="0"/>
                  <a:t> with initial condition </a:t>
                </a:r>
                <a:r>
                  <a:rPr lang="en-US" sz="1200" i="0" smtClean="0">
                    <a:latin typeface="Cambria Math" panose="02040503050406030204" pitchFamily="18" charset="0"/>
                  </a:rPr>
                  <a:t>𝑦</a:t>
                </a:r>
                <a:r>
                  <a:rPr lang="en-US" sz="1200" i="0">
                    <a:latin typeface="Cambria Math" panose="02040503050406030204" pitchFamily="18" charset="0"/>
                  </a:rPr>
                  <a:t>(𝑡_𝑜 )=𝑦_𝑜</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l</a:t>
                </a:r>
                <a:r>
                  <a:rPr lang="en-US" dirty="0" smtClean="0"/>
                  <a:t>ocal solution </a:t>
                </a:r>
                <a:r>
                  <a:rPr lang="en-US" b="0" i="0" smtClean="0">
                    <a:latin typeface="Cambria Math" panose="02040503050406030204" pitchFamily="18" charset="0"/>
                  </a:rPr>
                  <a:t>z</a:t>
                </a:r>
                <a:r>
                  <a:rPr lang="en-US" i="0">
                    <a:latin typeface="Cambria Math" panose="02040503050406030204" pitchFamily="18" charset="0"/>
                  </a:rPr>
                  <a:t>(𝑡)</a:t>
                </a:r>
                <a:r>
                  <a:rPr lang="en-US" dirty="0" smtClean="0"/>
                  <a:t> in </a:t>
                </a:r>
                <a:r>
                  <a:rPr lang="en-US" i="0">
                    <a:latin typeface="Cambria Math" panose="02040503050406030204" pitchFamily="18" charset="0"/>
                  </a:rPr>
                  <a:t>𝑡_𝑖</a:t>
                </a:r>
                <a:r>
                  <a:rPr lang="en-US" dirty="0" smtClean="0"/>
                  <a:t> is the exact solution </a:t>
                </a:r>
                <a:r>
                  <a:rPr lang="en-US" dirty="0" smtClean="0"/>
                  <a:t>of </a:t>
                </a:r>
                <a:r>
                  <a:rPr lang="en-US" sz="1200" i="0">
                    <a:latin typeface="Cambria Math" panose="02040503050406030204" pitchFamily="18" charset="0"/>
                  </a:rPr>
                  <a:t>𝑑</a:t>
                </a:r>
                <a:r>
                  <a:rPr lang="en-US" sz="1200" b="0" i="0" smtClean="0">
                    <a:latin typeface="Cambria Math" panose="02040503050406030204" pitchFamily="18" charset="0"/>
                  </a:rPr>
                  <a:t>𝑧</a:t>
                </a:r>
                <a:r>
                  <a:rPr lang="en-US" sz="1200" b="0" i="0" smtClean="0">
                    <a:latin typeface="Cambria Math" panose="02040503050406030204" pitchFamily="18" charset="0"/>
                  </a:rPr>
                  <a:t>/</a:t>
                </a:r>
                <a:r>
                  <a:rPr lang="en-US" sz="1200" i="0">
                    <a:latin typeface="Cambria Math" panose="02040503050406030204" pitchFamily="18" charset="0"/>
                  </a:rPr>
                  <a:t>𝑑𝑡=𝑓(𝑡,</a:t>
                </a:r>
                <a:r>
                  <a:rPr lang="en-US" sz="1200" b="0" i="0" smtClean="0">
                    <a:latin typeface="Cambria Math" panose="02040503050406030204" pitchFamily="18" charset="0"/>
                  </a:rPr>
                  <a:t>𝑧)</a:t>
                </a:r>
                <a:r>
                  <a:rPr lang="en-US" dirty="0" smtClean="0"/>
                  <a:t>, the same differential equation as for the exact</a:t>
                </a:r>
                <a:r>
                  <a:rPr lang="en-US" baseline="0" dirty="0" smtClean="0"/>
                  <a:t> solution y(t), but with initial condition </a:t>
                </a:r>
                <a:r>
                  <a:rPr lang="en-US" sz="1200" b="0" i="0" smtClean="0">
                    <a:latin typeface="Cambria Math" panose="02040503050406030204" pitchFamily="18" charset="0"/>
                  </a:rPr>
                  <a:t>𝑧</a:t>
                </a:r>
                <a:r>
                  <a:rPr lang="en-US" sz="1200" i="0">
                    <a:latin typeface="Cambria Math" panose="02040503050406030204" pitchFamily="18" charset="0"/>
                  </a:rPr>
                  <a:t>(𝑡_</a:t>
                </a:r>
                <a:r>
                  <a:rPr lang="en-US" sz="1200" b="0" i="0" smtClean="0">
                    <a:latin typeface="Cambria Math" panose="02040503050406030204" pitchFamily="18" charset="0"/>
                  </a:rPr>
                  <a:t>𝑖 )</a:t>
                </a:r>
                <a:r>
                  <a:rPr lang="en-US" sz="1200" i="0">
                    <a:latin typeface="Cambria Math" panose="02040503050406030204" pitchFamily="18" charset="0"/>
                  </a:rPr>
                  <a:t>=</a:t>
                </a:r>
                <a:r>
                  <a:rPr lang="en-US" sz="1200" b="0" i="0" smtClean="0">
                    <a:latin typeface="Cambria Math" panose="02040503050406030204" pitchFamily="18" charset="0"/>
                  </a:rPr>
                  <a:t>𝑤</a:t>
                </a:r>
                <a:r>
                  <a:rPr lang="en-US" sz="1200" b="0" i="0">
                    <a:latin typeface="Cambria Math" panose="02040503050406030204" pitchFamily="18" charset="0"/>
                  </a:rPr>
                  <a:t>_</a:t>
                </a:r>
                <a:r>
                  <a:rPr lang="en-US" sz="1200" b="0" i="0" smtClean="0">
                    <a:latin typeface="Cambria Math" panose="02040503050406030204" pitchFamily="18" charset="0"/>
                  </a:rPr>
                  <a:t>𝑖</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a:t>
                </a:r>
                <a:r>
                  <a:rPr lang="en-US" dirty="0" smtClean="0"/>
                  <a:t>pproximation in </a:t>
                </a:r>
                <a:r>
                  <a:rPr lang="en-US" i="0">
                    <a:latin typeface="Cambria Math" panose="02040503050406030204" pitchFamily="18" charset="0"/>
                  </a:rPr>
                  <a:t>𝑡_𝑖</a:t>
                </a:r>
                <a:r>
                  <a:rPr lang="en-US" dirty="0" smtClean="0"/>
                  <a:t> produced by the IVP </a:t>
                </a:r>
                <a:r>
                  <a:rPr lang="en-US" dirty="0" smtClean="0"/>
                  <a:t>solver</a:t>
                </a:r>
                <a:r>
                  <a:rPr lang="en-US" baseline="0" dirty="0" smtClean="0"/>
                  <a:t> is denoted</a:t>
                </a:r>
                <a:r>
                  <a:rPr lang="en-US" dirty="0" smtClean="0"/>
                  <a:t> </a:t>
                </a:r>
                <a:r>
                  <a:rPr lang="en-US" i="0">
                    <a:latin typeface="Cambria Math" panose="02040503050406030204" pitchFamily="18" charset="0"/>
                  </a:rPr>
                  <a:t>𝑤_𝑖</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 global truncation error </a:t>
                </a:r>
                <a:r>
                  <a:rPr lang="en-US" dirty="0"/>
                  <a:t>in </a:t>
                </a:r>
                <a:r>
                  <a:rPr lang="en-US" i="0">
                    <a:latin typeface="Cambria Math" panose="02040503050406030204" pitchFamily="18" charset="0"/>
                  </a:rPr>
                  <a:t>𝑡_(𝑖</a:t>
                </a:r>
                <a:r>
                  <a:rPr lang="en-US" b="0" i="0" smtClean="0">
                    <a:latin typeface="Cambria Math" panose="02040503050406030204" pitchFamily="18" charset="0"/>
                  </a:rPr>
                  <a:t>+1</a:t>
                </a:r>
                <a:r>
                  <a:rPr lang="en-US" b="0" i="0">
                    <a:latin typeface="Cambria Math" panose="02040503050406030204" pitchFamily="18" charset="0"/>
                  </a:rPr>
                  <a:t>)</a:t>
                </a:r>
                <a:r>
                  <a:rPr lang="en-US" dirty="0" smtClean="0"/>
                  <a:t> </a:t>
                </a:r>
                <a:r>
                  <a:rPr lang="en-US" dirty="0" smtClean="0"/>
                  <a:t>is the difference between the exact solution and the approximation</a:t>
                </a:r>
                <a:r>
                  <a:rPr lang="en-US" baseline="0" dirty="0" smtClean="0"/>
                  <a:t> computed by the IVP solver. That is</a:t>
                </a:r>
                <a:r>
                  <a:rPr lang="en-US" dirty="0" smtClean="0"/>
                  <a:t> </a:t>
                </a:r>
                <a:r>
                  <a:rPr lang="en-US" b="0" i="0" smtClean="0">
                    <a:latin typeface="Cambria Math" panose="02040503050406030204" pitchFamily="18" charset="0"/>
                  </a:rPr>
                  <a:t>|</a:t>
                </a:r>
                <a:r>
                  <a:rPr lang="en-US" i="0">
                    <a:latin typeface="Cambria Math" panose="02040503050406030204" pitchFamily="18" charset="0"/>
                  </a:rPr>
                  <a:t>𝑦(𝑡_(𝑖+1) )</a:t>
                </a:r>
                <a:r>
                  <a:rPr lang="en-US" b="0" i="0" smtClean="0">
                    <a:latin typeface="Cambria Math" panose="02040503050406030204" pitchFamily="18" charset="0"/>
                  </a:rPr>
                  <a:t>−𝑤_(𝑖+1) |</a:t>
                </a:r>
                <a:r>
                  <a:rPr lang="en-US" dirty="0" smtClean="0"/>
                  <a:t>  </a:t>
                </a:r>
              </a:p>
              <a:p>
                <a:endParaRPr lang="en-US" dirty="0" smtClean="0"/>
              </a:p>
              <a:p>
                <a:r>
                  <a:rPr lang="en-US" dirty="0" smtClean="0"/>
                  <a:t>The</a:t>
                </a:r>
                <a:r>
                  <a:rPr lang="en-US" baseline="0" dirty="0" smtClean="0"/>
                  <a:t> l</a:t>
                </a:r>
                <a:r>
                  <a:rPr lang="en-US" dirty="0" smtClean="0"/>
                  <a:t>ocal </a:t>
                </a:r>
                <a:r>
                  <a:rPr lang="en-US" dirty="0"/>
                  <a:t>truncation error in </a:t>
                </a:r>
                <a:r>
                  <a:rPr lang="en-US" i="0">
                    <a:latin typeface="Cambria Math" panose="02040503050406030204" pitchFamily="18" charset="0"/>
                  </a:rPr>
                  <a:t>𝑡_(𝑖+1)</a:t>
                </a:r>
                <a:r>
                  <a:rPr lang="en-US" dirty="0" smtClean="0"/>
                  <a:t> is the difference between the local solution and the approximation</a:t>
                </a:r>
                <a:r>
                  <a:rPr lang="en-US" baseline="0" dirty="0" smtClean="0"/>
                  <a:t> computed by the IVP solver. That is</a:t>
                </a:r>
                <a:r>
                  <a:rPr lang="en-US" dirty="0" smtClean="0"/>
                  <a:t>  </a:t>
                </a:r>
                <a:r>
                  <a:rPr lang="en-US" i="0">
                    <a:latin typeface="Cambria Math" panose="02040503050406030204" pitchFamily="18" charset="0"/>
                  </a:rPr>
                  <a:t>|</a:t>
                </a:r>
                <a:r>
                  <a:rPr lang="en-US" b="0" i="0" smtClean="0">
                    <a:latin typeface="Cambria Math" panose="02040503050406030204" pitchFamily="18" charset="0"/>
                  </a:rPr>
                  <a:t>𝑧</a:t>
                </a:r>
                <a:r>
                  <a:rPr lang="en-US" b="0" i="0">
                    <a:latin typeface="Cambria Math" panose="02040503050406030204" pitchFamily="18" charset="0"/>
                  </a:rPr>
                  <a:t>(</a:t>
                </a:r>
                <a:r>
                  <a:rPr lang="en-US" i="0">
                    <a:latin typeface="Cambria Math" panose="02040503050406030204" pitchFamily="18" charset="0"/>
                  </a:rPr>
                  <a:t>𝑡_(𝑖+1) )−𝑤_(𝑖+1) |</a:t>
                </a:r>
                <a:endParaRPr lang="en-US" dirty="0" smtClean="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4</a:t>
            </a:fld>
            <a:endParaRPr lang="en-CA"/>
          </a:p>
        </p:txBody>
      </p:sp>
    </p:spTree>
    <p:extLst>
      <p:ext uri="{BB962C8B-B14F-4D97-AF65-F5344CB8AC3E}">
        <p14:creationId xmlns:p14="http://schemas.microsoft.com/office/powerpoint/2010/main" val="77390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With our understanding of the difference between local and global truncation error we can now explain why Taylor</a:t>
                </a:r>
                <a:r>
                  <a:rPr lang="en-US" baseline="0" dirty="0" smtClean="0"/>
                  <a:t> series expansion lead us to the wrong order in the step size 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fact, f</a:t>
                </a:r>
                <a:r>
                  <a:rPr lang="en-US" dirty="0" smtClean="0"/>
                  <a:t>or Euler’s method the local truncation error is in second order in the step size </a:t>
                </a:r>
                <a14:m>
                  <m:oMath xmlns:m="http://schemas.openxmlformats.org/officeDocument/2006/math">
                    <m:r>
                      <a:rPr lang="en-US" b="0" i="1" smtClean="0">
                        <a:latin typeface="Cambria Math" panose="02040503050406030204" pitchFamily="18" charset="0"/>
                      </a:rPr>
                      <m:t>h</m:t>
                    </m:r>
                  </m:oMath>
                </a14:m>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follows from the Taylor series expansion of the local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that</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h</m:t>
                      </m:r>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m:oMathPara>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as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𝑑𝑡</m:t>
                        </m:r>
                      </m:den>
                    </m:f>
                  </m:oMath>
                </a14:m>
                <a:r>
                  <a:rPr lang="en-US" dirty="0" smtClean="0"/>
                  <a:t> is equal to </a:t>
                </a:r>
                <a14:m>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e>
                    </m:d>
                  </m:oMath>
                </a14:m>
                <a:r>
                  <a:rPr lang="en-US" dirty="0" smtClean="0"/>
                  <a:t> according the differential equation z(t) satisfies we can further write</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m:oMathPara>
                </a14:m>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used here that fact that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oMath>
                </a14:m>
                <a:r>
                  <a:rPr lang="en-CA" dirty="0" smtClean="0"/>
                  <a:t> is equal to </a:t>
                </a:r>
                <a:r>
                  <a:rPr lang="en-CA" dirty="0" err="1" smtClean="0"/>
                  <a:t>wi</a:t>
                </a:r>
                <a:r>
                  <a:rPr lang="en-CA" dirty="0" smtClean="0"/>
                  <a:t> by definition of the local solution z(t)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this equation we can read out Euler’s method and we can read out that the truncation error is in second order in h. This being the truncation error obtained based on the local solution z(t), it means that we found the local truncation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mc:Choice>
        <mc:Fallback xmlns="">
          <p:sp>
            <p:nvSpPr>
              <p:cNvPr id="3" name="Notes Placeholder 2"/>
              <p:cNvSpPr>
                <a:spLocks noGrp="1"/>
              </p:cNvSpPr>
              <p:nvPr>
                <p:ph type="body" idx="1"/>
              </p:nvPr>
            </p:nvSpPr>
            <p:spPr/>
            <p:txBody>
              <a:bodyPr/>
              <a:lstStyle/>
              <a:p>
                <a:r>
                  <a:rPr lang="en-US" dirty="0" smtClean="0"/>
                  <a:t>With our understanding of the difference between local and global truncation error we can now explain why Taylor</a:t>
                </a:r>
                <a:r>
                  <a:rPr lang="en-US" baseline="0" dirty="0" smtClean="0"/>
                  <a:t> series expansion lead us to the wrong order in the step size 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fact, </a:t>
                </a:r>
                <a:r>
                  <a:rPr lang="en-US" baseline="0" dirty="0" smtClean="0"/>
                  <a:t>f</a:t>
                </a:r>
                <a:r>
                  <a:rPr lang="en-US" dirty="0" smtClean="0"/>
                  <a:t>or Euler’s method the local truncation error is in second order in the step size </a:t>
                </a:r>
                <a:r>
                  <a:rPr lang="en-US" b="0" i="0" smtClean="0">
                    <a:latin typeface="Cambria Math" panose="02040503050406030204" pitchFamily="18" charset="0"/>
                  </a:rPr>
                  <a:t>ℎ</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follows from the Taylor series expansion of the local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smtClean="0">
                    <a:latin typeface="Cambria Math" panose="02040503050406030204" pitchFamily="18" charset="0"/>
                  </a:rPr>
                  <a:t>𝑧</a:t>
                </a:r>
                <a:r>
                  <a:rPr lang="en-US" i="0">
                    <a:latin typeface="Cambria Math" panose="02040503050406030204" pitchFamily="18" charset="0"/>
                  </a:rPr>
                  <a:t>(𝑡_𝑖+ℎ)=</a:t>
                </a:r>
                <a:r>
                  <a:rPr lang="en-US" b="0" i="0" smtClean="0">
                    <a:latin typeface="Cambria Math" panose="02040503050406030204" pitchFamily="18" charset="0"/>
                  </a:rPr>
                  <a:t>𝑧</a:t>
                </a:r>
                <a:r>
                  <a:rPr lang="en-US" i="0">
                    <a:latin typeface="Cambria Math" panose="02040503050406030204" pitchFamily="18" charset="0"/>
                  </a:rPr>
                  <a:t>(𝑡_𝑖 )+ℎ (𝑑</a:t>
                </a:r>
                <a:r>
                  <a:rPr lang="en-US" b="0" i="0" smtClean="0">
                    <a:latin typeface="Cambria Math" panose="02040503050406030204" pitchFamily="18" charset="0"/>
                  </a:rPr>
                  <a:t>𝑧</a:t>
                </a:r>
                <a:r>
                  <a:rPr lang="en-US" i="0">
                    <a:latin typeface="Cambria Math" panose="02040503050406030204" pitchFamily="18" charset="0"/>
                  </a:rPr>
                  <a:t>(𝑡_𝑖))/𝑑𝑡+𝑂(ℎ^2 )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as </a:t>
                </a:r>
                <a:r>
                  <a:rPr lang="en-US" i="0" smtClean="0">
                    <a:latin typeface="Cambria Math" panose="02040503050406030204" pitchFamily="18" charset="0"/>
                  </a:rPr>
                  <a:t>(</a:t>
                </a:r>
                <a:r>
                  <a:rPr lang="en-US" i="0">
                    <a:latin typeface="Cambria Math" panose="02040503050406030204" pitchFamily="18" charset="0"/>
                  </a:rPr>
                  <a:t>𝑑</a:t>
                </a:r>
                <a:r>
                  <a:rPr lang="en-US" b="0" i="0" smtClean="0">
                    <a:latin typeface="Cambria Math" panose="02040503050406030204" pitchFamily="18" charset="0"/>
                  </a:rPr>
                  <a:t>𝑧</a:t>
                </a:r>
                <a:r>
                  <a:rPr lang="en-US" i="0">
                    <a:latin typeface="Cambria Math" panose="02040503050406030204" pitchFamily="18" charset="0"/>
                  </a:rPr>
                  <a:t>(𝑡_𝑖)</a:t>
                </a:r>
                <a:r>
                  <a:rPr lang="en-US" i="0" smtClean="0">
                    <a:latin typeface="Cambria Math" panose="02040503050406030204" pitchFamily="18" charset="0"/>
                  </a:rPr>
                  <a:t>)/</a:t>
                </a:r>
                <a:r>
                  <a:rPr lang="en-US" i="0">
                    <a:latin typeface="Cambria Math" panose="02040503050406030204" pitchFamily="18" charset="0"/>
                  </a:rPr>
                  <a:t>𝑑𝑡</a:t>
                </a:r>
                <a:r>
                  <a:rPr lang="en-US" dirty="0" smtClean="0"/>
                  <a:t> is equal to </a:t>
                </a:r>
                <a:r>
                  <a:rPr lang="en-US" i="0" smtClean="0">
                    <a:latin typeface="Cambria Math" panose="02040503050406030204" pitchFamily="18" charset="0"/>
                  </a:rPr>
                  <a:t>𝑓</a:t>
                </a:r>
                <a:r>
                  <a:rPr lang="en-US" i="0">
                    <a:latin typeface="Cambria Math" panose="02040503050406030204" pitchFamily="18" charset="0"/>
                  </a:rPr>
                  <a:t>(𝑡_𝑖,</a:t>
                </a:r>
                <a:r>
                  <a:rPr lang="en-US" b="0" i="0" smtClean="0">
                    <a:latin typeface="Cambria Math" panose="02040503050406030204" pitchFamily="18" charset="0"/>
                  </a:rPr>
                  <a:t>𝑧</a:t>
                </a:r>
                <a:r>
                  <a:rPr lang="en-US" i="0">
                    <a:latin typeface="Cambria Math" panose="02040503050406030204" pitchFamily="18" charset="0"/>
                  </a:rPr>
                  <a:t>(𝑡_𝑖))</a:t>
                </a:r>
                <a:r>
                  <a:rPr lang="en-US" dirty="0" smtClean="0"/>
                  <a:t> according the differential equation z(t) satisfies we can further write</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smtClean="0">
                    <a:latin typeface="Cambria Math" panose="02040503050406030204" pitchFamily="18" charset="0"/>
                  </a:rPr>
                  <a:t>𝑧</a:t>
                </a:r>
                <a:r>
                  <a:rPr lang="en-US" i="0">
                    <a:latin typeface="Cambria Math" panose="02040503050406030204" pitchFamily="18" charset="0"/>
                  </a:rPr>
                  <a:t>(𝑡_𝑖+ℎ)=</a:t>
                </a:r>
                <a:r>
                  <a:rPr lang="en-US" b="0" i="0" smtClean="0">
                    <a:latin typeface="Cambria Math" panose="02040503050406030204" pitchFamily="18" charset="0"/>
                  </a:rPr>
                  <a:t>𝑤_𝑖</a:t>
                </a:r>
                <a:r>
                  <a:rPr lang="en-US" i="0">
                    <a:latin typeface="Cambria Math" panose="02040503050406030204" pitchFamily="18" charset="0"/>
                  </a:rPr>
                  <a:t>+ℎ𝑓(𝑡_𝑖,𝑤_𝑖 )+𝑂(ℎ^2 )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used here that fact that </a:t>
                </a:r>
                <a:r>
                  <a:rPr lang="en-US" b="0" i="0" smtClean="0">
                    <a:latin typeface="Cambria Math" panose="02040503050406030204" pitchFamily="18" charset="0"/>
                  </a:rPr>
                  <a:t>𝑧</a:t>
                </a:r>
                <a:r>
                  <a:rPr lang="en-US" i="0">
                    <a:latin typeface="Cambria Math" panose="02040503050406030204" pitchFamily="18" charset="0"/>
                  </a:rPr>
                  <a:t>(𝑡_𝑖)</a:t>
                </a:r>
                <a:r>
                  <a:rPr lang="en-CA" dirty="0" smtClean="0"/>
                  <a:t> is equal to </a:t>
                </a:r>
                <a:r>
                  <a:rPr lang="en-CA" dirty="0" err="1" smtClean="0"/>
                  <a:t>wi</a:t>
                </a:r>
                <a:r>
                  <a:rPr lang="en-CA" dirty="0" smtClean="0"/>
                  <a:t> by definition of the local solution z(t)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this equation we can read out Euler’s method and we can read out that the truncation error is in second order in h. This being the truncation error obtained based on the local solution z(t), it means that we found the local truncation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5</a:t>
            </a:fld>
            <a:endParaRPr lang="en-CA"/>
          </a:p>
        </p:txBody>
      </p:sp>
    </p:spTree>
    <p:extLst>
      <p:ext uri="{BB962C8B-B14F-4D97-AF65-F5344CB8AC3E}">
        <p14:creationId xmlns:p14="http://schemas.microsoft.com/office/powerpoint/2010/main" val="1065783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now turn to the global truncation error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Unfortunately Taylor series expansion can not be used to find the global truncation error</a:t>
                </a:r>
              </a:p>
              <a:p>
                <a:endParaRPr lang="en-US" dirty="0" smtClean="0"/>
              </a:p>
              <a:p>
                <a:r>
                  <a:rPr lang="en-US" dirty="0" smtClean="0"/>
                  <a:t>The reason is that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CA" dirty="0" smtClean="0"/>
                  <a:t> we are already are no longer following the exact solution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CA" dirty="0" smtClean="0"/>
                  <a:t>, but rather a local solution </a:t>
                </a:r>
                <a14:m>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already mentioned before, note that as we progress in our calculations with Euler’s method, we jump from one local solution to another one in each step</a:t>
                </a:r>
                <a:endParaRPr lang="en-CA" dirty="0" smtClean="0"/>
              </a:p>
              <a:p>
                <a:endParaRPr lang="en-US" dirty="0" smtClean="0"/>
              </a:p>
              <a:p>
                <a:endParaRPr lang="en-CA" dirty="0"/>
              </a:p>
            </p:txBody>
          </p:sp>
        </mc:Choice>
        <mc:Fallback xmlns="">
          <p:sp>
            <p:nvSpPr>
              <p:cNvPr id="3" name="Notes Placeholder 2"/>
              <p:cNvSpPr>
                <a:spLocks noGrp="1"/>
              </p:cNvSpPr>
              <p:nvPr>
                <p:ph type="body" idx="1"/>
              </p:nvPr>
            </p:nvSpPr>
            <p:spPr/>
            <p:txBody>
              <a:bodyPr/>
              <a:lstStyle/>
              <a:p>
                <a:r>
                  <a:rPr lang="en-US" dirty="0" smtClean="0"/>
                  <a:t>Let us now turn to the global truncation error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Unfortunately </a:t>
                </a:r>
                <a:r>
                  <a:rPr lang="en-US" dirty="0" smtClean="0"/>
                  <a:t>Taylor series expansion can not be used to find the global truncation error</a:t>
                </a:r>
              </a:p>
              <a:p>
                <a:endParaRPr lang="en-US" dirty="0" smtClean="0"/>
              </a:p>
              <a:p>
                <a:r>
                  <a:rPr lang="en-US" dirty="0" smtClean="0"/>
                  <a:t>The reason is that in </a:t>
                </a:r>
                <a:r>
                  <a:rPr lang="en-US" i="0">
                    <a:latin typeface="Cambria Math" panose="02040503050406030204" pitchFamily="18" charset="0"/>
                  </a:rPr>
                  <a:t>𝑡_𝑖</a:t>
                </a:r>
                <a:r>
                  <a:rPr lang="en-CA" dirty="0" smtClean="0"/>
                  <a:t> we are already are no longer following the exact solution </a:t>
                </a:r>
                <a:r>
                  <a:rPr lang="en-US" i="0">
                    <a:latin typeface="Cambria Math" panose="02040503050406030204" pitchFamily="18" charset="0"/>
                  </a:rPr>
                  <a:t>𝑦(𝑡)</a:t>
                </a:r>
                <a:r>
                  <a:rPr lang="en-CA" dirty="0" smtClean="0"/>
                  <a:t>, but rather a local solution </a:t>
                </a:r>
                <a:r>
                  <a:rPr lang="en-US" b="0" i="0" smtClean="0">
                    <a:latin typeface="Cambria Math" panose="02040503050406030204" pitchFamily="18" charset="0"/>
                  </a:rPr>
                  <a:t>𝑧</a:t>
                </a:r>
                <a:r>
                  <a:rPr lang="en-US" i="0">
                    <a:latin typeface="Cambria Math" panose="02040503050406030204" pitchFamily="18" charset="0"/>
                  </a:rPr>
                  <a:t>(𝑡)</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already mentioned before, note that as we progress in our calculations with Euler’s method, we jump from one local solution to another one in each step</a:t>
                </a:r>
                <a:endParaRPr lang="en-CA" dirty="0" smtClean="0"/>
              </a:p>
              <a:p>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6</a:t>
            </a:fld>
            <a:endParaRPr lang="en-CA"/>
          </a:p>
        </p:txBody>
      </p:sp>
    </p:spTree>
    <p:extLst>
      <p:ext uri="{BB962C8B-B14F-4D97-AF65-F5344CB8AC3E}">
        <p14:creationId xmlns:p14="http://schemas.microsoft.com/office/powerpoint/2010/main" val="403590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Luckily </a:t>
                </a:r>
                <a:r>
                  <a:rPr lang="en-US" baseline="0" dirty="0" smtClean="0"/>
                  <a:t>there exist a theorem that links local and global truncation error. The derivation of this theorem is not straight forward and we will not present it</a:t>
                </a:r>
              </a:p>
              <a:p>
                <a:endParaRPr lang="en-US" baseline="0" dirty="0" smtClean="0"/>
              </a:p>
              <a:p>
                <a:r>
                  <a:rPr lang="en-US" baseline="0" dirty="0" smtClean="0"/>
                  <a:t>The theorem reads: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local truncation error of an IVP solver is of order </a:t>
                </a:r>
                <a14:m>
                  <m:oMath xmlns:m="http://schemas.openxmlformats.org/officeDocument/2006/math">
                    <m:r>
                      <a:rPr lang="en-US" b="0" i="1" smtClean="0">
                        <a:latin typeface="Cambria Math" panose="02040503050406030204" pitchFamily="18" charset="0"/>
                      </a:rPr>
                      <m:t>𝑞</m:t>
                    </m:r>
                  </m:oMath>
                </a14:m>
                <a:r>
                  <a:rPr lang="en-US" dirty="0" smtClean="0"/>
                  <a:t> in the step size </a:t>
                </a:r>
                <a14:m>
                  <m:oMath xmlns:m="http://schemas.openxmlformats.org/officeDocument/2006/math">
                    <m:r>
                      <a:rPr lang="en-US" i="1">
                        <a:latin typeface="Cambria Math" panose="02040503050406030204" pitchFamily="18" charset="0"/>
                      </a:rPr>
                      <m:t>h</m:t>
                    </m:r>
                  </m:oMath>
                </a14:m>
                <a:r>
                  <a:rPr lang="en-US" dirty="0" smtClean="0"/>
                  <a:t>, then the global truncation error </a:t>
                </a:r>
                <a:r>
                  <a:rPr lang="en-US" dirty="0"/>
                  <a:t>is of order </a:t>
                </a:r>
                <a14:m>
                  <m:oMath xmlns:m="http://schemas.openxmlformats.org/officeDocument/2006/math">
                    <m:r>
                      <a:rPr lang="en-US" i="1">
                        <a:latin typeface="Cambria Math" panose="02040503050406030204" pitchFamily="18" charset="0"/>
                      </a:rPr>
                      <m:t>𝑞</m:t>
                    </m:r>
                    <m:r>
                      <a:rPr lang="en-US" b="0" i="1" smtClean="0">
                        <a:latin typeface="Cambria Math" panose="02040503050406030204" pitchFamily="18" charset="0"/>
                      </a:rPr>
                      <m:t>−1</m:t>
                    </m:r>
                  </m:oMath>
                </a14:m>
                <a:r>
                  <a:rPr lang="en-US" dirty="0"/>
                  <a:t> in the step size </a:t>
                </a:r>
                <a14:m>
                  <m:oMath xmlns:m="http://schemas.openxmlformats.org/officeDocument/2006/math">
                    <m:r>
                      <a:rPr lang="en-US" i="1">
                        <a:latin typeface="Cambria Math" panose="02040503050406030204" pitchFamily="18" charset="0"/>
                      </a:rPr>
                      <m:t>h</m:t>
                    </m:r>
                  </m:oMath>
                </a14:m>
                <a:endParaRPr lang="en-US" dirty="0" smtClean="0"/>
              </a:p>
              <a:p>
                <a:endParaRPr lang="en-US" dirty="0" smtClean="0"/>
              </a:p>
              <a:p>
                <a:r>
                  <a:rPr lang="en-US" dirty="0" smtClean="0"/>
                  <a:t>This</a:t>
                </a:r>
                <a:r>
                  <a:rPr lang="en-US" baseline="0" dirty="0" smtClean="0"/>
                  <a:t> theorem has a very high practical value as we will progressively learn in the reminder of this course</a:t>
                </a:r>
              </a:p>
              <a:p>
                <a:endParaRPr lang="en-US" baseline="0" dirty="0" smtClean="0"/>
              </a:p>
              <a:p>
                <a:r>
                  <a:rPr lang="en-US" baseline="0" dirty="0" smtClean="0"/>
                  <a:t>First consequence, which we use now, it allows to know the order of the global truncation error of an IVP solver if we know the order of the local truncation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Euler’s method we just derived two slides ago that the local truncation </a:t>
                </a:r>
                <a:r>
                  <a:rPr lang="en-US" dirty="0" smtClean="0"/>
                  <a:t>error in order 2</a:t>
                </a:r>
                <a:r>
                  <a:rPr lang="en-US" dirty="0"/>
                  <a:t> in the step size </a:t>
                </a:r>
                <a14:m>
                  <m:oMath xmlns:m="http://schemas.openxmlformats.org/officeDocument/2006/math">
                    <m:r>
                      <a:rPr lang="en-US" i="1">
                        <a:latin typeface="Cambria Math" panose="02040503050406030204" pitchFamily="18" charset="0"/>
                      </a:rPr>
                      <m:t>h</m:t>
                    </m:r>
                  </m:oMath>
                </a14:m>
                <a:endParaRPr lang="en-CA"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Consequently the </a:t>
                </a:r>
                <a:r>
                  <a:rPr lang="en-US" dirty="0" err="1" smtClean="0"/>
                  <a:t>lgobal</a:t>
                </a:r>
                <a:r>
                  <a:rPr lang="en-US" dirty="0" smtClean="0"/>
                  <a:t> truncation </a:t>
                </a:r>
                <a:r>
                  <a:rPr lang="en-US" dirty="0"/>
                  <a:t>error in order </a:t>
                </a:r>
                <a:r>
                  <a:rPr lang="en-US" dirty="0" smtClean="0"/>
                  <a:t>1 </a:t>
                </a:r>
                <a:r>
                  <a:rPr lang="en-US" dirty="0"/>
                  <a:t>in the step size </a:t>
                </a:r>
                <a14:m>
                  <m:oMath xmlns:m="http://schemas.openxmlformats.org/officeDocument/2006/math">
                    <m:r>
                      <a:rPr lang="en-US" i="1">
                        <a:latin typeface="Cambria Math" panose="02040503050406030204" pitchFamily="18" charset="0"/>
                      </a:rPr>
                      <m:t>h</m:t>
                    </m:r>
                  </m:oMath>
                </a14:m>
                <a:endParaRPr lang="en-CA" dirty="0"/>
              </a:p>
              <a:p>
                <a:endParaRPr lang="en-CA" dirty="0"/>
              </a:p>
            </p:txBody>
          </p:sp>
        </mc:Choice>
        <mc:Fallback xmlns="">
          <p:sp>
            <p:nvSpPr>
              <p:cNvPr id="3" name="Notes Placeholder 2"/>
              <p:cNvSpPr>
                <a:spLocks noGrp="1"/>
              </p:cNvSpPr>
              <p:nvPr>
                <p:ph type="body" idx="1"/>
              </p:nvPr>
            </p:nvSpPr>
            <p:spPr/>
            <p:txBody>
              <a:bodyPr/>
              <a:lstStyle/>
              <a:p>
                <a:r>
                  <a:rPr lang="en-US" dirty="0" smtClean="0"/>
                  <a:t>Luckily </a:t>
                </a:r>
                <a:r>
                  <a:rPr lang="en-US" baseline="0" dirty="0" smtClean="0"/>
                  <a:t>there exist a theorem that links local and global truncation error. The derivation of this theorem is not straight forward and we will not present it</a:t>
                </a:r>
              </a:p>
              <a:p>
                <a:endParaRPr lang="en-US" baseline="0" dirty="0" smtClean="0"/>
              </a:p>
              <a:p>
                <a:r>
                  <a:rPr lang="en-US" baseline="0" dirty="0" smtClean="0"/>
                  <a:t>The theorem reads: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local truncation error of an IVP solver is of order </a:t>
                </a:r>
                <a:r>
                  <a:rPr lang="en-US" b="0" i="0" smtClean="0">
                    <a:latin typeface="Cambria Math" panose="02040503050406030204" pitchFamily="18" charset="0"/>
                  </a:rPr>
                  <a:t>𝑞</a:t>
                </a:r>
                <a:r>
                  <a:rPr lang="en-US" dirty="0" smtClean="0"/>
                  <a:t> in the step size </a:t>
                </a:r>
                <a:r>
                  <a:rPr lang="en-US" i="0">
                    <a:latin typeface="Cambria Math" panose="02040503050406030204" pitchFamily="18" charset="0"/>
                  </a:rPr>
                  <a:t>ℎ</a:t>
                </a:r>
                <a:r>
                  <a:rPr lang="en-US" dirty="0" smtClean="0"/>
                  <a:t>, then the global truncation error </a:t>
                </a:r>
                <a:r>
                  <a:rPr lang="en-US" dirty="0"/>
                  <a:t>is of order </a:t>
                </a:r>
                <a:r>
                  <a:rPr lang="en-US" i="0">
                    <a:latin typeface="Cambria Math" panose="02040503050406030204" pitchFamily="18" charset="0"/>
                  </a:rPr>
                  <a:t>𝑞</a:t>
                </a:r>
                <a:r>
                  <a:rPr lang="en-US" b="0" i="0" smtClean="0">
                    <a:latin typeface="Cambria Math" panose="02040503050406030204" pitchFamily="18" charset="0"/>
                  </a:rPr>
                  <a:t>−1</a:t>
                </a:r>
                <a:r>
                  <a:rPr lang="en-US" dirty="0"/>
                  <a:t> in the step size </a:t>
                </a:r>
                <a:r>
                  <a:rPr lang="en-US" i="0">
                    <a:latin typeface="Cambria Math" panose="02040503050406030204" pitchFamily="18" charset="0"/>
                  </a:rPr>
                  <a:t>ℎ</a:t>
                </a:r>
                <a:endParaRPr lang="en-US" dirty="0" smtClean="0"/>
              </a:p>
              <a:p>
                <a:endParaRPr lang="en-US" dirty="0" smtClean="0"/>
              </a:p>
              <a:p>
                <a:r>
                  <a:rPr lang="en-US" dirty="0" smtClean="0"/>
                  <a:t>This</a:t>
                </a:r>
                <a:r>
                  <a:rPr lang="en-US" baseline="0" dirty="0" smtClean="0"/>
                  <a:t> theorem has a very high practical value as we will progressively learn in the reminder of this course</a:t>
                </a:r>
              </a:p>
              <a:p>
                <a:endParaRPr lang="en-US" baseline="0" dirty="0" smtClean="0"/>
              </a:p>
              <a:p>
                <a:r>
                  <a:rPr lang="en-US" baseline="0" dirty="0" smtClean="0"/>
                  <a:t>First consequence, which we use now, it allows to know the order of the global truncation error of an IVP solver if we know the order of the local truncation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Euler’s method we just derived two slides ago that the local truncation </a:t>
                </a:r>
                <a:r>
                  <a:rPr lang="en-US" dirty="0" smtClean="0"/>
                  <a:t>error in order 2</a:t>
                </a:r>
                <a:r>
                  <a:rPr lang="en-US" dirty="0"/>
                  <a:t> in the step size </a:t>
                </a:r>
                <a:r>
                  <a:rPr lang="en-US" i="0">
                    <a:latin typeface="Cambria Math" panose="02040503050406030204" pitchFamily="18" charset="0"/>
                  </a:rPr>
                  <a:t>ℎ</a:t>
                </a:r>
                <a:endParaRPr lang="en-CA"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Consequently the </a:t>
                </a:r>
                <a:r>
                  <a:rPr lang="en-US" dirty="0" err="1" smtClean="0"/>
                  <a:t>lgobal</a:t>
                </a:r>
                <a:r>
                  <a:rPr lang="en-US" dirty="0" smtClean="0"/>
                  <a:t> truncation </a:t>
                </a:r>
                <a:r>
                  <a:rPr lang="en-US" dirty="0"/>
                  <a:t>error in order </a:t>
                </a:r>
                <a:r>
                  <a:rPr lang="en-US" dirty="0" smtClean="0"/>
                  <a:t>1 </a:t>
                </a:r>
                <a:r>
                  <a:rPr lang="en-US" dirty="0"/>
                  <a:t>in the step size </a:t>
                </a:r>
                <a:r>
                  <a:rPr lang="en-US" i="0">
                    <a:latin typeface="Cambria Math" panose="02040503050406030204" pitchFamily="18" charset="0"/>
                  </a:rPr>
                  <a:t>ℎ</a:t>
                </a:r>
                <a:endParaRPr lang="en-CA" dirty="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7</a:t>
            </a:fld>
            <a:endParaRPr lang="en-CA"/>
          </a:p>
        </p:txBody>
      </p:sp>
    </p:spTree>
    <p:extLst>
      <p:ext uri="{BB962C8B-B14F-4D97-AF65-F5344CB8AC3E}">
        <p14:creationId xmlns:p14="http://schemas.microsoft.com/office/powerpoint/2010/main" val="112716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did for quadrature methods, we can develop an estimation formula of the global truncation error based on the knowledge of it’s order</a:t>
                </a:r>
              </a:p>
              <a:p>
                <a:endParaRPr lang="en-US" dirty="0" smtClean="0"/>
              </a:p>
              <a:p>
                <a:r>
                  <a:rPr lang="en-US" dirty="0" smtClean="0"/>
                  <a:t>We follow exactly the same procedure.</a:t>
                </a:r>
              </a:p>
              <a:p>
                <a:r>
                  <a:rPr lang="en-US" dirty="0" smtClean="0"/>
                  <a:t>I encourage you to review the lecture on the Richardson</a:t>
                </a:r>
                <a:r>
                  <a:rPr lang="en-US" baseline="0" dirty="0" smtClean="0"/>
                  <a:t> error formula in the lesson on numerical integration in case you face difficulties in the coming developments</a:t>
                </a:r>
              </a:p>
              <a:p>
                <a:endParaRPr lang="en-US" baseline="0" dirty="0" smtClean="0"/>
              </a:p>
              <a:p>
                <a:r>
                  <a:rPr lang="en-US" baseline="0" dirty="0" smtClean="0"/>
                  <a:t>To start, let us a</a:t>
                </a:r>
                <a:r>
                  <a:rPr lang="en-US" dirty="0" smtClean="0"/>
                  <a:t>ssume we want to estimate the truncation error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CA" dirty="0" smtClean="0"/>
                  <a:t> of our approximation</a:t>
                </a:r>
                <a:r>
                  <a:rPr lang="en-CA" baseline="0" dirty="0" smtClean="0"/>
                  <a:t> </a:t>
                </a:r>
                <a:r>
                  <a:rPr lang="en-CA" baseline="0" dirty="0" err="1" smtClean="0"/>
                  <a:t>wi</a:t>
                </a:r>
                <a:endParaRPr lang="en-CA" baseline="0" dirty="0" smtClean="0"/>
              </a:p>
              <a:p>
                <a:endParaRPr lang="en-US" baseline="0" dirty="0" smtClean="0"/>
              </a:p>
              <a:p>
                <a:r>
                  <a:rPr lang="en-US" dirty="0" smtClean="0"/>
                  <a:t>We can produce two approximations using two different step sizes</a:t>
                </a:r>
              </a:p>
              <a:p>
                <a:r>
                  <a:rPr lang="en-US" dirty="0" smtClean="0"/>
                  <a:t>In</a:t>
                </a:r>
                <a:r>
                  <a:rPr lang="en-US" baseline="0" dirty="0" smtClean="0"/>
                  <a:t> equations:</a:t>
                </a:r>
              </a:p>
              <a:p>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baseline="0" dirty="0" smtClean="0"/>
                  <a:t> if we use a step size h1</a:t>
                </a:r>
              </a:p>
              <a:p>
                <a:endParaRPr lang="en-US" baseline="0" dirty="0" smtClean="0"/>
              </a:p>
              <a:p>
                <a:r>
                  <a:rPr lang="en-US" baseline="0" dirty="0" smtClean="0"/>
                  <a:t>But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oMath>
                </a14:m>
                <a:r>
                  <a:rPr lang="en-US" baseline="0" dirty="0" smtClean="0"/>
                  <a:t> is as well equal to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baseline="0" dirty="0" smtClean="0"/>
                  <a:t> is we use a step size h2</a:t>
                </a:r>
              </a:p>
              <a:p>
                <a:endParaRPr lang="en-US" baseline="0" dirty="0" smtClean="0"/>
              </a:p>
              <a:p>
                <a:endParaRPr lang="en-CA"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did for quadrature methods, we can develop an estimation formula of the global truncation error based on the knowledge of it’s order</a:t>
                </a:r>
              </a:p>
              <a:p>
                <a:endParaRPr lang="en-US" dirty="0" smtClean="0"/>
              </a:p>
              <a:p>
                <a:r>
                  <a:rPr lang="en-US" dirty="0" smtClean="0"/>
                  <a:t>We follow exactly the same procedure.</a:t>
                </a:r>
              </a:p>
              <a:p>
                <a:r>
                  <a:rPr lang="en-US" dirty="0" smtClean="0"/>
                  <a:t>I encourage you to review the lecture on the Richardson</a:t>
                </a:r>
                <a:r>
                  <a:rPr lang="en-US" baseline="0" dirty="0" smtClean="0"/>
                  <a:t> error formula in the lesson on numerical integration in case you face difficulties in the coming developments</a:t>
                </a:r>
              </a:p>
              <a:p>
                <a:endParaRPr lang="en-US" baseline="0" dirty="0" smtClean="0"/>
              </a:p>
              <a:p>
                <a:r>
                  <a:rPr lang="en-US" baseline="0" dirty="0" smtClean="0"/>
                  <a:t>To start, let us </a:t>
                </a:r>
                <a:r>
                  <a:rPr lang="en-US" baseline="0" dirty="0" smtClean="0"/>
                  <a:t>a</a:t>
                </a:r>
                <a:r>
                  <a:rPr lang="en-US" dirty="0" smtClean="0"/>
                  <a:t>ssume we want to estimate the truncation error in </a:t>
                </a:r>
                <a:r>
                  <a:rPr lang="en-US" i="0">
                    <a:latin typeface="Cambria Math" panose="02040503050406030204" pitchFamily="18" charset="0"/>
                  </a:rPr>
                  <a:t>𝑡_𝑖</a:t>
                </a:r>
                <a:r>
                  <a:rPr lang="en-CA" dirty="0" smtClean="0"/>
                  <a:t> of our approximation</a:t>
                </a:r>
                <a:r>
                  <a:rPr lang="en-CA" baseline="0" dirty="0" smtClean="0"/>
                  <a:t> </a:t>
                </a:r>
                <a:r>
                  <a:rPr lang="en-CA" baseline="0" dirty="0" err="1" smtClean="0"/>
                  <a:t>wi</a:t>
                </a:r>
                <a:endParaRPr lang="en-CA" baseline="0" dirty="0" smtClean="0"/>
              </a:p>
              <a:p>
                <a:endParaRPr lang="en-US" baseline="0" dirty="0" smtClean="0"/>
              </a:p>
              <a:p>
                <a:r>
                  <a:rPr lang="en-US" dirty="0" smtClean="0"/>
                  <a:t>We can produce two approximations using two different step sizes</a:t>
                </a:r>
              </a:p>
              <a:p>
                <a:r>
                  <a:rPr lang="en-US" dirty="0" smtClean="0"/>
                  <a:t>In</a:t>
                </a:r>
                <a:r>
                  <a:rPr lang="en-US" baseline="0" dirty="0" smtClean="0"/>
                  <a:t> equations:</a:t>
                </a:r>
              </a:p>
              <a:p>
                <a:pPr/>
                <a:r>
                  <a:rPr lang="en-US" b="0" i="0" smtClean="0">
                    <a:latin typeface="Cambria Math" panose="02040503050406030204" pitchFamily="18" charset="0"/>
                  </a:rPr>
                  <a:t>𝑦(𝑡_𝑖 )</a:t>
                </a:r>
                <a:r>
                  <a:rPr lang="en-US" i="0">
                    <a:latin typeface="Cambria Math" panose="02040503050406030204" pitchFamily="18" charset="0"/>
                  </a:rPr>
                  <a:t>=</a:t>
                </a:r>
                <a:r>
                  <a:rPr lang="en-US" b="0" i="0" smtClean="0">
                    <a:latin typeface="Cambria Math" panose="02040503050406030204" pitchFamily="18" charset="0"/>
                  </a:rPr>
                  <a:t>𝑤_𝑖</a:t>
                </a:r>
                <a:r>
                  <a:rPr lang="en-US" b="0" i="0">
                    <a:latin typeface="Cambria Math" panose="02040503050406030204" pitchFamily="18" charset="0"/>
                  </a:rPr>
                  <a:t> </a:t>
                </a:r>
                <a:r>
                  <a:rPr lang="en-US" i="0">
                    <a:latin typeface="Cambria Math" panose="02040503050406030204" pitchFamily="18" charset="0"/>
                  </a:rPr>
                  <a:t>(ℎ_1 )+𝐸(ℎ_1 )</a:t>
                </a:r>
                <a:r>
                  <a:rPr lang="en-US" baseline="0" dirty="0" smtClean="0"/>
                  <a:t> if we use a step size h1</a:t>
                </a:r>
              </a:p>
              <a:p>
                <a:pPr/>
                <a:endParaRPr lang="en-US" baseline="0" dirty="0" smtClean="0"/>
              </a:p>
              <a:p>
                <a:pPr/>
                <a:r>
                  <a:rPr lang="en-US" baseline="0" dirty="0" smtClean="0"/>
                  <a:t>But </a:t>
                </a:r>
                <a:r>
                  <a:rPr lang="en-US" b="0" i="0" smtClean="0">
                    <a:latin typeface="Cambria Math" panose="02040503050406030204" pitchFamily="18" charset="0"/>
                  </a:rPr>
                  <a:t>𝑦</a:t>
                </a:r>
                <a:r>
                  <a:rPr lang="en-US" b="0" i="0" smtClean="0">
                    <a:latin typeface="Cambria Math" panose="02040503050406030204" pitchFamily="18" charset="0"/>
                  </a:rPr>
                  <a:t>(𝑡_𝑖 )</a:t>
                </a:r>
                <a:r>
                  <a:rPr lang="en-US" baseline="0" dirty="0" smtClean="0"/>
                  <a:t> is as well equal to </a:t>
                </a:r>
                <a:r>
                  <a:rPr lang="en-US" i="0">
                    <a:latin typeface="Cambria Math" panose="02040503050406030204" pitchFamily="18" charset="0"/>
                  </a:rPr>
                  <a:t>𝑤</a:t>
                </a:r>
                <a:r>
                  <a:rPr lang="en-US" i="0" smtClean="0">
                    <a:latin typeface="Cambria Math" panose="02040503050406030204" pitchFamily="18" charset="0"/>
                  </a:rPr>
                  <a:t>_</a:t>
                </a:r>
                <a:r>
                  <a:rPr lang="en-US" i="0">
                    <a:latin typeface="Cambria Math" panose="02040503050406030204" pitchFamily="18" charset="0"/>
                  </a:rPr>
                  <a:t>𝑖 (ℎ_2 )+𝐸(ℎ_2 )</a:t>
                </a:r>
                <a:r>
                  <a:rPr lang="en-US" baseline="0" dirty="0" smtClean="0"/>
                  <a:t> is we use a step size h2</a:t>
                </a:r>
              </a:p>
              <a:p>
                <a:pPr/>
                <a:endParaRPr lang="en-US" baseline="0" dirty="0" smtClean="0"/>
              </a:p>
              <a:p>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8</a:t>
            </a:fld>
            <a:endParaRPr lang="en-CA"/>
          </a:p>
        </p:txBody>
      </p:sp>
    </p:spTree>
    <p:extLst>
      <p:ext uri="{BB962C8B-B14F-4D97-AF65-F5344CB8AC3E}">
        <p14:creationId xmlns:p14="http://schemas.microsoft.com/office/powerpoint/2010/main" val="45645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Let us assume that</a:t>
                </a:r>
                <a:r>
                  <a:rPr lang="en-US" baseline="0" dirty="0" smtClean="0"/>
                  <a:t> t</a:t>
                </a:r>
                <a:r>
                  <a:rPr lang="en-US" dirty="0" smtClean="0"/>
                  <a:t>he global</a:t>
                </a:r>
                <a:r>
                  <a:rPr lang="en-US" baseline="0" dirty="0" smtClean="0"/>
                  <a:t> truncation error of our IVP solver is in order q</a:t>
                </a:r>
              </a:p>
              <a:p>
                <a:endParaRPr lang="en-US" baseline="0" dirty="0" smtClean="0"/>
              </a:p>
              <a:p>
                <a:r>
                  <a:rPr lang="en-US" baseline="0" dirty="0" smtClean="0"/>
                  <a:t>In this case we can write that</a:t>
                </a:r>
              </a:p>
              <a:p>
                <a:endParaRPr lang="en-US" baseline="0" dirty="0" smtClean="0"/>
              </a:p>
              <a:p>
                <a:r>
                  <a:rPr lang="en-US" baseline="0" dirty="0" smtClean="0"/>
                  <a:t>the global truncation error when using the step size h1 is about </a:t>
                </a:r>
                <a14:m>
                  <m:oMath xmlns:m="http://schemas.openxmlformats.org/officeDocument/2006/math">
                    <m:r>
                      <a:rPr lang="en-US" sz="1200" i="1" smtClean="0">
                        <a:latin typeface="Cambria Math" panose="02040503050406030204" pitchFamily="18" charset="0"/>
                        <a:ea typeface="Cambria Math" panose="02040503050406030204" pitchFamily="18" charset="0"/>
                      </a:rPr>
                      <m:t>𝐶</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𝑞</m:t>
                        </m:r>
                      </m:sup>
                    </m:sSubSup>
                  </m:oMath>
                </a14:m>
                <a:endParaRPr lang="en-CA" dirty="0" smtClean="0"/>
              </a:p>
              <a:p>
                <a:r>
                  <a:rPr lang="en-US" dirty="0" smtClean="0"/>
                  <a:t>and </a:t>
                </a:r>
                <a:r>
                  <a:rPr lang="en-US" baseline="0" dirty="0" smtClean="0"/>
                  <a:t>the global truncation error when using the step size h2 is about </a:t>
                </a:r>
                <a14:m>
                  <m:oMath xmlns:m="http://schemas.openxmlformats.org/officeDocument/2006/math">
                    <m:r>
                      <a:rPr lang="en-US" sz="1200" i="1" smtClean="0">
                        <a:latin typeface="Cambria Math" panose="02040503050406030204" pitchFamily="18" charset="0"/>
                        <a:ea typeface="Cambria Math" panose="02040503050406030204" pitchFamily="18" charset="0"/>
                      </a:rPr>
                      <m:t>𝐶</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ea typeface="Cambria Math" panose="02040503050406030204" pitchFamily="18" charset="0"/>
                          </a:rPr>
                          <m:t>𝑞</m:t>
                        </m:r>
                      </m:sup>
                    </m:sSubSup>
                  </m:oMath>
                </a14:m>
                <a:endParaRPr lang="en-CA" dirty="0" smtClean="0"/>
              </a:p>
              <a:p>
                <a:endParaRPr lang="en-US" dirty="0" smtClean="0"/>
              </a:p>
              <a:p>
                <a:r>
                  <a:rPr lang="en-US" dirty="0" smtClean="0"/>
                  <a:t>Combining these relations results</a:t>
                </a:r>
                <a:r>
                  <a:rPr lang="en-US" baseline="0" dirty="0" smtClean="0"/>
                  <a:t> in </a:t>
                </a:r>
                <a14:m>
                  <m:oMath xmlns:m="http://schemas.openxmlformats.org/officeDocument/2006/math">
                    <m:f>
                      <m:fPr>
                        <m:ctrlPr>
                          <a:rPr lang="en-US" sz="1200" i="1" smtClean="0">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𝐸</m:t>
                            </m:r>
                            <m:r>
                              <a:rPr lang="en-US" sz="1200" i="1">
                                <a:latin typeface="Cambria Math" panose="02040503050406030204" pitchFamily="18" charset="0"/>
                              </a:rPr>
                              <m:t>(</m:t>
                            </m:r>
                            <m:r>
                              <a:rPr lang="en-US" sz="1200" i="1">
                                <a:latin typeface="Cambria Math" panose="02040503050406030204" pitchFamily="18" charset="0"/>
                              </a:rPr>
                              <m:t>h</m:t>
                            </m:r>
                          </m:e>
                          <m:sub>
                            <m:r>
                              <a:rPr lang="en-US" sz="1200" i="1">
                                <a:latin typeface="Cambria Math" panose="02040503050406030204" pitchFamily="18" charset="0"/>
                              </a:rPr>
                              <m:t>1</m:t>
                            </m:r>
                          </m:sub>
                        </m:sSub>
                        <m:r>
                          <a:rPr lang="en-US" sz="1200" i="1">
                            <a:latin typeface="Cambria Math" panose="02040503050406030204" pitchFamily="18" charset="0"/>
                          </a:rPr>
                          <m:t>)</m:t>
                        </m:r>
                      </m:num>
                      <m:den>
                        <m:r>
                          <a:rPr lang="en-US" sz="1200" i="1">
                            <a:latin typeface="Cambria Math" panose="02040503050406030204" pitchFamily="18" charset="0"/>
                          </a:rPr>
                          <m:t>𝐸</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2</m:t>
                            </m:r>
                          </m:sub>
                        </m:sSub>
                        <m:r>
                          <a:rPr lang="en-US" sz="1200" i="1">
                            <a:latin typeface="Cambria Math" panose="02040503050406030204" pitchFamily="18" charset="0"/>
                          </a:rPr>
                          <m:t>)</m:t>
                        </m:r>
                      </m:den>
                    </m:f>
                    <m:r>
                      <a:rPr lang="en-US" sz="1200" i="1" smtClean="0">
                        <a:latin typeface="Cambria Math" panose="02040503050406030204" pitchFamily="18" charset="0"/>
                        <a:ea typeface="Cambria Math" panose="02040503050406030204" pitchFamily="18" charset="0"/>
                      </a:rPr>
                      <m:t>≅</m:t>
                    </m:r>
                    <m:f>
                      <m:fPr>
                        <m:ctrlPr>
                          <a:rPr lang="en-US" sz="1200" i="1" smtClean="0">
                            <a:latin typeface="Cambria Math" panose="02040503050406030204" pitchFamily="18" charset="0"/>
                            <a:ea typeface="Cambria Math" panose="02040503050406030204" pitchFamily="18" charset="0"/>
                          </a:rPr>
                        </m:ctrlPr>
                      </m:fPr>
                      <m:num>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𝑞</m:t>
                            </m:r>
                          </m:sup>
                        </m:sSubSup>
                      </m:num>
                      <m:den>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ea typeface="Cambria Math" panose="02040503050406030204" pitchFamily="18" charset="0"/>
                              </a:rPr>
                              <m:t>𝑞</m:t>
                            </m:r>
                          </m:sup>
                        </m:sSubSup>
                      </m:den>
                    </m:f>
                  </m:oMath>
                </a14:m>
                <a:endParaRPr lang="en-CA" dirty="0" smtClean="0"/>
              </a:p>
              <a:p>
                <a:endParaRPr lang="en-US" dirty="0" smtClean="0"/>
              </a:p>
              <a:p>
                <a:r>
                  <a:rPr lang="en-US" dirty="0" smtClean="0"/>
                  <a:t>Using our previous result allow us to write</a:t>
                </a:r>
              </a:p>
              <a:p>
                <a:endParaRPr lang="en-US" dirty="0" smtClean="0"/>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𝑞</m:t>
                              </m:r>
                            </m:sup>
                          </m:sSubSup>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𝑞</m:t>
                              </m:r>
                            </m:sup>
                          </m:sSubSup>
                        </m:den>
                      </m:f>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m:oMathPara>
                </a14:m>
                <a:endParaRPr lang="en-CA" dirty="0" smtClean="0"/>
              </a:p>
              <a:p>
                <a:endParaRPr lang="en-US" dirty="0" smtClean="0"/>
              </a:p>
              <a:p>
                <a:r>
                  <a:rPr lang="en-US" dirty="0" smtClean="0"/>
                  <a:t>Solving for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smtClean="0"/>
                  <a:t> gives us the estimation of the truncation error:</a:t>
                </a:r>
              </a:p>
              <a:p>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i="1">
                                      <a:latin typeface="Cambria Math" panose="02040503050406030204" pitchFamily="18" charset="0"/>
                                      <a:ea typeface="Cambria Math" panose="02040503050406030204" pitchFamily="18" charset="0"/>
                                    </a:rPr>
                                    <m:t>𝑞</m:t>
                                  </m:r>
                                </m:sup>
                              </m:sSup>
                              <m:r>
                                <a:rPr lang="en-US" i="1">
                                  <a:latin typeface="Cambria Math" panose="02040503050406030204" pitchFamily="18" charset="0"/>
                                  <a:ea typeface="Cambria Math" panose="02040503050406030204" pitchFamily="18" charset="0"/>
                                </a:rPr>
                                <m:t>−1</m:t>
                              </m:r>
                            </m:den>
                          </m:f>
                        </m:e>
                      </m:d>
                    </m:oMath>
                  </m:oMathPara>
                </a14:m>
                <a:endParaRPr lang="en-CA" dirty="0" smtClean="0"/>
              </a:p>
              <a:p>
                <a:pPr marL="0" indent="0">
                  <a:buNone/>
                </a:pPr>
                <a:endParaRPr lang="en-US" dirty="0" smtClean="0"/>
              </a:p>
              <a:p>
                <a:pPr marL="0" indent="0">
                  <a:buNone/>
                </a:pPr>
                <a:r>
                  <a:rPr lang="en-US" dirty="0" smtClean="0"/>
                  <a:t>This formula</a:t>
                </a:r>
                <a:r>
                  <a:rPr lang="en-US" baseline="0" dirty="0" smtClean="0"/>
                  <a:t> is called the Richardson error formula</a:t>
                </a:r>
              </a:p>
              <a:p>
                <a:pPr marL="0" indent="0">
                  <a:buNone/>
                </a:pPr>
                <a:endParaRPr lang="en-CA" dirty="0"/>
              </a:p>
            </p:txBody>
          </p:sp>
        </mc:Choice>
        <mc:Fallback xmlns="">
          <p:sp>
            <p:nvSpPr>
              <p:cNvPr id="3" name="Notes Placeholder 2"/>
              <p:cNvSpPr>
                <a:spLocks noGrp="1"/>
              </p:cNvSpPr>
              <p:nvPr>
                <p:ph type="body" idx="1"/>
              </p:nvPr>
            </p:nvSpPr>
            <p:spPr/>
            <p:txBody>
              <a:bodyPr/>
              <a:lstStyle/>
              <a:p>
                <a:r>
                  <a:rPr lang="en-US" dirty="0" smtClean="0"/>
                  <a:t>Let us assume that</a:t>
                </a:r>
                <a:r>
                  <a:rPr lang="en-US" baseline="0" dirty="0" smtClean="0"/>
                  <a:t> t</a:t>
                </a:r>
                <a:r>
                  <a:rPr lang="en-US" dirty="0" smtClean="0"/>
                  <a:t>he global</a:t>
                </a:r>
                <a:r>
                  <a:rPr lang="en-US" baseline="0" dirty="0" smtClean="0"/>
                  <a:t> truncation error of our IVP solver is in order q</a:t>
                </a:r>
              </a:p>
              <a:p>
                <a:endParaRPr lang="en-US" baseline="0" dirty="0" smtClean="0"/>
              </a:p>
              <a:p>
                <a:r>
                  <a:rPr lang="en-US" baseline="0" dirty="0" smtClean="0"/>
                  <a:t>In this case we can write that</a:t>
                </a:r>
              </a:p>
              <a:p>
                <a:endParaRPr lang="en-US" baseline="0" dirty="0" smtClean="0"/>
              </a:p>
              <a:p>
                <a:r>
                  <a:rPr lang="en-US" baseline="0" dirty="0" smtClean="0"/>
                  <a:t>the global truncation error when using the step size h1 is about </a:t>
                </a:r>
                <a:r>
                  <a:rPr lang="en-US" sz="1200" i="0" smtClean="0">
                    <a:latin typeface="Cambria Math" panose="02040503050406030204" pitchFamily="18" charset="0"/>
                    <a:ea typeface="Cambria Math" panose="02040503050406030204" pitchFamily="18" charset="0"/>
                  </a:rPr>
                  <a:t>𝐶</a:t>
                </a:r>
                <a:r>
                  <a:rPr lang="en-US" sz="1200" i="0">
                    <a:latin typeface="Cambria Math" panose="02040503050406030204" pitchFamily="18" charset="0"/>
                    <a:ea typeface="Cambria Math" panose="02040503050406030204" pitchFamily="18" charset="0"/>
                  </a:rPr>
                  <a:t>ℎ_1^</a:t>
                </a:r>
                <a:r>
                  <a:rPr lang="en-US" sz="1200" b="0" i="0" smtClean="0">
                    <a:latin typeface="Cambria Math" panose="02040503050406030204" pitchFamily="18" charset="0"/>
                    <a:ea typeface="Cambria Math" panose="02040503050406030204" pitchFamily="18" charset="0"/>
                  </a:rPr>
                  <a:t>𝑞</a:t>
                </a:r>
                <a:endParaRPr lang="en-CA" dirty="0" smtClean="0"/>
              </a:p>
              <a:p>
                <a:r>
                  <a:rPr lang="en-US" dirty="0" smtClean="0"/>
                  <a:t>and </a:t>
                </a:r>
                <a:r>
                  <a:rPr lang="en-US" baseline="0" dirty="0" smtClean="0"/>
                  <a:t>the global truncation error when using the step size h2 is about </a:t>
                </a:r>
                <a:r>
                  <a:rPr lang="en-US" sz="1200" i="0" smtClean="0">
                    <a:latin typeface="Cambria Math" panose="02040503050406030204" pitchFamily="18" charset="0"/>
                    <a:ea typeface="Cambria Math" panose="02040503050406030204" pitchFamily="18" charset="0"/>
                  </a:rPr>
                  <a:t>𝐶</a:t>
                </a:r>
                <a:r>
                  <a:rPr lang="en-US" sz="1200" i="0">
                    <a:latin typeface="Cambria Math" panose="02040503050406030204" pitchFamily="18" charset="0"/>
                    <a:ea typeface="Cambria Math" panose="02040503050406030204" pitchFamily="18" charset="0"/>
                  </a:rPr>
                  <a:t>ℎ_</a:t>
                </a:r>
                <a:r>
                  <a:rPr lang="en-US" sz="1200" b="0" i="0" smtClean="0">
                    <a:latin typeface="Cambria Math" panose="02040503050406030204" pitchFamily="18" charset="0"/>
                    <a:ea typeface="Cambria Math" panose="02040503050406030204" pitchFamily="18" charset="0"/>
                  </a:rPr>
                  <a:t>2</a:t>
                </a:r>
                <a:r>
                  <a:rPr lang="en-US" sz="1200" b="0" i="0">
                    <a:latin typeface="Cambria Math" panose="02040503050406030204" pitchFamily="18" charset="0"/>
                    <a:ea typeface="Cambria Math" panose="02040503050406030204" pitchFamily="18" charset="0"/>
                  </a:rPr>
                  <a:t>^</a:t>
                </a:r>
                <a:r>
                  <a:rPr lang="en-US" sz="1200" b="0" i="0" smtClean="0">
                    <a:latin typeface="Cambria Math" panose="02040503050406030204" pitchFamily="18" charset="0"/>
                    <a:ea typeface="Cambria Math" panose="02040503050406030204" pitchFamily="18" charset="0"/>
                  </a:rPr>
                  <a:t>𝑞</a:t>
                </a:r>
                <a:endParaRPr lang="en-CA" dirty="0" smtClean="0"/>
              </a:p>
              <a:p>
                <a:endParaRPr lang="en-US" dirty="0" smtClean="0"/>
              </a:p>
              <a:p>
                <a:r>
                  <a:rPr lang="en-US" dirty="0" smtClean="0"/>
                  <a:t>Combining these relations results</a:t>
                </a:r>
                <a:r>
                  <a:rPr lang="en-US" baseline="0" dirty="0" smtClean="0"/>
                  <a:t> in </a:t>
                </a:r>
                <a:r>
                  <a:rPr lang="en-US" sz="1200" i="0" smtClean="0">
                    <a:latin typeface="Cambria Math" panose="02040503050406030204" pitchFamily="18" charset="0"/>
                  </a:rPr>
                  <a:t>(</a:t>
                </a:r>
                <a:r>
                  <a:rPr lang="en-US" sz="1200" i="0">
                    <a:latin typeface="Cambria Math" panose="02040503050406030204" pitchFamily="18" charset="0"/>
                  </a:rPr>
                  <a:t>〖</a:t>
                </a:r>
                <a:r>
                  <a:rPr lang="en-US" sz="1200" i="0">
                    <a:latin typeface="Cambria Math" panose="02040503050406030204" pitchFamily="18" charset="0"/>
                  </a:rPr>
                  <a:t>𝐸(ℎ〗_1)</a:t>
                </a:r>
                <a:r>
                  <a:rPr lang="en-US" sz="1200" i="0" smtClean="0">
                    <a:latin typeface="Cambria Math" panose="02040503050406030204" pitchFamily="18" charset="0"/>
                  </a:rPr>
                  <a:t>)/(</a:t>
                </a:r>
                <a:r>
                  <a:rPr lang="en-US" sz="1200" i="0">
                    <a:latin typeface="Cambria Math" panose="02040503050406030204" pitchFamily="18" charset="0"/>
                  </a:rPr>
                  <a:t>𝐸(ℎ_2)</a:t>
                </a:r>
                <a:r>
                  <a:rPr lang="en-US" sz="1200" i="0" smtClean="0">
                    <a:latin typeface="Cambria Math" panose="02040503050406030204" pitchFamily="18" charset="0"/>
                  </a:rPr>
                  <a:t>)</a:t>
                </a:r>
                <a:r>
                  <a:rPr lang="en-US" sz="1200" i="0" smtClean="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ℎ_1^</a:t>
                </a:r>
                <a:r>
                  <a:rPr lang="en-US" sz="1200" b="0" i="0" smtClean="0">
                    <a:latin typeface="Cambria Math" panose="02040503050406030204" pitchFamily="18" charset="0"/>
                    <a:ea typeface="Cambria Math" panose="02040503050406030204" pitchFamily="18" charset="0"/>
                  </a:rPr>
                  <a:t>𝑞)/(</a:t>
                </a:r>
                <a:r>
                  <a:rPr lang="en-US" sz="1200" i="0">
                    <a:latin typeface="Cambria Math" panose="02040503050406030204" pitchFamily="18" charset="0"/>
                    <a:ea typeface="Cambria Math" panose="02040503050406030204" pitchFamily="18" charset="0"/>
                  </a:rPr>
                  <a:t>ℎ_</a:t>
                </a:r>
                <a:r>
                  <a:rPr lang="en-US" sz="1200" b="0" i="0" smtClean="0">
                    <a:latin typeface="Cambria Math" panose="02040503050406030204" pitchFamily="18" charset="0"/>
                    <a:ea typeface="Cambria Math" panose="02040503050406030204" pitchFamily="18" charset="0"/>
                  </a:rPr>
                  <a:t>2^𝑞 )</a:t>
                </a:r>
                <a:endParaRPr lang="en-CA" dirty="0" smtClean="0"/>
              </a:p>
              <a:p>
                <a:endParaRPr lang="en-US" dirty="0" smtClean="0"/>
              </a:p>
              <a:p>
                <a:r>
                  <a:rPr lang="en-US" dirty="0" smtClean="0"/>
                  <a:t>Using our previous result allow us to write</a:t>
                </a:r>
              </a:p>
              <a:p>
                <a:endParaRPr lang="en-US" dirty="0" smtClean="0"/>
              </a:p>
              <a:p>
                <a:pPr/>
                <a:r>
                  <a:rPr lang="en-US" i="0">
                    <a:latin typeface="Cambria Math" panose="02040503050406030204" pitchFamily="18" charset="0"/>
                  </a:rPr>
                  <a:t>𝑤</a:t>
                </a:r>
                <a:r>
                  <a:rPr lang="en-US" i="0" smtClean="0">
                    <a:latin typeface="Cambria Math" panose="02040503050406030204" pitchFamily="18" charset="0"/>
                  </a:rPr>
                  <a:t>_</a:t>
                </a:r>
                <a:r>
                  <a:rPr lang="en-US" i="0">
                    <a:latin typeface="Cambria Math" panose="02040503050406030204" pitchFamily="18" charset="0"/>
                  </a:rPr>
                  <a:t>𝑖 (ℎ_1 )+</a:t>
                </a:r>
                <a:r>
                  <a:rPr lang="en-US" i="0">
                    <a:latin typeface="Cambria Math" panose="02040503050406030204" pitchFamily="18" charset="0"/>
                    <a:ea typeface="Cambria Math" panose="02040503050406030204" pitchFamily="18" charset="0"/>
                  </a:rPr>
                  <a:t>(ℎ_1^𝑞)/(ℎ_2^𝑞 ) </a:t>
                </a:r>
                <a:r>
                  <a:rPr lang="en-US" i="0">
                    <a:latin typeface="Cambria Math" panose="02040503050406030204" pitchFamily="18" charset="0"/>
                  </a:rPr>
                  <a:t>𝐸(ℎ_2 )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𝑤_𝑖 (ℎ_2 )+𝐸(ℎ_2 )</a:t>
                </a:r>
                <a:endParaRPr lang="en-CA" dirty="0" smtClean="0"/>
              </a:p>
              <a:p>
                <a:endParaRPr lang="en-US" dirty="0" smtClean="0"/>
              </a:p>
              <a:p>
                <a:r>
                  <a:rPr lang="en-US" dirty="0" smtClean="0"/>
                  <a:t>Solving for </a:t>
                </a:r>
                <a:r>
                  <a:rPr lang="en-US" i="0">
                    <a:latin typeface="Cambria Math" panose="02040503050406030204" pitchFamily="18" charset="0"/>
                  </a:rPr>
                  <a:t>𝐸(ℎ_2 )</a:t>
                </a:r>
                <a:r>
                  <a:rPr lang="en-US" dirty="0" smtClean="0"/>
                  <a:t> gives us the estimation of the truncation error:</a:t>
                </a:r>
              </a:p>
              <a:p>
                <a:endParaRPr lang="en-US" dirty="0"/>
              </a:p>
              <a:p>
                <a:pPr marL="0" indent="0">
                  <a:buNone/>
                </a:pPr>
                <a:r>
                  <a:rPr lang="en-US" i="0">
                    <a:latin typeface="Cambria Math" panose="02040503050406030204" pitchFamily="18" charset="0"/>
                  </a:rPr>
                  <a:t>𝐸(ℎ_2 )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𝑤_𝑖 (ℎ_2 )−𝑤_𝑖 (ℎ_1 )</a:t>
                </a:r>
                <a:r>
                  <a:rPr lang="en-US" i="0">
                    <a:latin typeface="Cambria Math" panose="02040503050406030204" pitchFamily="18" charset="0"/>
                    <a:ea typeface="Cambria Math" panose="02040503050406030204" pitchFamily="18" charset="0"/>
                  </a:rPr>
                  <a:t>)/((ℎ_1/ℎ_2 )^𝑞−1)|</a:t>
                </a:r>
                <a:endParaRPr lang="en-CA" dirty="0" smtClean="0"/>
              </a:p>
              <a:p>
                <a:pPr marL="0" indent="0">
                  <a:buNone/>
                </a:pPr>
                <a:endParaRPr lang="en-US" dirty="0" smtClean="0"/>
              </a:p>
              <a:p>
                <a:pPr marL="0" indent="0">
                  <a:buNone/>
                </a:pPr>
                <a:r>
                  <a:rPr lang="en-US" dirty="0" smtClean="0"/>
                  <a:t>This formula</a:t>
                </a:r>
                <a:r>
                  <a:rPr lang="en-US" baseline="0" dirty="0" smtClean="0"/>
                  <a:t> is called the Richardson error formula</a:t>
                </a:r>
              </a:p>
              <a:p>
                <a:pPr marL="0" indent="0">
                  <a:buNone/>
                </a:pPr>
                <a:endParaRPr lang="en-CA" dirty="0"/>
              </a:p>
            </p:txBody>
          </p:sp>
        </mc:Fallback>
      </mc:AlternateContent>
      <p:sp>
        <p:nvSpPr>
          <p:cNvPr id="4" name="Slide Number Placeholder 3"/>
          <p:cNvSpPr>
            <a:spLocks noGrp="1"/>
          </p:cNvSpPr>
          <p:nvPr>
            <p:ph type="sldNum" sz="quarter" idx="10"/>
          </p:nvPr>
        </p:nvSpPr>
        <p:spPr/>
        <p:txBody>
          <a:bodyPr/>
          <a:lstStyle/>
          <a:p>
            <a:fld id="{461FE637-F9EA-4747-90AA-AF85CD1823BC}" type="slidenum">
              <a:rPr lang="en-CA" smtClean="0"/>
              <a:t>9</a:t>
            </a:fld>
            <a:endParaRPr lang="en-CA"/>
          </a:p>
        </p:txBody>
      </p:sp>
    </p:spTree>
    <p:extLst>
      <p:ext uri="{BB962C8B-B14F-4D97-AF65-F5344CB8AC3E}">
        <p14:creationId xmlns:p14="http://schemas.microsoft.com/office/powerpoint/2010/main" val="370342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a:t>
            </a:r>
            <a:r>
              <a:rPr lang="en-US" smtClean="0"/>
              <a:t>5</a:t>
            </a:r>
            <a:endParaRPr lang="en-US" dirty="0"/>
          </a:p>
        </p:txBody>
      </p:sp>
      <p:sp>
        <p:nvSpPr>
          <p:cNvPr id="3" name="Subtitle 2"/>
          <p:cNvSpPr>
            <a:spLocks noGrp="1"/>
          </p:cNvSpPr>
          <p:nvPr>
            <p:ph type="subTitle" idx="1"/>
          </p:nvPr>
        </p:nvSpPr>
        <p:spPr/>
        <p:txBody>
          <a:bodyPr/>
          <a:lstStyle/>
          <a:p>
            <a:r>
              <a:rPr lang="en-US" dirty="0"/>
              <a:t>Local and global truncation errors</a:t>
            </a:r>
          </a:p>
        </p:txBody>
      </p:sp>
    </p:spTree>
    <p:extLst>
      <p:ext uri="{BB962C8B-B14F-4D97-AF65-F5344CB8AC3E}">
        <p14:creationId xmlns:p14="http://schemas.microsoft.com/office/powerpoint/2010/main" val="1976823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8647-2332-417B-A5BE-58954128EF5C}"/>
              </a:ext>
            </a:extLst>
          </p:cNvPr>
          <p:cNvSpPr>
            <a:spLocks noGrp="1"/>
          </p:cNvSpPr>
          <p:nvPr>
            <p:ph type="title"/>
          </p:nvPr>
        </p:nvSpPr>
        <p:spPr/>
        <p:txBody>
          <a:bodyPr>
            <a:normAutofit fontScale="90000"/>
          </a:bodyPr>
          <a:lstStyle/>
          <a:p>
            <a:r>
              <a:rPr lang="en-US" dirty="0"/>
              <a:t>Estimating </a:t>
            </a:r>
            <a:r>
              <a:rPr lang="en-US" dirty="0" smtClean="0"/>
              <a:t>global truncation </a:t>
            </a:r>
            <a:r>
              <a:rPr lang="en-US" dirty="0"/>
              <a:t>errors for </a:t>
            </a:r>
            <a:r>
              <a:rPr lang="en-US" dirty="0" smtClean="0"/>
              <a:t>IVP solvers</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2EC61-7618-4C99-A36E-D9EB86CB949F}"/>
                  </a:ext>
                </a:extLst>
              </p:cNvPr>
              <p:cNvSpPr>
                <a:spLocks noGrp="1"/>
              </p:cNvSpPr>
              <p:nvPr>
                <p:ph idx="1"/>
              </p:nvPr>
            </p:nvSpPr>
            <p:spPr/>
            <p:txBody>
              <a:bodyPr>
                <a:normAutofit/>
              </a:bodyPr>
              <a:lstStyle/>
              <a:p>
                <a:pPr marL="514350" indent="-514350">
                  <a:buFont typeface="+mj-lt"/>
                  <a:buAutoNum type="arabicPeriod"/>
                </a:pPr>
                <a:r>
                  <a:rPr lang="en-US" dirty="0" smtClean="0"/>
                  <a:t>Compute the estimations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r>
                  <a:rPr lang="en-US" dirty="0" smtClean="0"/>
                  <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of </a:t>
                </a:r>
                <a:r>
                  <a:rPr lang="en-US" dirty="0"/>
                  <a:t>the </a:t>
                </a:r>
                <a:r>
                  <a:rPr lang="en-US" dirty="0" smtClean="0"/>
                  <a:t>IVP </a:t>
                </a:r>
                <a:r>
                  <a:rPr lang="en-US" dirty="0"/>
                  <a:t>with two different 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a14:m>
                <a:endParaRPr lang="en-CA" dirty="0"/>
              </a:p>
              <a:p>
                <a:pPr marL="514350" indent="-514350">
                  <a:buFont typeface="+mj-lt"/>
                  <a:buAutoNum type="arabicPeriod"/>
                </a:pPr>
                <a:r>
                  <a:rPr lang="en-CA" dirty="0"/>
                  <a:t>Estimate the truncation with </a:t>
                </a:r>
              </a:p>
              <a:p>
                <a:pPr marL="0" indent="0">
                  <a:buNone/>
                </a:pPr>
                <a:endParaRPr lang="en-CA"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b="0" i="1" smtClean="0">
                                      <a:latin typeface="Cambria Math" panose="02040503050406030204" pitchFamily="18" charset="0"/>
                                      <a:ea typeface="Cambria Math" panose="02040503050406030204" pitchFamily="18" charset="0"/>
                                    </a:rPr>
                                    <m:t>𝑞</m:t>
                                  </m:r>
                                </m:sup>
                              </m:sSup>
                              <m:r>
                                <a:rPr lang="en-US" b="0" i="1" smtClean="0">
                                  <a:latin typeface="Cambria Math" panose="02040503050406030204" pitchFamily="18" charset="0"/>
                                  <a:ea typeface="Cambria Math" panose="02040503050406030204" pitchFamily="18" charset="0"/>
                                </a:rPr>
                                <m:t>−1</m:t>
                              </m:r>
                            </m:den>
                          </m:f>
                        </m:e>
                      </m:d>
                    </m:oMath>
                  </m:oMathPara>
                </a14:m>
                <a:endParaRPr lang="en-CA" dirty="0"/>
              </a:p>
              <a:p>
                <a:pPr marL="400050" lvl="1" indent="0">
                  <a:buNone/>
                </a:pPr>
                <a:r>
                  <a:rPr lang="en-US" sz="3200" dirty="0"/>
                  <a:t>where </a:t>
                </a:r>
                <a14:m>
                  <m:oMath xmlns:m="http://schemas.openxmlformats.org/officeDocument/2006/math">
                    <m:r>
                      <a:rPr lang="en-US" b="0" i="1" smtClean="0">
                        <a:latin typeface="Cambria Math" panose="02040503050406030204" pitchFamily="18" charset="0"/>
                      </a:rPr>
                      <m:t>𝑞</m:t>
                    </m:r>
                  </m:oMath>
                </a14:m>
                <a:r>
                  <a:rPr lang="en-CA" dirty="0"/>
                  <a:t> is the order of the truncation error of the </a:t>
                </a:r>
                <a:r>
                  <a:rPr lang="en-CA" dirty="0" smtClean="0"/>
                  <a:t>IVP solver</a:t>
                </a:r>
                <a:endParaRPr lang="en-CA" dirty="0"/>
              </a:p>
              <a:p>
                <a:pPr marL="400050" lvl="1" indent="0">
                  <a:buNone/>
                </a:pPr>
                <a:endParaRPr lang="en-CA" dirty="0"/>
              </a:p>
            </p:txBody>
          </p:sp>
        </mc:Choice>
        <mc:Fallback xmlns="">
          <p:sp>
            <p:nvSpPr>
              <p:cNvPr id="3" name="Content Placeholder 2">
                <a:extLst>
                  <a:ext uri="{FF2B5EF4-FFF2-40B4-BE49-F238E27FC236}">
                    <a16:creationId xmlns:a16="http://schemas.microsoft.com/office/drawing/2014/main" id="{9CB2EC61-7618-4C99-A36E-D9EB86CB949F}"/>
                  </a:ext>
                </a:extLst>
              </p:cNvPr>
              <p:cNvSpPr>
                <a:spLocks noGrp="1" noRot="1" noChangeAspect="1" noMove="1" noResize="1" noEditPoints="1" noAdjustHandles="1" noChangeArrowheads="1" noChangeShapeType="1" noTextEdit="1"/>
              </p:cNvSpPr>
              <p:nvPr>
                <p:ph idx="1"/>
              </p:nvPr>
            </p:nvSpPr>
            <p:spPr>
              <a:blipFill>
                <a:blip r:embed="rId3"/>
                <a:stretch>
                  <a:fillRect l="-1444" t="-2022"/>
                </a:stretch>
              </a:blipFill>
            </p:spPr>
            <p:txBody>
              <a:bodyPr/>
              <a:lstStyle/>
              <a:p>
                <a:r>
                  <a:rPr lang="en-CA">
                    <a:noFill/>
                  </a:rPr>
                  <a:t> </a:t>
                </a:r>
              </a:p>
            </p:txBody>
          </p:sp>
        </mc:Fallback>
      </mc:AlternateContent>
    </p:spTree>
    <p:extLst>
      <p:ext uri="{BB962C8B-B14F-4D97-AF65-F5344CB8AC3E}">
        <p14:creationId xmlns:p14="http://schemas.microsoft.com/office/powerpoint/2010/main" val="315411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We consider the following IVP problem:</a:t>
                </a:r>
              </a:p>
              <a:p>
                <a:endParaRPr lang="en-CA" sz="12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𝑑𝑦</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𝑦</m:t>
                              </m:r>
                            </m:e>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1</m:t>
                              </m:r>
                            </m:e>
                          </m:eqArr>
                        </m:e>
                      </m:d>
                    </m:oMath>
                  </m:oMathPara>
                </a14:m>
                <a:endParaRPr lang="en-CA" dirty="0" smtClean="0"/>
              </a:p>
              <a:p>
                <a:r>
                  <a:rPr lang="en-US" dirty="0" smtClean="0"/>
                  <a:t>Exact solution:</a:t>
                </a:r>
              </a:p>
              <a:p>
                <a:pPr marL="0"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𝑦</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i="1">
                              <a:solidFill>
                                <a:schemeClr val="tx1"/>
                              </a:solidFill>
                              <a:latin typeface="Cambria Math" panose="02040503050406030204" pitchFamily="18" charset="0"/>
                              <a:ea typeface="Cambria Math" panose="02040503050406030204" pitchFamily="18" charset="0"/>
                            </a:rPr>
                            <m:t>𝑡</m:t>
                          </m:r>
                        </m:sup>
                      </m:sSup>
                    </m:oMath>
                  </m:oMathPara>
                </a14:m>
                <a:endParaRPr lang="en-CA" dirty="0" smtClean="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325870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compute the approximations in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61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61787032"/>
                  </p:ext>
                </p:extLst>
              </p:nvPr>
            </p:nvGraphicFramePr>
            <p:xfrm>
              <a:off x="1752600" y="2718526"/>
              <a:ext cx="3886200" cy="222504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427560359"/>
                        </a:ext>
                      </a:extLst>
                    </a:gridCol>
                    <a:gridCol w="1943100">
                      <a:extLst>
                        <a:ext uri="{9D8B030D-6E8A-4147-A177-3AD203B41FA5}">
                          <a16:colId xmlns:a16="http://schemas.microsoft.com/office/drawing/2014/main" val="350886208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𝒕</m:t>
                                    </m:r>
                                  </m:e>
                                  <m:sub>
                                    <m:r>
                                      <a:rPr lang="en-US" i="1">
                                        <a:latin typeface="Cambria Math" panose="02040503050406030204" pitchFamily="18" charset="0"/>
                                      </a:rPr>
                                      <m:t>𝑖</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m:oMathPara>
                          </a14:m>
                          <a:endParaRPr lang="en-CA" dirty="0"/>
                        </a:p>
                      </a:txBody>
                      <a:tcPr/>
                    </a:tc>
                    <a:extLst>
                      <a:ext uri="{0D108BD9-81ED-4DB2-BD59-A6C34878D82A}">
                        <a16:rowId xmlns:a16="http://schemas.microsoft.com/office/drawing/2014/main" val="3092772537"/>
                      </a:ext>
                    </a:extLst>
                  </a:tr>
                  <a:tr h="370840">
                    <a:tc>
                      <a:txBody>
                        <a:bodyPr/>
                        <a:lstStyle/>
                        <a:p>
                          <a:pPr algn="r" fontAlgn="b"/>
                          <a:r>
                            <a:rPr lang="en-CA" sz="2400" kern="1200" dirty="0">
                              <a:solidFill>
                                <a:schemeClr val="tx1"/>
                              </a:solidFill>
                              <a:latin typeface="+mn-lt"/>
                              <a:ea typeface="+mn-ea"/>
                              <a:cs typeface="+mn-cs"/>
                            </a:rPr>
                            <a:t>0</a:t>
                          </a:r>
                        </a:p>
                      </a:txBody>
                      <a:tcPr marL="4763" marR="4763" marT="4763" marB="0" anchor="b"/>
                    </a:tc>
                    <a:tc>
                      <a:txBody>
                        <a:bodyPr/>
                        <a:lstStyle/>
                        <a:p>
                          <a:pPr algn="r" fontAlgn="b"/>
                          <a:r>
                            <a:rPr lang="en-CA" sz="2400" kern="1200" dirty="0">
                              <a:solidFill>
                                <a:schemeClr val="tx1"/>
                              </a:solidFill>
                              <a:latin typeface="+mn-lt"/>
                              <a:ea typeface="+mn-ea"/>
                              <a:cs typeface="+mn-cs"/>
                            </a:rPr>
                            <a:t>1</a:t>
                          </a:r>
                        </a:p>
                      </a:txBody>
                      <a:tcPr marL="4763" marR="4763" marT="4763" marB="0" anchor="b"/>
                    </a:tc>
                    <a:extLst>
                      <a:ext uri="{0D108BD9-81ED-4DB2-BD59-A6C34878D82A}">
                        <a16:rowId xmlns:a16="http://schemas.microsoft.com/office/drawing/2014/main" val="2504628508"/>
                      </a:ext>
                    </a:extLst>
                  </a:tr>
                  <a:tr h="370840">
                    <a:tc>
                      <a:txBody>
                        <a:bodyPr/>
                        <a:lstStyle/>
                        <a:p>
                          <a:pPr algn="r" fontAlgn="b"/>
                          <a:r>
                            <a:rPr lang="en-CA" sz="2400" kern="1200" dirty="0">
                              <a:solidFill>
                                <a:schemeClr val="tx1"/>
                              </a:solidFill>
                              <a:latin typeface="+mn-lt"/>
                              <a:ea typeface="+mn-ea"/>
                              <a:cs typeface="+mn-cs"/>
                            </a:rPr>
                            <a:t>0.25</a:t>
                          </a:r>
                        </a:p>
                      </a:txBody>
                      <a:tcPr marL="4763" marR="4763" marT="4763" marB="0" anchor="b"/>
                    </a:tc>
                    <a:tc>
                      <a:txBody>
                        <a:bodyPr/>
                        <a:lstStyle/>
                        <a:p>
                          <a:pPr algn="r" fontAlgn="b"/>
                          <a:r>
                            <a:rPr lang="en-CA" sz="2400" kern="1200" dirty="0">
                              <a:solidFill>
                                <a:schemeClr val="tx1"/>
                              </a:solidFill>
                              <a:latin typeface="+mn-lt"/>
                              <a:ea typeface="+mn-ea"/>
                              <a:cs typeface="+mn-cs"/>
                            </a:rPr>
                            <a:t>0.5</a:t>
                          </a:r>
                        </a:p>
                      </a:txBody>
                      <a:tcPr marL="4763" marR="4763" marT="4763" marB="0" anchor="b"/>
                    </a:tc>
                    <a:extLst>
                      <a:ext uri="{0D108BD9-81ED-4DB2-BD59-A6C34878D82A}">
                        <a16:rowId xmlns:a16="http://schemas.microsoft.com/office/drawing/2014/main" val="3368398344"/>
                      </a:ext>
                    </a:extLst>
                  </a:tr>
                  <a:tr h="370840">
                    <a:tc>
                      <a:txBody>
                        <a:bodyPr/>
                        <a:lstStyle/>
                        <a:p>
                          <a:pPr algn="r" fontAlgn="b"/>
                          <a:r>
                            <a:rPr lang="en-CA" sz="2400" kern="1200">
                              <a:solidFill>
                                <a:schemeClr val="tx1"/>
                              </a:solidFill>
                              <a:latin typeface="+mn-lt"/>
                              <a:ea typeface="+mn-ea"/>
                              <a:cs typeface="+mn-cs"/>
                            </a:rPr>
                            <a:t>0.5</a:t>
                          </a:r>
                        </a:p>
                      </a:txBody>
                      <a:tcPr marL="4763" marR="4763" marT="4763" marB="0" anchor="b"/>
                    </a:tc>
                    <a:tc>
                      <a:txBody>
                        <a:bodyPr/>
                        <a:lstStyle/>
                        <a:p>
                          <a:pPr algn="r" fontAlgn="b"/>
                          <a:r>
                            <a:rPr lang="en-CA" sz="2400" kern="1200" dirty="0">
                              <a:solidFill>
                                <a:schemeClr val="tx1"/>
                              </a:solidFill>
                              <a:latin typeface="+mn-lt"/>
                              <a:ea typeface="+mn-ea"/>
                              <a:cs typeface="+mn-cs"/>
                            </a:rPr>
                            <a:t>0.25</a:t>
                          </a:r>
                        </a:p>
                      </a:txBody>
                      <a:tcPr marL="4763" marR="4763" marT="4763" marB="0" anchor="b"/>
                    </a:tc>
                    <a:extLst>
                      <a:ext uri="{0D108BD9-81ED-4DB2-BD59-A6C34878D82A}">
                        <a16:rowId xmlns:a16="http://schemas.microsoft.com/office/drawing/2014/main" val="912018539"/>
                      </a:ext>
                    </a:extLst>
                  </a:tr>
                  <a:tr h="370840">
                    <a:tc>
                      <a:txBody>
                        <a:bodyPr/>
                        <a:lstStyle/>
                        <a:p>
                          <a:pPr algn="r" fontAlgn="b"/>
                          <a:r>
                            <a:rPr lang="en-CA" sz="2400" kern="1200">
                              <a:solidFill>
                                <a:schemeClr val="tx1"/>
                              </a:solidFill>
                              <a:latin typeface="+mn-lt"/>
                              <a:ea typeface="+mn-ea"/>
                              <a:cs typeface="+mn-cs"/>
                            </a:rPr>
                            <a:t>0.75</a:t>
                          </a:r>
                        </a:p>
                      </a:txBody>
                      <a:tcPr marL="4763" marR="4763" marT="4763" marB="0" anchor="b"/>
                    </a:tc>
                    <a:tc>
                      <a:txBody>
                        <a:bodyPr/>
                        <a:lstStyle/>
                        <a:p>
                          <a:pPr algn="r" fontAlgn="b"/>
                          <a:r>
                            <a:rPr lang="en-CA" sz="2400" kern="1200" dirty="0">
                              <a:solidFill>
                                <a:schemeClr val="tx1"/>
                              </a:solidFill>
                              <a:latin typeface="+mn-lt"/>
                              <a:ea typeface="+mn-ea"/>
                              <a:cs typeface="+mn-cs"/>
                            </a:rPr>
                            <a:t>0.125</a:t>
                          </a:r>
                        </a:p>
                      </a:txBody>
                      <a:tcPr marL="4763" marR="4763" marT="4763" marB="0" anchor="b"/>
                    </a:tc>
                    <a:extLst>
                      <a:ext uri="{0D108BD9-81ED-4DB2-BD59-A6C34878D82A}">
                        <a16:rowId xmlns:a16="http://schemas.microsoft.com/office/drawing/2014/main" val="3925097541"/>
                      </a:ext>
                    </a:extLst>
                  </a:tr>
                  <a:tr h="370840">
                    <a:tc>
                      <a:txBody>
                        <a:bodyPr/>
                        <a:lstStyle/>
                        <a:p>
                          <a:pPr algn="r" fontAlgn="b"/>
                          <a:r>
                            <a:rPr lang="en-CA" sz="2400" kern="1200">
                              <a:solidFill>
                                <a:schemeClr val="tx1"/>
                              </a:solidFill>
                              <a:latin typeface="+mn-lt"/>
                              <a:ea typeface="+mn-ea"/>
                              <a:cs typeface="+mn-cs"/>
                            </a:rPr>
                            <a:t>1</a:t>
                          </a:r>
                        </a:p>
                      </a:txBody>
                      <a:tcPr marL="4763" marR="4763" marT="4763" marB="0" anchor="b"/>
                    </a:tc>
                    <a:tc>
                      <a:txBody>
                        <a:bodyPr/>
                        <a:lstStyle/>
                        <a:p>
                          <a:pPr algn="r" fontAlgn="b"/>
                          <a:r>
                            <a:rPr lang="en-CA" sz="2400" kern="1200" dirty="0">
                              <a:solidFill>
                                <a:schemeClr val="tx1"/>
                              </a:solidFill>
                              <a:latin typeface="+mn-lt"/>
                              <a:ea typeface="+mn-ea"/>
                              <a:cs typeface="+mn-cs"/>
                            </a:rPr>
                            <a:t>0.0625</a:t>
                          </a:r>
                        </a:p>
                      </a:txBody>
                      <a:tcPr marL="4763" marR="4763" marT="4763" marB="0" anchor="b"/>
                    </a:tc>
                    <a:extLst>
                      <a:ext uri="{0D108BD9-81ED-4DB2-BD59-A6C34878D82A}">
                        <a16:rowId xmlns:a16="http://schemas.microsoft.com/office/drawing/2014/main" val="15911114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61787032"/>
                  </p:ext>
                </p:extLst>
              </p:nvPr>
            </p:nvGraphicFramePr>
            <p:xfrm>
              <a:off x="1752600" y="2718526"/>
              <a:ext cx="3886200" cy="222504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427560359"/>
                        </a:ext>
                      </a:extLst>
                    </a:gridCol>
                    <a:gridCol w="1943100">
                      <a:extLst>
                        <a:ext uri="{9D8B030D-6E8A-4147-A177-3AD203B41FA5}">
                          <a16:colId xmlns:a16="http://schemas.microsoft.com/office/drawing/2014/main" val="3508862083"/>
                        </a:ext>
                      </a:extLst>
                    </a:gridCol>
                  </a:tblGrid>
                  <a:tr h="370840">
                    <a:tc>
                      <a:txBody>
                        <a:bodyPr/>
                        <a:lstStyle/>
                        <a:p>
                          <a:endParaRPr lang="en-US"/>
                        </a:p>
                      </a:txBody>
                      <a:tcPr>
                        <a:blipFill>
                          <a:blip r:embed="rId4"/>
                          <a:stretch>
                            <a:fillRect l="-313" t="-1639" r="-101567" b="-549180"/>
                          </a:stretch>
                        </a:blipFill>
                      </a:tcPr>
                    </a:tc>
                    <a:tc>
                      <a:txBody>
                        <a:bodyPr/>
                        <a:lstStyle/>
                        <a:p>
                          <a:endParaRPr lang="en-US"/>
                        </a:p>
                      </a:txBody>
                      <a:tcPr>
                        <a:blipFill>
                          <a:blip r:embed="rId4"/>
                          <a:stretch>
                            <a:fillRect l="-100313" t="-1639" r="-1567" b="-549180"/>
                          </a:stretch>
                        </a:blipFill>
                      </a:tcPr>
                    </a:tc>
                    <a:extLst>
                      <a:ext uri="{0D108BD9-81ED-4DB2-BD59-A6C34878D82A}">
                        <a16:rowId xmlns:a16="http://schemas.microsoft.com/office/drawing/2014/main" val="3092772537"/>
                      </a:ext>
                    </a:extLst>
                  </a:tr>
                  <a:tr h="370840">
                    <a:tc>
                      <a:txBody>
                        <a:bodyPr/>
                        <a:lstStyle/>
                        <a:p>
                          <a:pPr algn="r" fontAlgn="b"/>
                          <a:r>
                            <a:rPr lang="en-CA" sz="2400" kern="1200" dirty="0">
                              <a:solidFill>
                                <a:schemeClr val="tx1"/>
                              </a:solidFill>
                              <a:latin typeface="+mn-lt"/>
                              <a:ea typeface="+mn-ea"/>
                              <a:cs typeface="+mn-cs"/>
                            </a:rPr>
                            <a:t>0</a:t>
                          </a:r>
                        </a:p>
                      </a:txBody>
                      <a:tcPr marL="4763" marR="4763" marT="4763" marB="0" anchor="b"/>
                    </a:tc>
                    <a:tc>
                      <a:txBody>
                        <a:bodyPr/>
                        <a:lstStyle/>
                        <a:p>
                          <a:pPr algn="r" fontAlgn="b"/>
                          <a:r>
                            <a:rPr lang="en-CA" sz="2400" kern="1200" dirty="0">
                              <a:solidFill>
                                <a:schemeClr val="tx1"/>
                              </a:solidFill>
                              <a:latin typeface="+mn-lt"/>
                              <a:ea typeface="+mn-ea"/>
                              <a:cs typeface="+mn-cs"/>
                            </a:rPr>
                            <a:t>1</a:t>
                          </a:r>
                        </a:p>
                      </a:txBody>
                      <a:tcPr marL="4763" marR="4763" marT="4763" marB="0" anchor="b"/>
                    </a:tc>
                    <a:extLst>
                      <a:ext uri="{0D108BD9-81ED-4DB2-BD59-A6C34878D82A}">
                        <a16:rowId xmlns:a16="http://schemas.microsoft.com/office/drawing/2014/main" val="2504628508"/>
                      </a:ext>
                    </a:extLst>
                  </a:tr>
                  <a:tr h="370840">
                    <a:tc>
                      <a:txBody>
                        <a:bodyPr/>
                        <a:lstStyle/>
                        <a:p>
                          <a:pPr algn="r" fontAlgn="b"/>
                          <a:r>
                            <a:rPr lang="en-CA" sz="2400" kern="1200" dirty="0">
                              <a:solidFill>
                                <a:schemeClr val="tx1"/>
                              </a:solidFill>
                              <a:latin typeface="+mn-lt"/>
                              <a:ea typeface="+mn-ea"/>
                              <a:cs typeface="+mn-cs"/>
                            </a:rPr>
                            <a:t>0.25</a:t>
                          </a:r>
                        </a:p>
                      </a:txBody>
                      <a:tcPr marL="4763" marR="4763" marT="4763" marB="0" anchor="b"/>
                    </a:tc>
                    <a:tc>
                      <a:txBody>
                        <a:bodyPr/>
                        <a:lstStyle/>
                        <a:p>
                          <a:pPr algn="r" fontAlgn="b"/>
                          <a:r>
                            <a:rPr lang="en-CA" sz="2400" kern="1200" dirty="0">
                              <a:solidFill>
                                <a:schemeClr val="tx1"/>
                              </a:solidFill>
                              <a:latin typeface="+mn-lt"/>
                              <a:ea typeface="+mn-ea"/>
                              <a:cs typeface="+mn-cs"/>
                            </a:rPr>
                            <a:t>0.5</a:t>
                          </a:r>
                        </a:p>
                      </a:txBody>
                      <a:tcPr marL="4763" marR="4763" marT="4763" marB="0" anchor="b"/>
                    </a:tc>
                    <a:extLst>
                      <a:ext uri="{0D108BD9-81ED-4DB2-BD59-A6C34878D82A}">
                        <a16:rowId xmlns:a16="http://schemas.microsoft.com/office/drawing/2014/main" val="3368398344"/>
                      </a:ext>
                    </a:extLst>
                  </a:tr>
                  <a:tr h="370840">
                    <a:tc>
                      <a:txBody>
                        <a:bodyPr/>
                        <a:lstStyle/>
                        <a:p>
                          <a:pPr algn="r" fontAlgn="b"/>
                          <a:r>
                            <a:rPr lang="en-CA" sz="2400" kern="1200">
                              <a:solidFill>
                                <a:schemeClr val="tx1"/>
                              </a:solidFill>
                              <a:latin typeface="+mn-lt"/>
                              <a:ea typeface="+mn-ea"/>
                              <a:cs typeface="+mn-cs"/>
                            </a:rPr>
                            <a:t>0.5</a:t>
                          </a:r>
                        </a:p>
                      </a:txBody>
                      <a:tcPr marL="4763" marR="4763" marT="4763" marB="0" anchor="b"/>
                    </a:tc>
                    <a:tc>
                      <a:txBody>
                        <a:bodyPr/>
                        <a:lstStyle/>
                        <a:p>
                          <a:pPr algn="r" fontAlgn="b"/>
                          <a:r>
                            <a:rPr lang="en-CA" sz="2400" kern="1200" dirty="0">
                              <a:solidFill>
                                <a:schemeClr val="tx1"/>
                              </a:solidFill>
                              <a:latin typeface="+mn-lt"/>
                              <a:ea typeface="+mn-ea"/>
                              <a:cs typeface="+mn-cs"/>
                            </a:rPr>
                            <a:t>0.25</a:t>
                          </a:r>
                        </a:p>
                      </a:txBody>
                      <a:tcPr marL="4763" marR="4763" marT="4763" marB="0" anchor="b"/>
                    </a:tc>
                    <a:extLst>
                      <a:ext uri="{0D108BD9-81ED-4DB2-BD59-A6C34878D82A}">
                        <a16:rowId xmlns:a16="http://schemas.microsoft.com/office/drawing/2014/main" val="912018539"/>
                      </a:ext>
                    </a:extLst>
                  </a:tr>
                  <a:tr h="370840">
                    <a:tc>
                      <a:txBody>
                        <a:bodyPr/>
                        <a:lstStyle/>
                        <a:p>
                          <a:pPr algn="r" fontAlgn="b"/>
                          <a:r>
                            <a:rPr lang="en-CA" sz="2400" kern="1200">
                              <a:solidFill>
                                <a:schemeClr val="tx1"/>
                              </a:solidFill>
                              <a:latin typeface="+mn-lt"/>
                              <a:ea typeface="+mn-ea"/>
                              <a:cs typeface="+mn-cs"/>
                            </a:rPr>
                            <a:t>0.75</a:t>
                          </a:r>
                        </a:p>
                      </a:txBody>
                      <a:tcPr marL="4763" marR="4763" marT="4763" marB="0" anchor="b"/>
                    </a:tc>
                    <a:tc>
                      <a:txBody>
                        <a:bodyPr/>
                        <a:lstStyle/>
                        <a:p>
                          <a:pPr algn="r" fontAlgn="b"/>
                          <a:r>
                            <a:rPr lang="en-CA" sz="2400" kern="1200" dirty="0">
                              <a:solidFill>
                                <a:schemeClr val="tx1"/>
                              </a:solidFill>
                              <a:latin typeface="+mn-lt"/>
                              <a:ea typeface="+mn-ea"/>
                              <a:cs typeface="+mn-cs"/>
                            </a:rPr>
                            <a:t>0.125</a:t>
                          </a:r>
                        </a:p>
                      </a:txBody>
                      <a:tcPr marL="4763" marR="4763" marT="4763" marB="0" anchor="b"/>
                    </a:tc>
                    <a:extLst>
                      <a:ext uri="{0D108BD9-81ED-4DB2-BD59-A6C34878D82A}">
                        <a16:rowId xmlns:a16="http://schemas.microsoft.com/office/drawing/2014/main" val="3925097541"/>
                      </a:ext>
                    </a:extLst>
                  </a:tr>
                  <a:tr h="370840">
                    <a:tc>
                      <a:txBody>
                        <a:bodyPr/>
                        <a:lstStyle/>
                        <a:p>
                          <a:pPr algn="r" fontAlgn="b"/>
                          <a:r>
                            <a:rPr lang="en-CA" sz="2400" kern="1200">
                              <a:solidFill>
                                <a:schemeClr val="tx1"/>
                              </a:solidFill>
                              <a:latin typeface="+mn-lt"/>
                              <a:ea typeface="+mn-ea"/>
                              <a:cs typeface="+mn-cs"/>
                            </a:rPr>
                            <a:t>1</a:t>
                          </a:r>
                        </a:p>
                      </a:txBody>
                      <a:tcPr marL="4763" marR="4763" marT="4763" marB="0" anchor="b"/>
                    </a:tc>
                    <a:tc>
                      <a:txBody>
                        <a:bodyPr/>
                        <a:lstStyle/>
                        <a:p>
                          <a:pPr algn="r" fontAlgn="b"/>
                          <a:r>
                            <a:rPr lang="en-CA" sz="2400" kern="1200" dirty="0">
                              <a:solidFill>
                                <a:schemeClr val="tx1"/>
                              </a:solidFill>
                              <a:latin typeface="+mn-lt"/>
                              <a:ea typeface="+mn-ea"/>
                              <a:cs typeface="+mn-cs"/>
                            </a:rPr>
                            <a:t>0.0625</a:t>
                          </a:r>
                        </a:p>
                      </a:txBody>
                      <a:tcPr marL="4763" marR="4763" marT="4763" marB="0" anchor="b"/>
                    </a:tc>
                    <a:extLst>
                      <a:ext uri="{0D108BD9-81ED-4DB2-BD59-A6C34878D82A}">
                        <a16:rowId xmlns:a16="http://schemas.microsoft.com/office/drawing/2014/main" val="159111148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34327787"/>
                  </p:ext>
                </p:extLst>
              </p:nvPr>
            </p:nvGraphicFramePr>
            <p:xfrm>
              <a:off x="6934200" y="2692400"/>
              <a:ext cx="3886200" cy="37084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427560359"/>
                        </a:ext>
                      </a:extLst>
                    </a:gridCol>
                    <a:gridCol w="1943100">
                      <a:extLst>
                        <a:ext uri="{9D8B030D-6E8A-4147-A177-3AD203B41FA5}">
                          <a16:colId xmlns:a16="http://schemas.microsoft.com/office/drawing/2014/main" val="350886208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𝒕</m:t>
                                    </m:r>
                                  </m:e>
                                  <m:sub>
                                    <m:r>
                                      <a:rPr lang="en-US" i="1">
                                        <a:latin typeface="Cambria Math" panose="02040503050406030204" pitchFamily="18" charset="0"/>
                                      </a:rPr>
                                      <m:t>𝑖</m:t>
                                    </m:r>
                                  </m:sub>
                                </m:sSub>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m:oMathPara>
                          </a14:m>
                          <a:endParaRPr lang="en-CA" dirty="0"/>
                        </a:p>
                      </a:txBody>
                      <a:tcPr/>
                    </a:tc>
                    <a:extLst>
                      <a:ext uri="{0D108BD9-81ED-4DB2-BD59-A6C34878D82A}">
                        <a16:rowId xmlns:a16="http://schemas.microsoft.com/office/drawing/2014/main" val="3092772537"/>
                      </a:ext>
                    </a:extLst>
                  </a:tr>
                  <a:tr h="370840">
                    <a:tc>
                      <a:txBody>
                        <a:bodyPr/>
                        <a:lstStyle/>
                        <a:p>
                          <a:pPr algn="r" fontAlgn="b"/>
                          <a:r>
                            <a:rPr lang="en-CA" sz="2400" kern="1200" dirty="0">
                              <a:solidFill>
                                <a:schemeClr val="tx1"/>
                              </a:solidFill>
                              <a:latin typeface="+mn-lt"/>
                              <a:ea typeface="+mn-ea"/>
                              <a:cs typeface="+mn-cs"/>
                            </a:rPr>
                            <a:t>0</a:t>
                          </a:r>
                        </a:p>
                      </a:txBody>
                      <a:tcPr marL="4763" marR="4763" marT="4763" marB="0" anchor="b"/>
                    </a:tc>
                    <a:tc>
                      <a:txBody>
                        <a:bodyPr/>
                        <a:lstStyle/>
                        <a:p>
                          <a:pPr algn="r" fontAlgn="b"/>
                          <a:r>
                            <a:rPr lang="en-CA" sz="2400" kern="1200" dirty="0">
                              <a:solidFill>
                                <a:schemeClr val="tx1"/>
                              </a:solidFill>
                              <a:latin typeface="+mn-lt"/>
                              <a:ea typeface="+mn-ea"/>
                              <a:cs typeface="+mn-cs"/>
                            </a:rPr>
                            <a:t>1</a:t>
                          </a:r>
                        </a:p>
                      </a:txBody>
                      <a:tcPr marL="4763" marR="4763" marT="4763" marB="0" anchor="b"/>
                    </a:tc>
                    <a:extLst>
                      <a:ext uri="{0D108BD9-81ED-4DB2-BD59-A6C34878D82A}">
                        <a16:rowId xmlns:a16="http://schemas.microsoft.com/office/drawing/2014/main" val="2504628508"/>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0.125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0.75</a:t>
                          </a:r>
                        </a:p>
                      </a:txBody>
                      <a:tcPr marL="4763" marR="4763" marT="4763" marB="0" anchor="b"/>
                    </a:tc>
                    <a:extLst>
                      <a:ext uri="{0D108BD9-81ED-4DB2-BD59-A6C34878D82A}">
                        <a16:rowId xmlns:a16="http://schemas.microsoft.com/office/drawing/2014/main" val="3368398344"/>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0.25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0.5625</a:t>
                          </a:r>
                        </a:p>
                      </a:txBody>
                      <a:tcPr marL="4763" marR="4763" marT="4763" marB="0" anchor="b"/>
                    </a:tc>
                    <a:extLst>
                      <a:ext uri="{0D108BD9-81ED-4DB2-BD59-A6C34878D82A}">
                        <a16:rowId xmlns:a16="http://schemas.microsoft.com/office/drawing/2014/main" val="912018539"/>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0.375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0.421875</a:t>
                          </a:r>
                        </a:p>
                      </a:txBody>
                      <a:tcPr marL="4763" marR="4763" marT="4763" marB="0" anchor="b"/>
                    </a:tc>
                    <a:extLst>
                      <a:ext uri="{0D108BD9-81ED-4DB2-BD59-A6C34878D82A}">
                        <a16:rowId xmlns:a16="http://schemas.microsoft.com/office/drawing/2014/main" val="3925097541"/>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0.316406</a:t>
                          </a:r>
                        </a:p>
                      </a:txBody>
                      <a:tcPr marL="4763" marR="4763" marT="4763" marB="0" anchor="b"/>
                    </a:tc>
                    <a:extLst>
                      <a:ext uri="{0D108BD9-81ED-4DB2-BD59-A6C34878D82A}">
                        <a16:rowId xmlns:a16="http://schemas.microsoft.com/office/drawing/2014/main" val="1591111484"/>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0.625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0.237305</a:t>
                          </a:r>
                        </a:p>
                      </a:txBody>
                      <a:tcPr marL="4763" marR="4763" marT="4763" marB="0" anchor="b"/>
                    </a:tc>
                    <a:extLst>
                      <a:ext uri="{0D108BD9-81ED-4DB2-BD59-A6C34878D82A}">
                        <a16:rowId xmlns:a16="http://schemas.microsoft.com/office/drawing/2014/main" val="209864670"/>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0.75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0.177979</a:t>
                          </a:r>
                        </a:p>
                      </a:txBody>
                      <a:tcPr marL="4763" marR="4763" marT="4763" marB="0" anchor="b"/>
                    </a:tc>
                    <a:extLst>
                      <a:ext uri="{0D108BD9-81ED-4DB2-BD59-A6C34878D82A}">
                        <a16:rowId xmlns:a16="http://schemas.microsoft.com/office/drawing/2014/main" val="2064615636"/>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0.875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0.133484</a:t>
                          </a:r>
                        </a:p>
                      </a:txBody>
                      <a:tcPr marL="4763" marR="4763" marT="4763" marB="0" anchor="b"/>
                    </a:tc>
                    <a:extLst>
                      <a:ext uri="{0D108BD9-81ED-4DB2-BD59-A6C34878D82A}">
                        <a16:rowId xmlns:a16="http://schemas.microsoft.com/office/drawing/2014/main" val="3160115558"/>
                      </a:ext>
                    </a:extLst>
                  </a:tr>
                  <a:tr h="370840">
                    <a:tc>
                      <a:txBody>
                        <a:bodyPr/>
                        <a:lstStyle/>
                        <a:p>
                          <a:pPr marL="0" algn="r" defTabSz="914400" rtl="0" eaLnBrk="1" fontAlgn="b" latinLnBrk="0" hangingPunct="1"/>
                          <a:r>
                            <a:rPr lang="en-CA" sz="2400" kern="1200">
                              <a:solidFill>
                                <a:schemeClr val="tx1"/>
                              </a:solidFill>
                              <a:latin typeface="+mn-lt"/>
                              <a:ea typeface="+mn-ea"/>
                              <a:cs typeface="+mn-cs"/>
                            </a:rPr>
                            <a:t>1</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0.100113</a:t>
                          </a:r>
                        </a:p>
                      </a:txBody>
                      <a:tcPr marL="4763" marR="4763" marT="4763" marB="0" anchor="b"/>
                    </a:tc>
                    <a:extLst>
                      <a:ext uri="{0D108BD9-81ED-4DB2-BD59-A6C34878D82A}">
                        <a16:rowId xmlns:a16="http://schemas.microsoft.com/office/drawing/2014/main" val="239222985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34327787"/>
                  </p:ext>
                </p:extLst>
              </p:nvPr>
            </p:nvGraphicFramePr>
            <p:xfrm>
              <a:off x="6934200" y="2692400"/>
              <a:ext cx="3886200" cy="370840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427560359"/>
                        </a:ext>
                      </a:extLst>
                    </a:gridCol>
                    <a:gridCol w="1943100">
                      <a:extLst>
                        <a:ext uri="{9D8B030D-6E8A-4147-A177-3AD203B41FA5}">
                          <a16:colId xmlns:a16="http://schemas.microsoft.com/office/drawing/2014/main" val="3508862083"/>
                        </a:ext>
                      </a:extLst>
                    </a:gridCol>
                  </a:tblGrid>
                  <a:tr h="370840">
                    <a:tc>
                      <a:txBody>
                        <a:bodyPr/>
                        <a:lstStyle/>
                        <a:p>
                          <a:endParaRPr lang="en-US"/>
                        </a:p>
                      </a:txBody>
                      <a:tcPr>
                        <a:blipFill>
                          <a:blip r:embed="rId5"/>
                          <a:stretch>
                            <a:fillRect l="-313" t="-1639" r="-101567" b="-947541"/>
                          </a:stretch>
                        </a:blipFill>
                      </a:tcPr>
                    </a:tc>
                    <a:tc>
                      <a:txBody>
                        <a:bodyPr/>
                        <a:lstStyle/>
                        <a:p>
                          <a:endParaRPr lang="en-US"/>
                        </a:p>
                      </a:txBody>
                      <a:tcPr>
                        <a:blipFill>
                          <a:blip r:embed="rId5"/>
                          <a:stretch>
                            <a:fillRect l="-100313" t="-1639" r="-1567" b="-947541"/>
                          </a:stretch>
                        </a:blipFill>
                      </a:tcPr>
                    </a:tc>
                    <a:extLst>
                      <a:ext uri="{0D108BD9-81ED-4DB2-BD59-A6C34878D82A}">
                        <a16:rowId xmlns:a16="http://schemas.microsoft.com/office/drawing/2014/main" val="3092772537"/>
                      </a:ext>
                    </a:extLst>
                  </a:tr>
                  <a:tr h="370840">
                    <a:tc>
                      <a:txBody>
                        <a:bodyPr/>
                        <a:lstStyle/>
                        <a:p>
                          <a:pPr algn="r" fontAlgn="b"/>
                          <a:r>
                            <a:rPr lang="en-CA" sz="2400" kern="1200" dirty="0">
                              <a:solidFill>
                                <a:schemeClr val="tx1"/>
                              </a:solidFill>
                              <a:latin typeface="+mn-lt"/>
                              <a:ea typeface="+mn-ea"/>
                              <a:cs typeface="+mn-cs"/>
                            </a:rPr>
                            <a:t>0</a:t>
                          </a:r>
                        </a:p>
                      </a:txBody>
                      <a:tcPr marL="4763" marR="4763" marT="4763" marB="0" anchor="b"/>
                    </a:tc>
                    <a:tc>
                      <a:txBody>
                        <a:bodyPr/>
                        <a:lstStyle/>
                        <a:p>
                          <a:pPr algn="r" fontAlgn="b"/>
                          <a:r>
                            <a:rPr lang="en-CA" sz="2400" kern="1200" dirty="0">
                              <a:solidFill>
                                <a:schemeClr val="tx1"/>
                              </a:solidFill>
                              <a:latin typeface="+mn-lt"/>
                              <a:ea typeface="+mn-ea"/>
                              <a:cs typeface="+mn-cs"/>
                            </a:rPr>
                            <a:t>1</a:t>
                          </a:r>
                        </a:p>
                      </a:txBody>
                      <a:tcPr marL="4763" marR="4763" marT="4763" marB="0" anchor="b"/>
                    </a:tc>
                    <a:extLst>
                      <a:ext uri="{0D108BD9-81ED-4DB2-BD59-A6C34878D82A}">
                        <a16:rowId xmlns:a16="http://schemas.microsoft.com/office/drawing/2014/main" val="2504628508"/>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0.125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0.75</a:t>
                          </a:r>
                        </a:p>
                      </a:txBody>
                      <a:tcPr marL="4763" marR="4763" marT="4763" marB="0" anchor="b"/>
                    </a:tc>
                    <a:extLst>
                      <a:ext uri="{0D108BD9-81ED-4DB2-BD59-A6C34878D82A}">
                        <a16:rowId xmlns:a16="http://schemas.microsoft.com/office/drawing/2014/main" val="3368398344"/>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0.25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0.5625</a:t>
                          </a:r>
                        </a:p>
                      </a:txBody>
                      <a:tcPr marL="4763" marR="4763" marT="4763" marB="0" anchor="b"/>
                    </a:tc>
                    <a:extLst>
                      <a:ext uri="{0D108BD9-81ED-4DB2-BD59-A6C34878D82A}">
                        <a16:rowId xmlns:a16="http://schemas.microsoft.com/office/drawing/2014/main" val="912018539"/>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0.375</a:t>
                          </a:r>
                        </a:p>
                      </a:txBody>
                      <a:tcPr marL="4763" marR="4763" marT="4763" marB="0" anchor="b"/>
                    </a:tc>
                    <a:tc>
                      <a:txBody>
                        <a:bodyPr/>
                        <a:lstStyle/>
                        <a:p>
                          <a:pPr marL="0" algn="r" defTabSz="914400" rtl="0" eaLnBrk="1" fontAlgn="b" latinLnBrk="0" hangingPunct="1"/>
                          <a:r>
                            <a:rPr lang="en-CA" sz="2400" kern="1200">
                              <a:solidFill>
                                <a:schemeClr val="tx1"/>
                              </a:solidFill>
                              <a:latin typeface="+mn-lt"/>
                              <a:ea typeface="+mn-ea"/>
                              <a:cs typeface="+mn-cs"/>
                            </a:rPr>
                            <a:t>0.421875</a:t>
                          </a:r>
                        </a:p>
                      </a:txBody>
                      <a:tcPr marL="4763" marR="4763" marT="4763" marB="0" anchor="b"/>
                    </a:tc>
                    <a:extLst>
                      <a:ext uri="{0D108BD9-81ED-4DB2-BD59-A6C34878D82A}">
                        <a16:rowId xmlns:a16="http://schemas.microsoft.com/office/drawing/2014/main" val="3925097541"/>
                      </a:ext>
                    </a:extLst>
                  </a:tr>
                  <a:tr h="370840">
                    <a:tc>
                      <a:txBody>
                        <a:bodyPr/>
                        <a:lstStyle/>
                        <a:p>
                          <a:pPr marL="0" algn="r" defTabSz="914400" rtl="0" eaLnBrk="1" fontAlgn="b" latinLnBrk="0" hangingPunct="1"/>
                          <a:r>
                            <a:rPr lang="en-CA" sz="2400" kern="1200" dirty="0">
                              <a:solidFill>
                                <a:schemeClr val="tx1"/>
                              </a:solidFill>
                              <a:latin typeface="+mn-lt"/>
                              <a:ea typeface="+mn-ea"/>
                              <a:cs typeface="+mn-cs"/>
                            </a:rPr>
                            <a:t>0.5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0.316406</a:t>
                          </a:r>
                        </a:p>
                      </a:txBody>
                      <a:tcPr marL="4763" marR="4763" marT="4763" marB="0" anchor="b"/>
                    </a:tc>
                    <a:extLst>
                      <a:ext uri="{0D108BD9-81ED-4DB2-BD59-A6C34878D82A}">
                        <a16:rowId xmlns:a16="http://schemas.microsoft.com/office/drawing/2014/main" val="1591111484"/>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0.625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0.237305</a:t>
                          </a:r>
                        </a:p>
                      </a:txBody>
                      <a:tcPr marL="4763" marR="4763" marT="4763" marB="0" anchor="b"/>
                    </a:tc>
                    <a:extLst>
                      <a:ext uri="{0D108BD9-81ED-4DB2-BD59-A6C34878D82A}">
                        <a16:rowId xmlns:a16="http://schemas.microsoft.com/office/drawing/2014/main" val="209864670"/>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0.75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0.177979</a:t>
                          </a:r>
                        </a:p>
                      </a:txBody>
                      <a:tcPr marL="4763" marR="4763" marT="4763" marB="0" anchor="b"/>
                    </a:tc>
                    <a:extLst>
                      <a:ext uri="{0D108BD9-81ED-4DB2-BD59-A6C34878D82A}">
                        <a16:rowId xmlns:a16="http://schemas.microsoft.com/office/drawing/2014/main" val="2064615636"/>
                      </a:ext>
                    </a:extLst>
                  </a:tr>
                  <a:tr h="370840">
                    <a:tc>
                      <a:txBody>
                        <a:bodyPr/>
                        <a:lstStyle/>
                        <a:p>
                          <a:pPr marL="0" algn="r" defTabSz="914400" rtl="0" eaLnBrk="1" fontAlgn="b" latinLnBrk="0" hangingPunct="1"/>
                          <a:r>
                            <a:rPr lang="en-CA" sz="2400" kern="1200">
                              <a:solidFill>
                                <a:schemeClr val="tx1"/>
                              </a:solidFill>
                              <a:latin typeface="+mn-lt"/>
                              <a:ea typeface="+mn-ea"/>
                              <a:cs typeface="+mn-cs"/>
                            </a:rPr>
                            <a:t>0.875</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0.133484</a:t>
                          </a:r>
                        </a:p>
                      </a:txBody>
                      <a:tcPr marL="4763" marR="4763" marT="4763" marB="0" anchor="b"/>
                    </a:tc>
                    <a:extLst>
                      <a:ext uri="{0D108BD9-81ED-4DB2-BD59-A6C34878D82A}">
                        <a16:rowId xmlns:a16="http://schemas.microsoft.com/office/drawing/2014/main" val="3160115558"/>
                      </a:ext>
                    </a:extLst>
                  </a:tr>
                  <a:tr h="370840">
                    <a:tc>
                      <a:txBody>
                        <a:bodyPr/>
                        <a:lstStyle/>
                        <a:p>
                          <a:pPr marL="0" algn="r" defTabSz="914400" rtl="0" eaLnBrk="1" fontAlgn="b" latinLnBrk="0" hangingPunct="1"/>
                          <a:r>
                            <a:rPr lang="en-CA" sz="2400" kern="1200">
                              <a:solidFill>
                                <a:schemeClr val="tx1"/>
                              </a:solidFill>
                              <a:latin typeface="+mn-lt"/>
                              <a:ea typeface="+mn-ea"/>
                              <a:cs typeface="+mn-cs"/>
                            </a:rPr>
                            <a:t>1</a:t>
                          </a:r>
                        </a:p>
                      </a:txBody>
                      <a:tcPr marL="4763" marR="4763" marT="4763" marB="0" anchor="b"/>
                    </a:tc>
                    <a:tc>
                      <a:txBody>
                        <a:bodyPr/>
                        <a:lstStyle/>
                        <a:p>
                          <a:pPr marL="0" algn="r" defTabSz="914400" rtl="0" eaLnBrk="1" fontAlgn="b" latinLnBrk="0" hangingPunct="1"/>
                          <a:r>
                            <a:rPr lang="en-CA" sz="2400" kern="1200" dirty="0">
                              <a:solidFill>
                                <a:schemeClr val="tx1"/>
                              </a:solidFill>
                              <a:latin typeface="+mn-lt"/>
                              <a:ea typeface="+mn-ea"/>
                              <a:cs typeface="+mn-cs"/>
                            </a:rPr>
                            <a:t>0.100113</a:t>
                          </a:r>
                        </a:p>
                      </a:txBody>
                      <a:tcPr marL="4763" marR="4763" marT="4763" marB="0" anchor="b"/>
                    </a:tc>
                    <a:extLst>
                      <a:ext uri="{0D108BD9-81ED-4DB2-BD59-A6C34878D82A}">
                        <a16:rowId xmlns:a16="http://schemas.microsoft.com/office/drawing/2014/main" val="2392229850"/>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p:cNvSpPr/>
              <p:nvPr/>
            </p:nvSpPr>
            <p:spPr>
              <a:xfrm>
                <a:off x="1752600" y="5308178"/>
                <a:ext cx="4234172" cy="914096"/>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sub>
                        </m:sSub>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0.100113</m:t>
                            </m:r>
                            <m:r>
                              <a:rPr lang="en-US" sz="2400" i="1">
                                <a:latin typeface="Cambria Math" panose="02040503050406030204" pitchFamily="18" charset="0"/>
                              </a:rPr>
                              <m:t>−</m:t>
                            </m:r>
                            <m:r>
                              <a:rPr lang="en-US" sz="2400" b="0" i="1" smtClean="0">
                                <a:latin typeface="Cambria Math" panose="02040503050406030204" pitchFamily="18" charset="0"/>
                              </a:rPr>
                              <m:t>0.0625</m:t>
                            </m:r>
                          </m:num>
                          <m:den>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0.25</m:t>
                                        </m:r>
                                      </m:num>
                                      <m:den>
                                        <m:r>
                                          <a:rPr lang="en-US" sz="2400" b="0" i="1" smtClean="0">
                                            <a:latin typeface="Cambria Math" panose="02040503050406030204" pitchFamily="18" charset="0"/>
                                            <a:ea typeface="Cambria Math" panose="02040503050406030204" pitchFamily="18" charset="0"/>
                                          </a:rPr>
                                          <m:t>0.125</m:t>
                                        </m:r>
                                      </m:den>
                                    </m:f>
                                  </m:e>
                                </m:d>
                              </m:e>
                              <m:sup>
                                <m:r>
                                  <a:rPr lang="en-US" sz="2400" b="0" i="1" smtClean="0">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−1</m:t>
                            </m:r>
                          </m:den>
                        </m:f>
                      </m:e>
                    </m:d>
                    <m:r>
                      <a:rPr lang="en-US" sz="2400" i="1">
                        <a:latin typeface="Cambria Math" panose="02040503050406030204" pitchFamily="18" charset="0"/>
                        <a:ea typeface="Cambria Math" panose="02040503050406030204" pitchFamily="18" charset="0"/>
                      </a:rPr>
                      <m:t>≅</m:t>
                    </m:r>
                  </m:oMath>
                </a14:m>
                <a:r>
                  <a:rPr lang="en-CA" sz="2400" dirty="0" smtClean="0"/>
                  <a:t>0.04</a:t>
                </a:r>
                <a:endParaRPr lang="en-CA" sz="2400" dirty="0"/>
              </a:p>
            </p:txBody>
          </p:sp>
        </mc:Choice>
        <mc:Fallback xmlns="">
          <p:sp>
            <p:nvSpPr>
              <p:cNvPr id="6" name="Rectangle 5"/>
              <p:cNvSpPr>
                <a:spLocks noRot="1" noChangeAspect="1" noMove="1" noResize="1" noEditPoints="1" noAdjustHandles="1" noChangeArrowheads="1" noChangeShapeType="1" noTextEdit="1"/>
              </p:cNvSpPr>
              <p:nvPr/>
            </p:nvSpPr>
            <p:spPr>
              <a:xfrm>
                <a:off x="1752600" y="5308178"/>
                <a:ext cx="4234172" cy="914096"/>
              </a:xfrm>
              <a:prstGeom prst="rect">
                <a:avLst/>
              </a:prstGeom>
              <a:blipFill>
                <a:blip r:embed="rId6"/>
                <a:stretch>
                  <a:fillRect r="-12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101210" y="2174128"/>
                <a:ext cx="1188980" cy="461665"/>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sub>
                    </m:sSub>
                  </m:oMath>
                </a14:m>
                <a:r>
                  <a:rPr lang="en-CA" sz="2400" dirty="0" smtClean="0"/>
                  <a:t>=0.25</a:t>
                </a:r>
                <a:endParaRPr lang="en-CA" sz="2400" dirty="0"/>
              </a:p>
            </p:txBody>
          </p:sp>
        </mc:Choice>
        <mc:Fallback xmlns="">
          <p:sp>
            <p:nvSpPr>
              <p:cNvPr id="7" name="Rectangle 6"/>
              <p:cNvSpPr>
                <a:spLocks noRot="1" noChangeAspect="1" noMove="1" noResize="1" noEditPoints="1" noAdjustHandles="1" noChangeArrowheads="1" noChangeShapeType="1" noTextEdit="1"/>
              </p:cNvSpPr>
              <p:nvPr/>
            </p:nvSpPr>
            <p:spPr>
              <a:xfrm>
                <a:off x="3101210" y="2174128"/>
                <a:ext cx="1188980" cy="461665"/>
              </a:xfrm>
              <a:prstGeom prst="rect">
                <a:avLst/>
              </a:prstGeom>
              <a:blipFill>
                <a:blip r:embed="rId7"/>
                <a:stretch>
                  <a:fillRect l="-1538" t="-10667" r="-6667" b="-30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305800" y="2174128"/>
                <a:ext cx="1351588"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m:t>
                        </m:r>
                      </m:sub>
                    </m:sSub>
                  </m:oMath>
                </a14:m>
                <a:r>
                  <a:rPr lang="en-CA" sz="2400" dirty="0" smtClean="0"/>
                  <a:t>=0.125</a:t>
                </a:r>
                <a:endParaRPr lang="en-CA" sz="2400" dirty="0"/>
              </a:p>
            </p:txBody>
          </p:sp>
        </mc:Choice>
        <mc:Fallback xmlns="">
          <p:sp>
            <p:nvSpPr>
              <p:cNvPr id="8" name="Rectangle 7"/>
              <p:cNvSpPr>
                <a:spLocks noRot="1" noChangeAspect="1" noMove="1" noResize="1" noEditPoints="1" noAdjustHandles="1" noChangeArrowheads="1" noChangeShapeType="1" noTextEdit="1"/>
              </p:cNvSpPr>
              <p:nvPr/>
            </p:nvSpPr>
            <p:spPr>
              <a:xfrm>
                <a:off x="8305800" y="2174128"/>
                <a:ext cx="1351588" cy="461665"/>
              </a:xfrm>
              <a:prstGeom prst="rect">
                <a:avLst/>
              </a:prstGeom>
              <a:blipFill>
                <a:blip r:embed="rId8"/>
                <a:stretch>
                  <a:fillRect l="-1357" t="-10667" r="-5882" b="-30667"/>
                </a:stretch>
              </a:blipFill>
            </p:spPr>
            <p:txBody>
              <a:bodyPr/>
              <a:lstStyle/>
              <a:p>
                <a:r>
                  <a:rPr lang="en-CA">
                    <a:noFill/>
                  </a:rPr>
                  <a:t> </a:t>
                </a:r>
              </a:p>
            </p:txBody>
          </p:sp>
        </mc:Fallback>
      </mc:AlternateContent>
    </p:spTree>
    <p:extLst>
      <p:ext uri="{BB962C8B-B14F-4D97-AF65-F5344CB8AC3E}">
        <p14:creationId xmlns:p14="http://schemas.microsoft.com/office/powerpoint/2010/main" val="25191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summary we can say:</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0.10±0.04</m:t>
                      </m:r>
                    </m:oMath>
                  </m:oMathPara>
                </a14:m>
                <a:endParaRPr lang="en-US" dirty="0" smtClean="0"/>
              </a:p>
              <a:p>
                <a:endParaRPr lang="en-US" dirty="0" smtClean="0"/>
              </a:p>
              <a:p>
                <a:r>
                  <a:rPr lang="en-US" dirty="0" smtClean="0"/>
                  <a:t>Exact solution: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0.14</m:t>
                      </m:r>
                    </m:oMath>
                  </m:oMathPara>
                </a14:m>
                <a:endParaRPr lang="en-US" dirty="0" smtClean="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579873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One has to distinguish between local and global truncation error for IVP solvers</a:t>
            </a:r>
          </a:p>
          <a:p>
            <a:r>
              <a:rPr lang="en-US" dirty="0" smtClean="0"/>
              <a:t>The global truncation error is the difference between the exact solution of the IVP and the approximation produced by the IVP solver</a:t>
            </a:r>
          </a:p>
          <a:p>
            <a:r>
              <a:rPr lang="en-US" dirty="0" smtClean="0"/>
              <a:t>The local truncation error is the difference between the local solution and the </a:t>
            </a:r>
            <a:r>
              <a:rPr lang="en-US" dirty="0"/>
              <a:t>approximation produced by the IVP solver</a:t>
            </a:r>
          </a:p>
          <a:p>
            <a:r>
              <a:rPr lang="en-US" dirty="0" smtClean="0"/>
              <a:t>The order of the global truncation error is one less than the local truncation error</a:t>
            </a:r>
          </a:p>
          <a:p>
            <a:r>
              <a:rPr lang="en-US" dirty="0" smtClean="0"/>
              <a:t>Richardson’s error formula allows to estimate the global truncation error</a:t>
            </a:r>
            <a:endParaRPr lang="en-CA" dirty="0"/>
          </a:p>
        </p:txBody>
      </p:sp>
    </p:spTree>
    <p:extLst>
      <p:ext uri="{BB962C8B-B14F-4D97-AF65-F5344CB8AC3E}">
        <p14:creationId xmlns:p14="http://schemas.microsoft.com/office/powerpoint/2010/main" val="3305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previous lectures we learned that if the step size </a:t>
                </a:r>
                <a14:m>
                  <m:oMath xmlns:m="http://schemas.openxmlformats.org/officeDocument/2006/math">
                    <m:r>
                      <a:rPr lang="en-US" i="1">
                        <a:latin typeface="Cambria Math" panose="02040503050406030204" pitchFamily="18" charset="0"/>
                      </a:rPr>
                      <m:t>h</m:t>
                    </m:r>
                  </m:oMath>
                </a14:m>
                <a:r>
                  <a:rPr lang="en-US" dirty="0" smtClean="0"/>
                  <a:t> of Euler’s method is chosen small enough, the method is stable and the truncation error decreases in first order with </a:t>
                </a:r>
                <a14:m>
                  <m:oMath xmlns:m="http://schemas.openxmlformats.org/officeDocument/2006/math">
                    <m:r>
                      <a:rPr lang="en-US" i="1">
                        <a:latin typeface="Cambria Math" panose="02040503050406030204" pitchFamily="18" charset="0"/>
                      </a:rPr>
                      <m:t>h</m:t>
                    </m:r>
                  </m:oMath>
                </a14:m>
                <a:endParaRPr lang="en-CA" dirty="0" smtClean="0"/>
              </a:p>
              <a:p>
                <a:r>
                  <a:rPr lang="en-US" dirty="0" smtClean="0"/>
                  <a:t>However, based on Taylor series expansion it was suggested that the truncation error is of second order in </a:t>
                </a:r>
                <a14:m>
                  <m:oMath xmlns:m="http://schemas.openxmlformats.org/officeDocument/2006/math">
                    <m:r>
                      <a:rPr lang="en-US" i="1">
                        <a:latin typeface="Cambria Math" panose="02040503050406030204" pitchFamily="18" charset="0"/>
                      </a:rPr>
                      <m:t>h</m:t>
                    </m:r>
                  </m:oMath>
                </a14:m>
                <a:endParaRPr lang="en-CA" dirty="0" smtClean="0"/>
              </a:p>
              <a:p>
                <a:r>
                  <a:rPr lang="en-US" dirty="0" smtClean="0"/>
                  <a:t>In this lecture we want to clarify this aspect</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617" r="-1167"/>
                </a:stretch>
              </a:blipFill>
            </p:spPr>
            <p:txBody>
              <a:bodyPr/>
              <a:lstStyle/>
              <a:p>
                <a:r>
                  <a:rPr lang="en-CA">
                    <a:noFill/>
                  </a:rPr>
                  <a:t> </a:t>
                </a:r>
              </a:p>
            </p:txBody>
          </p:sp>
        </mc:Fallback>
      </mc:AlternateContent>
    </p:spTree>
    <p:extLst>
      <p:ext uri="{BB962C8B-B14F-4D97-AF65-F5344CB8AC3E}">
        <p14:creationId xmlns:p14="http://schemas.microsoft.com/office/powerpoint/2010/main" val="382733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0573C9D1-AE5F-41C5-B416-0E0CF33A756C}"/>
              </a:ext>
            </a:extLst>
          </p:cNvPr>
          <p:cNvCxnSpPr>
            <a:cxnSpLocks/>
          </p:cNvCxnSpPr>
          <p:nvPr/>
        </p:nvCxnSpPr>
        <p:spPr>
          <a:xfrm flipV="1">
            <a:off x="5055392" y="4006314"/>
            <a:ext cx="1619731" cy="32286"/>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73C9D1-AE5F-41C5-B416-0E0CF33A756C}"/>
              </a:ext>
            </a:extLst>
          </p:cNvPr>
          <p:cNvCxnSpPr>
            <a:cxnSpLocks/>
          </p:cNvCxnSpPr>
          <p:nvPr/>
        </p:nvCxnSpPr>
        <p:spPr>
          <a:xfrm flipV="1">
            <a:off x="5055392" y="2289794"/>
            <a:ext cx="1619731" cy="32286"/>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Truncation Errors</a:t>
            </a:r>
            <a:endParaRPr lang="en-CA" dirty="0"/>
          </a:p>
        </p:txBody>
      </p:sp>
      <p:cxnSp>
        <p:nvCxnSpPr>
          <p:cNvPr id="5" name="Straight Arrow Connector 4"/>
          <p:cNvCxnSpPr/>
          <p:nvPr/>
        </p:nvCxnSpPr>
        <p:spPr>
          <a:xfrm>
            <a:off x="877262" y="5562600"/>
            <a:ext cx="6514138"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371600" y="1938704"/>
            <a:ext cx="26453" cy="4345526"/>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158208" y="5692582"/>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𝑡</m:t>
                      </m:r>
                    </m:oMath>
                  </m:oMathPara>
                </a14:m>
                <a:endParaRPr lang="en-US" sz="2400" dirty="0">
                  <a:solidFill>
                    <a:srgbClr val="48A6AD"/>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158208" y="5692582"/>
                <a:ext cx="382925" cy="46166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38200" y="175260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838200" y="1752600"/>
                <a:ext cx="426399" cy="461665"/>
              </a:xfrm>
              <a:prstGeom prst="rect">
                <a:avLst/>
              </a:prstGeom>
              <a:blipFill>
                <a:blip r:embed="rId4"/>
                <a:stretch>
                  <a:fillRect b="-10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26721CF-7C5E-468F-9E03-A9C2FE0FC8D2}"/>
                  </a:ext>
                </a:extLst>
              </p:cNvPr>
              <p:cNvSpPr/>
              <p:nvPr/>
            </p:nvSpPr>
            <p:spPr>
              <a:xfrm>
                <a:off x="2439553" y="5692582"/>
                <a:ext cx="4699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𝑡</m:t>
                          </m:r>
                        </m:e>
                        <m:sub>
                          <m:r>
                            <a:rPr lang="en-US" sz="2400" b="0" i="1" smtClean="0">
                              <a:solidFill>
                                <a:srgbClr val="48A6AD"/>
                              </a:solidFill>
                              <a:latin typeface="Cambria Math" panose="02040503050406030204" pitchFamily="18" charset="0"/>
                              <a:ea typeface="Cambria Math" panose="02040503050406030204" pitchFamily="18" charset="0"/>
                            </a:rPr>
                            <m:t>𝑖</m:t>
                          </m:r>
                        </m:sub>
                      </m:sSub>
                    </m:oMath>
                  </m:oMathPara>
                </a14:m>
                <a:endParaRPr lang="en-CA" sz="2400" dirty="0">
                  <a:solidFill>
                    <a:srgbClr val="48A6AD"/>
                  </a:solidFill>
                </a:endParaRPr>
              </a:p>
            </p:txBody>
          </p:sp>
        </mc:Choice>
        <mc:Fallback xmlns="">
          <p:sp>
            <p:nvSpPr>
              <p:cNvPr id="22" name="Rectangle 21">
                <a:extLst>
                  <a:ext uri="{FF2B5EF4-FFF2-40B4-BE49-F238E27FC236}">
                    <a16:creationId xmlns:a16="http://schemas.microsoft.com/office/drawing/2014/main" id="{E26721CF-7C5E-468F-9E03-A9C2FE0FC8D2}"/>
                  </a:ext>
                </a:extLst>
              </p:cNvPr>
              <p:cNvSpPr>
                <a:spLocks noRot="1" noChangeAspect="1" noMove="1" noResize="1" noEditPoints="1" noAdjustHandles="1" noChangeArrowheads="1" noChangeShapeType="1" noTextEdit="1"/>
              </p:cNvSpPr>
              <p:nvPr/>
            </p:nvSpPr>
            <p:spPr>
              <a:xfrm>
                <a:off x="2439553" y="5692582"/>
                <a:ext cx="469937" cy="461665"/>
              </a:xfrm>
              <a:prstGeom prst="rect">
                <a:avLst/>
              </a:prstGeom>
              <a:blipFill>
                <a:blip r:embed="rId5"/>
                <a:stretch>
                  <a:fillRect b="-13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C821E81-2E27-4BCF-BDB5-167BC810E9E1}"/>
                  </a:ext>
                </a:extLst>
              </p:cNvPr>
              <p:cNvSpPr/>
              <p:nvPr/>
            </p:nvSpPr>
            <p:spPr>
              <a:xfrm>
                <a:off x="5214064" y="5692583"/>
                <a:ext cx="7632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i="1">
                              <a:solidFill>
                                <a:srgbClr val="48A6AD"/>
                              </a:solidFill>
                              <a:latin typeface="Cambria Math" panose="02040503050406030204" pitchFamily="18" charset="0"/>
                              <a:ea typeface="Cambria Math" panose="02040503050406030204" pitchFamily="18" charset="0"/>
                            </a:rPr>
                            <m:t>𝑡</m:t>
                          </m:r>
                        </m:e>
                        <m:sub>
                          <m:r>
                            <a:rPr lang="en-US" sz="2400" b="0" i="1" smtClean="0">
                              <a:solidFill>
                                <a:srgbClr val="48A6AD"/>
                              </a:solidFill>
                              <a:latin typeface="Cambria Math" panose="02040503050406030204" pitchFamily="18" charset="0"/>
                              <a:ea typeface="Cambria Math" panose="02040503050406030204" pitchFamily="18" charset="0"/>
                            </a:rPr>
                            <m:t>𝑖</m:t>
                          </m:r>
                          <m:r>
                            <a:rPr lang="en-US" sz="2400" b="0" i="1" smtClean="0">
                              <a:solidFill>
                                <a:srgbClr val="48A6AD"/>
                              </a:solidFill>
                              <a:latin typeface="Cambria Math" panose="02040503050406030204" pitchFamily="18" charset="0"/>
                              <a:ea typeface="Cambria Math" panose="02040503050406030204" pitchFamily="18" charset="0"/>
                            </a:rPr>
                            <m:t>+1</m:t>
                          </m:r>
                        </m:sub>
                      </m:sSub>
                    </m:oMath>
                  </m:oMathPara>
                </a14:m>
                <a:endParaRPr lang="en-CA" sz="2400" dirty="0">
                  <a:solidFill>
                    <a:srgbClr val="48A6AD"/>
                  </a:solidFill>
                </a:endParaRPr>
              </a:p>
            </p:txBody>
          </p:sp>
        </mc:Choice>
        <mc:Fallback xmlns="">
          <p:sp>
            <p:nvSpPr>
              <p:cNvPr id="24" name="Rectangle 23">
                <a:extLst>
                  <a:ext uri="{FF2B5EF4-FFF2-40B4-BE49-F238E27FC236}">
                    <a16:creationId xmlns:a16="http://schemas.microsoft.com/office/drawing/2014/main" id="{EC821E81-2E27-4BCF-BDB5-167BC810E9E1}"/>
                  </a:ext>
                </a:extLst>
              </p:cNvPr>
              <p:cNvSpPr>
                <a:spLocks noRot="1" noChangeAspect="1" noMove="1" noResize="1" noEditPoints="1" noAdjustHandles="1" noChangeArrowheads="1" noChangeShapeType="1" noTextEdit="1"/>
              </p:cNvSpPr>
              <p:nvPr/>
            </p:nvSpPr>
            <p:spPr>
              <a:xfrm>
                <a:off x="5214064" y="5692583"/>
                <a:ext cx="763286" cy="461665"/>
              </a:xfrm>
              <a:prstGeom prst="rect">
                <a:avLst/>
              </a:prstGeom>
              <a:blipFill>
                <a:blip r:embed="rId6"/>
                <a:stretch>
                  <a:fillRect b="-1316"/>
                </a:stretch>
              </a:blipFill>
            </p:spPr>
            <p:txBody>
              <a:bodyPr/>
              <a:lstStyle/>
              <a:p>
                <a:r>
                  <a:rPr lang="en-CA">
                    <a:noFill/>
                  </a:rPr>
                  <a:t> </a:t>
                </a:r>
              </a:p>
            </p:txBody>
          </p:sp>
        </mc:Fallback>
      </mc:AlternateContent>
      <p:cxnSp>
        <p:nvCxnSpPr>
          <p:cNvPr id="25" name="Straight Connector 24">
            <a:extLst>
              <a:ext uri="{FF2B5EF4-FFF2-40B4-BE49-F238E27FC236}">
                <a16:creationId xmlns:a16="http://schemas.microsoft.com/office/drawing/2014/main" id="{40D2573D-B86C-4F67-BFEF-D74CF521971E}"/>
              </a:ext>
            </a:extLst>
          </p:cNvPr>
          <p:cNvCxnSpPr>
            <a:cxnSpLocks/>
          </p:cNvCxnSpPr>
          <p:nvPr/>
        </p:nvCxnSpPr>
        <p:spPr>
          <a:xfrm flipV="1">
            <a:off x="2383615" y="2575986"/>
            <a:ext cx="0" cy="3175308"/>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D2573D-B86C-4F67-BFEF-D74CF521971E}"/>
              </a:ext>
            </a:extLst>
          </p:cNvPr>
          <p:cNvCxnSpPr>
            <a:cxnSpLocks/>
          </p:cNvCxnSpPr>
          <p:nvPr/>
        </p:nvCxnSpPr>
        <p:spPr>
          <a:xfrm flipV="1">
            <a:off x="5196647" y="2057400"/>
            <a:ext cx="0" cy="3784908"/>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FF207C2-1009-4318-9D2D-02B1F5DEF8A0}"/>
                  </a:ext>
                </a:extLst>
              </p:cNvPr>
              <p:cNvSpPr/>
              <p:nvPr/>
            </p:nvSpPr>
            <p:spPr>
              <a:xfrm>
                <a:off x="1735119" y="4253696"/>
                <a:ext cx="5700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𝑤</m:t>
                          </m:r>
                        </m:e>
                        <m:sub>
                          <m:r>
                            <a:rPr lang="en-US" sz="2400" b="0" i="1" smtClean="0">
                              <a:solidFill>
                                <a:srgbClr val="48A6AD"/>
                              </a:solidFill>
                              <a:latin typeface="Cambria Math" panose="02040503050406030204" pitchFamily="18" charset="0"/>
                              <a:ea typeface="Cambria Math" panose="02040503050406030204" pitchFamily="18" charset="0"/>
                            </a:rPr>
                            <m:t>𝑖</m:t>
                          </m:r>
                        </m:sub>
                      </m:sSub>
                    </m:oMath>
                  </m:oMathPara>
                </a14:m>
                <a:endParaRPr lang="en-CA" sz="2400" dirty="0">
                  <a:solidFill>
                    <a:srgbClr val="48A6AD"/>
                  </a:solidFill>
                </a:endParaRPr>
              </a:p>
            </p:txBody>
          </p:sp>
        </mc:Choice>
        <mc:Fallback xmlns="">
          <p:sp>
            <p:nvSpPr>
              <p:cNvPr id="30" name="Rectangle 29">
                <a:extLst>
                  <a:ext uri="{FF2B5EF4-FFF2-40B4-BE49-F238E27FC236}">
                    <a16:creationId xmlns:a16="http://schemas.microsoft.com/office/drawing/2014/main" id="{BFF207C2-1009-4318-9D2D-02B1F5DEF8A0}"/>
                  </a:ext>
                </a:extLst>
              </p:cNvPr>
              <p:cNvSpPr>
                <a:spLocks noRot="1" noChangeAspect="1" noMove="1" noResize="1" noEditPoints="1" noAdjustHandles="1" noChangeArrowheads="1" noChangeShapeType="1" noTextEdit="1"/>
              </p:cNvSpPr>
              <p:nvPr/>
            </p:nvSpPr>
            <p:spPr>
              <a:xfrm>
                <a:off x="1735119" y="4253696"/>
                <a:ext cx="570028" cy="461665"/>
              </a:xfrm>
              <a:prstGeom prst="rect">
                <a:avLst/>
              </a:prstGeom>
              <a:blipFill>
                <a:blip r:embed="rId7"/>
                <a:stretch>
                  <a:fillRect b="-131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85CCA6C-CC5E-4A02-9D42-D3B277ED01C3}"/>
                  </a:ext>
                </a:extLst>
              </p:cNvPr>
              <p:cNvSpPr/>
              <p:nvPr/>
            </p:nvSpPr>
            <p:spPr>
              <a:xfrm>
                <a:off x="5272824" y="4022864"/>
                <a:ext cx="863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𝑤</m:t>
                          </m:r>
                        </m:e>
                        <m:sub>
                          <m:r>
                            <a:rPr lang="en-US" sz="2400" b="0" i="1" smtClean="0">
                              <a:solidFill>
                                <a:srgbClr val="48A6AD"/>
                              </a:solidFill>
                              <a:latin typeface="Cambria Math" panose="02040503050406030204" pitchFamily="18" charset="0"/>
                              <a:ea typeface="Cambria Math" panose="02040503050406030204" pitchFamily="18" charset="0"/>
                            </a:rPr>
                            <m:t>𝑖</m:t>
                          </m:r>
                          <m:r>
                            <a:rPr lang="en-US" sz="2400" b="0" i="1" smtClean="0">
                              <a:solidFill>
                                <a:srgbClr val="48A6AD"/>
                              </a:solidFill>
                              <a:latin typeface="Cambria Math" panose="02040503050406030204" pitchFamily="18" charset="0"/>
                              <a:ea typeface="Cambria Math" panose="02040503050406030204" pitchFamily="18" charset="0"/>
                            </a:rPr>
                            <m:t>+1</m:t>
                          </m:r>
                        </m:sub>
                      </m:sSub>
                    </m:oMath>
                  </m:oMathPara>
                </a14:m>
                <a:endParaRPr lang="en-CA" sz="2400" dirty="0">
                  <a:solidFill>
                    <a:srgbClr val="48A6AD"/>
                  </a:solidFill>
                </a:endParaRPr>
              </a:p>
            </p:txBody>
          </p:sp>
        </mc:Choice>
        <mc:Fallback xmlns="">
          <p:sp>
            <p:nvSpPr>
              <p:cNvPr id="31" name="Rectangle 30">
                <a:extLst>
                  <a:ext uri="{FF2B5EF4-FFF2-40B4-BE49-F238E27FC236}">
                    <a16:creationId xmlns:a16="http://schemas.microsoft.com/office/drawing/2014/main" id="{585CCA6C-CC5E-4A02-9D42-D3B277ED01C3}"/>
                  </a:ext>
                </a:extLst>
              </p:cNvPr>
              <p:cNvSpPr>
                <a:spLocks noRot="1" noChangeAspect="1" noMove="1" noResize="1" noEditPoints="1" noAdjustHandles="1" noChangeArrowheads="1" noChangeShapeType="1" noTextEdit="1"/>
              </p:cNvSpPr>
              <p:nvPr/>
            </p:nvSpPr>
            <p:spPr>
              <a:xfrm>
                <a:off x="5272824" y="4022864"/>
                <a:ext cx="863377" cy="461665"/>
              </a:xfrm>
              <a:prstGeom prst="rect">
                <a:avLst/>
              </a:prstGeom>
              <a:blipFill>
                <a:blip r:embed="rId8"/>
                <a:stretch>
                  <a:fillRect b="-1316"/>
                </a:stretch>
              </a:blipFill>
            </p:spPr>
            <p:txBody>
              <a:bodyPr/>
              <a:lstStyle/>
              <a:p>
                <a:r>
                  <a:rPr lang="en-CA">
                    <a:noFill/>
                  </a:rPr>
                  <a:t> </a:t>
                </a:r>
              </a:p>
            </p:txBody>
          </p:sp>
        </mc:Fallback>
      </mc:AlternateContent>
      <p:sp>
        <p:nvSpPr>
          <p:cNvPr id="32" name="Freeform 31"/>
          <p:cNvSpPr/>
          <p:nvPr/>
        </p:nvSpPr>
        <p:spPr>
          <a:xfrm>
            <a:off x="2391591" y="3668358"/>
            <a:ext cx="2813124" cy="914400"/>
          </a:xfrm>
          <a:custGeom>
            <a:avLst/>
            <a:gdLst>
              <a:gd name="connsiteX0" fmla="*/ 0 w 2813124"/>
              <a:gd name="connsiteY0" fmla="*/ 914400 h 914400"/>
              <a:gd name="connsiteX1" fmla="*/ 1543722 w 2813124"/>
              <a:gd name="connsiteY1" fmla="*/ 554018 h 914400"/>
              <a:gd name="connsiteX2" fmla="*/ 2813124 w 2813124"/>
              <a:gd name="connsiteY2" fmla="*/ 0 h 914400"/>
            </a:gdLst>
            <a:ahLst/>
            <a:cxnLst>
              <a:cxn ang="0">
                <a:pos x="connsiteX0" y="connsiteY0"/>
              </a:cxn>
              <a:cxn ang="0">
                <a:pos x="connsiteX1" y="connsiteY1"/>
              </a:cxn>
              <a:cxn ang="0">
                <a:pos x="connsiteX2" y="connsiteY2"/>
              </a:cxn>
            </a:cxnLst>
            <a:rect l="l" t="t" r="r" b="b"/>
            <a:pathLst>
              <a:path w="2813124" h="914400">
                <a:moveTo>
                  <a:pt x="0" y="914400"/>
                </a:moveTo>
                <a:cubicBezTo>
                  <a:pt x="537434" y="810409"/>
                  <a:pt x="1074868" y="706418"/>
                  <a:pt x="1543722" y="554018"/>
                </a:cubicBezTo>
                <a:cubicBezTo>
                  <a:pt x="2012576" y="401618"/>
                  <a:pt x="2412850" y="200809"/>
                  <a:pt x="281312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370075" y="2312894"/>
            <a:ext cx="2834640" cy="1414631"/>
          </a:xfrm>
          <a:custGeom>
            <a:avLst/>
            <a:gdLst>
              <a:gd name="connsiteX0" fmla="*/ 0 w 2834640"/>
              <a:gd name="connsiteY0" fmla="*/ 1414631 h 1414631"/>
              <a:gd name="connsiteX1" fmla="*/ 1376979 w 2834640"/>
              <a:gd name="connsiteY1" fmla="*/ 946673 h 1414631"/>
              <a:gd name="connsiteX2" fmla="*/ 2834640 w 2834640"/>
              <a:gd name="connsiteY2" fmla="*/ 0 h 1414631"/>
            </a:gdLst>
            <a:ahLst/>
            <a:cxnLst>
              <a:cxn ang="0">
                <a:pos x="connsiteX0" y="connsiteY0"/>
              </a:cxn>
              <a:cxn ang="0">
                <a:pos x="connsiteX1" y="connsiteY1"/>
              </a:cxn>
              <a:cxn ang="0">
                <a:pos x="connsiteX2" y="connsiteY2"/>
              </a:cxn>
            </a:cxnLst>
            <a:rect l="l" t="t" r="r" b="b"/>
            <a:pathLst>
              <a:path w="2834640" h="1414631">
                <a:moveTo>
                  <a:pt x="0" y="1414631"/>
                </a:moveTo>
                <a:cubicBezTo>
                  <a:pt x="452269" y="1298538"/>
                  <a:pt x="904539" y="1182445"/>
                  <a:pt x="1376979" y="946673"/>
                </a:cubicBezTo>
                <a:cubicBezTo>
                  <a:pt x="1849419" y="710901"/>
                  <a:pt x="2342029" y="355450"/>
                  <a:pt x="283464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8161D28D-8A65-44E7-97CC-B2DB9E6A35A8}"/>
              </a:ext>
            </a:extLst>
          </p:cNvPr>
          <p:cNvSpPr>
            <a:spLocks noChangeAspect="1"/>
          </p:cNvSpPr>
          <p:nvPr/>
        </p:nvSpPr>
        <p:spPr>
          <a:xfrm>
            <a:off x="2322563" y="3657600"/>
            <a:ext cx="137160" cy="137160"/>
          </a:xfrm>
          <a:prstGeom prst="ellipse">
            <a:avLst/>
          </a:prstGeom>
          <a:solidFill>
            <a:schemeClr val="bg1"/>
          </a:solidFill>
          <a:ln w="1905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E26721CF-7C5E-468F-9E03-A9C2FE0FC8D2}"/>
                  </a:ext>
                </a:extLst>
              </p:cNvPr>
              <p:cNvSpPr/>
              <p:nvPr/>
            </p:nvSpPr>
            <p:spPr>
              <a:xfrm>
                <a:off x="1447800" y="3460071"/>
                <a:ext cx="9021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ea typeface="Cambria Math" panose="02040503050406030204" pitchFamily="18" charset="0"/>
                        </a:rPr>
                        <m:t>𝑦</m:t>
                      </m:r>
                      <m:d>
                        <m:dPr>
                          <m:ctrlPr>
                            <a:rPr lang="en-US" sz="2400" i="1" smtClean="0">
                              <a:solidFill>
                                <a:srgbClr val="48A6AD"/>
                              </a:solidFill>
                              <a:latin typeface="Cambria Math" panose="02040503050406030204" pitchFamily="18" charset="0"/>
                              <a:ea typeface="Cambria Math" panose="02040503050406030204" pitchFamily="18" charset="0"/>
                            </a:rPr>
                          </m:ctrlPr>
                        </m:dPr>
                        <m:e>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𝑡</m:t>
                              </m:r>
                            </m:e>
                            <m:sub>
                              <m:r>
                                <a:rPr lang="en-US" sz="2400" b="0" i="1" smtClean="0">
                                  <a:solidFill>
                                    <a:srgbClr val="48A6AD"/>
                                  </a:solidFill>
                                  <a:latin typeface="Cambria Math" panose="02040503050406030204" pitchFamily="18" charset="0"/>
                                  <a:ea typeface="Cambria Math" panose="02040503050406030204" pitchFamily="18" charset="0"/>
                                </a:rPr>
                                <m:t>𝑖</m:t>
                              </m:r>
                            </m:sub>
                          </m:sSub>
                        </m:e>
                      </m:d>
                    </m:oMath>
                  </m:oMathPara>
                </a14:m>
                <a:endParaRPr lang="en-CA" sz="2400" dirty="0">
                  <a:solidFill>
                    <a:srgbClr val="48A6AD"/>
                  </a:solidFill>
                </a:endParaRPr>
              </a:p>
            </p:txBody>
          </p:sp>
        </mc:Choice>
        <mc:Fallback xmlns="">
          <p:sp>
            <p:nvSpPr>
              <p:cNvPr id="36" name="Rectangle 35">
                <a:extLst>
                  <a:ext uri="{FF2B5EF4-FFF2-40B4-BE49-F238E27FC236}">
                    <a16:creationId xmlns:a16="http://schemas.microsoft.com/office/drawing/2014/main" id="{E26721CF-7C5E-468F-9E03-A9C2FE0FC8D2}"/>
                  </a:ext>
                </a:extLst>
              </p:cNvPr>
              <p:cNvSpPr>
                <a:spLocks noRot="1" noChangeAspect="1" noMove="1" noResize="1" noEditPoints="1" noAdjustHandles="1" noChangeArrowheads="1" noChangeShapeType="1" noTextEdit="1"/>
              </p:cNvSpPr>
              <p:nvPr/>
            </p:nvSpPr>
            <p:spPr>
              <a:xfrm>
                <a:off x="1447800" y="3460071"/>
                <a:ext cx="902170" cy="461665"/>
              </a:xfrm>
              <a:prstGeom prst="rect">
                <a:avLst/>
              </a:prstGeom>
              <a:blipFill>
                <a:blip r:embed="rId9"/>
                <a:stretch>
                  <a:fillRect b="-10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26721CF-7C5E-468F-9E03-A9C2FE0FC8D2}"/>
                  </a:ext>
                </a:extLst>
              </p:cNvPr>
              <p:cNvSpPr/>
              <p:nvPr/>
            </p:nvSpPr>
            <p:spPr>
              <a:xfrm>
                <a:off x="5204715" y="1733526"/>
                <a:ext cx="11955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ea typeface="Cambria Math" panose="02040503050406030204" pitchFamily="18" charset="0"/>
                        </a:rPr>
                        <m:t>𝑦</m:t>
                      </m:r>
                      <m:d>
                        <m:dPr>
                          <m:ctrlPr>
                            <a:rPr lang="en-US" sz="2400" i="1" smtClean="0">
                              <a:solidFill>
                                <a:srgbClr val="48A6AD"/>
                              </a:solidFill>
                              <a:latin typeface="Cambria Math" panose="02040503050406030204" pitchFamily="18" charset="0"/>
                              <a:ea typeface="Cambria Math" panose="02040503050406030204" pitchFamily="18" charset="0"/>
                            </a:rPr>
                          </m:ctrlPr>
                        </m:dPr>
                        <m:e>
                          <m:sSub>
                            <m:sSubPr>
                              <m:ctrlPr>
                                <a:rPr lang="en-US" sz="2400" i="1" smtClean="0">
                                  <a:solidFill>
                                    <a:srgbClr val="48A6AD"/>
                                  </a:solidFill>
                                  <a:latin typeface="Cambria Math" panose="02040503050406030204" pitchFamily="18" charset="0"/>
                                  <a:ea typeface="Cambria Math" panose="02040503050406030204" pitchFamily="18" charset="0"/>
                                </a:rPr>
                              </m:ctrlPr>
                            </m:sSubPr>
                            <m:e>
                              <m:r>
                                <a:rPr lang="en-US" sz="2400" b="0" i="1" smtClean="0">
                                  <a:solidFill>
                                    <a:srgbClr val="48A6AD"/>
                                  </a:solidFill>
                                  <a:latin typeface="Cambria Math" panose="02040503050406030204" pitchFamily="18" charset="0"/>
                                  <a:ea typeface="Cambria Math" panose="02040503050406030204" pitchFamily="18" charset="0"/>
                                </a:rPr>
                                <m:t>𝑡</m:t>
                              </m:r>
                            </m:e>
                            <m:sub>
                              <m:r>
                                <a:rPr lang="en-US" sz="2400" b="0" i="1" smtClean="0">
                                  <a:solidFill>
                                    <a:srgbClr val="48A6AD"/>
                                  </a:solidFill>
                                  <a:latin typeface="Cambria Math" panose="02040503050406030204" pitchFamily="18" charset="0"/>
                                  <a:ea typeface="Cambria Math" panose="02040503050406030204" pitchFamily="18" charset="0"/>
                                </a:rPr>
                                <m:t>𝑖</m:t>
                              </m:r>
                              <m:r>
                                <a:rPr lang="en-US" sz="2400" b="0" i="1" smtClean="0">
                                  <a:solidFill>
                                    <a:srgbClr val="48A6AD"/>
                                  </a:solidFill>
                                  <a:latin typeface="Cambria Math" panose="02040503050406030204" pitchFamily="18" charset="0"/>
                                  <a:ea typeface="Cambria Math" panose="02040503050406030204" pitchFamily="18" charset="0"/>
                                </a:rPr>
                                <m:t>+1</m:t>
                              </m:r>
                            </m:sub>
                          </m:sSub>
                        </m:e>
                      </m:d>
                    </m:oMath>
                  </m:oMathPara>
                </a14:m>
                <a:endParaRPr lang="en-CA" sz="2400" dirty="0">
                  <a:solidFill>
                    <a:srgbClr val="48A6AD"/>
                  </a:solidFill>
                </a:endParaRPr>
              </a:p>
            </p:txBody>
          </p:sp>
        </mc:Choice>
        <mc:Fallback xmlns="">
          <p:sp>
            <p:nvSpPr>
              <p:cNvPr id="37" name="Rectangle 36">
                <a:extLst>
                  <a:ext uri="{FF2B5EF4-FFF2-40B4-BE49-F238E27FC236}">
                    <a16:creationId xmlns:a16="http://schemas.microsoft.com/office/drawing/2014/main" id="{E26721CF-7C5E-468F-9E03-A9C2FE0FC8D2}"/>
                  </a:ext>
                </a:extLst>
              </p:cNvPr>
              <p:cNvSpPr>
                <a:spLocks noRot="1" noChangeAspect="1" noMove="1" noResize="1" noEditPoints="1" noAdjustHandles="1" noChangeArrowheads="1" noChangeShapeType="1" noTextEdit="1"/>
              </p:cNvSpPr>
              <p:nvPr/>
            </p:nvSpPr>
            <p:spPr>
              <a:xfrm>
                <a:off x="5204715" y="1733526"/>
                <a:ext cx="1195520" cy="461665"/>
              </a:xfrm>
              <a:prstGeom prst="rect">
                <a:avLst/>
              </a:prstGeom>
              <a:blipFill>
                <a:blip r:embed="rId10"/>
                <a:stretch>
                  <a:fillRect b="-10526"/>
                </a:stretch>
              </a:blipFill>
            </p:spPr>
            <p:txBody>
              <a:bodyPr/>
              <a:lstStyle/>
              <a:p>
                <a:r>
                  <a:rPr lang="en-CA">
                    <a:noFill/>
                  </a:rPr>
                  <a:t> </a:t>
                </a:r>
              </a:p>
            </p:txBody>
          </p:sp>
        </mc:Fallback>
      </mc:AlternateContent>
      <p:cxnSp>
        <p:nvCxnSpPr>
          <p:cNvPr id="38" name="Straight Connector 37">
            <a:extLst>
              <a:ext uri="{FF2B5EF4-FFF2-40B4-BE49-F238E27FC236}">
                <a16:creationId xmlns:a16="http://schemas.microsoft.com/office/drawing/2014/main" id="{0573C9D1-AE5F-41C5-B416-0E0CF33A756C}"/>
              </a:ext>
            </a:extLst>
          </p:cNvPr>
          <p:cNvCxnSpPr>
            <a:cxnSpLocks/>
          </p:cNvCxnSpPr>
          <p:nvPr/>
        </p:nvCxnSpPr>
        <p:spPr>
          <a:xfrm flipV="1">
            <a:off x="2391143" y="3965393"/>
            <a:ext cx="3110304" cy="629097"/>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161D28D-8A65-44E7-97CC-B2DB9E6A35A8}"/>
              </a:ext>
            </a:extLst>
          </p:cNvPr>
          <p:cNvSpPr>
            <a:spLocks noChangeAspect="1"/>
          </p:cNvSpPr>
          <p:nvPr/>
        </p:nvSpPr>
        <p:spPr>
          <a:xfrm>
            <a:off x="2322563" y="4513327"/>
            <a:ext cx="137160" cy="137160"/>
          </a:xfrm>
          <a:prstGeom prst="ellipse">
            <a:avLst/>
          </a:prstGeom>
          <a:solidFill>
            <a:schemeClr val="bg1"/>
          </a:solidFill>
          <a:ln w="1905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8161D28D-8A65-44E7-97CC-B2DB9E6A35A8}"/>
              </a:ext>
            </a:extLst>
          </p:cNvPr>
          <p:cNvSpPr>
            <a:spLocks noChangeAspect="1"/>
          </p:cNvSpPr>
          <p:nvPr/>
        </p:nvSpPr>
        <p:spPr>
          <a:xfrm>
            <a:off x="5141066" y="3963298"/>
            <a:ext cx="137160" cy="137160"/>
          </a:xfrm>
          <a:prstGeom prst="ellipse">
            <a:avLst/>
          </a:prstGeom>
          <a:solidFill>
            <a:schemeClr val="bg1"/>
          </a:solidFill>
          <a:ln w="1905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8161D28D-8A65-44E7-97CC-B2DB9E6A35A8}"/>
              </a:ext>
            </a:extLst>
          </p:cNvPr>
          <p:cNvSpPr>
            <a:spLocks noChangeAspect="1"/>
          </p:cNvSpPr>
          <p:nvPr/>
        </p:nvSpPr>
        <p:spPr>
          <a:xfrm>
            <a:off x="5135687" y="2252832"/>
            <a:ext cx="137160" cy="137160"/>
          </a:xfrm>
          <a:prstGeom prst="ellipse">
            <a:avLst/>
          </a:prstGeom>
          <a:solidFill>
            <a:schemeClr val="bg1"/>
          </a:solidFill>
          <a:ln w="1905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2" name="Rectangle 41"/>
              <p:cNvSpPr/>
              <p:nvPr/>
            </p:nvSpPr>
            <p:spPr>
              <a:xfrm>
                <a:off x="3798153" y="2436628"/>
                <a:ext cx="8161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E6F97"/>
                          </a:solidFill>
                          <a:latin typeface="Cambria Math" panose="02040503050406030204" pitchFamily="18" charset="0"/>
                          <a:ea typeface="Cambria Math" panose="02040503050406030204" pitchFamily="18" charset="0"/>
                        </a:rPr>
                        <m:t>𝑦</m:t>
                      </m:r>
                      <m:r>
                        <a:rPr lang="en-US" sz="2400" b="0" i="1" smtClean="0">
                          <a:solidFill>
                            <a:srgbClr val="4E6F97"/>
                          </a:solidFill>
                          <a:latin typeface="Cambria Math" panose="02040503050406030204" pitchFamily="18" charset="0"/>
                          <a:ea typeface="Cambria Math" panose="02040503050406030204" pitchFamily="18" charset="0"/>
                        </a:rPr>
                        <m:t>(</m:t>
                      </m:r>
                      <m:r>
                        <a:rPr lang="en-US" sz="2400" b="0" i="1" smtClean="0">
                          <a:solidFill>
                            <a:srgbClr val="4E6F97"/>
                          </a:solidFill>
                          <a:latin typeface="Cambria Math" panose="02040503050406030204" pitchFamily="18" charset="0"/>
                          <a:ea typeface="Cambria Math" panose="02040503050406030204" pitchFamily="18" charset="0"/>
                        </a:rPr>
                        <m:t>𝑡</m:t>
                      </m:r>
                      <m:r>
                        <a:rPr lang="en-US" sz="2400" b="0" i="1" smtClean="0">
                          <a:solidFill>
                            <a:srgbClr val="4E6F97"/>
                          </a:solidFill>
                          <a:latin typeface="Cambria Math" panose="02040503050406030204" pitchFamily="18" charset="0"/>
                          <a:ea typeface="Cambria Math" panose="02040503050406030204" pitchFamily="18" charset="0"/>
                        </a:rPr>
                        <m:t>)</m:t>
                      </m:r>
                    </m:oMath>
                  </m:oMathPara>
                </a14:m>
                <a:endParaRPr lang="en-CA" sz="2400" dirty="0">
                  <a:solidFill>
                    <a:srgbClr val="4E6F97"/>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798153" y="2436628"/>
                <a:ext cx="816185" cy="461665"/>
              </a:xfrm>
              <a:prstGeom prst="rect">
                <a:avLst/>
              </a:prstGeom>
              <a:blipFill>
                <a:blip r:embed="rId11"/>
                <a:stretch>
                  <a:fillRect r="-2239" b="-18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3787395" y="3538376"/>
                <a:ext cx="8161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E6F97"/>
                          </a:solidFill>
                          <a:latin typeface="Cambria Math" panose="02040503050406030204" pitchFamily="18" charset="0"/>
                          <a:ea typeface="Cambria Math" panose="02040503050406030204" pitchFamily="18" charset="0"/>
                        </a:rPr>
                        <m:t>𝑧</m:t>
                      </m:r>
                      <m:r>
                        <a:rPr lang="en-US" sz="2400" b="0" i="1" smtClean="0">
                          <a:solidFill>
                            <a:srgbClr val="4E6F97"/>
                          </a:solidFill>
                          <a:latin typeface="Cambria Math" panose="02040503050406030204" pitchFamily="18" charset="0"/>
                          <a:ea typeface="Cambria Math" panose="02040503050406030204" pitchFamily="18" charset="0"/>
                        </a:rPr>
                        <m:t>(</m:t>
                      </m:r>
                      <m:r>
                        <a:rPr lang="en-US" sz="2400" b="0" i="1" smtClean="0">
                          <a:solidFill>
                            <a:srgbClr val="4E6F97"/>
                          </a:solidFill>
                          <a:latin typeface="Cambria Math" panose="02040503050406030204" pitchFamily="18" charset="0"/>
                          <a:ea typeface="Cambria Math" panose="02040503050406030204" pitchFamily="18" charset="0"/>
                        </a:rPr>
                        <m:t>𝑡</m:t>
                      </m:r>
                      <m:r>
                        <a:rPr lang="en-US" sz="2400" b="0" i="1" smtClean="0">
                          <a:solidFill>
                            <a:srgbClr val="4E6F97"/>
                          </a:solidFill>
                          <a:latin typeface="Cambria Math" panose="02040503050406030204" pitchFamily="18" charset="0"/>
                          <a:ea typeface="Cambria Math" panose="02040503050406030204" pitchFamily="18" charset="0"/>
                        </a:rPr>
                        <m:t>)</m:t>
                      </m:r>
                    </m:oMath>
                  </m:oMathPara>
                </a14:m>
                <a:endParaRPr lang="en-CA" sz="2400" dirty="0">
                  <a:solidFill>
                    <a:srgbClr val="4E6F97"/>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3787395" y="3538376"/>
                <a:ext cx="816185" cy="461665"/>
              </a:xfrm>
              <a:prstGeom prst="rect">
                <a:avLst/>
              </a:prstGeom>
              <a:blipFill>
                <a:blip r:embed="rId12"/>
                <a:stretch>
                  <a:fillRect r="-746"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57E351D4-9504-4AAF-B693-9A557C146550}"/>
                  </a:ext>
                </a:extLst>
              </p:cNvPr>
              <p:cNvSpPr/>
              <p:nvPr/>
            </p:nvSpPr>
            <p:spPr>
              <a:xfrm>
                <a:off x="9132004" y="1556197"/>
                <a:ext cx="2045880"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𝑦</m:t>
                                  </m:r>
                                </m:e>
                              </m:d>
                            </m:e>
                            <m:e>
                              <m:r>
                                <a:rPr lang="en-US" sz="2400" i="1">
                                  <a:latin typeface="Cambria Math" panose="02040503050406030204" pitchFamily="18" charset="0"/>
                                </a:rPr>
                                <m:t>𝑦</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𝑜</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𝑜</m:t>
                                  </m:r>
                                </m:sub>
                              </m:sSub>
                            </m:e>
                          </m:eqArr>
                        </m:e>
                      </m:d>
                    </m:oMath>
                  </m:oMathPara>
                </a14:m>
                <a:endParaRPr lang="en-CA" sz="2400" dirty="0"/>
              </a:p>
            </p:txBody>
          </p:sp>
        </mc:Choice>
        <mc:Fallback xmlns="">
          <p:sp>
            <p:nvSpPr>
              <p:cNvPr id="45" name="Rectangle 44">
                <a:extLst>
                  <a:ext uri="{FF2B5EF4-FFF2-40B4-BE49-F238E27FC236}">
                    <a16:creationId xmlns:a16="http://schemas.microsoft.com/office/drawing/2014/main" id="{57E351D4-9504-4AAF-B693-9A557C146550}"/>
                  </a:ext>
                </a:extLst>
              </p:cNvPr>
              <p:cNvSpPr>
                <a:spLocks noRot="1" noChangeAspect="1" noMove="1" noResize="1" noEditPoints="1" noAdjustHandles="1" noChangeArrowheads="1" noChangeShapeType="1" noTextEdit="1"/>
              </p:cNvSpPr>
              <p:nvPr/>
            </p:nvSpPr>
            <p:spPr>
              <a:xfrm>
                <a:off x="9132004" y="1556197"/>
                <a:ext cx="2045880" cy="1271438"/>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57E351D4-9504-4AAF-B693-9A557C146550}"/>
                  </a:ext>
                </a:extLst>
              </p:cNvPr>
              <p:cNvSpPr/>
              <p:nvPr/>
            </p:nvSpPr>
            <p:spPr>
              <a:xfrm>
                <a:off x="9132004" y="3159041"/>
                <a:ext cx="2000997"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f>
                                <m:fPr>
                                  <m:ctrlPr>
                                    <a:rPr lang="en-US" sz="2400" i="1">
                                      <a:latin typeface="Cambria Math" panose="02040503050406030204" pitchFamily="18" charset="0"/>
                                    </a:rPr>
                                  </m:ctrlPr>
                                </m:fPr>
                                <m:num>
                                  <m:r>
                                    <a:rPr lang="en-US" sz="2400" i="1">
                                      <a:latin typeface="Cambria Math" panose="02040503050406030204" pitchFamily="18" charset="0"/>
                                    </a:rPr>
                                    <m:t>𝑑</m:t>
                                  </m:r>
                                  <m:r>
                                    <a:rPr lang="en-US" sz="2400" b="0" i="1" smtClean="0">
                                      <a:latin typeface="Cambria Math" panose="02040503050406030204" pitchFamily="18" charset="0"/>
                                    </a:rPr>
                                    <m:t>𝑧</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𝑧</m:t>
                                  </m:r>
                                </m:e>
                              </m:d>
                            </m:e>
                            <m:e>
                              <m:r>
                                <a:rPr lang="en-US" sz="2400" b="0" i="1" smtClean="0">
                                  <a:latin typeface="Cambria Math" panose="02040503050406030204" pitchFamily="18" charset="0"/>
                                </a:rPr>
                                <m:t>𝑧</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eqArr>
                        </m:e>
                      </m:d>
                    </m:oMath>
                  </m:oMathPara>
                </a14:m>
                <a:endParaRPr lang="en-CA" sz="2400" dirty="0"/>
              </a:p>
            </p:txBody>
          </p:sp>
        </mc:Choice>
        <mc:Fallback xmlns="">
          <p:sp>
            <p:nvSpPr>
              <p:cNvPr id="46" name="Rectangle 45">
                <a:extLst>
                  <a:ext uri="{FF2B5EF4-FFF2-40B4-BE49-F238E27FC236}">
                    <a16:creationId xmlns:a16="http://schemas.microsoft.com/office/drawing/2014/main" id="{57E351D4-9504-4AAF-B693-9A557C146550}"/>
                  </a:ext>
                </a:extLst>
              </p:cNvPr>
              <p:cNvSpPr>
                <a:spLocks noRot="1" noChangeAspect="1" noMove="1" noResize="1" noEditPoints="1" noAdjustHandles="1" noChangeArrowheads="1" noChangeShapeType="1" noTextEdit="1"/>
              </p:cNvSpPr>
              <p:nvPr/>
            </p:nvSpPr>
            <p:spPr>
              <a:xfrm>
                <a:off x="9132004" y="3159041"/>
                <a:ext cx="2000997" cy="1271438"/>
              </a:xfrm>
              <a:prstGeom prst="rect">
                <a:avLst/>
              </a:prstGeom>
              <a:blipFill>
                <a:blip r:embed="rId14"/>
                <a:stretch>
                  <a:fillRect/>
                </a:stretch>
              </a:blipFill>
            </p:spPr>
            <p:txBody>
              <a:bodyPr/>
              <a:lstStyle/>
              <a:p>
                <a:r>
                  <a:rPr lang="en-CA">
                    <a:noFill/>
                  </a:rPr>
                  <a:t> </a:t>
                </a:r>
              </a:p>
            </p:txBody>
          </p:sp>
        </mc:Fallback>
      </mc:AlternateContent>
      <p:sp>
        <p:nvSpPr>
          <p:cNvPr id="47" name="Right Brace 46">
            <a:extLst>
              <a:ext uri="{FF2B5EF4-FFF2-40B4-BE49-F238E27FC236}">
                <a16:creationId xmlns:a16="http://schemas.microsoft.com/office/drawing/2014/main" id="{9DB3505B-61DD-45C2-99AB-559598F7C096}"/>
              </a:ext>
            </a:extLst>
          </p:cNvPr>
          <p:cNvSpPr/>
          <p:nvPr/>
        </p:nvSpPr>
        <p:spPr>
          <a:xfrm>
            <a:off x="6571724" y="2304077"/>
            <a:ext cx="122138" cy="1695964"/>
          </a:xfrm>
          <a:prstGeom prst="rightBrace">
            <a:avLst>
              <a:gd name="adj1" fmla="val 62923"/>
              <a:gd name="adj2" fmla="val 50000"/>
            </a:avLst>
          </a:prstGeom>
          <a:ln w="1905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51" name="Straight Connector 50">
            <a:extLst>
              <a:ext uri="{FF2B5EF4-FFF2-40B4-BE49-F238E27FC236}">
                <a16:creationId xmlns:a16="http://schemas.microsoft.com/office/drawing/2014/main" id="{0573C9D1-AE5F-41C5-B416-0E0CF33A756C}"/>
              </a:ext>
            </a:extLst>
          </p:cNvPr>
          <p:cNvCxnSpPr>
            <a:cxnSpLocks/>
          </p:cNvCxnSpPr>
          <p:nvPr/>
        </p:nvCxnSpPr>
        <p:spPr>
          <a:xfrm flipV="1">
            <a:off x="5100916" y="3675719"/>
            <a:ext cx="629131" cy="12540"/>
          </a:xfrm>
          <a:prstGeom prst="line">
            <a:avLst/>
          </a:prstGeom>
          <a:ln w="15875">
            <a:solidFill>
              <a:srgbClr val="48A6AD"/>
            </a:solidFill>
            <a:prstDash val="lgDash"/>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161D28D-8A65-44E7-97CC-B2DB9E6A35A8}"/>
              </a:ext>
            </a:extLst>
          </p:cNvPr>
          <p:cNvSpPr>
            <a:spLocks noChangeAspect="1"/>
          </p:cNvSpPr>
          <p:nvPr/>
        </p:nvSpPr>
        <p:spPr>
          <a:xfrm>
            <a:off x="5137104" y="3625134"/>
            <a:ext cx="137160" cy="137160"/>
          </a:xfrm>
          <a:prstGeom prst="ellipse">
            <a:avLst/>
          </a:prstGeom>
          <a:solidFill>
            <a:schemeClr val="bg1"/>
          </a:solidFill>
          <a:ln w="1905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ight Brace 54">
            <a:extLst>
              <a:ext uri="{FF2B5EF4-FFF2-40B4-BE49-F238E27FC236}">
                <a16:creationId xmlns:a16="http://schemas.microsoft.com/office/drawing/2014/main" id="{9DB3505B-61DD-45C2-99AB-559598F7C096}"/>
              </a:ext>
            </a:extLst>
          </p:cNvPr>
          <p:cNvSpPr/>
          <p:nvPr/>
        </p:nvSpPr>
        <p:spPr>
          <a:xfrm>
            <a:off x="5736911" y="3675719"/>
            <a:ext cx="122138" cy="344492"/>
          </a:xfrm>
          <a:prstGeom prst="rightBrace">
            <a:avLst>
              <a:gd name="adj1" fmla="val 62923"/>
              <a:gd name="adj2" fmla="val 50000"/>
            </a:avLst>
          </a:prstGeom>
          <a:ln w="1905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6" name="Rectangle 55">
            <a:extLst>
              <a:ext uri="{FF2B5EF4-FFF2-40B4-BE49-F238E27FC236}">
                <a16:creationId xmlns:a16="http://schemas.microsoft.com/office/drawing/2014/main" id="{BFF207C2-1009-4318-9D2D-02B1F5DEF8A0}"/>
              </a:ext>
            </a:extLst>
          </p:cNvPr>
          <p:cNvSpPr/>
          <p:nvPr/>
        </p:nvSpPr>
        <p:spPr>
          <a:xfrm>
            <a:off x="6713774" y="2567358"/>
            <a:ext cx="1556195" cy="1200329"/>
          </a:xfrm>
          <a:prstGeom prst="rect">
            <a:avLst/>
          </a:prstGeom>
        </p:spPr>
        <p:txBody>
          <a:bodyPr wrap="none">
            <a:spAutoFit/>
          </a:bodyPr>
          <a:lstStyle/>
          <a:p>
            <a:r>
              <a:rPr lang="en-CA" sz="2400" dirty="0">
                <a:solidFill>
                  <a:srgbClr val="48A6AD"/>
                </a:solidFill>
              </a:rPr>
              <a:t>g</a:t>
            </a:r>
            <a:r>
              <a:rPr lang="en-CA" sz="2400" dirty="0" smtClean="0">
                <a:solidFill>
                  <a:srgbClr val="48A6AD"/>
                </a:solidFill>
              </a:rPr>
              <a:t>lobal </a:t>
            </a:r>
            <a:br>
              <a:rPr lang="en-CA" sz="2400" dirty="0" smtClean="0">
                <a:solidFill>
                  <a:srgbClr val="48A6AD"/>
                </a:solidFill>
              </a:rPr>
            </a:br>
            <a:r>
              <a:rPr lang="en-CA" sz="2400" dirty="0" smtClean="0">
                <a:solidFill>
                  <a:srgbClr val="48A6AD"/>
                </a:solidFill>
              </a:rPr>
              <a:t>truncation </a:t>
            </a:r>
            <a:br>
              <a:rPr lang="en-CA" sz="2400" dirty="0" smtClean="0">
                <a:solidFill>
                  <a:srgbClr val="48A6AD"/>
                </a:solidFill>
              </a:rPr>
            </a:br>
            <a:r>
              <a:rPr lang="en-CA" sz="2400" dirty="0" smtClean="0">
                <a:solidFill>
                  <a:srgbClr val="48A6AD"/>
                </a:solidFill>
              </a:rPr>
              <a:t>error</a:t>
            </a:r>
            <a:endParaRPr lang="en-CA" sz="2400" dirty="0">
              <a:solidFill>
                <a:srgbClr val="48A6AD"/>
              </a:solidFill>
            </a:endParaRPr>
          </a:p>
        </p:txBody>
      </p:sp>
      <p:sp>
        <p:nvSpPr>
          <p:cNvPr id="57" name="Rectangle 56">
            <a:extLst>
              <a:ext uri="{FF2B5EF4-FFF2-40B4-BE49-F238E27FC236}">
                <a16:creationId xmlns:a16="http://schemas.microsoft.com/office/drawing/2014/main" id="{BFF207C2-1009-4318-9D2D-02B1F5DEF8A0}"/>
              </a:ext>
            </a:extLst>
          </p:cNvPr>
          <p:cNvSpPr/>
          <p:nvPr/>
        </p:nvSpPr>
        <p:spPr>
          <a:xfrm>
            <a:off x="6750308" y="4163640"/>
            <a:ext cx="1556195" cy="1200329"/>
          </a:xfrm>
          <a:prstGeom prst="rect">
            <a:avLst/>
          </a:prstGeom>
        </p:spPr>
        <p:txBody>
          <a:bodyPr wrap="none">
            <a:spAutoFit/>
          </a:bodyPr>
          <a:lstStyle/>
          <a:p>
            <a:r>
              <a:rPr lang="en-CA" sz="2400" dirty="0" smtClean="0">
                <a:solidFill>
                  <a:srgbClr val="48A6AD"/>
                </a:solidFill>
              </a:rPr>
              <a:t>local </a:t>
            </a:r>
            <a:br>
              <a:rPr lang="en-CA" sz="2400" dirty="0" smtClean="0">
                <a:solidFill>
                  <a:srgbClr val="48A6AD"/>
                </a:solidFill>
              </a:rPr>
            </a:br>
            <a:r>
              <a:rPr lang="en-CA" sz="2400" dirty="0" smtClean="0">
                <a:solidFill>
                  <a:srgbClr val="48A6AD"/>
                </a:solidFill>
              </a:rPr>
              <a:t>truncation </a:t>
            </a:r>
            <a:br>
              <a:rPr lang="en-CA" sz="2400" dirty="0" smtClean="0">
                <a:solidFill>
                  <a:srgbClr val="48A6AD"/>
                </a:solidFill>
              </a:rPr>
            </a:br>
            <a:r>
              <a:rPr lang="en-CA" sz="2400" dirty="0" smtClean="0">
                <a:solidFill>
                  <a:srgbClr val="48A6AD"/>
                </a:solidFill>
              </a:rPr>
              <a:t>error</a:t>
            </a:r>
            <a:endParaRPr lang="en-CA" sz="2400" dirty="0">
              <a:solidFill>
                <a:srgbClr val="48A6AD"/>
              </a:solidFill>
            </a:endParaRPr>
          </a:p>
        </p:txBody>
      </p:sp>
      <p:cxnSp>
        <p:nvCxnSpPr>
          <p:cNvPr id="59" name="Straight Connector 58"/>
          <p:cNvCxnSpPr>
            <a:stCxn id="55" idx="1"/>
            <a:endCxn id="57" idx="1"/>
          </p:cNvCxnSpPr>
          <p:nvPr/>
        </p:nvCxnSpPr>
        <p:spPr>
          <a:xfrm>
            <a:off x="5859049" y="3847965"/>
            <a:ext cx="891259" cy="915840"/>
          </a:xfrm>
          <a:prstGeom prst="line">
            <a:avLst/>
          </a:prstGeom>
          <a:ln w="19050">
            <a:solidFill>
              <a:srgbClr val="48A6A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2" grpId="0"/>
      <p:bldP spid="24" grpId="0"/>
      <p:bldP spid="30" grpId="0"/>
      <p:bldP spid="31" grpId="0"/>
      <p:bldP spid="32" grpId="0" animBg="1"/>
      <p:bldP spid="34" grpId="0" animBg="1"/>
      <p:bldP spid="33" grpId="0" animBg="1"/>
      <p:bldP spid="36" grpId="0"/>
      <p:bldP spid="37" grpId="0"/>
      <p:bldP spid="23" grpId="0" animBg="1"/>
      <p:bldP spid="40" grpId="0" animBg="1"/>
      <p:bldP spid="41" grpId="0" animBg="1"/>
      <p:bldP spid="42" grpId="0"/>
      <p:bldP spid="43" grpId="0"/>
      <p:bldP spid="46" grpId="0"/>
      <p:bldP spid="47" grpId="0" animBg="1"/>
      <p:bldP spid="54" grpId="0" animBg="1"/>
      <p:bldP spid="55" grpId="0" animBg="1"/>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errors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i="1" u="sng" dirty="0" smtClean="0"/>
                  <a:t>Definitions</a:t>
                </a:r>
              </a:p>
              <a:p>
                <a:r>
                  <a:rPr lang="en-US" dirty="0" smtClean="0"/>
                  <a:t>Exact solution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b="0" i="1" smtClean="0">
                            <a:latin typeface="Cambria Math" panose="02040503050406030204" pitchFamily="18" charset="0"/>
                          </a:rPr>
                          <m:t>𝑡</m:t>
                        </m:r>
                      </m:e>
                    </m:d>
                  </m:oMath>
                </a14:m>
                <a:r>
                  <a:rPr lang="en-US" dirty="0" smtClean="0"/>
                  <a:t> is the exact solution of </a:t>
                </a:r>
              </a:p>
              <a:p>
                <a:endParaRPr lang="en-US" dirty="0"/>
              </a:p>
              <a:p>
                <a:r>
                  <a:rPr lang="en-US" dirty="0" smtClean="0"/>
                  <a:t>Local solution </a:t>
                </a:r>
                <a14:m>
                  <m:oMath xmlns:m="http://schemas.openxmlformats.org/officeDocument/2006/math">
                    <m:r>
                      <m:rPr>
                        <m:sty m:val="p"/>
                      </m:rPr>
                      <a:rPr lang="en-US" b="0" i="0" smtClean="0">
                        <a:latin typeface="Cambria Math" panose="02040503050406030204" pitchFamily="18" charset="0"/>
                      </a:rPr>
                      <m:t>z</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smtClean="0"/>
                  <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is the exact solution of</a:t>
                </a:r>
              </a:p>
              <a:p>
                <a:endParaRPr lang="en-US" dirty="0"/>
              </a:p>
              <a:p>
                <a:r>
                  <a:rPr lang="en-US" dirty="0" smtClean="0"/>
                  <a:t>Approximation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smtClean="0"/>
                  <a:t> produced by the IVP solver: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endParaRPr lang="en-US" dirty="0" smtClean="0"/>
              </a:p>
              <a:p>
                <a:r>
                  <a:rPr lang="en-US" dirty="0" smtClean="0"/>
                  <a:t>Global truncation error </a:t>
                </a:r>
                <a:r>
                  <a:rPr lang="en-US" dirty="0"/>
                  <a:t>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smtClean="0"/>
                  <a:t>: </a:t>
                </a:r>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oMath>
                </a14:m>
                <a:r>
                  <a:rPr lang="en-US" dirty="0" smtClean="0"/>
                  <a:t>  </a:t>
                </a:r>
              </a:p>
              <a:p>
                <a:r>
                  <a:rPr lang="en-US" dirty="0" smtClean="0"/>
                  <a:t>Local </a:t>
                </a:r>
                <a:r>
                  <a:rPr lang="en-US" dirty="0"/>
                  <a:t>truncation error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28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7E351D4-9504-4AAF-B693-9A557C146550}"/>
                  </a:ext>
                </a:extLst>
              </p:cNvPr>
              <p:cNvSpPr/>
              <p:nvPr/>
            </p:nvSpPr>
            <p:spPr>
              <a:xfrm>
                <a:off x="8831718" y="1752600"/>
                <a:ext cx="2045880"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𝑦</m:t>
                                  </m:r>
                                </m:e>
                              </m:d>
                            </m:e>
                            <m:e>
                              <m:r>
                                <a:rPr lang="en-US" sz="2400" i="1">
                                  <a:latin typeface="Cambria Math" panose="02040503050406030204" pitchFamily="18" charset="0"/>
                                </a:rPr>
                                <m:t>𝑦</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𝑜</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𝑜</m:t>
                                  </m:r>
                                </m:sub>
                              </m:sSub>
                            </m:e>
                          </m:eqArr>
                        </m:e>
                      </m:d>
                    </m:oMath>
                  </m:oMathPara>
                </a14:m>
                <a:endParaRPr lang="en-CA" sz="2400" dirty="0"/>
              </a:p>
            </p:txBody>
          </p:sp>
        </mc:Choice>
        <mc:Fallback xmlns="">
          <p:sp>
            <p:nvSpPr>
              <p:cNvPr id="4" name="Rectangle 3">
                <a:extLst>
                  <a:ext uri="{FF2B5EF4-FFF2-40B4-BE49-F238E27FC236}">
                    <a16:creationId xmlns:a16="http://schemas.microsoft.com/office/drawing/2014/main" id="{57E351D4-9504-4AAF-B693-9A557C146550}"/>
                  </a:ext>
                </a:extLst>
              </p:cNvPr>
              <p:cNvSpPr>
                <a:spLocks noRot="1" noChangeAspect="1" noMove="1" noResize="1" noEditPoints="1" noAdjustHandles="1" noChangeArrowheads="1" noChangeShapeType="1" noTextEdit="1"/>
              </p:cNvSpPr>
              <p:nvPr/>
            </p:nvSpPr>
            <p:spPr>
              <a:xfrm>
                <a:off x="8831718" y="1752600"/>
                <a:ext cx="2045880" cy="1271438"/>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7E351D4-9504-4AAF-B693-9A557C146550}"/>
                  </a:ext>
                </a:extLst>
              </p:cNvPr>
              <p:cNvSpPr/>
              <p:nvPr/>
            </p:nvSpPr>
            <p:spPr>
              <a:xfrm>
                <a:off x="8876601" y="2971800"/>
                <a:ext cx="2000997" cy="127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f>
                                <m:fPr>
                                  <m:ctrlPr>
                                    <a:rPr lang="en-US" sz="2400" i="1">
                                      <a:latin typeface="Cambria Math" panose="02040503050406030204" pitchFamily="18" charset="0"/>
                                    </a:rPr>
                                  </m:ctrlPr>
                                </m:fPr>
                                <m:num>
                                  <m:r>
                                    <a:rPr lang="en-US" sz="2400" i="1">
                                      <a:latin typeface="Cambria Math" panose="02040503050406030204" pitchFamily="18" charset="0"/>
                                    </a:rPr>
                                    <m:t>𝑑</m:t>
                                  </m:r>
                                  <m:r>
                                    <a:rPr lang="en-US" sz="2400" b="0" i="1" smtClean="0">
                                      <a:latin typeface="Cambria Math" panose="02040503050406030204" pitchFamily="18" charset="0"/>
                                    </a:rPr>
                                    <m:t>𝑧</m:t>
                                  </m:r>
                                </m:num>
                                <m:den>
                                  <m:r>
                                    <a:rPr lang="en-US" sz="2400" i="1">
                                      <a:latin typeface="Cambria Math" panose="02040503050406030204" pitchFamily="18" charset="0"/>
                                    </a:rPr>
                                    <m:t>𝑑𝑡</m:t>
                                  </m:r>
                                </m:den>
                              </m:f>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𝑧</m:t>
                                  </m:r>
                                </m:e>
                              </m:d>
                            </m:e>
                            <m:e>
                              <m:r>
                                <a:rPr lang="en-US" sz="2400" b="0" i="1" smtClean="0">
                                  <a:latin typeface="Cambria Math" panose="02040503050406030204" pitchFamily="18" charset="0"/>
                                </a:rPr>
                                <m:t>𝑧</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eqArr>
                        </m:e>
                      </m:d>
                    </m:oMath>
                  </m:oMathPara>
                </a14:m>
                <a:endParaRPr lang="en-CA" sz="2400" dirty="0"/>
              </a:p>
            </p:txBody>
          </p:sp>
        </mc:Choice>
        <mc:Fallback xmlns="">
          <p:sp>
            <p:nvSpPr>
              <p:cNvPr id="5" name="Rectangle 4">
                <a:extLst>
                  <a:ext uri="{FF2B5EF4-FFF2-40B4-BE49-F238E27FC236}">
                    <a16:creationId xmlns:a16="http://schemas.microsoft.com/office/drawing/2014/main" id="{57E351D4-9504-4AAF-B693-9A557C146550}"/>
                  </a:ext>
                </a:extLst>
              </p:cNvPr>
              <p:cNvSpPr>
                <a:spLocks noRot="1" noChangeAspect="1" noMove="1" noResize="1" noEditPoints="1" noAdjustHandles="1" noChangeArrowheads="1" noChangeShapeType="1" noTextEdit="1"/>
              </p:cNvSpPr>
              <p:nvPr/>
            </p:nvSpPr>
            <p:spPr>
              <a:xfrm>
                <a:off x="8876601" y="2971800"/>
                <a:ext cx="2000997" cy="1271438"/>
              </a:xfrm>
              <a:prstGeom prst="rect">
                <a:avLst/>
              </a:prstGeom>
              <a:blipFill>
                <a:blip r:embed="rId5"/>
                <a:stretch>
                  <a:fillRect/>
                </a:stretch>
              </a:blipFill>
            </p:spPr>
            <p:txBody>
              <a:bodyPr/>
              <a:lstStyle/>
              <a:p>
                <a:r>
                  <a:rPr lang="en-CA">
                    <a:noFill/>
                  </a:rPr>
                  <a:t> </a:t>
                </a:r>
              </a:p>
            </p:txBody>
          </p:sp>
        </mc:Fallback>
      </mc:AlternateContent>
      <p:sp>
        <p:nvSpPr>
          <p:cNvPr id="6" name="Rectangle 5"/>
          <p:cNvSpPr/>
          <p:nvPr/>
        </p:nvSpPr>
        <p:spPr>
          <a:xfrm>
            <a:off x="381000" y="1219200"/>
            <a:ext cx="11201400" cy="502920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434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truncation error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Euler’s method the local truncation error is in second order in the step size </a:t>
                </a:r>
                <a14:m>
                  <m:oMath xmlns:m="http://schemas.openxmlformats.org/officeDocument/2006/math">
                    <m:r>
                      <a:rPr lang="en-US" b="0" i="1" smtClean="0">
                        <a:latin typeface="Cambria Math" panose="02040503050406030204" pitchFamily="18" charset="0"/>
                      </a:rPr>
                      <m:t>h</m:t>
                    </m:r>
                  </m:oMath>
                </a14:m>
                <a:endParaRPr lang="en-CA" dirty="0" smtClean="0"/>
              </a:p>
              <a:p>
                <a:r>
                  <a:rPr lang="en-US" dirty="0" smtClean="0"/>
                  <a:t>This follows from the Taylor series expansion of the local solution: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h</m:t>
                      </m:r>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e>
                      </m:d>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r="-1611"/>
                </a:stretch>
              </a:blipFill>
            </p:spPr>
            <p:txBody>
              <a:bodyPr/>
              <a:lstStyle/>
              <a:p>
                <a:r>
                  <a:rPr lang="en-CA">
                    <a:noFill/>
                  </a:rPr>
                  <a:t> </a:t>
                </a:r>
              </a:p>
            </p:txBody>
          </p:sp>
        </mc:Fallback>
      </mc:AlternateContent>
      <p:sp>
        <p:nvSpPr>
          <p:cNvPr id="4" name="Right Brace 3">
            <a:extLst>
              <a:ext uri="{FF2B5EF4-FFF2-40B4-BE49-F238E27FC236}">
                <a16:creationId xmlns:a16="http://schemas.microsoft.com/office/drawing/2014/main" id="{195A341A-35C8-4C98-A3CB-2EB185B244DB}"/>
              </a:ext>
            </a:extLst>
          </p:cNvPr>
          <p:cNvSpPr/>
          <p:nvPr/>
        </p:nvSpPr>
        <p:spPr>
          <a:xfrm rot="5400000">
            <a:off x="6301632" y="4079175"/>
            <a:ext cx="198336" cy="2590800"/>
          </a:xfrm>
          <a:prstGeom prst="rightBrace">
            <a:avLst>
              <a:gd name="adj1" fmla="val 62923"/>
              <a:gd name="adj2" fmla="val 50000"/>
            </a:avLst>
          </a:prstGeom>
          <a:ln w="1905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Right Brace 4">
            <a:extLst>
              <a:ext uri="{FF2B5EF4-FFF2-40B4-BE49-F238E27FC236}">
                <a16:creationId xmlns:a16="http://schemas.microsoft.com/office/drawing/2014/main" id="{195A341A-35C8-4C98-A3CB-2EB185B244DB}"/>
              </a:ext>
            </a:extLst>
          </p:cNvPr>
          <p:cNvSpPr/>
          <p:nvPr/>
        </p:nvSpPr>
        <p:spPr>
          <a:xfrm rot="5400000">
            <a:off x="8511431" y="4828990"/>
            <a:ext cx="198338" cy="1143000"/>
          </a:xfrm>
          <a:prstGeom prst="rightBrace">
            <a:avLst>
              <a:gd name="adj1" fmla="val 62923"/>
              <a:gd name="adj2" fmla="val 50000"/>
            </a:avLst>
          </a:prstGeom>
          <a:ln w="1905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p:cNvSpPr txBox="1"/>
          <p:nvPr/>
        </p:nvSpPr>
        <p:spPr>
          <a:xfrm>
            <a:off x="4648200" y="5759877"/>
            <a:ext cx="3505200" cy="461665"/>
          </a:xfrm>
          <a:prstGeom prst="rect">
            <a:avLst/>
          </a:prstGeom>
          <a:noFill/>
        </p:spPr>
        <p:txBody>
          <a:bodyPr wrap="square" rtlCol="0">
            <a:spAutoFit/>
          </a:bodyPr>
          <a:lstStyle/>
          <a:p>
            <a:pPr algn="ctr"/>
            <a:r>
              <a:rPr lang="en-US" sz="2400" dirty="0" smtClean="0">
                <a:solidFill>
                  <a:srgbClr val="48A6AD"/>
                </a:solidFill>
              </a:rPr>
              <a:t>Euler’s method</a:t>
            </a:r>
            <a:endParaRPr lang="en-CA" sz="2400" dirty="0">
              <a:solidFill>
                <a:srgbClr val="48A6AD"/>
              </a:solidFill>
            </a:endParaRPr>
          </a:p>
        </p:txBody>
      </p:sp>
      <p:sp>
        <p:nvSpPr>
          <p:cNvPr id="7" name="TextBox 6"/>
          <p:cNvSpPr txBox="1"/>
          <p:nvPr/>
        </p:nvSpPr>
        <p:spPr>
          <a:xfrm>
            <a:off x="6858000" y="5454987"/>
            <a:ext cx="3505200" cy="1200329"/>
          </a:xfrm>
          <a:prstGeom prst="rect">
            <a:avLst/>
          </a:prstGeom>
          <a:noFill/>
        </p:spPr>
        <p:txBody>
          <a:bodyPr wrap="square" rtlCol="0">
            <a:spAutoFit/>
          </a:bodyPr>
          <a:lstStyle/>
          <a:p>
            <a:pPr algn="ctr"/>
            <a:r>
              <a:rPr lang="en-US" sz="2400" dirty="0" smtClean="0">
                <a:solidFill>
                  <a:srgbClr val="48A6AD"/>
                </a:solidFill>
              </a:rPr>
              <a:t>Local</a:t>
            </a:r>
            <a:br>
              <a:rPr lang="en-US" sz="2400" dirty="0" smtClean="0">
                <a:solidFill>
                  <a:srgbClr val="48A6AD"/>
                </a:solidFill>
              </a:rPr>
            </a:br>
            <a:r>
              <a:rPr lang="en-US" sz="2400" dirty="0" smtClean="0">
                <a:solidFill>
                  <a:srgbClr val="48A6AD"/>
                </a:solidFill>
              </a:rPr>
              <a:t>truncation</a:t>
            </a:r>
          </a:p>
          <a:p>
            <a:pPr algn="ctr"/>
            <a:r>
              <a:rPr lang="en-US" sz="2400" dirty="0" smtClean="0">
                <a:solidFill>
                  <a:srgbClr val="48A6AD"/>
                </a:solidFill>
              </a:rPr>
              <a:t>error</a:t>
            </a:r>
            <a:endParaRPr lang="en-CA" sz="2400" dirty="0">
              <a:solidFill>
                <a:srgbClr val="48A6AD"/>
              </a:solidFill>
            </a:endParaRPr>
          </a:p>
        </p:txBody>
      </p:sp>
    </p:spTree>
    <p:extLst>
      <p:ext uri="{BB962C8B-B14F-4D97-AF65-F5344CB8AC3E}">
        <p14:creationId xmlns:p14="http://schemas.microsoft.com/office/powerpoint/2010/main" val="728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Truncation Error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Taylor series expansion can not be used to find the global truncation error</a:t>
                </a:r>
              </a:p>
              <a:p>
                <a:r>
                  <a:rPr lang="en-US" dirty="0" smtClean="0"/>
                  <a:t>The reason is that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CA" dirty="0" smtClean="0"/>
                  <a:t> we are already are no longer following the exact solution </a:t>
                </a:r>
                <a14:m>
                  <m:oMath xmlns:m="http://schemas.openxmlformats.org/officeDocument/2006/math">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CA" dirty="0" smtClean="0"/>
                  <a:t>, but rather a local solution </a:t>
                </a:r>
                <a14:m>
                  <m:oMath xmlns:m="http://schemas.openxmlformats.org/officeDocument/2006/math">
                    <m:r>
                      <a:rPr lang="en-US" b="0" i="1" smtClean="0">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CA" dirty="0" smtClean="0"/>
              </a:p>
              <a:p>
                <a:r>
                  <a:rPr lang="en-US" dirty="0" smtClean="0"/>
                  <a:t>Note that as we progress in our calculations with Euler’s method, we jump from one local solution to another one in each step</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29744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between local and global truncation error</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i="1" u="sng" dirty="0" smtClean="0"/>
                  <a:t>Theorem</a:t>
                </a:r>
              </a:p>
              <a:p>
                <a:pPr marL="0" indent="0">
                  <a:buNone/>
                </a:pPr>
                <a:r>
                  <a:rPr lang="en-US" dirty="0" smtClean="0"/>
                  <a:t>If the local truncation error of an IVP solver is of order </a:t>
                </a:r>
                <a14:m>
                  <m:oMath xmlns:m="http://schemas.openxmlformats.org/officeDocument/2006/math">
                    <m:r>
                      <a:rPr lang="en-US" b="0" i="1" smtClean="0">
                        <a:latin typeface="Cambria Math" panose="02040503050406030204" pitchFamily="18" charset="0"/>
                      </a:rPr>
                      <m:t>𝑞</m:t>
                    </m:r>
                  </m:oMath>
                </a14:m>
                <a:r>
                  <a:rPr lang="en-US" dirty="0" smtClean="0"/>
                  <a:t> in the step size </a:t>
                </a:r>
                <a14:m>
                  <m:oMath xmlns:m="http://schemas.openxmlformats.org/officeDocument/2006/math">
                    <m:r>
                      <a:rPr lang="en-US" i="1">
                        <a:latin typeface="Cambria Math" panose="02040503050406030204" pitchFamily="18" charset="0"/>
                      </a:rPr>
                      <m:t>h</m:t>
                    </m:r>
                  </m:oMath>
                </a14:m>
                <a:r>
                  <a:rPr lang="en-US" dirty="0" smtClean="0"/>
                  <a:t>, then the global truncation error </a:t>
                </a:r>
                <a:r>
                  <a:rPr lang="en-US" dirty="0"/>
                  <a:t>is of order </a:t>
                </a:r>
                <a14:m>
                  <m:oMath xmlns:m="http://schemas.openxmlformats.org/officeDocument/2006/math">
                    <m:r>
                      <a:rPr lang="en-US" i="1">
                        <a:latin typeface="Cambria Math" panose="02040503050406030204" pitchFamily="18" charset="0"/>
                      </a:rPr>
                      <m:t>𝑞</m:t>
                    </m:r>
                    <m:r>
                      <a:rPr lang="en-US" b="0" i="1" smtClean="0">
                        <a:latin typeface="Cambria Math" panose="02040503050406030204" pitchFamily="18" charset="0"/>
                      </a:rPr>
                      <m:t>−1</m:t>
                    </m:r>
                  </m:oMath>
                </a14:m>
                <a:r>
                  <a:rPr lang="en-US" dirty="0"/>
                  <a:t> in the step size </a:t>
                </a:r>
                <a14:m>
                  <m:oMath xmlns:m="http://schemas.openxmlformats.org/officeDocument/2006/math">
                    <m:r>
                      <a:rPr lang="en-US" i="1">
                        <a:latin typeface="Cambria Math" panose="02040503050406030204" pitchFamily="18" charset="0"/>
                      </a:rPr>
                      <m:t>h</m:t>
                    </m:r>
                  </m:oMath>
                </a14:m>
                <a:endParaRPr lang="en-US" dirty="0" smtClean="0"/>
              </a:p>
              <a:p>
                <a:pPr marL="0" indent="0">
                  <a:buNone/>
                </a:pPr>
                <a:endParaRPr lang="en-US" dirty="0" smtClean="0"/>
              </a:p>
              <a:p>
                <a:pPr marL="0" indent="0">
                  <a:buNone/>
                </a:pPr>
                <a:r>
                  <a:rPr lang="en-US" dirty="0" smtClean="0"/>
                  <a:t>For Euler’s method:</a:t>
                </a:r>
              </a:p>
              <a:p>
                <a:r>
                  <a:rPr lang="en-US" dirty="0" smtClean="0"/>
                  <a:t>Local </a:t>
                </a:r>
                <a:r>
                  <a:rPr lang="en-US" dirty="0"/>
                  <a:t>truncation </a:t>
                </a:r>
                <a:r>
                  <a:rPr lang="en-US" dirty="0" smtClean="0"/>
                  <a:t>error in order 2</a:t>
                </a:r>
                <a:r>
                  <a:rPr lang="en-US" dirty="0"/>
                  <a:t> in the step size </a:t>
                </a:r>
                <a14:m>
                  <m:oMath xmlns:m="http://schemas.openxmlformats.org/officeDocument/2006/math">
                    <m:r>
                      <a:rPr lang="en-US" i="1">
                        <a:latin typeface="Cambria Math" panose="02040503050406030204" pitchFamily="18" charset="0"/>
                      </a:rPr>
                      <m:t>h</m:t>
                    </m:r>
                  </m:oMath>
                </a14:m>
                <a:endParaRPr lang="en-CA" dirty="0" smtClean="0"/>
              </a:p>
              <a:p>
                <a:r>
                  <a:rPr lang="en-US" dirty="0" smtClean="0"/>
                  <a:t>Global truncation </a:t>
                </a:r>
                <a:r>
                  <a:rPr lang="en-US" dirty="0"/>
                  <a:t>error in order </a:t>
                </a:r>
                <a:r>
                  <a:rPr lang="en-US" dirty="0" smtClean="0"/>
                  <a:t>1 </a:t>
                </a:r>
                <a:r>
                  <a:rPr lang="en-US" dirty="0"/>
                  <a:t>in the step size </a:t>
                </a:r>
                <a14:m>
                  <m:oMath xmlns:m="http://schemas.openxmlformats.org/officeDocument/2006/math">
                    <m:r>
                      <a:rPr lang="en-US" i="1">
                        <a:latin typeface="Cambria Math" panose="02040503050406030204" pitchFamily="18" charset="0"/>
                      </a:rPr>
                      <m:t>h</m:t>
                    </m:r>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b="-3504"/>
                </a:stretch>
              </a:blipFill>
            </p:spPr>
            <p:txBody>
              <a:bodyPr/>
              <a:lstStyle/>
              <a:p>
                <a:r>
                  <a:rPr lang="en-CA">
                    <a:noFill/>
                  </a:rPr>
                  <a:t> </a:t>
                </a:r>
              </a:p>
            </p:txBody>
          </p:sp>
        </mc:Fallback>
      </mc:AlternateContent>
      <p:sp>
        <p:nvSpPr>
          <p:cNvPr id="4" name="Rectangle 3"/>
          <p:cNvSpPr/>
          <p:nvPr/>
        </p:nvSpPr>
        <p:spPr>
          <a:xfrm>
            <a:off x="381000" y="1524000"/>
            <a:ext cx="11201400" cy="251460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1753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global truncation errors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 we did for quadrature methods, we can develop an estimation formula of the global truncation error based on the knowledge of it’s order</a:t>
                </a:r>
              </a:p>
              <a:p>
                <a:r>
                  <a:rPr lang="en-US" dirty="0" smtClean="0"/>
                  <a:t>Assume we want to estimate the truncation error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endParaRPr lang="en-US" dirty="0" smtClean="0"/>
              </a:p>
              <a:p>
                <a:r>
                  <a:rPr lang="en-US" dirty="0" smtClean="0"/>
                  <a:t>We can produce two approximations using two different step sizes: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m:oMathPara>
                </a14:m>
                <a:endParaRPr lang="en-C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r="-94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858788" y="3244334"/>
                <a:ext cx="47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m:oMathPara>
                </a14:m>
                <a:endParaRPr lang="en-CA" dirty="0"/>
              </a:p>
            </p:txBody>
          </p:sp>
        </mc:Choice>
        <mc:Fallback xmlns="">
          <p:sp>
            <p:nvSpPr>
              <p:cNvPr id="4" name="Rectangle 3"/>
              <p:cNvSpPr>
                <a:spLocks noRot="1" noChangeAspect="1" noMove="1" noResize="1" noEditPoints="1" noAdjustHandles="1" noChangeArrowheads="1" noChangeShapeType="1" noTextEdit="1"/>
              </p:cNvSpPr>
              <p:nvPr/>
            </p:nvSpPr>
            <p:spPr>
              <a:xfrm>
                <a:off x="5858788" y="3244334"/>
                <a:ext cx="474424" cy="369332"/>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553620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global truncation errors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If the global truncation error of the IVP solver is </a:t>
                </a:r>
                <a14:m>
                  <m:oMath xmlns:m="http://schemas.openxmlformats.org/officeDocument/2006/math">
                    <m:r>
                      <a:rPr lang="en-US" i="1">
                        <a:latin typeface="Cambria Math" panose="02040503050406030204" pitchFamily="18" charset="0"/>
                      </a:rPr>
                      <m:t>𝑞</m:t>
                    </m:r>
                  </m:oMath>
                </a14:m>
                <a:r>
                  <a:rPr lang="en-US" dirty="0" smtClean="0"/>
                  <a:t> then we have:</a:t>
                </a:r>
              </a:p>
              <a:p>
                <a:endParaRPr lang="en-US" dirty="0"/>
              </a:p>
              <a:p>
                <a:endParaRPr lang="en-US" dirty="0" smtClean="0"/>
              </a:p>
              <a:p>
                <a:endParaRPr lang="en-US" dirty="0" smtClean="0"/>
              </a:p>
              <a:p>
                <a:endParaRPr lang="en-US" dirty="0"/>
              </a:p>
              <a:p>
                <a:r>
                  <a:rPr lang="en-US" dirty="0"/>
                  <a:t>Combining </a:t>
                </a:r>
                <a:r>
                  <a:rPr lang="en-US" dirty="0" smtClean="0"/>
                  <a:t>with the previous equation </a:t>
                </a:r>
                <a:r>
                  <a:rPr lang="en-US" dirty="0"/>
                  <a:t>results in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𝑞</m:t>
                              </m:r>
                            </m:sup>
                          </m:sSubSup>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𝑞</m:t>
                              </m:r>
                            </m:sup>
                          </m:sSubSup>
                        </m:den>
                      </m:f>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m:oMathPara>
                </a14:m>
                <a:endParaRPr lang="en-CA" dirty="0"/>
              </a:p>
              <a:p>
                <a:r>
                  <a:rPr lang="en-US" dirty="0"/>
                  <a:t>Solving for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m:t>
                                      </m:r>
                                    </m:sub>
                                  </m:sSub>
                                </m:e>
                              </m:d>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2</m:t>
                                              </m:r>
                                            </m:sub>
                                          </m:sSub>
                                        </m:den>
                                      </m:f>
                                    </m:e>
                                  </m:d>
                                </m:e>
                                <m:sup>
                                  <m:r>
                                    <a:rPr lang="en-US" i="1">
                                      <a:latin typeface="Cambria Math" panose="02040503050406030204" pitchFamily="18" charset="0"/>
                                      <a:ea typeface="Cambria Math" panose="02040503050406030204" pitchFamily="18" charset="0"/>
                                    </a:rPr>
                                    <m:t>𝑞</m:t>
                                  </m:r>
                                </m:sup>
                              </m:sSup>
                              <m:r>
                                <a:rPr lang="en-US" i="1">
                                  <a:latin typeface="Cambria Math" panose="02040503050406030204" pitchFamily="18" charset="0"/>
                                  <a:ea typeface="Cambria Math" panose="02040503050406030204" pitchFamily="18" charset="0"/>
                                </a:rPr>
                                <m:t>−1</m:t>
                              </m:r>
                            </m:den>
                          </m:f>
                        </m:e>
                      </m:d>
                    </m:oMath>
                  </m:oMathPara>
                </a14:m>
                <a:endParaRPr lang="en-US" dirty="0"/>
              </a:p>
              <a:p>
                <a:endParaRPr lang="en-US" dirty="0" smtClean="0"/>
              </a:p>
              <a:p>
                <a:endParaRPr lang="en-C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11" t="-22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688A70-1495-4A1D-BC28-845929EEE944}"/>
                  </a:ext>
                </a:extLst>
              </p:cNvPr>
              <p:cNvSpPr/>
              <p:nvPr/>
            </p:nvSpPr>
            <p:spPr>
              <a:xfrm>
                <a:off x="2964624" y="1992327"/>
                <a:ext cx="1949508" cy="4965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sSubSup>
                    </m:oMath>
                  </m:oMathPara>
                </a14:m>
                <a:endParaRPr lang="en-CA" sz="2400" dirty="0"/>
              </a:p>
            </p:txBody>
          </p:sp>
        </mc:Choice>
        <mc:Fallback xmlns="">
          <p:sp>
            <p:nvSpPr>
              <p:cNvPr id="5" name="Rectangle 4">
                <a:extLst>
                  <a:ext uri="{FF2B5EF4-FFF2-40B4-BE49-F238E27FC236}">
                    <a16:creationId xmlns:a16="http://schemas.microsoft.com/office/drawing/2014/main" id="{62688A70-1495-4A1D-BC28-845929EEE944}"/>
                  </a:ext>
                </a:extLst>
              </p:cNvPr>
              <p:cNvSpPr>
                <a:spLocks noRot="1" noChangeAspect="1" noMove="1" noResize="1" noEditPoints="1" noAdjustHandles="1" noChangeArrowheads="1" noChangeShapeType="1" noTextEdit="1"/>
              </p:cNvSpPr>
              <p:nvPr/>
            </p:nvSpPr>
            <p:spPr>
              <a:xfrm>
                <a:off x="2964624" y="1992327"/>
                <a:ext cx="1949508" cy="49654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35D3850-9897-4E04-9E4D-5D2AF3F4200B}"/>
                  </a:ext>
                </a:extLst>
              </p:cNvPr>
              <p:cNvSpPr/>
              <p:nvPr/>
            </p:nvSpPr>
            <p:spPr>
              <a:xfrm>
                <a:off x="2964623" y="2592922"/>
                <a:ext cx="1956625" cy="496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m:t>
                              </m:r>
                            </m:sub>
                          </m:sSub>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𝑞</m:t>
                          </m:r>
                        </m:sup>
                      </m:sSubSup>
                    </m:oMath>
                  </m:oMathPara>
                </a14:m>
                <a:endParaRPr lang="en-CA" sz="2400" dirty="0"/>
              </a:p>
            </p:txBody>
          </p:sp>
        </mc:Choice>
        <mc:Fallback xmlns="">
          <p:sp>
            <p:nvSpPr>
              <p:cNvPr id="6" name="Rectangle 5">
                <a:extLst>
                  <a:ext uri="{FF2B5EF4-FFF2-40B4-BE49-F238E27FC236}">
                    <a16:creationId xmlns:a16="http://schemas.microsoft.com/office/drawing/2014/main" id="{535D3850-9897-4E04-9E4D-5D2AF3F4200B}"/>
                  </a:ext>
                </a:extLst>
              </p:cNvPr>
              <p:cNvSpPr>
                <a:spLocks noRot="1" noChangeAspect="1" noMove="1" noResize="1" noEditPoints="1" noAdjustHandles="1" noChangeArrowheads="1" noChangeShapeType="1" noTextEdit="1"/>
              </p:cNvSpPr>
              <p:nvPr/>
            </p:nvSpPr>
            <p:spPr>
              <a:xfrm>
                <a:off x="2964623" y="2592922"/>
                <a:ext cx="1956625" cy="496931"/>
              </a:xfrm>
              <a:prstGeom prst="rect">
                <a:avLst/>
              </a:prstGeom>
              <a:blipFill>
                <a:blip r:embed="rId5"/>
                <a:stretch>
                  <a:fillRect/>
                </a:stretch>
              </a:blipFill>
            </p:spPr>
            <p:txBody>
              <a:bodyPr/>
              <a:lstStyle/>
              <a:p>
                <a:r>
                  <a:rPr lang="en-CA">
                    <a:noFill/>
                  </a:rPr>
                  <a:t> </a:t>
                </a:r>
              </a:p>
            </p:txBody>
          </p:sp>
        </mc:Fallback>
      </mc:AlternateContent>
      <p:sp>
        <p:nvSpPr>
          <p:cNvPr id="7" name="Right Brace 6">
            <a:extLst>
              <a:ext uri="{FF2B5EF4-FFF2-40B4-BE49-F238E27FC236}">
                <a16:creationId xmlns:a16="http://schemas.microsoft.com/office/drawing/2014/main" id="{B5BEE45A-9D6B-4873-AF08-CABCAF80641A}"/>
              </a:ext>
            </a:extLst>
          </p:cNvPr>
          <p:cNvSpPr/>
          <p:nvPr/>
        </p:nvSpPr>
        <p:spPr>
          <a:xfrm>
            <a:off x="5791200" y="2072705"/>
            <a:ext cx="205071" cy="914400"/>
          </a:xfrm>
          <a:prstGeom prst="rightBrace">
            <a:avLst>
              <a:gd name="adj1" fmla="val 9503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40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96E69C4-7046-4841-ADC6-F54C17980667}"/>
                  </a:ext>
                </a:extLst>
              </p:cNvPr>
              <p:cNvSpPr/>
              <p:nvPr/>
            </p:nvSpPr>
            <p:spPr>
              <a:xfrm>
                <a:off x="6469824" y="1992327"/>
                <a:ext cx="1759776" cy="970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h</m:t>
                              </m:r>
                            </m:e>
                            <m:sub>
                              <m:r>
                                <a:rPr lang="en-US" sz="2400" i="1">
                                  <a:latin typeface="Cambria Math" panose="02040503050406030204" pitchFamily="18" charset="0"/>
                                </a:rPr>
                                <m:t>1</m:t>
                              </m:r>
                            </m:sub>
                          </m:sSub>
                          <m:r>
                            <a:rPr lang="en-US" sz="2400" i="1">
                              <a:latin typeface="Cambria Math" panose="02040503050406030204" pitchFamily="18" charset="0"/>
                            </a:rPr>
                            <m:t>)</m:t>
                          </m:r>
                        </m:num>
                        <m:den>
                          <m:r>
                            <a:rPr lang="en-US" sz="2400" i="1">
                              <a:latin typeface="Cambria Math" panose="02040503050406030204" pitchFamily="18" charset="0"/>
                            </a:rPr>
                            <m:t>𝐸</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sub>
                          </m:sSub>
                          <m:r>
                            <a:rPr lang="en-US" sz="2400" i="1">
                              <a:latin typeface="Cambria Math" panose="02040503050406030204" pitchFamily="18" charset="0"/>
                            </a:rPr>
                            <m:t>)</m:t>
                          </m:r>
                        </m:den>
                      </m:f>
                      <m:r>
                        <a:rPr lang="en-US" sz="2400" i="1" smtClean="0">
                          <a:latin typeface="Cambria Math" panose="02040503050406030204" pitchFamily="18" charset="0"/>
                          <a:ea typeface="Cambria Math" panose="02040503050406030204" pitchFamily="18" charset="0"/>
                        </a:rPr>
                        <m:t>≅</m:t>
                      </m:r>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sSubSup>
                        </m:num>
                        <m:den>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𝑞</m:t>
                              </m:r>
                            </m:sup>
                          </m:sSubSup>
                        </m:den>
                      </m:f>
                    </m:oMath>
                  </m:oMathPara>
                </a14:m>
                <a:endParaRPr lang="en-CA" sz="2400" dirty="0"/>
              </a:p>
            </p:txBody>
          </p:sp>
        </mc:Choice>
        <mc:Fallback xmlns="">
          <p:sp>
            <p:nvSpPr>
              <p:cNvPr id="8" name="Rectangle 7">
                <a:extLst>
                  <a:ext uri="{FF2B5EF4-FFF2-40B4-BE49-F238E27FC236}">
                    <a16:creationId xmlns:a16="http://schemas.microsoft.com/office/drawing/2014/main" id="{F96E69C4-7046-4841-ADC6-F54C17980667}"/>
                  </a:ext>
                </a:extLst>
              </p:cNvPr>
              <p:cNvSpPr>
                <a:spLocks noRot="1" noChangeAspect="1" noMove="1" noResize="1" noEditPoints="1" noAdjustHandles="1" noChangeArrowheads="1" noChangeShapeType="1" noTextEdit="1"/>
              </p:cNvSpPr>
              <p:nvPr/>
            </p:nvSpPr>
            <p:spPr>
              <a:xfrm>
                <a:off x="6469824" y="1992327"/>
                <a:ext cx="1759776" cy="970715"/>
              </a:xfrm>
              <a:prstGeom prst="rect">
                <a:avLst/>
              </a:prstGeom>
              <a:blipFill>
                <a:blip r:embed="rId6"/>
                <a:stretch>
                  <a:fillRect/>
                </a:stretch>
              </a:blipFill>
            </p:spPr>
            <p:txBody>
              <a:bodyPr/>
              <a:lstStyle/>
              <a:p>
                <a:r>
                  <a:rPr lang="en-CA">
                    <a:noFill/>
                  </a:rPr>
                  <a:t> </a:t>
                </a:r>
              </a:p>
            </p:txBody>
          </p:sp>
        </mc:Fallback>
      </mc:AlternateContent>
      <p:sp>
        <p:nvSpPr>
          <p:cNvPr id="9" name="Rectangle 8">
            <a:extLst>
              <a:ext uri="{FF2B5EF4-FFF2-40B4-BE49-F238E27FC236}">
                <a16:creationId xmlns:a16="http://schemas.microsoft.com/office/drawing/2014/main" id="{81AACE8F-C014-4015-AAF1-C680435CB359}"/>
              </a:ext>
            </a:extLst>
          </p:cNvPr>
          <p:cNvSpPr/>
          <p:nvPr/>
        </p:nvSpPr>
        <p:spPr>
          <a:xfrm>
            <a:off x="4343400" y="4572000"/>
            <a:ext cx="3505199" cy="1371600"/>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502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P spid="8"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1164</Words>
  <Application>Microsoft Office PowerPoint</Application>
  <PresentationFormat>Widescreen</PresentationFormat>
  <Paragraphs>315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Lecture 5</vt:lpstr>
      <vt:lpstr>Introduction</vt:lpstr>
      <vt:lpstr>Truncation Errors</vt:lpstr>
      <vt:lpstr>Truncation errors</vt:lpstr>
      <vt:lpstr>Local truncation error</vt:lpstr>
      <vt:lpstr>Global Truncation Error</vt:lpstr>
      <vt:lpstr>Relation between local and global truncation error</vt:lpstr>
      <vt:lpstr>Estimating global truncation errors</vt:lpstr>
      <vt:lpstr>Estimating global truncation errors</vt:lpstr>
      <vt:lpstr>Estimating global truncation errors for IVP solvers</vt:lpstr>
      <vt:lpstr>Example</vt:lpstr>
      <vt:lpstr>Example</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Rolf</dc:creator>
  <cp:lastModifiedBy>Rolf Wuthrich</cp:lastModifiedBy>
  <cp:revision>320</cp:revision>
  <dcterms:created xsi:type="dcterms:W3CDTF">2006-08-16T00:00:00Z</dcterms:created>
  <dcterms:modified xsi:type="dcterms:W3CDTF">2020-04-05T22:06:49Z</dcterms:modified>
</cp:coreProperties>
</file>