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762D"/>
    <a:srgbClr val="48A6AD"/>
    <a:srgbClr val="4E6F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0780" autoAdjust="0"/>
  </p:normalViewPr>
  <p:slideViewPr>
    <p:cSldViewPr>
      <p:cViewPr varScale="1">
        <p:scale>
          <a:sx n="58" d="100"/>
          <a:sy n="58" d="100"/>
        </p:scale>
        <p:origin x="1185" y="36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76019-7EB1-410D-8CBD-E3C0C75414FD}" type="datetimeFigureOut">
              <a:rPr lang="en-CA" smtClean="0"/>
              <a:t>2020-04-05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FE637-F9EA-4747-90AA-AF85CD1823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8398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19C54-19A8-4A0E-B918-780B4E957A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93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 us now consider two solutions</a:t>
            </a:r>
            <a:r>
              <a:rPr lang="en-US" baseline="0" dirty="0" smtClean="0"/>
              <a:t> y(t) and z(t)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first one is with the initial condition y(0)=-2</a:t>
            </a:r>
          </a:p>
          <a:p>
            <a:r>
              <a:rPr lang="en-US" baseline="0" dirty="0" smtClean="0"/>
              <a:t>The second  one is with the initial condition z(0)=-2.001</a:t>
            </a:r>
          </a:p>
          <a:p>
            <a:endParaRPr lang="en-US" baseline="0" dirty="0" smtClean="0"/>
          </a:p>
          <a:p>
            <a:r>
              <a:rPr lang="en-US" baseline="0" dirty="0" smtClean="0"/>
              <a:t>Even the initial conditions are very close to each others, they start to differ dramatically quite soon</a:t>
            </a:r>
          </a:p>
          <a:p>
            <a:endParaRPr lang="en-US" baseline="0" dirty="0" smtClean="0"/>
          </a:p>
          <a:p>
            <a:r>
              <a:rPr lang="en-US" dirty="0" smtClean="0"/>
              <a:t>For example in t=5 the first solution is at y=-27 whereas the second one is at z=-295.34</a:t>
            </a:r>
          </a:p>
          <a:p>
            <a:endParaRPr lang="en-US" dirty="0" smtClean="0"/>
          </a:p>
          <a:p>
            <a:r>
              <a:rPr lang="en-US" dirty="0" smtClean="0"/>
              <a:t>The plot of these</a:t>
            </a:r>
            <a:r>
              <a:rPr lang="en-US" baseline="0" dirty="0" smtClean="0"/>
              <a:t> two solutions shows clearly the difference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key lesson here is that there exist cases where a small difference in the initial conditions can result in a very large difference in the solutions</a:t>
            </a:r>
          </a:p>
          <a:p>
            <a:endParaRPr lang="en-US" baseline="0" dirty="0" smtClean="0"/>
          </a:p>
          <a:p>
            <a:r>
              <a:rPr lang="en-US" baseline="0" dirty="0" smtClean="0"/>
              <a:t>Such situations are very challenging for numerical IVP solvers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Indeed, small round-off errors will result in very large errors when calculating the solutions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that sense such problems are considered to be ill-conditioned</a:t>
            </a:r>
          </a:p>
          <a:p>
            <a:endParaRPr lang="en-US" dirty="0" smtClean="0"/>
          </a:p>
          <a:p>
            <a:r>
              <a:rPr lang="en-US" dirty="0" smtClean="0"/>
              <a:t>A typical example are the differential equations used to make weather forecast</a:t>
            </a:r>
          </a:p>
          <a:p>
            <a:r>
              <a:rPr lang="en-US" dirty="0" smtClean="0"/>
              <a:t>These equations are very sensitive to the initial conditions explaining why long term weather </a:t>
            </a:r>
            <a:r>
              <a:rPr lang="en-US" dirty="0" err="1" smtClean="0"/>
              <a:t>foracst</a:t>
            </a:r>
            <a:r>
              <a:rPr lang="en-US" dirty="0" smtClean="0"/>
              <a:t> is not accurate at all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73460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There are several consequences</a:t>
                </a:r>
                <a:r>
                  <a:rPr lang="en-US" baseline="0" dirty="0" smtClean="0"/>
                  <a:t> from the Lipchitz theorem on how IVP solvers operate</a:t>
                </a:r>
              </a:p>
              <a:p>
                <a:endParaRPr lang="en-US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The Lipschitz theorem states that two solutions of a same differential equation but with different initial conditions will over times become more and more different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Consequently for an IVP solver, the difference between the approximations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 smtClean="0"/>
                  <a:t>  and exact solution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dirty="0" smtClean="0"/>
                  <a:t> will grow larger and larger for growing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CA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In other words, the further away from the initial condition one wants to find an approximation of the solution of the IVP the more accumulated round-off errors will affect</a:t>
                </a:r>
                <a:r>
                  <a:rPr lang="en-US" baseline="0" dirty="0" smtClean="0"/>
                  <a:t> the calculations.</a:t>
                </a:r>
              </a:p>
              <a:p>
                <a:r>
                  <a:rPr lang="en-US" baseline="0" dirty="0" smtClean="0"/>
                  <a:t>But in fact the situation is even more tricky. At each step, the IVP solver will follow  a new local solution. </a:t>
                </a:r>
              </a:p>
              <a:p>
                <a:r>
                  <a:rPr lang="en-US" baseline="0" dirty="0" smtClean="0"/>
                  <a:t>This local solution becomes more and more different from the solution y(t) one desires to approximate</a:t>
                </a:r>
              </a:p>
              <a:p>
                <a:r>
                  <a:rPr lang="en-US" baseline="0" dirty="0" smtClean="0"/>
                  <a:t>So even without the effect of round-off errors, IVP solvers will inevitably compute approximations with increasing error the further away one is from the initial condition</a:t>
                </a:r>
              </a:p>
              <a:p>
                <a:endParaRPr lang="en-US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To generate accurate approximations for away from the initial condition is a challenging problem</a:t>
                </a:r>
                <a:endParaRPr lang="en-CA" dirty="0" smtClean="0"/>
              </a:p>
              <a:p>
                <a:endParaRPr lang="en-US" baseline="0" dirty="0" smtClean="0"/>
              </a:p>
              <a:p>
                <a:endParaRPr lang="en-US" baseline="0" dirty="0" smtClean="0"/>
              </a:p>
              <a:p>
                <a:endParaRPr lang="en-US" baseline="0" dirty="0" smtClean="0"/>
              </a:p>
              <a:p>
                <a:endParaRPr lang="en-US" baseline="0" dirty="0" smtClean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There are several consequences</a:t>
                </a:r>
                <a:r>
                  <a:rPr lang="en-US" baseline="0" dirty="0" smtClean="0"/>
                  <a:t> from the Lipchitz theorem on how IVP solvers operate</a:t>
                </a:r>
              </a:p>
              <a:p>
                <a:endParaRPr lang="en-US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The Lipschitz theorem states that two solutions of a same differential equation but with different initial conditions will over times become more and more different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Consequently for an IVP solver, the difference between the approximations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𝑤_𝑖</a:t>
                </a:r>
                <a:r>
                  <a:rPr lang="en-CA" dirty="0" smtClean="0"/>
                  <a:t>  and exact solution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𝑦(𝑡_𝑖 )</a:t>
                </a:r>
                <a:r>
                  <a:rPr lang="en-CA" dirty="0" smtClean="0"/>
                  <a:t> will grow larger and larger for growing </a:t>
                </a:r>
                <a:r>
                  <a:rPr lang="en-US" i="0">
                    <a:latin typeface="Cambria Math" panose="02040503050406030204" pitchFamily="18" charset="0"/>
                  </a:rPr>
                  <a:t>𝑡_𝑖</a:t>
                </a:r>
                <a:endParaRPr lang="en-CA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In other words, the further away from the initial condition one wants to find an approximation of the solution of the IVP the more accumulated round-off errors will affect</a:t>
                </a:r>
                <a:r>
                  <a:rPr lang="en-US" baseline="0" dirty="0" smtClean="0"/>
                  <a:t> the calculations.</a:t>
                </a:r>
              </a:p>
              <a:p>
                <a:r>
                  <a:rPr lang="en-US" baseline="0" dirty="0" smtClean="0"/>
                  <a:t>But in fact the situation is even more tricky. At each step, the IVP solver will follow  a new local solution. </a:t>
                </a:r>
              </a:p>
              <a:p>
                <a:r>
                  <a:rPr lang="en-US" baseline="0" dirty="0" smtClean="0"/>
                  <a:t>This local solution becomes more and more different from the solution y(t) one desires to approximate</a:t>
                </a:r>
              </a:p>
              <a:p>
                <a:r>
                  <a:rPr lang="en-US" baseline="0" dirty="0" smtClean="0"/>
                  <a:t>So even without the effect of round-off errors, IVP solvers will inevitably compute approximations with increasing error the further away one is from the initial condition</a:t>
                </a:r>
              </a:p>
              <a:p>
                <a:endParaRPr lang="en-US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To generate accurate approximations for away from the initial condition is a challenging problem</a:t>
                </a:r>
                <a:endParaRPr lang="en-CA" dirty="0" smtClean="0"/>
              </a:p>
              <a:p>
                <a:endParaRPr lang="en-US" baseline="0" dirty="0" smtClean="0"/>
              </a:p>
              <a:p>
                <a:endParaRPr lang="en-US" baseline="0" dirty="0" smtClean="0"/>
              </a:p>
              <a:p>
                <a:endParaRPr lang="en-US" baseline="0" dirty="0" smtClean="0"/>
              </a:p>
              <a:p>
                <a:endParaRPr lang="en-US" baseline="0" dirty="0" smtClean="0"/>
              </a:p>
              <a:p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4957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previous lectures we learned that</a:t>
                </a:r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For too large step sizes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CA" dirty="0" smtClean="0"/>
                  <a:t> IVP solvers are unstable</a:t>
                </a:r>
              </a:p>
              <a:p>
                <a:pPr lvl="1"/>
                <a:endParaRPr lang="en-CA" dirty="0" smtClean="0"/>
              </a:p>
              <a:p>
                <a:pPr lvl="1"/>
                <a:r>
                  <a:rPr lang="en-US" dirty="0" smtClean="0"/>
                  <a:t>We have to distinguish between local and global truncation errors</a:t>
                </a:r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The global truncation error can be estimated using Richardson's error formula</a:t>
                </a:r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In the present lecture we want to understand better how the global truncation errors behaves as we calculate approximations far away from the initial condition</a:t>
                </a:r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previous lectures we learned that</a:t>
                </a:r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For </a:t>
                </a:r>
                <a:r>
                  <a:rPr lang="en-US" dirty="0" smtClean="0"/>
                  <a:t>too large step sizes </a:t>
                </a:r>
                <a:r>
                  <a:rPr lang="en-US" i="0">
                    <a:latin typeface="Cambria Math" panose="02040503050406030204" pitchFamily="18" charset="0"/>
                  </a:rPr>
                  <a:t>ℎ</a:t>
                </a:r>
                <a:r>
                  <a:rPr lang="en-CA" dirty="0" smtClean="0"/>
                  <a:t> IVP solvers are </a:t>
                </a:r>
                <a:r>
                  <a:rPr lang="en-CA" dirty="0" smtClean="0"/>
                  <a:t>unstable</a:t>
                </a:r>
              </a:p>
              <a:p>
                <a:pPr lvl="1"/>
                <a:endParaRPr lang="en-CA" dirty="0" smtClean="0"/>
              </a:p>
              <a:p>
                <a:pPr lvl="1"/>
                <a:r>
                  <a:rPr lang="en-US" dirty="0" smtClean="0"/>
                  <a:t>We have to distinguish between local and global truncation </a:t>
                </a:r>
                <a:r>
                  <a:rPr lang="en-US" dirty="0" smtClean="0"/>
                  <a:t>errors</a:t>
                </a:r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The global truncation error can be estimated using Richardson's error </a:t>
                </a:r>
                <a:r>
                  <a:rPr lang="en-US" dirty="0" smtClean="0"/>
                  <a:t>formula</a:t>
                </a:r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In the present lecture we want to understand better how the global truncation errors behaves as we calculate approximations far away from the initial condition</a:t>
                </a:r>
                <a:endParaRPr lang="en-CA" dirty="0"/>
              </a:p>
              <a:p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9346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us return</a:t>
                </a:r>
                <a:r>
                  <a:rPr lang="en-US" baseline="0" dirty="0" smtClean="0"/>
                  <a:t> to an initial value problem we solved in previous lectures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The problem is to solve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𝑡𝑦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CA" dirty="0" smtClean="0"/>
                  <a:t> with </a:t>
                </a:r>
                <a:r>
                  <a:rPr lang="en-CA" baseline="0" dirty="0" smtClean="0"/>
                  <a:t>the initial condition y(0)=1</a:t>
                </a:r>
              </a:p>
              <a:p>
                <a:endParaRPr lang="en-US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 smtClean="0"/>
                  <a:t>The exact solution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ctrlPr>
                          <a:rPr lang="en-US" sz="12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200" b="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200" b="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sz="1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1200" b="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200" b="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  <m:r>
                      <a:rPr lang="en-US" sz="1200" b="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1200" b="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200" b="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sz="1200" dirty="0" smtClean="0">
                    <a:solidFill>
                      <a:srgbClr val="00B050"/>
                    </a:solidFill>
                  </a:rPr>
                  <a:t> 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>
                    <a:solidFill>
                      <a:srgbClr val="00B050"/>
                    </a:solidFill>
                  </a:rPr>
                  <a:t>The graph displays</a:t>
                </a:r>
                <a:r>
                  <a:rPr lang="en-US" sz="1200" baseline="0" dirty="0" smtClean="0">
                    <a:solidFill>
                      <a:srgbClr val="00B050"/>
                    </a:solidFill>
                  </a:rPr>
                  <a:t> as well the numerical solution produced by Euler’s method with a step size of 0.1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>
                  <a:solidFill>
                    <a:srgbClr val="00B050"/>
                  </a:solidFill>
                </a:endParaRPr>
              </a:p>
              <a:p>
                <a:r>
                  <a:rPr lang="en-US" dirty="0" smtClean="0"/>
                  <a:t>If we compare the numerical solution and the exact solution we can conclude that the further away we are from the initial condition, the more the two quantities differ.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 grow</a:t>
                </a:r>
                <a:r>
                  <a:rPr lang="en-US" baseline="0" dirty="0" smtClean="0"/>
                  <a:t> seems to follow an exponential law.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This is not an accident as we will learn in this lecture more about it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us return</a:t>
                </a:r>
                <a:r>
                  <a:rPr lang="en-US" baseline="0" dirty="0" smtClean="0"/>
                  <a:t> to an initial value problem we solved in previous lectures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The problem is to solve </a:t>
                </a:r>
                <a:r>
                  <a:rPr lang="en-US" sz="1200" i="0">
                    <a:latin typeface="Cambria Math" panose="02040503050406030204" pitchFamily="18" charset="0"/>
                  </a:rPr>
                  <a:t>𝑑𝑦</a:t>
                </a:r>
                <a:r>
                  <a:rPr lang="en-US" sz="1200" i="0" smtClean="0">
                    <a:latin typeface="Cambria Math" panose="02040503050406030204" pitchFamily="18" charset="0"/>
                  </a:rPr>
                  <a:t>/</a:t>
                </a:r>
                <a:r>
                  <a:rPr lang="en-US" sz="1200" i="0">
                    <a:latin typeface="Cambria Math" panose="02040503050406030204" pitchFamily="18" charset="0"/>
                  </a:rPr>
                  <a:t>𝑑𝑡=𝑡𝑦+𝑡^3</a:t>
                </a:r>
                <a:r>
                  <a:rPr lang="en-CA" dirty="0" smtClean="0"/>
                  <a:t> with </a:t>
                </a:r>
                <a:r>
                  <a:rPr lang="en-CA" baseline="0" dirty="0" smtClean="0"/>
                  <a:t>the initial condition y(0)=1</a:t>
                </a:r>
              </a:p>
              <a:p>
                <a:endParaRPr lang="en-US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 smtClean="0"/>
                  <a:t>The exact solution is </a:t>
                </a:r>
                <a:r>
                  <a:rPr lang="en-US" sz="1200" b="0" i="0" smtClean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y</a:t>
                </a:r>
                <a:r>
                  <a:rPr lang="en-US" sz="1200" i="0" smtClean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(</a:t>
                </a:r>
                <a:r>
                  <a:rPr lang="en-US" sz="1200" b="0" i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𝑡)=</a:t>
                </a:r>
                <a:r>
                  <a:rPr lang="en-US" sz="1200" i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〖</a:t>
                </a:r>
                <a:r>
                  <a:rPr lang="en-US" sz="1200" b="0" i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3𝑒〗^(𝑡^2/2)−𝑡^2−2</a:t>
                </a:r>
                <a:r>
                  <a:rPr lang="en-US" sz="1200" dirty="0" smtClean="0">
                    <a:solidFill>
                      <a:srgbClr val="00B050"/>
                    </a:solidFill>
                  </a:rPr>
                  <a:t> 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>
                    <a:solidFill>
                      <a:srgbClr val="00B050"/>
                    </a:solidFill>
                  </a:rPr>
                  <a:t>The graph displays</a:t>
                </a:r>
                <a:r>
                  <a:rPr lang="en-US" sz="1200" baseline="0" dirty="0" smtClean="0">
                    <a:solidFill>
                      <a:srgbClr val="00B050"/>
                    </a:solidFill>
                  </a:rPr>
                  <a:t> as well the numerical solution produced by Euler’s method with a step size of 0.1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>
                  <a:solidFill>
                    <a:srgbClr val="00B050"/>
                  </a:solidFill>
                </a:endParaRPr>
              </a:p>
              <a:p>
                <a:r>
                  <a:rPr lang="en-US" dirty="0" smtClean="0"/>
                  <a:t>If we compare the numerical solution and the exact solution we can conclude that the further away we are from the initial condition, the more the two quantities differ.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 grow</a:t>
                </a:r>
                <a:r>
                  <a:rPr lang="en-US" baseline="0" dirty="0" smtClean="0"/>
                  <a:t> seems to follow an exponential law.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This is not an accident as we will learn in this lecture more about it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7819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Before being able to formulate the theorem that will explain us how the numerical solution differs</a:t>
                </a:r>
                <a:r>
                  <a:rPr lang="en-US" baseline="0" dirty="0" smtClean="0"/>
                  <a:t> from the exact solution as we calculate approximations further away from the initial condition, we </a:t>
                </a:r>
                <a:r>
                  <a:rPr lang="en-US" baseline="0" dirty="0" err="1" smtClean="0"/>
                  <a:t>havt</a:t>
                </a:r>
                <a:r>
                  <a:rPr lang="en-US" baseline="0" dirty="0" smtClean="0"/>
                  <a:t> o introduce a definition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The definition reads:</a:t>
                </a:r>
              </a:p>
              <a:p>
                <a:endParaRPr lang="en-US" baseline="0" dirty="0" smtClean="0"/>
              </a:p>
              <a:p>
                <a:pPr marL="0" indent="0">
                  <a:buNone/>
                </a:pPr>
                <a:r>
                  <a:rPr lang="en-GB" altLang="en-US" dirty="0" smtClean="0"/>
                  <a:t>A function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altLang="en-US" i="1" dirty="0" smtClean="0"/>
                  <a:t> </a:t>
                </a:r>
                <a:r>
                  <a:rPr lang="en-GB" altLang="en-US" dirty="0"/>
                  <a:t>satisfies the </a:t>
                </a:r>
                <a:r>
                  <a:rPr lang="en-GB" altLang="en-US" b="1" dirty="0"/>
                  <a:t>Lipschitz</a:t>
                </a:r>
                <a:r>
                  <a:rPr lang="en-GB" altLang="en-US" dirty="0"/>
                  <a:t> condition in the variable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altLang="en-US" dirty="0" smtClean="0"/>
                  <a:t> </a:t>
                </a:r>
                <a:r>
                  <a:rPr lang="en-GB" altLang="en-US" dirty="0"/>
                  <a:t>on the rectangle</a:t>
                </a:r>
                <a:r>
                  <a:rPr lang="en-GB" altLang="en-US" i="1" dirty="0"/>
                  <a:t> </a:t>
                </a:r>
                <a:r>
                  <a:rPr lang="en-GB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altLang="en-US" dirty="0" smtClean="0"/>
                  <a:t> </a:t>
                </a:r>
                <a:r>
                  <a:rPr lang="en-GB" altLang="en-US" dirty="0"/>
                  <a:t>if there exists a constant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GB" altLang="en-US" dirty="0" smtClean="0"/>
                  <a:t> </a:t>
                </a:r>
                <a:r>
                  <a:rPr lang="en-GB" altLang="en-US" dirty="0"/>
                  <a:t>(called </a:t>
                </a:r>
                <a:r>
                  <a:rPr lang="en-GB" altLang="en-US" b="1" dirty="0"/>
                  <a:t>Lipschitz constant</a:t>
                </a:r>
                <a:r>
                  <a:rPr lang="en-GB" altLang="en-US" dirty="0"/>
                  <a:t>) satisfying</a:t>
                </a:r>
                <a:r>
                  <a:rPr lang="en-GB" altLang="en-US" dirty="0" smtClean="0"/>
                  <a:t>:</a:t>
                </a:r>
              </a:p>
              <a:p>
                <a:pPr marL="0" indent="0">
                  <a:buNone/>
                </a:pPr>
                <a:r>
                  <a:rPr lang="en-GB" altLang="en-US" sz="800" dirty="0"/>
                  <a:t/>
                </a:r>
                <a:br>
                  <a:rPr lang="en-GB" altLang="en-US" sz="8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altLang="en-US" dirty="0" smtClean="0"/>
              </a:p>
              <a:p>
                <a:pPr marL="0" indent="0">
                  <a:buNone/>
                </a:pPr>
                <a:r>
                  <a:rPr lang="en-GB" altLang="en-US" sz="800" dirty="0"/>
                  <a:t/>
                </a:r>
                <a:br>
                  <a:rPr lang="en-GB" altLang="en-US" sz="800" dirty="0"/>
                </a:br>
                <a:r>
                  <a:rPr lang="en-GB" altLang="en-US" dirty="0"/>
                  <a:t>for each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altLang="en-US" dirty="0" smtClean="0"/>
                  <a:t> 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d>
                  </m:oMath>
                </a14:m>
                <a:endParaRPr lang="en-US" baseline="0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This definition</a:t>
                </a:r>
                <a:r>
                  <a:rPr lang="en-US" baseline="0" dirty="0" smtClean="0"/>
                  <a:t> looks very abstract and far fetched. Let us look to it a little closer</a:t>
                </a:r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Before being able to formulate the theorem that will explain us how the numerical solution differs</a:t>
                </a:r>
                <a:r>
                  <a:rPr lang="en-US" baseline="0" dirty="0" smtClean="0"/>
                  <a:t> from the exact solution as we calculate approximations further away from the initial condition, we </a:t>
                </a:r>
                <a:r>
                  <a:rPr lang="en-US" baseline="0" dirty="0" err="1" smtClean="0"/>
                  <a:t>havt</a:t>
                </a:r>
                <a:r>
                  <a:rPr lang="en-US" baseline="0" dirty="0" smtClean="0"/>
                  <a:t> o introduce a definition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The definition reads:</a:t>
                </a:r>
              </a:p>
              <a:p>
                <a:endParaRPr lang="en-US" baseline="0" dirty="0" smtClean="0"/>
              </a:p>
              <a:p>
                <a:pPr marL="0" indent="0">
                  <a:buNone/>
                </a:pPr>
                <a:r>
                  <a:rPr lang="en-GB" altLang="en-US" dirty="0" smtClean="0"/>
                  <a:t>A </a:t>
                </a:r>
                <a:r>
                  <a:rPr lang="en-GB" altLang="en-US" dirty="0" smtClean="0"/>
                  <a:t>function </a:t>
                </a:r>
                <a:r>
                  <a:rPr lang="en-US" i="0" smtClean="0">
                    <a:latin typeface="Cambria Math" panose="02040503050406030204" pitchFamily="18" charset="0"/>
                  </a:rPr>
                  <a:t>𝑓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(𝑡,𝑦)</a:t>
                </a:r>
                <a:r>
                  <a:rPr lang="en-GB" altLang="en-US" i="1" dirty="0" smtClean="0"/>
                  <a:t> </a:t>
                </a:r>
                <a:r>
                  <a:rPr lang="en-GB" altLang="en-US" dirty="0"/>
                  <a:t>satisfies the </a:t>
                </a:r>
                <a:r>
                  <a:rPr lang="en-GB" altLang="en-US" b="1" dirty="0"/>
                  <a:t>Lipschitz</a:t>
                </a:r>
                <a:r>
                  <a:rPr lang="en-GB" altLang="en-US" dirty="0"/>
                  <a:t> condition in the variable </a:t>
                </a:r>
                <a:r>
                  <a:rPr lang="en-US" altLang="en-US" b="0" i="0" smtClean="0">
                    <a:latin typeface="Cambria Math" panose="02040503050406030204" pitchFamily="18" charset="0"/>
                  </a:rPr>
                  <a:t>𝑡</a:t>
                </a:r>
                <a:r>
                  <a:rPr lang="en-GB" altLang="en-US" dirty="0" smtClean="0"/>
                  <a:t> </a:t>
                </a:r>
                <a:r>
                  <a:rPr lang="en-GB" altLang="en-US" dirty="0"/>
                  <a:t>on the rectangle</a:t>
                </a:r>
                <a:r>
                  <a:rPr lang="en-GB" altLang="en-US" i="1" dirty="0"/>
                  <a:t> </a:t>
                </a:r>
                <a:r>
                  <a:rPr lang="en-GB" altLang="en-US" dirty="0"/>
                  <a:t> </a:t>
                </a:r>
                <a:r>
                  <a:rPr lang="en-US" altLang="en-US" b="0" i="0" smtClean="0">
                    <a:latin typeface="Cambria Math" panose="02040503050406030204" pitchFamily="18" charset="0"/>
                  </a:rPr>
                  <a:t>𝑆=[𝑡_𝑜,</a:t>
                </a:r>
                <a:r>
                  <a:rPr lang="en-US" altLang="en-US" i="0">
                    <a:latin typeface="Cambria Math" panose="02040503050406030204" pitchFamily="18" charset="0"/>
                  </a:rPr>
                  <a:t>𝑡_</a:t>
                </a:r>
                <a:r>
                  <a:rPr lang="en-US" altLang="en-US" b="0" i="0" smtClean="0">
                    <a:latin typeface="Cambria Math" panose="02040503050406030204" pitchFamily="18" charset="0"/>
                  </a:rPr>
                  <a:t>𝑓 ]</a:t>
                </a:r>
                <a:r>
                  <a:rPr lang="en-US" alt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×[</a:t>
                </a:r>
                <a:r>
                  <a:rPr lang="en-US" altLang="en-US" b="0" i="0" smtClean="0">
                    <a:latin typeface="Cambria Math" panose="02040503050406030204" pitchFamily="18" charset="0"/>
                  </a:rPr>
                  <a:t>𝑦</a:t>
                </a:r>
                <a:r>
                  <a:rPr lang="en-US" altLang="en-US" b="0" i="0">
                    <a:latin typeface="Cambria Math" panose="02040503050406030204" pitchFamily="18" charset="0"/>
                  </a:rPr>
                  <a:t>_</a:t>
                </a:r>
                <a:r>
                  <a:rPr lang="en-US" altLang="en-US" b="0" i="0" smtClean="0">
                    <a:latin typeface="Cambria Math" panose="02040503050406030204" pitchFamily="18" charset="0"/>
                  </a:rPr>
                  <a:t>1,𝑦</a:t>
                </a:r>
                <a:r>
                  <a:rPr lang="en-US" altLang="en-US" b="0" i="0">
                    <a:latin typeface="Cambria Math" panose="02040503050406030204" pitchFamily="18" charset="0"/>
                  </a:rPr>
                  <a:t>_</a:t>
                </a:r>
                <a:r>
                  <a:rPr lang="en-US" altLang="en-US" b="0" i="0" smtClean="0">
                    <a:latin typeface="Cambria Math" panose="02040503050406030204" pitchFamily="18" charset="0"/>
                  </a:rPr>
                  <a:t>2 ]</a:t>
                </a:r>
                <a:r>
                  <a:rPr lang="en-GB" altLang="en-US" dirty="0" smtClean="0"/>
                  <a:t> </a:t>
                </a:r>
                <a:r>
                  <a:rPr lang="en-GB" altLang="en-US" dirty="0"/>
                  <a:t>if there exists a constant </a:t>
                </a:r>
                <a:r>
                  <a:rPr lang="en-US" altLang="en-US" b="0" i="0" smtClean="0">
                    <a:latin typeface="Cambria Math" panose="02040503050406030204" pitchFamily="18" charset="0"/>
                  </a:rPr>
                  <a:t>𝐿</a:t>
                </a:r>
                <a:r>
                  <a:rPr lang="en-GB" altLang="en-US" dirty="0" smtClean="0"/>
                  <a:t> </a:t>
                </a:r>
                <a:r>
                  <a:rPr lang="en-GB" altLang="en-US" dirty="0"/>
                  <a:t>(called </a:t>
                </a:r>
                <a:r>
                  <a:rPr lang="en-GB" altLang="en-US" b="1" dirty="0"/>
                  <a:t>Lipschitz constant</a:t>
                </a:r>
                <a:r>
                  <a:rPr lang="en-GB" altLang="en-US" dirty="0"/>
                  <a:t>) satisfying</a:t>
                </a:r>
                <a:r>
                  <a:rPr lang="en-GB" altLang="en-US" dirty="0" smtClean="0"/>
                  <a:t>:</a:t>
                </a:r>
              </a:p>
              <a:p>
                <a:pPr marL="0" indent="0">
                  <a:buNone/>
                </a:pPr>
                <a:r>
                  <a:rPr lang="en-GB" altLang="en-US" sz="800" dirty="0"/>
                  <a:t/>
                </a:r>
                <a:br>
                  <a:rPr lang="en-GB" altLang="en-US" sz="800" dirty="0"/>
                </a:br>
                <a:r>
                  <a:rPr lang="en-US" altLang="en-US" i="0">
                    <a:latin typeface="Cambria Math" panose="02040503050406030204" pitchFamily="18" charset="0"/>
                  </a:rPr>
                  <a:t>|𝑓(𝑡,𝑦_1 )−𝑓(𝑡,𝑦_2 )|</a:t>
                </a:r>
                <a:r>
                  <a:rPr lang="en-US" alt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≤</a:t>
                </a:r>
                <a:r>
                  <a:rPr lang="en-US" alt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𝐿|</a:t>
                </a:r>
                <a:r>
                  <a:rPr lang="en-US" altLang="en-US" i="0">
                    <a:latin typeface="Cambria Math" panose="02040503050406030204" pitchFamily="18" charset="0"/>
                  </a:rPr>
                  <a:t>𝑦_1</a:t>
                </a:r>
                <a:r>
                  <a:rPr lang="en-US" altLang="en-US" b="0" i="0" smtClean="0">
                    <a:latin typeface="Cambria Math" panose="02040503050406030204" pitchFamily="18" charset="0"/>
                  </a:rPr>
                  <a:t>−</a:t>
                </a:r>
                <a:r>
                  <a:rPr lang="en-US" altLang="en-US" i="0">
                    <a:latin typeface="Cambria Math" panose="02040503050406030204" pitchFamily="18" charset="0"/>
                  </a:rPr>
                  <a:t>𝑦_</a:t>
                </a:r>
                <a:r>
                  <a:rPr lang="en-US" altLang="en-US" b="0" i="0" smtClean="0">
                    <a:latin typeface="Cambria Math" panose="02040503050406030204" pitchFamily="18" charset="0"/>
                  </a:rPr>
                  <a:t>2 |</a:t>
                </a:r>
                <a:endParaRPr lang="en-GB" altLang="en-US" dirty="0" smtClean="0"/>
              </a:p>
              <a:p>
                <a:pPr marL="0" indent="0">
                  <a:buNone/>
                </a:pPr>
                <a:r>
                  <a:rPr lang="en-GB" altLang="en-US" sz="800" dirty="0"/>
                  <a:t/>
                </a:r>
                <a:br>
                  <a:rPr lang="en-GB" altLang="en-US" sz="800" dirty="0"/>
                </a:br>
                <a:r>
                  <a:rPr lang="en-GB" altLang="en-US" dirty="0"/>
                  <a:t>for each </a:t>
                </a:r>
                <a:r>
                  <a:rPr lang="en-US" altLang="en-US" i="0" smtClean="0">
                    <a:latin typeface="Cambria Math" panose="02040503050406030204" pitchFamily="18" charset="0"/>
                  </a:rPr>
                  <a:t>𝑡</a:t>
                </a:r>
                <a:r>
                  <a:rPr lang="en-GB" altLang="en-US" dirty="0" smtClean="0"/>
                  <a:t> in </a:t>
                </a:r>
                <a:r>
                  <a:rPr lang="en-US" altLang="en-US" i="0" smtClean="0">
                    <a:latin typeface="Cambria Math" panose="02040503050406030204" pitchFamily="18" charset="0"/>
                  </a:rPr>
                  <a:t>[</a:t>
                </a:r>
                <a:r>
                  <a:rPr lang="en-US" altLang="en-US" b="0" i="0" smtClean="0">
                    <a:latin typeface="Cambria Math" panose="02040503050406030204" pitchFamily="18" charset="0"/>
                  </a:rPr>
                  <a:t>𝑡</a:t>
                </a:r>
                <a:r>
                  <a:rPr lang="en-US" altLang="en-US" b="0" i="0">
                    <a:latin typeface="Cambria Math" panose="02040503050406030204" pitchFamily="18" charset="0"/>
                  </a:rPr>
                  <a:t>_</a:t>
                </a:r>
                <a:r>
                  <a:rPr lang="en-US" altLang="en-US" b="0" i="0" smtClean="0">
                    <a:latin typeface="Cambria Math" panose="02040503050406030204" pitchFamily="18" charset="0"/>
                  </a:rPr>
                  <a:t>𝑜,𝑡</a:t>
                </a:r>
                <a:r>
                  <a:rPr lang="en-US" altLang="en-US" b="0" i="0">
                    <a:latin typeface="Cambria Math" panose="02040503050406030204" pitchFamily="18" charset="0"/>
                  </a:rPr>
                  <a:t>_</a:t>
                </a:r>
                <a:r>
                  <a:rPr lang="en-US" altLang="en-US" b="0" i="0" smtClean="0">
                    <a:latin typeface="Cambria Math" panose="02040503050406030204" pitchFamily="18" charset="0"/>
                  </a:rPr>
                  <a:t>𝑓 ]</a:t>
                </a:r>
                <a:endParaRPr lang="en-US" baseline="0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This definition</a:t>
                </a:r>
                <a:r>
                  <a:rPr lang="en-US" baseline="0" dirty="0" smtClean="0"/>
                  <a:t> looks very abstract and far fetched. Let us look to it a little closer</a:t>
                </a:r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9315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First let</a:t>
                </a:r>
                <a:r>
                  <a:rPr lang="en-US" baseline="0" dirty="0" smtClean="0"/>
                  <a:t> me tell you that t</a:t>
                </a:r>
                <a:r>
                  <a:rPr lang="en-US" altLang="en-US" dirty="0" smtClean="0"/>
                  <a:t>here is a very large class of functions that satisfies the Lipschitz condition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en-US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en-US" dirty="0" smtClean="0"/>
                  <a:t>For example, consider a function which continuously differentiable. 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en-US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en-US" dirty="0" smtClean="0"/>
                  <a:t>Using the mean value theorem we can state that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en-US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d>
                        <m:d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altLang="en-US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en-US" dirty="0" smtClean="0"/>
              </a:p>
              <a:p>
                <a:r>
                  <a:rPr lang="en-US" dirty="0" smtClean="0"/>
                  <a:t>If you multiply this equation on the left and the right by y1-y2 then you get exactly the</a:t>
                </a:r>
                <a:r>
                  <a:rPr lang="en-US" baseline="0" dirty="0" smtClean="0"/>
                  <a:t> Lipschitz condition with the Lipschitz constant L being the maximal value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  <m:d>
                      <m:dPr>
                        <m:ctrlPr>
                          <a:rPr lang="en-US" alt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baseline="0" dirty="0" smtClean="0"/>
                  <a:t> over the interval y1 to y2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In other words, any function which is </a:t>
                </a:r>
                <a:r>
                  <a:rPr lang="en-US" altLang="en-US" dirty="0" smtClean="0"/>
                  <a:t>continuously differentiable is Lipschitz. 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For the purpose of the course of this semester there is no need to be able to calculate the constant L.</a:t>
                </a:r>
              </a:p>
              <a:p>
                <a:r>
                  <a:rPr lang="en-US" baseline="0" dirty="0" smtClean="0"/>
                  <a:t>It is enough to have a rough understanding what it represents.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In the next slides we will present two important theorems for IVP solvers that hold for Lipschitz functions.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First let</a:t>
                </a:r>
                <a:r>
                  <a:rPr lang="en-US" baseline="0" dirty="0" smtClean="0"/>
                  <a:t> me tell you that </a:t>
                </a:r>
                <a:r>
                  <a:rPr lang="en-US" baseline="0" dirty="0" smtClean="0"/>
                  <a:t>t</a:t>
                </a:r>
                <a:r>
                  <a:rPr lang="en-US" altLang="en-US" dirty="0" smtClean="0"/>
                  <a:t>here is a very large class of functions that satisfies the Lipschitz condition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en-US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en-US" dirty="0" smtClean="0"/>
                  <a:t>For example, consider a function which continuously differentiable. 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en-US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en-US" dirty="0" smtClean="0"/>
                  <a:t>Using the mean value theorem we can state that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en-US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en-US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altLang="en-US" i="0">
                    <a:latin typeface="Cambria Math" panose="02040503050406030204" pitchFamily="18" charset="0"/>
                  </a:rPr>
                  <a:t>𝑓(𝑡,𝑦_1 )−𝑓(𝑡,𝑦_2 )</a:t>
                </a:r>
                <a:r>
                  <a:rPr lang="en-US" altLang="en-US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)/(</a:t>
                </a:r>
                <a:r>
                  <a:rPr lang="en-US" altLang="en-US" i="0">
                    <a:latin typeface="Cambria Math" panose="02040503050406030204" pitchFamily="18" charset="0"/>
                  </a:rPr>
                  <a:t>𝑦_1−𝑦_2 </a:t>
                </a:r>
                <a:r>
                  <a:rPr lang="en-US" altLang="en-US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alt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=𝜕𝑓/𝜕𝑦 (𝑡,𝑐)</a:t>
                </a:r>
                <a:endParaRPr lang="en-US" altLang="en-US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en-US" dirty="0" smtClean="0"/>
              </a:p>
              <a:p>
                <a:r>
                  <a:rPr lang="en-US" dirty="0" smtClean="0"/>
                  <a:t>If you multiply this equation on the left and the right by y1-y2 then you get exactly the</a:t>
                </a:r>
                <a:r>
                  <a:rPr lang="en-US" baseline="0" dirty="0" smtClean="0"/>
                  <a:t> Lipschitz condition with the Lipschitz constant L being the maximal value of </a:t>
                </a:r>
                <a:r>
                  <a:rPr lang="en-US" altLang="en-US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𝜕𝑓</a:t>
                </a:r>
                <a:r>
                  <a:rPr lang="en-US" altLang="en-US" sz="120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/</a:t>
                </a:r>
                <a:r>
                  <a:rPr lang="en-US" altLang="en-US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𝜕𝑦 (𝑡,𝑐)</a:t>
                </a:r>
                <a:r>
                  <a:rPr lang="en-US" baseline="0" dirty="0" smtClean="0"/>
                  <a:t> over the interval y1 to y2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In other words, any function which is </a:t>
                </a:r>
                <a:r>
                  <a:rPr lang="en-US" altLang="en-US" dirty="0" smtClean="0"/>
                  <a:t>continuously differentiable is Lipschitz. 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For the purpose of the course of this semester there is no need to be able to calculate the constant L.</a:t>
                </a:r>
              </a:p>
              <a:p>
                <a:r>
                  <a:rPr lang="en-US" baseline="0" dirty="0" smtClean="0"/>
                  <a:t>It is enough to have a rough understanding what it represents.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In the next slides we will present two important theorems for IVP solvers that hold for Lipschitz functions.</a:t>
                </a:r>
                <a:endParaRPr lang="en-US" baseline="0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1540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first theorem</a:t>
                </a:r>
                <a:r>
                  <a:rPr lang="en-US" baseline="0" dirty="0" smtClean="0"/>
                  <a:t> reads</a:t>
                </a:r>
              </a:p>
              <a:p>
                <a:endParaRPr lang="en-US" baseline="0" dirty="0" smtClean="0"/>
              </a:p>
              <a:p>
                <a:pPr marL="0" indent="0">
                  <a:buNone/>
                </a:pPr>
                <a:r>
                  <a:rPr lang="en-US" dirty="0" smtClean="0"/>
                  <a:t>If the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altLang="en-US" i="1" dirty="0"/>
                  <a:t> </a:t>
                </a:r>
                <a:r>
                  <a:rPr lang="en-GB" altLang="en-US" dirty="0"/>
                  <a:t>satisfies the Lipschitz condition </a:t>
                </a:r>
                <a:r>
                  <a:rPr lang="en-GB" altLang="en-US" dirty="0" smtClean="0"/>
                  <a:t>then the initial value problem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𝑑𝑦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altLang="en-US" sz="800" dirty="0" smtClean="0"/>
              </a:p>
              <a:p>
                <a:pPr marL="0" indent="0">
                  <a:buNone/>
                </a:pPr>
                <a:r>
                  <a:rPr lang="en-GB" altLang="en-US" dirty="0" smtClean="0"/>
                  <a:t>has a solution and this solution is unique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Now this theorem is good news for IVP solvers. It means that we have in fact</a:t>
                </a:r>
                <a:r>
                  <a:rPr lang="en-US" baseline="0" dirty="0" smtClean="0"/>
                  <a:t> exactly one solution that we aim to find. That makes things much simpler than if there would be multiple solutions</a:t>
                </a:r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first theorem</a:t>
                </a:r>
                <a:r>
                  <a:rPr lang="en-US" baseline="0" dirty="0" smtClean="0"/>
                  <a:t> reads</a:t>
                </a:r>
              </a:p>
              <a:p>
                <a:endParaRPr lang="en-US" baseline="0" dirty="0" smtClean="0"/>
              </a:p>
              <a:p>
                <a:pPr marL="0" indent="0">
                  <a:buNone/>
                </a:pPr>
                <a:r>
                  <a:rPr lang="en-US" dirty="0" smtClean="0"/>
                  <a:t>If the function </a:t>
                </a:r>
                <a:r>
                  <a:rPr lang="en-US" i="0">
                    <a:latin typeface="Cambria Math" panose="02040503050406030204" pitchFamily="18" charset="0"/>
                  </a:rPr>
                  <a:t>𝑓(𝑡,𝑦)</a:t>
                </a:r>
                <a:r>
                  <a:rPr lang="en-GB" altLang="en-US" i="1" dirty="0"/>
                  <a:t> </a:t>
                </a:r>
                <a:r>
                  <a:rPr lang="en-GB" altLang="en-US" dirty="0"/>
                  <a:t>satisfies the Lipschitz condition </a:t>
                </a:r>
                <a:r>
                  <a:rPr lang="en-GB" altLang="en-US" dirty="0" smtClean="0"/>
                  <a:t>then the initial value problem</a:t>
                </a:r>
              </a:p>
              <a:p>
                <a:pPr marL="0" indent="0">
                  <a:buNone/>
                </a:pPr>
                <a:r>
                  <a:rPr lang="en-US" i="0">
                    <a:latin typeface="Cambria Math" panose="02040503050406030204" pitchFamily="18" charset="0"/>
                  </a:rPr>
                  <a:t>{█(𝑑𝑦/𝑑𝑡=𝑓(𝑡,𝑦)@𝑦(𝑡_𝑜 )=𝑦_𝑜 )┤</a:t>
                </a:r>
                <a:endParaRPr lang="en-US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altLang="en-US" sz="800" dirty="0" smtClean="0"/>
              </a:p>
              <a:p>
                <a:pPr marL="0" indent="0">
                  <a:buNone/>
                </a:pPr>
                <a:r>
                  <a:rPr lang="en-GB" altLang="en-US" dirty="0" smtClean="0"/>
                  <a:t>has a solution and this solution is unique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Now this theorem is good news for IVP solvers. It means that we have in fact</a:t>
                </a:r>
                <a:r>
                  <a:rPr lang="en-US" baseline="0" dirty="0" smtClean="0"/>
                  <a:t> exactly one solution that we aim to find. That makes things much simpler than if there would be multiple solutions</a:t>
                </a:r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3362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second theorem tells us something about how two solutions</a:t>
                </a:r>
                <a:r>
                  <a:rPr lang="en-US" baseline="0" dirty="0" smtClean="0"/>
                  <a:t> of our </a:t>
                </a:r>
                <a:r>
                  <a:rPr lang="en-US" baseline="0" dirty="0" err="1" smtClean="0"/>
                  <a:t>intial</a:t>
                </a:r>
                <a:r>
                  <a:rPr lang="en-US" baseline="0" dirty="0" smtClean="0"/>
                  <a:t> value problem, but with two different initial conditions, evolve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It reads</a:t>
                </a:r>
              </a:p>
              <a:p>
                <a:endParaRPr lang="en-US" baseline="0" dirty="0" smtClean="0"/>
              </a:p>
              <a:p>
                <a:pPr marL="0" indent="0">
                  <a:buNone/>
                </a:pPr>
                <a:r>
                  <a:rPr lang="en-US" dirty="0" smtClean="0"/>
                  <a:t>Consider a function</a:t>
                </a:r>
                <a:r>
                  <a:rPr lang="en-GB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altLang="en-US" i="1" dirty="0"/>
                  <a:t> </a:t>
                </a:r>
                <a:r>
                  <a:rPr lang="en-GB" altLang="en-US" dirty="0" smtClean="0"/>
                  <a:t>satisfing </a:t>
                </a:r>
                <a:r>
                  <a:rPr lang="en-GB" altLang="en-US" dirty="0"/>
                  <a:t>the Lipschitz condition in the variable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altLang="en-US" dirty="0"/>
                  <a:t> on the rectangle</a:t>
                </a:r>
                <a:r>
                  <a:rPr lang="en-GB" altLang="en-US" i="1" dirty="0"/>
                  <a:t> </a:t>
                </a:r>
                <a:r>
                  <a:rPr lang="en-GB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are two solutions of the differential equation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with initial conditions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 smtClean="0"/>
                  <a:t> then</a:t>
                </a:r>
              </a:p>
              <a:p>
                <a:pPr marL="0" indent="0">
                  <a:buNone/>
                </a:pPr>
                <a:endParaRPr lang="en-US" sz="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en-US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aseline="0" dirty="0" smtClean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second theorem tells us something about how two solutions</a:t>
                </a:r>
                <a:r>
                  <a:rPr lang="en-US" baseline="0" dirty="0" smtClean="0"/>
                  <a:t> of our </a:t>
                </a:r>
                <a:r>
                  <a:rPr lang="en-US" baseline="0" dirty="0" err="1" smtClean="0"/>
                  <a:t>intial</a:t>
                </a:r>
                <a:r>
                  <a:rPr lang="en-US" baseline="0" dirty="0" smtClean="0"/>
                  <a:t> value problem, but with two different initial conditions, evolve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It reads</a:t>
                </a:r>
              </a:p>
              <a:p>
                <a:endParaRPr lang="en-US" baseline="0" dirty="0" smtClean="0"/>
              </a:p>
              <a:p>
                <a:pPr marL="0" indent="0">
                  <a:buNone/>
                </a:pPr>
                <a:r>
                  <a:rPr lang="en-US" dirty="0" smtClean="0"/>
                  <a:t>Consider a function</a:t>
                </a:r>
                <a:r>
                  <a:rPr lang="en-GB" altLang="en-US" dirty="0" smtClean="0"/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𝑓(𝑡,𝑦)</a:t>
                </a:r>
                <a:r>
                  <a:rPr lang="en-GB" altLang="en-US" i="1" dirty="0"/>
                  <a:t> </a:t>
                </a:r>
                <a:r>
                  <a:rPr lang="en-GB" altLang="en-US" dirty="0" smtClean="0"/>
                  <a:t>satisfing </a:t>
                </a:r>
                <a:r>
                  <a:rPr lang="en-GB" altLang="en-US" dirty="0"/>
                  <a:t>the Lipschitz condition in the variable </a:t>
                </a:r>
                <a:r>
                  <a:rPr lang="en-US" altLang="en-US" i="0">
                    <a:latin typeface="Cambria Math" panose="02040503050406030204" pitchFamily="18" charset="0"/>
                  </a:rPr>
                  <a:t>𝑡</a:t>
                </a:r>
                <a:r>
                  <a:rPr lang="en-GB" altLang="en-US" dirty="0"/>
                  <a:t> on the rectangle</a:t>
                </a:r>
                <a:r>
                  <a:rPr lang="en-GB" altLang="en-US" i="1" dirty="0"/>
                  <a:t> </a:t>
                </a:r>
                <a:r>
                  <a:rPr lang="en-GB" altLang="en-US" dirty="0"/>
                  <a:t> </a:t>
                </a:r>
                <a:r>
                  <a:rPr lang="en-US" altLang="en-US" i="0">
                    <a:latin typeface="Cambria Math" panose="02040503050406030204" pitchFamily="18" charset="0"/>
                  </a:rPr>
                  <a:t>𝑆=[𝑡_𝑜,𝑡_𝑓 ]</a:t>
                </a:r>
                <a:r>
                  <a:rPr lang="en-US" alt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×[</a:t>
                </a:r>
                <a:r>
                  <a:rPr lang="en-US" altLang="en-US" i="0">
                    <a:latin typeface="Cambria Math" panose="02040503050406030204" pitchFamily="18" charset="0"/>
                  </a:rPr>
                  <a:t>𝑦_1,𝑦_2 ]</a:t>
                </a:r>
                <a:r>
                  <a:rPr lang="en-US" altLang="en-US" b="0" i="0" smtClean="0">
                    <a:latin typeface="Cambria Math" panose="02040503050406030204" pitchFamily="18" charset="0"/>
                  </a:rPr>
                  <a:t>.</a:t>
                </a:r>
                <a:r>
                  <a:rPr lang="en-US" dirty="0" smtClean="0"/>
                  <a:t> If </a:t>
                </a:r>
                <a:r>
                  <a:rPr lang="en-US" i="0">
                    <a:latin typeface="Cambria Math" panose="02040503050406030204" pitchFamily="18" charset="0"/>
                  </a:rPr>
                  <a:t>𝑦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(𝑡)</a:t>
                </a:r>
                <a:r>
                  <a:rPr lang="en-US" dirty="0" smtClean="0"/>
                  <a:t> and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𝑧(𝑡)</a:t>
                </a:r>
                <a:r>
                  <a:rPr lang="en-US" dirty="0" smtClean="0"/>
                  <a:t> are two solutions of the differential equation</a:t>
                </a:r>
              </a:p>
              <a:p>
                <a:pPr marL="0" indent="0">
                  <a:buNone/>
                </a:pPr>
                <a:r>
                  <a:rPr lang="en-US" i="0">
                    <a:latin typeface="Cambria Math" panose="02040503050406030204" pitchFamily="18" charset="0"/>
                  </a:rPr>
                  <a:t>𝑑𝑦/𝑑𝑡=𝑓(𝑡,𝑦)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with initial conditions </a:t>
                </a:r>
                <a:r>
                  <a:rPr lang="en-US" altLang="en-US" b="0" i="0" smtClean="0">
                    <a:latin typeface="Cambria Math" panose="02040503050406030204" pitchFamily="18" charset="0"/>
                  </a:rPr>
                  <a:t>𝑦</a:t>
                </a:r>
                <a:r>
                  <a:rPr lang="en-US" altLang="en-US" i="0" smtClean="0">
                    <a:latin typeface="Cambria Math" panose="02040503050406030204" pitchFamily="18" charset="0"/>
                  </a:rPr>
                  <a:t>(</a:t>
                </a:r>
                <a:r>
                  <a:rPr lang="en-US" altLang="en-US" i="0">
                    <a:latin typeface="Cambria Math" panose="02040503050406030204" pitchFamily="18" charset="0"/>
                  </a:rPr>
                  <a:t>𝑡_𝑜 )</a:t>
                </a:r>
                <a:r>
                  <a:rPr lang="en-US" altLang="en-US" b="0" i="0" smtClean="0">
                    <a:latin typeface="Cambria Math" panose="02040503050406030204" pitchFamily="18" charset="0"/>
                  </a:rPr>
                  <a:t>=𝑦</a:t>
                </a:r>
                <a:r>
                  <a:rPr lang="en-US" altLang="en-US" b="0" i="0">
                    <a:latin typeface="Cambria Math" panose="02040503050406030204" pitchFamily="18" charset="0"/>
                  </a:rPr>
                  <a:t>_</a:t>
                </a:r>
                <a:r>
                  <a:rPr lang="en-US" altLang="en-US" i="0">
                    <a:latin typeface="Cambria Math" panose="02040503050406030204" pitchFamily="18" charset="0"/>
                  </a:rPr>
                  <a:t>𝑜</a:t>
                </a:r>
                <a:r>
                  <a:rPr lang="en-US" dirty="0" smtClean="0"/>
                  <a:t> and </a:t>
                </a:r>
                <a:r>
                  <a:rPr lang="en-US" altLang="en-US" b="0" i="0" smtClean="0">
                    <a:latin typeface="Cambria Math" panose="02040503050406030204" pitchFamily="18" charset="0"/>
                  </a:rPr>
                  <a:t>𝑧</a:t>
                </a:r>
                <a:r>
                  <a:rPr lang="en-US" altLang="en-US" i="0">
                    <a:latin typeface="Cambria Math" panose="02040503050406030204" pitchFamily="18" charset="0"/>
                  </a:rPr>
                  <a:t>(𝑡_𝑜 )=</a:t>
                </a:r>
                <a:r>
                  <a:rPr lang="en-US" altLang="en-US" b="0" i="0" smtClean="0">
                    <a:latin typeface="Cambria Math" panose="02040503050406030204" pitchFamily="18" charset="0"/>
                  </a:rPr>
                  <a:t>𝑧</a:t>
                </a:r>
                <a:r>
                  <a:rPr lang="en-US" altLang="en-US" b="0" i="0">
                    <a:latin typeface="Cambria Math" panose="02040503050406030204" pitchFamily="18" charset="0"/>
                  </a:rPr>
                  <a:t>_</a:t>
                </a:r>
                <a:r>
                  <a:rPr lang="en-US" altLang="en-US" i="0">
                    <a:latin typeface="Cambria Math" panose="02040503050406030204" pitchFamily="18" charset="0"/>
                  </a:rPr>
                  <a:t>𝑜</a:t>
                </a:r>
                <a:r>
                  <a:rPr lang="en-US" dirty="0" smtClean="0"/>
                  <a:t> then</a:t>
                </a:r>
              </a:p>
              <a:p>
                <a:pPr marL="0" indent="0">
                  <a:buNone/>
                </a:pPr>
                <a:endParaRPr lang="en-US" sz="800" dirty="0" smtClean="0"/>
              </a:p>
              <a:p>
                <a:pPr marL="0" indent="0">
                  <a:buNone/>
                </a:pPr>
                <a:r>
                  <a:rPr lang="en-US" alt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|</a:t>
                </a:r>
                <a:r>
                  <a:rPr lang="en-US" altLang="en-US" b="0" i="0" smtClean="0">
                    <a:latin typeface="Cambria Math" panose="02040503050406030204" pitchFamily="18" charset="0"/>
                  </a:rPr>
                  <a:t>𝑦(𝑡)−𝑧(𝑡)|</a:t>
                </a:r>
                <a:r>
                  <a:rPr lang="en-US" altLang="en-US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≤</a:t>
                </a:r>
                <a:r>
                  <a:rPr lang="en-US" alt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𝑒^𝐿(𝑡−𝑡_𝑜 )  </a:t>
                </a:r>
                <a:r>
                  <a:rPr lang="en-US" altLang="en-US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|</a:t>
                </a:r>
                <a:r>
                  <a:rPr lang="en-US" alt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𝑦_𝑜−𝑧</a:t>
                </a:r>
                <a:r>
                  <a:rPr lang="en-US" alt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</a:t>
                </a:r>
                <a:r>
                  <a:rPr lang="en-US" alt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𝑜 |</a:t>
                </a:r>
                <a:endParaRPr lang="en-US" baseline="0" dirty="0" smtClean="0"/>
              </a:p>
              <a:p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3985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To understand this theorem</a:t>
                </a:r>
                <a:r>
                  <a:rPr lang="en-US" baseline="0" dirty="0" smtClean="0"/>
                  <a:t> best is to consider a figure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We have our initial value problem</a:t>
                </a:r>
              </a:p>
              <a:p>
                <a:endParaRPr lang="en-US" baseline="0" dirty="0" smtClean="0"/>
              </a:p>
              <a:p>
                <a:r>
                  <a:rPr lang="en-US" dirty="0" smtClean="0"/>
                  <a:t>We consider two different initial conditions y(to)=</a:t>
                </a:r>
                <a:r>
                  <a:rPr lang="en-US" dirty="0" err="1" smtClean="0"/>
                  <a:t>yo</a:t>
                </a:r>
                <a:r>
                  <a:rPr lang="en-US" dirty="0" smtClean="0"/>
                  <a:t> and z(to)=zo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</a:t>
                </a:r>
                <a:r>
                  <a:rPr lang="en-US" baseline="0" dirty="0" smtClean="0"/>
                  <a:t> two functions y(t) and z(t) are the solution of our two initial value problems</a:t>
                </a:r>
              </a:p>
              <a:p>
                <a:r>
                  <a:rPr lang="en-US" baseline="0" dirty="0" smtClean="0"/>
                  <a:t>Both function satisfy the same differential equation, but start from two different initial conditions</a:t>
                </a:r>
              </a:p>
              <a:p>
                <a:endParaRPr lang="en-US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 smtClean="0"/>
                  <a:t>The difference between the initial conditions is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en-US" sz="120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1200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200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en-US" sz="1200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altLang="en-US" sz="1200" i="1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en-US" sz="1200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200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en-US" sz="1200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</m:oMath>
                </a14:m>
                <a:endParaRPr lang="en-CA" sz="1200" dirty="0">
                  <a:solidFill>
                    <a:srgbClr val="48A6AD"/>
                  </a:solidFill>
                </a:endParaRP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What the theorem states is how much will be the difference between the two solitons at the point t.</a:t>
                </a:r>
              </a:p>
              <a:p>
                <a:r>
                  <a:rPr lang="en-US" baseline="0" dirty="0" smtClean="0"/>
                  <a:t>The theorem says that this difference is smaller or equal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120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1200" i="1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en-US" sz="1200" i="1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en-US" sz="1200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1200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en-US" sz="1200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en-US" sz="1200" i="1">
                                    <a:solidFill>
                                      <a:srgbClr val="48A6AD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1200" i="1">
                                    <a:solidFill>
                                      <a:srgbClr val="48A6AD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en-US" sz="1200" i="1">
                                    <a:solidFill>
                                      <a:srgbClr val="48A6AD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</m:sup>
                    </m:sSup>
                    <m:d>
                      <m:dPr>
                        <m:begChr m:val="|"/>
                        <m:endChr m:val="|"/>
                        <m:ctrlPr>
                          <a:rPr lang="en-US" altLang="en-US" sz="1200" i="1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1200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200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en-US" sz="1200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altLang="en-US" sz="1200" i="1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en-US" sz="1200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200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en-US" sz="1200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</m:oMath>
                </a14:m>
                <a:endParaRPr lang="en-US" baseline="0" dirty="0" smtClean="0"/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Even it represents an upper boundary for the difference, it stills gives a feeling about how this difference grows. It grows exponentially with the difference t-to. The grow is larger the larger the Lipschitz constant L is. 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To understand this theorem</a:t>
                </a:r>
                <a:r>
                  <a:rPr lang="en-US" baseline="0" dirty="0" smtClean="0"/>
                  <a:t> best is to consider a figure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We have our initial value problem</a:t>
                </a:r>
              </a:p>
              <a:p>
                <a:endParaRPr lang="en-US" baseline="0" dirty="0" smtClean="0"/>
              </a:p>
              <a:p>
                <a:r>
                  <a:rPr lang="en-US" dirty="0" smtClean="0"/>
                  <a:t>We consider two different initial conditions y(to)=</a:t>
                </a:r>
                <a:r>
                  <a:rPr lang="en-US" dirty="0" err="1" smtClean="0"/>
                  <a:t>yo</a:t>
                </a:r>
                <a:r>
                  <a:rPr lang="en-US" dirty="0" smtClean="0"/>
                  <a:t> and z(to)=zo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</a:t>
                </a:r>
                <a:r>
                  <a:rPr lang="en-US" baseline="0" dirty="0" smtClean="0"/>
                  <a:t> two functions y(t) and z(t) are the solution of our two initial value problems</a:t>
                </a:r>
              </a:p>
              <a:p>
                <a:r>
                  <a:rPr lang="en-US" baseline="0" dirty="0" smtClean="0"/>
                  <a:t>Both function satisfy the same differential equation, but start from two different initial conditions</a:t>
                </a:r>
              </a:p>
              <a:p>
                <a:endParaRPr lang="en-US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 smtClean="0"/>
                  <a:t>The difference between the initial conditions is </a:t>
                </a:r>
                <a:r>
                  <a:rPr lang="en-US" altLang="en-US" sz="1200" i="0" smtClean="0">
                    <a:solidFill>
                      <a:srgbClr val="48A6AD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|</a:t>
                </a:r>
                <a:r>
                  <a:rPr lang="en-US" altLang="en-US" sz="1200" i="0">
                    <a:solidFill>
                      <a:srgbClr val="48A6AD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𝑦_𝑜−𝑧_𝑜 |</a:t>
                </a:r>
                <a:endParaRPr lang="en-CA" sz="1200" dirty="0">
                  <a:solidFill>
                    <a:srgbClr val="48A6AD"/>
                  </a:solidFill>
                </a:endParaRP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What the theorem states is how much will be the difference between the two solitons at the point t.</a:t>
                </a:r>
              </a:p>
              <a:p>
                <a:r>
                  <a:rPr lang="en-US" baseline="0" dirty="0" smtClean="0"/>
                  <a:t>The theorem says that this difference is smaller or equal than </a:t>
                </a:r>
                <a:r>
                  <a:rPr lang="en-US" altLang="en-US" sz="1200" i="0">
                    <a:solidFill>
                      <a:srgbClr val="48A6AD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𝑒</a:t>
                </a:r>
                <a:r>
                  <a:rPr lang="en-US" altLang="en-US" sz="1200" i="0" smtClean="0">
                    <a:solidFill>
                      <a:srgbClr val="48A6AD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^</a:t>
                </a:r>
                <a:r>
                  <a:rPr lang="en-US" altLang="en-US" sz="1200" i="0">
                    <a:solidFill>
                      <a:srgbClr val="48A6AD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𝐿(𝑡−𝑡_𝑜 )  |𝑦_𝑜−𝑧_𝑜 |</a:t>
                </a:r>
                <a:endParaRPr lang="en-US" baseline="0" dirty="0" smtClean="0"/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Even it represents an upper boundary for the difference, it stills gives a feeling about how this difference grows. It grows exponentially with the difference t-to. The grow is larger the larger the Lipschitz constant L is. 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25858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us</a:t>
                </a:r>
                <a:r>
                  <a:rPr lang="en-US" baseline="0" dirty="0" smtClean="0"/>
                  <a:t> illustrate this theorem with an example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We consider the initial value problem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CA" dirty="0" smtClean="0"/>
                  <a:t> with initial</a:t>
                </a:r>
                <a:r>
                  <a:rPr lang="en-CA" baseline="0" dirty="0" smtClean="0"/>
                  <a:t> condition y(0)=</a:t>
                </a:r>
                <a:r>
                  <a:rPr lang="en-CA" baseline="0" dirty="0" err="1" smtClean="0"/>
                  <a:t>yo</a:t>
                </a:r>
                <a:endParaRPr lang="en-CA" baseline="0" dirty="0" smtClean="0"/>
              </a:p>
              <a:p>
                <a:endParaRPr lang="en-US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 smtClean="0"/>
                  <a:t>The exact solution is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en-US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I invite you to verify this by substitution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us</a:t>
                </a:r>
                <a:r>
                  <a:rPr lang="en-US" baseline="0" dirty="0" smtClean="0"/>
                  <a:t> illustrate this theorem with an example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We consider the initial value problem </a:t>
                </a:r>
                <a:r>
                  <a:rPr lang="en-US" i="0">
                    <a:latin typeface="Cambria Math" panose="02040503050406030204" pitchFamily="18" charset="0"/>
                  </a:rPr>
                  <a:t>𝑑𝑦</a:t>
                </a:r>
                <a:r>
                  <a:rPr lang="en-US" i="0" smtClean="0">
                    <a:latin typeface="Cambria Math" panose="02040503050406030204" pitchFamily="18" charset="0"/>
                  </a:rPr>
                  <a:t>/</a:t>
                </a:r>
                <a:r>
                  <a:rPr lang="en-US" i="0">
                    <a:latin typeface="Cambria Math" panose="02040503050406030204" pitchFamily="18" charset="0"/>
                  </a:rPr>
                  <a:t>𝑑𝑡=𝑡𝑦+𝑡^3</a:t>
                </a:r>
                <a:r>
                  <a:rPr lang="en-CA" dirty="0" smtClean="0"/>
                  <a:t> with initial</a:t>
                </a:r>
                <a:r>
                  <a:rPr lang="en-CA" baseline="0" dirty="0" smtClean="0"/>
                  <a:t> condition y(0)=</a:t>
                </a:r>
                <a:r>
                  <a:rPr lang="en-CA" baseline="0" dirty="0" err="1" smtClean="0"/>
                  <a:t>yo</a:t>
                </a:r>
                <a:endParaRPr lang="en-CA" baseline="0" dirty="0" smtClean="0"/>
              </a:p>
              <a:p>
                <a:endParaRPr lang="en-US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 smtClean="0"/>
                  <a:t>The exact solution is </a:t>
                </a:r>
                <a:r>
                  <a:rPr lang="en-US" i="0" smtClean="0">
                    <a:latin typeface="Cambria Math" panose="02040503050406030204" pitchFamily="18" charset="0"/>
                  </a:rPr>
                  <a:t>𝑦</a:t>
                </a:r>
                <a:r>
                  <a:rPr lang="en-US" i="0">
                    <a:latin typeface="Cambria Math" panose="02040503050406030204" pitchFamily="18" charset="0"/>
                  </a:rPr>
                  <a:t>(𝑡)=</a:t>
                </a:r>
                <a:r>
                  <a:rPr lang="en-US" i="0" smtClean="0">
                    <a:latin typeface="Cambria Math" panose="02040503050406030204" pitchFamily="18" charset="0"/>
                  </a:rPr>
                  <a:t>(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2+𝑦_𝑜 )</a:t>
                </a:r>
                <a:r>
                  <a:rPr lang="en-US" i="0">
                    <a:latin typeface="Cambria Math" panose="02040503050406030204" pitchFamily="18" charset="0"/>
                  </a:rPr>
                  <a:t>𝑒^(𝑡^2/2)−𝑡^2−2</a:t>
                </a:r>
                <a:endParaRPr lang="en-US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I invite you to verify this by substitution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1129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Lecture </a:t>
            </a:r>
            <a:r>
              <a:rPr lang="en-US" smtClean="0"/>
              <a:t>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Lipschitz theorems</a:t>
            </a:r>
          </a:p>
        </p:txBody>
      </p:sp>
    </p:spTree>
    <p:extLst>
      <p:ext uri="{BB962C8B-B14F-4D97-AF65-F5344CB8AC3E}">
        <p14:creationId xmlns:p14="http://schemas.microsoft.com/office/powerpoint/2010/main" val="197682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" name="Tex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339" b="-761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=5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=−2</m:t>
                    </m:r>
                  </m:oMath>
                </a14:m>
                <a:r>
                  <a:rPr lang="en-US" sz="2000" dirty="0" smtClean="0"/>
                  <a:t>7</a:t>
                </a:r>
                <a:endParaRPr lang="en-US" sz="2000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7"/>
              <p:cNvSpPr>
                <a:spLocks noGrp="1"/>
              </p:cNvSpPr>
              <p:nvPr>
                <p:ph type="body" sz="quarter" idx="3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=−2.001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8" name="Tex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93368" y="2174875"/>
                <a:ext cx="5617632" cy="395128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=5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2−2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.001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−2=−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295.34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93368" y="2174875"/>
                <a:ext cx="5617632" cy="3951288"/>
              </a:xfr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9372600" y="2932112"/>
                <a:ext cx="92095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i="1" smtClean="0">
                          <a:solidFill>
                            <a:srgbClr val="E1762D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en-US" sz="2800" i="1" smtClean="0">
                          <a:solidFill>
                            <a:srgbClr val="E1762D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800" i="1" smtClean="0">
                          <a:solidFill>
                            <a:srgbClr val="E1762D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en-US" sz="2800" i="1" smtClean="0">
                          <a:solidFill>
                            <a:srgbClr val="E1762D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800" dirty="0">
                  <a:solidFill>
                    <a:srgbClr val="E1762D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2600" y="2932112"/>
                <a:ext cx="92095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9289341" y="5257800"/>
                <a:ext cx="89370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en-US" sz="28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8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en-US" sz="28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9341" y="5257800"/>
                <a:ext cx="89370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4135731" y="4598977"/>
            <a:ext cx="47521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48A6AD"/>
                </a:solidFill>
              </a:rPr>
              <a:t>A small difference in the initial condition </a:t>
            </a:r>
            <a:r>
              <a:rPr lang="en-US" altLang="en-US" dirty="0" smtClean="0">
                <a:solidFill>
                  <a:srgbClr val="48A6AD"/>
                </a:solidFill>
              </a:rPr>
              <a:t>results</a:t>
            </a:r>
          </a:p>
          <a:p>
            <a:r>
              <a:rPr lang="en-US" altLang="en-US" dirty="0" smtClean="0">
                <a:solidFill>
                  <a:srgbClr val="48A6AD"/>
                </a:solidFill>
              </a:rPr>
              <a:t>in </a:t>
            </a:r>
            <a:r>
              <a:rPr lang="en-US" altLang="en-US" dirty="0">
                <a:solidFill>
                  <a:srgbClr val="48A6AD"/>
                </a:solidFill>
              </a:rPr>
              <a:t>a huge difference of the solution </a:t>
            </a:r>
            <a:endParaRPr lang="en-CA" dirty="0">
              <a:solidFill>
                <a:srgbClr val="48A6AD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14600" y="2610598"/>
            <a:ext cx="7087383" cy="397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776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  <p:bldP spid="8" grpId="0" build="p"/>
      <p:bldP spid="9" grpId="0" build="p"/>
      <p:bldP spid="11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Consequences for IVP solvers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Lipschitz theorem states that two solutions of a same differential equation but with different initial conditions will over times become more and more different</a:t>
                </a:r>
              </a:p>
              <a:p>
                <a:r>
                  <a:rPr lang="en-US" dirty="0" smtClean="0"/>
                  <a:t>Consequently for an IVP solver, the difference between the approximations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 smtClean="0"/>
                  <a:t>  and exact solution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dirty="0" smtClean="0"/>
                  <a:t> will grow larger and larger for growing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CA" dirty="0" smtClean="0"/>
              </a:p>
              <a:p>
                <a:r>
                  <a:rPr lang="en-US" dirty="0" smtClean="0"/>
                  <a:t>To generate accurate approximations for away from the initial condition is a challenging problem</a:t>
                </a: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8085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Lipchitz theorem quantifies how two solutions of a same differential equation with two different initial conditions differ</a:t>
            </a:r>
          </a:p>
          <a:p>
            <a:r>
              <a:rPr lang="en-US" dirty="0" smtClean="0"/>
              <a:t>The difference is becoming larger the further away one is from the initial condition</a:t>
            </a:r>
          </a:p>
          <a:p>
            <a:r>
              <a:rPr lang="en-US" dirty="0" smtClean="0"/>
              <a:t>There exist cases where even a very small difference in the initial condition results in a very large difference in the solutions</a:t>
            </a:r>
          </a:p>
          <a:p>
            <a:r>
              <a:rPr lang="en-US" dirty="0" smtClean="0"/>
              <a:t>Generally it is very challenging for IVP solvers to compute accurate approximations far away from the initial condition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5134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previous lectures we learned that</a:t>
                </a:r>
              </a:p>
              <a:p>
                <a:pPr lvl="1"/>
                <a:r>
                  <a:rPr lang="en-US" dirty="0" smtClean="0"/>
                  <a:t>For too large step sizes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CA" dirty="0" smtClean="0"/>
                  <a:t> IVP solvers are unstable</a:t>
                </a:r>
              </a:p>
              <a:p>
                <a:pPr lvl="1"/>
                <a:r>
                  <a:rPr lang="en-US" dirty="0" smtClean="0"/>
                  <a:t>We have to distinguish between local and global truncation errors</a:t>
                </a:r>
              </a:p>
              <a:p>
                <a:pPr lvl="1"/>
                <a:r>
                  <a:rPr lang="en-US" dirty="0" smtClean="0"/>
                  <a:t>The global truncation error can be estimated using Richardson's error formula</a:t>
                </a:r>
              </a:p>
              <a:p>
                <a:r>
                  <a:rPr lang="en-US" dirty="0" smtClean="0"/>
                  <a:t>In the present lecture we want to understand better how the global truncation errors behaves as we calculate approximations far away from the initial condition</a:t>
                </a: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78" t="-1752" r="-138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530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1905000"/>
            <a:ext cx="7323765" cy="4114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14400" y="2895600"/>
                <a:ext cx="2137893" cy="1271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𝑑𝑦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95600"/>
                <a:ext cx="2137893" cy="12714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629400" y="2286000"/>
                <a:ext cx="2716898" cy="4424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000" b="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000" b="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</m:sSup>
                      <m:r>
                        <a:rPr lang="en-US" sz="2000" b="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000" b="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sz="2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2286000"/>
                <a:ext cx="2716898" cy="442429"/>
              </a:xfrm>
              <a:prstGeom prst="rect">
                <a:avLst/>
              </a:prstGeom>
              <a:blipFill>
                <a:blip r:embed="rId5"/>
                <a:stretch>
                  <a:fillRect b="-547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178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Lipschitz Function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i="1" u="sng" dirty="0" smtClean="0"/>
                  <a:t>Definition</a:t>
                </a:r>
              </a:p>
              <a:p>
                <a:pPr marL="0" indent="0">
                  <a:buNone/>
                </a:pPr>
                <a:r>
                  <a:rPr lang="en-GB" altLang="en-US" dirty="0"/>
                  <a:t>A </a:t>
                </a:r>
                <a:r>
                  <a:rPr lang="en-GB" altLang="en-US" dirty="0" smtClean="0"/>
                  <a:t>function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altLang="en-US" i="1" dirty="0" smtClean="0"/>
                  <a:t> </a:t>
                </a:r>
                <a:r>
                  <a:rPr lang="en-GB" altLang="en-US" dirty="0"/>
                  <a:t>satisfies the </a:t>
                </a:r>
                <a:r>
                  <a:rPr lang="en-GB" altLang="en-US" b="1" dirty="0"/>
                  <a:t>Lipschitz</a:t>
                </a:r>
                <a:r>
                  <a:rPr lang="en-GB" altLang="en-US" dirty="0"/>
                  <a:t> condition in the variable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altLang="en-US" dirty="0" smtClean="0"/>
                  <a:t> </a:t>
                </a:r>
                <a:r>
                  <a:rPr lang="en-GB" altLang="en-US" dirty="0"/>
                  <a:t>on the rectangle</a:t>
                </a:r>
                <a:r>
                  <a:rPr lang="en-GB" altLang="en-US" i="1" dirty="0"/>
                  <a:t> </a:t>
                </a:r>
                <a:r>
                  <a:rPr lang="en-GB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altLang="en-US" dirty="0" smtClean="0"/>
                  <a:t> </a:t>
                </a:r>
                <a:r>
                  <a:rPr lang="en-GB" altLang="en-US" dirty="0"/>
                  <a:t>if there exists a constant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GB" altLang="en-US" dirty="0" smtClean="0"/>
                  <a:t> </a:t>
                </a:r>
                <a:r>
                  <a:rPr lang="en-GB" altLang="en-US" dirty="0"/>
                  <a:t>(called </a:t>
                </a:r>
                <a:r>
                  <a:rPr lang="en-GB" altLang="en-US" b="1" dirty="0"/>
                  <a:t>Lipschitz constant</a:t>
                </a:r>
                <a:r>
                  <a:rPr lang="en-GB" altLang="en-US" dirty="0"/>
                  <a:t>) satisfying</a:t>
                </a:r>
                <a:r>
                  <a:rPr lang="en-GB" altLang="en-US" dirty="0" smtClean="0"/>
                  <a:t>:</a:t>
                </a:r>
              </a:p>
              <a:p>
                <a:pPr marL="0" indent="0">
                  <a:buNone/>
                </a:pPr>
                <a:r>
                  <a:rPr lang="en-GB" altLang="en-US" sz="1200" dirty="0"/>
                  <a:t/>
                </a:r>
                <a:br>
                  <a:rPr lang="en-GB" altLang="en-US" sz="12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altLang="en-US" dirty="0" smtClean="0"/>
              </a:p>
              <a:p>
                <a:pPr marL="0" indent="0">
                  <a:buNone/>
                </a:pPr>
                <a:r>
                  <a:rPr lang="en-GB" altLang="en-US" sz="1200" dirty="0"/>
                  <a:t/>
                </a:r>
                <a:br>
                  <a:rPr lang="en-GB" altLang="en-US" sz="1200" dirty="0"/>
                </a:br>
                <a:r>
                  <a:rPr lang="en-GB" altLang="en-US" dirty="0"/>
                  <a:t>for each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altLang="en-US" dirty="0" smtClean="0"/>
                  <a:t> 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altLang="en-US" dirty="0" smtClean="0"/>
                  <a:t>.</a:t>
                </a: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9" t="-1752" r="-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81000" y="1524000"/>
            <a:ext cx="11353800" cy="4267200"/>
          </a:xfrm>
          <a:prstGeom prst="rect">
            <a:avLst/>
          </a:prstGeom>
          <a:noFill/>
          <a:ln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313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Remarks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en-US" dirty="0" smtClean="0"/>
                  <a:t>There is a very large class of functions that satisfies the Lipschitz condition</a:t>
                </a:r>
              </a:p>
              <a:p>
                <a:r>
                  <a:rPr lang="en-US" altLang="en-US" dirty="0"/>
                  <a:t>If the function is continuously differentiable then (mean value theorem</a:t>
                </a:r>
                <a:r>
                  <a:rPr lang="en-US" altLang="en-US" dirty="0" smtClean="0"/>
                  <a:t>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d>
                        <m:d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GB" altLang="en-US" dirty="0" smtClean="0"/>
              </a:p>
              <a:p>
                <a:pPr marL="0" indent="0">
                  <a:buNone/>
                </a:pPr>
                <a:endParaRPr lang="en-GB" altLang="en-US" sz="1400" dirty="0"/>
              </a:p>
              <a:p>
                <a:pPr marL="400050" lvl="1" indent="0">
                  <a:buNone/>
                </a:pPr>
                <a:r>
                  <a:rPr lang="en-US" altLang="en-US" sz="3200" dirty="0"/>
                  <a:t>and it follows that the Lipschitz constant is</a:t>
                </a:r>
                <a:r>
                  <a:rPr lang="en-US" altLang="en-US" sz="3200" dirty="0" smtClean="0"/>
                  <a:t>: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alt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en-US" sz="3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alt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alt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alt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altLang="en-US" sz="3200" dirty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11" t="-35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525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Existence and uniqueness theorem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i="1" u="sng" dirty="0" smtClean="0"/>
                  <a:t>Theorem</a:t>
                </a:r>
              </a:p>
              <a:p>
                <a:pPr marL="0" indent="0">
                  <a:buNone/>
                </a:pPr>
                <a:r>
                  <a:rPr lang="en-US" dirty="0" smtClean="0"/>
                  <a:t>If the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altLang="en-US" i="1" dirty="0"/>
                  <a:t> </a:t>
                </a:r>
                <a:r>
                  <a:rPr lang="en-GB" altLang="en-US" dirty="0"/>
                  <a:t>satisfies the Lipschitz condition </a:t>
                </a:r>
                <a:r>
                  <a:rPr lang="en-GB" altLang="en-US" dirty="0" smtClean="0"/>
                  <a:t>then the initial value problem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𝑑𝑦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altLang="en-US" sz="1200" dirty="0" smtClean="0"/>
              </a:p>
              <a:p>
                <a:pPr marL="0" indent="0">
                  <a:buNone/>
                </a:pPr>
                <a:r>
                  <a:rPr lang="en-GB" altLang="en-US" dirty="0" smtClean="0"/>
                  <a:t>has a solution and this solution is unique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9" t="-17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81000" y="1524000"/>
            <a:ext cx="11353800" cy="4267200"/>
          </a:xfrm>
          <a:prstGeom prst="rect">
            <a:avLst/>
          </a:prstGeom>
          <a:noFill/>
          <a:ln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428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Lipschitz theorem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i="1" u="sng" dirty="0" smtClean="0"/>
                  <a:t>Theorem</a:t>
                </a:r>
              </a:p>
              <a:p>
                <a:pPr marL="0" indent="0">
                  <a:buNone/>
                </a:pPr>
                <a:r>
                  <a:rPr lang="en-US" dirty="0" smtClean="0"/>
                  <a:t>Consider a function</a:t>
                </a:r>
                <a:r>
                  <a:rPr lang="en-GB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altLang="en-US" i="1" dirty="0"/>
                  <a:t> </a:t>
                </a:r>
                <a:r>
                  <a:rPr lang="en-GB" altLang="en-US" dirty="0" smtClean="0"/>
                  <a:t>satisfing </a:t>
                </a:r>
                <a:r>
                  <a:rPr lang="en-GB" altLang="en-US" dirty="0"/>
                  <a:t>the Lipschitz condition in the variable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altLang="en-US" dirty="0"/>
                  <a:t> on the rectangle</a:t>
                </a:r>
                <a:r>
                  <a:rPr lang="en-GB" altLang="en-US" i="1" dirty="0"/>
                  <a:t> </a:t>
                </a:r>
                <a:r>
                  <a:rPr lang="en-GB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are two solutions of the differential equation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with initial conditions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 smtClean="0"/>
                  <a:t> then</a:t>
                </a:r>
              </a:p>
              <a:p>
                <a:pPr marL="0" indent="0">
                  <a:buNone/>
                </a:pPr>
                <a:endParaRPr lang="en-US" sz="13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en-US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9" t="-1752" r="-177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/>
          <p:cNvSpPr/>
          <p:nvPr/>
        </p:nvSpPr>
        <p:spPr>
          <a:xfrm>
            <a:off x="381000" y="1524000"/>
            <a:ext cx="11353800" cy="4724400"/>
          </a:xfrm>
          <a:prstGeom prst="rect">
            <a:avLst/>
          </a:prstGeom>
          <a:noFill/>
          <a:ln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239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dirty="0" smtClean="0"/>
              <a:t>Lipschitz theorem</a:t>
            </a:r>
            <a:endParaRPr lang="en-CA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C72E0F3-478D-48FE-8ABF-B5618B963944}"/>
              </a:ext>
            </a:extLst>
          </p:cNvPr>
          <p:cNvCxnSpPr/>
          <p:nvPr/>
        </p:nvCxnSpPr>
        <p:spPr>
          <a:xfrm>
            <a:off x="3315057" y="5486400"/>
            <a:ext cx="5056737" cy="0"/>
          </a:xfrm>
          <a:prstGeom prst="straightConnector1">
            <a:avLst/>
          </a:prstGeom>
          <a:ln w="25400">
            <a:solidFill>
              <a:srgbClr val="48A6AD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0199D8D-E395-4186-A1A2-7D9D316EECB5}"/>
              </a:ext>
            </a:extLst>
          </p:cNvPr>
          <p:cNvCxnSpPr>
            <a:cxnSpLocks/>
          </p:cNvCxnSpPr>
          <p:nvPr/>
        </p:nvCxnSpPr>
        <p:spPr>
          <a:xfrm flipV="1">
            <a:off x="3829123" y="1870433"/>
            <a:ext cx="25693" cy="4220590"/>
          </a:xfrm>
          <a:prstGeom prst="straightConnector1">
            <a:avLst/>
          </a:prstGeom>
          <a:ln w="25400">
            <a:solidFill>
              <a:srgbClr val="48A6AD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E330C655-73FD-4EB1-B4B3-708CE373BAFA}"/>
                  </a:ext>
                </a:extLst>
              </p:cNvPr>
              <p:cNvSpPr/>
              <p:nvPr/>
            </p:nvSpPr>
            <p:spPr>
              <a:xfrm>
                <a:off x="8180331" y="5557879"/>
                <a:ext cx="3829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E330C655-73FD-4EB1-B4B3-708CE373BA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31" y="5557879"/>
                <a:ext cx="38292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A9F44EC9-FF7D-44C3-B191-A0F16FAC2A64}"/>
                  </a:ext>
                </a:extLst>
              </p:cNvPr>
              <p:cNvSpPr/>
              <p:nvPr/>
            </p:nvSpPr>
            <p:spPr>
              <a:xfrm>
                <a:off x="3315057" y="1754935"/>
                <a:ext cx="4263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A9F44EC9-FF7D-44C3-B191-A0F16FAC2A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057" y="1754935"/>
                <a:ext cx="426399" cy="461665"/>
              </a:xfrm>
              <a:prstGeom prst="rect">
                <a:avLst/>
              </a:prstGeom>
              <a:blipFill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5B403EB-D368-44B6-B2B4-B570DD72CC1F}"/>
              </a:ext>
            </a:extLst>
          </p:cNvPr>
          <p:cNvCxnSpPr>
            <a:cxnSpLocks/>
          </p:cNvCxnSpPr>
          <p:nvPr/>
        </p:nvCxnSpPr>
        <p:spPr>
          <a:xfrm flipV="1">
            <a:off x="4591123" y="4080233"/>
            <a:ext cx="0" cy="1549126"/>
          </a:xfrm>
          <a:prstGeom prst="line">
            <a:avLst/>
          </a:prstGeom>
          <a:ln w="15875">
            <a:solidFill>
              <a:srgbClr val="48A6AD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E26721CF-7C5E-468F-9E03-A9C2FE0FC8D2}"/>
                  </a:ext>
                </a:extLst>
              </p:cNvPr>
              <p:cNvSpPr/>
              <p:nvPr/>
            </p:nvSpPr>
            <p:spPr>
              <a:xfrm>
                <a:off x="4389400" y="5629358"/>
                <a:ext cx="52168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CA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E26721CF-7C5E-468F-9E03-A9C2FE0FC8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9400" y="5629358"/>
                <a:ext cx="52168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BFF207C2-1009-4318-9D2D-02B1F5DEF8A0}"/>
                  </a:ext>
                </a:extLst>
              </p:cNvPr>
              <p:cNvSpPr/>
              <p:nvPr/>
            </p:nvSpPr>
            <p:spPr>
              <a:xfrm>
                <a:off x="3197995" y="4762765"/>
                <a:ext cx="54880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CA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BFF207C2-1009-4318-9D2D-02B1F5DEF8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995" y="4762765"/>
                <a:ext cx="548804" cy="461665"/>
              </a:xfrm>
              <a:prstGeom prst="rect">
                <a:avLst/>
              </a:prstGeom>
              <a:blipFill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EC821E81-2E27-4BCF-BDB5-167BC810E9E1}"/>
                  </a:ext>
                </a:extLst>
              </p:cNvPr>
              <p:cNvSpPr/>
              <p:nvPr/>
            </p:nvSpPr>
            <p:spPr>
              <a:xfrm>
                <a:off x="7124066" y="5756633"/>
                <a:ext cx="3829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CA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EC821E81-2E27-4BCF-BDB5-167BC810E9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4066" y="5756633"/>
                <a:ext cx="382925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0D2573D-B86C-4F67-BFEF-D74CF521971E}"/>
              </a:ext>
            </a:extLst>
          </p:cNvPr>
          <p:cNvCxnSpPr>
            <a:cxnSpLocks/>
          </p:cNvCxnSpPr>
          <p:nvPr/>
        </p:nvCxnSpPr>
        <p:spPr>
          <a:xfrm flipV="1">
            <a:off x="7315528" y="2099033"/>
            <a:ext cx="0" cy="3630586"/>
          </a:xfrm>
          <a:prstGeom prst="line">
            <a:avLst/>
          </a:prstGeom>
          <a:ln w="15875">
            <a:solidFill>
              <a:srgbClr val="48A6AD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585CCA6C-CC5E-4A02-9D42-D3B277ED01C3}"/>
                  </a:ext>
                </a:extLst>
              </p:cNvPr>
              <p:cNvSpPr/>
              <p:nvPr/>
            </p:nvSpPr>
            <p:spPr>
              <a:xfrm>
                <a:off x="3195537" y="4004673"/>
                <a:ext cx="5459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CA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585CCA6C-CC5E-4A02-9D42-D3B277ED01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537" y="4004673"/>
                <a:ext cx="545919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5F1F60E-64F6-4837-8DA9-BB3A72E006E7}"/>
              </a:ext>
            </a:extLst>
          </p:cNvPr>
          <p:cNvCxnSpPr>
            <a:cxnSpLocks/>
          </p:cNvCxnSpPr>
          <p:nvPr/>
        </p:nvCxnSpPr>
        <p:spPr>
          <a:xfrm>
            <a:off x="3696057" y="5084125"/>
            <a:ext cx="1215024" cy="0"/>
          </a:xfrm>
          <a:prstGeom prst="line">
            <a:avLst/>
          </a:prstGeom>
          <a:ln w="15875">
            <a:solidFill>
              <a:srgbClr val="48A6AD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ight Brace 78">
            <a:extLst>
              <a:ext uri="{FF2B5EF4-FFF2-40B4-BE49-F238E27FC236}">
                <a16:creationId xmlns:a16="http://schemas.microsoft.com/office/drawing/2014/main" id="{9DB3505B-61DD-45C2-99AB-559598F7C096}"/>
              </a:ext>
            </a:extLst>
          </p:cNvPr>
          <p:cNvSpPr/>
          <p:nvPr/>
        </p:nvSpPr>
        <p:spPr>
          <a:xfrm>
            <a:off x="7707655" y="2256212"/>
            <a:ext cx="122138" cy="1711657"/>
          </a:xfrm>
          <a:prstGeom prst="rightBrace">
            <a:avLst>
              <a:gd name="adj1" fmla="val 62923"/>
              <a:gd name="adj2" fmla="val 50000"/>
            </a:avLst>
          </a:prstGeom>
          <a:ln w="19050">
            <a:solidFill>
              <a:srgbClr val="48A6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Freeform 80"/>
          <p:cNvSpPr/>
          <p:nvPr/>
        </p:nvSpPr>
        <p:spPr>
          <a:xfrm>
            <a:off x="4590650" y="3936826"/>
            <a:ext cx="2743200" cy="1164298"/>
          </a:xfrm>
          <a:custGeom>
            <a:avLst/>
            <a:gdLst>
              <a:gd name="connsiteX0" fmla="*/ 0 w 2743200"/>
              <a:gd name="connsiteY0" fmla="*/ 1164298 h 1164298"/>
              <a:gd name="connsiteX1" fmla="*/ 1488030 w 2743200"/>
              <a:gd name="connsiteY1" fmla="*/ 744014 h 1164298"/>
              <a:gd name="connsiteX2" fmla="*/ 2743200 w 2743200"/>
              <a:gd name="connsiteY2" fmla="*/ 0 h 1164298"/>
              <a:gd name="connsiteX3" fmla="*/ 2743200 w 2743200"/>
              <a:gd name="connsiteY3" fmla="*/ 0 h 116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1164298">
                <a:moveTo>
                  <a:pt x="0" y="1164298"/>
                </a:moveTo>
                <a:cubicBezTo>
                  <a:pt x="515415" y="1051181"/>
                  <a:pt x="1030830" y="938064"/>
                  <a:pt x="1488030" y="744014"/>
                </a:cubicBezTo>
                <a:cubicBezTo>
                  <a:pt x="1945230" y="549964"/>
                  <a:pt x="2743200" y="0"/>
                  <a:pt x="2743200" y="0"/>
                </a:cubicBezTo>
                <a:lnTo>
                  <a:pt x="274320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" name="Freeform 81"/>
          <p:cNvSpPr/>
          <p:nvPr/>
        </p:nvSpPr>
        <p:spPr>
          <a:xfrm>
            <a:off x="4596329" y="2261372"/>
            <a:ext cx="2726162" cy="2129814"/>
          </a:xfrm>
          <a:custGeom>
            <a:avLst/>
            <a:gdLst>
              <a:gd name="connsiteX0" fmla="*/ 0 w 2726162"/>
              <a:gd name="connsiteY0" fmla="*/ 2129814 h 2129814"/>
              <a:gd name="connsiteX1" fmla="*/ 1158619 w 2726162"/>
              <a:gd name="connsiteY1" fmla="*/ 1584581 h 2129814"/>
              <a:gd name="connsiteX2" fmla="*/ 2726162 w 2726162"/>
              <a:gd name="connsiteY2" fmla="*/ 0 h 2129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6162" h="2129814">
                <a:moveTo>
                  <a:pt x="0" y="2129814"/>
                </a:moveTo>
                <a:cubicBezTo>
                  <a:pt x="352129" y="2034682"/>
                  <a:pt x="704259" y="1939550"/>
                  <a:pt x="1158619" y="1584581"/>
                </a:cubicBezTo>
                <a:cubicBezTo>
                  <a:pt x="1612979" y="1229612"/>
                  <a:pt x="2169570" y="614806"/>
                  <a:pt x="2726162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5F1F60E-64F6-4837-8DA9-BB3A72E006E7}"/>
              </a:ext>
            </a:extLst>
          </p:cNvPr>
          <p:cNvCxnSpPr>
            <a:cxnSpLocks/>
          </p:cNvCxnSpPr>
          <p:nvPr/>
        </p:nvCxnSpPr>
        <p:spPr>
          <a:xfrm>
            <a:off x="3675188" y="4391186"/>
            <a:ext cx="1215024" cy="0"/>
          </a:xfrm>
          <a:prstGeom prst="line">
            <a:avLst/>
          </a:prstGeom>
          <a:ln w="15875">
            <a:solidFill>
              <a:srgbClr val="48A6AD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8161D28D-8A65-44E7-97CC-B2DB9E6A35A8}"/>
              </a:ext>
            </a:extLst>
          </p:cNvPr>
          <p:cNvSpPr>
            <a:spLocks noChangeAspect="1"/>
          </p:cNvSpPr>
          <p:nvPr/>
        </p:nvSpPr>
        <p:spPr>
          <a:xfrm>
            <a:off x="4533211" y="5028161"/>
            <a:ext cx="118872" cy="118872"/>
          </a:xfrm>
          <a:prstGeom prst="ellipse">
            <a:avLst/>
          </a:prstGeom>
          <a:solidFill>
            <a:schemeClr val="bg1"/>
          </a:solidFill>
          <a:ln w="1905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161D28D-8A65-44E7-97CC-B2DB9E6A35A8}"/>
              </a:ext>
            </a:extLst>
          </p:cNvPr>
          <p:cNvSpPr>
            <a:spLocks noChangeAspect="1"/>
          </p:cNvSpPr>
          <p:nvPr/>
        </p:nvSpPr>
        <p:spPr>
          <a:xfrm>
            <a:off x="4531368" y="4339886"/>
            <a:ext cx="118872" cy="118872"/>
          </a:xfrm>
          <a:prstGeom prst="ellipse">
            <a:avLst/>
          </a:prstGeom>
          <a:solidFill>
            <a:schemeClr val="bg1"/>
          </a:solidFill>
          <a:ln w="1905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161D28D-8A65-44E7-97CC-B2DB9E6A35A8}"/>
              </a:ext>
            </a:extLst>
          </p:cNvPr>
          <p:cNvSpPr>
            <a:spLocks noChangeAspect="1"/>
          </p:cNvSpPr>
          <p:nvPr/>
        </p:nvSpPr>
        <p:spPr>
          <a:xfrm>
            <a:off x="7263055" y="3909812"/>
            <a:ext cx="118872" cy="118872"/>
          </a:xfrm>
          <a:prstGeom prst="ellipse">
            <a:avLst/>
          </a:prstGeom>
          <a:solidFill>
            <a:schemeClr val="bg1"/>
          </a:solidFill>
          <a:ln w="1905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8161D28D-8A65-44E7-97CC-B2DB9E6A35A8}"/>
              </a:ext>
            </a:extLst>
          </p:cNvPr>
          <p:cNvSpPr>
            <a:spLocks noChangeAspect="1"/>
          </p:cNvSpPr>
          <p:nvPr/>
        </p:nvSpPr>
        <p:spPr>
          <a:xfrm>
            <a:off x="7263055" y="2202803"/>
            <a:ext cx="118872" cy="118872"/>
          </a:xfrm>
          <a:prstGeom prst="ellipse">
            <a:avLst/>
          </a:prstGeom>
          <a:solidFill>
            <a:schemeClr val="bg1"/>
          </a:solidFill>
          <a:ln w="1905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7839999" y="2878727"/>
                <a:ext cx="3741152" cy="4210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en-US" sz="200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0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en-US" sz="20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sz="20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en-US" sz="20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en-US" altLang="en-US" sz="20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en-US" sz="20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sz="20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en-US" sz="20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en-US" sz="2000" i="1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en-US" sz="20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0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en-US" sz="20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en-US" sz="2000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2000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en-US" sz="2000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en-US" sz="2000" i="1">
                                      <a:solidFill>
                                        <a:srgbClr val="48A6A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000" i="1">
                                      <a:solidFill>
                                        <a:srgbClr val="48A6A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en-US" sz="2000" i="1">
                                      <a:solidFill>
                                        <a:srgbClr val="48A6A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en-US" altLang="en-US" sz="20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2000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en-US" sz="2000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en-US" sz="20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en-US" sz="2000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en-US" sz="2000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sz="20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9999" y="2878727"/>
                <a:ext cx="3741152" cy="421013"/>
              </a:xfrm>
              <a:prstGeom prst="rect">
                <a:avLst/>
              </a:prstGeom>
              <a:blipFill>
                <a:blip r:embed="rId9"/>
                <a:stretch>
                  <a:fillRect b="-1594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ight Brace 26">
            <a:extLst>
              <a:ext uri="{FF2B5EF4-FFF2-40B4-BE49-F238E27FC236}">
                <a16:creationId xmlns:a16="http://schemas.microsoft.com/office/drawing/2014/main" id="{9DB3505B-61DD-45C2-99AB-559598F7C096}"/>
              </a:ext>
            </a:extLst>
          </p:cNvPr>
          <p:cNvSpPr/>
          <p:nvPr/>
        </p:nvSpPr>
        <p:spPr>
          <a:xfrm flipH="1">
            <a:off x="2834927" y="4308833"/>
            <a:ext cx="122138" cy="838200"/>
          </a:xfrm>
          <a:prstGeom prst="rightBrace">
            <a:avLst>
              <a:gd name="adj1" fmla="val 62923"/>
              <a:gd name="adj2" fmla="val 50000"/>
            </a:avLst>
          </a:prstGeom>
          <a:ln w="19050">
            <a:solidFill>
              <a:srgbClr val="48A6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455538" y="4466338"/>
                <a:ext cx="14019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en-US" sz="240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2400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en-US" sz="2400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en-US" sz="24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en-US" sz="2400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en-US" sz="2400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538" y="4466338"/>
                <a:ext cx="1401987" cy="461665"/>
              </a:xfrm>
              <a:prstGeom prst="rect">
                <a:avLst/>
              </a:prstGeom>
              <a:blipFill>
                <a:blip r:embed="rId10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193072" y="3648202"/>
                <a:ext cx="92095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i="1" smtClean="0">
                          <a:solidFill>
                            <a:srgbClr val="4E6F97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en-US" sz="2800" i="1" smtClean="0">
                          <a:solidFill>
                            <a:srgbClr val="4E6F9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800" i="1" smtClean="0">
                          <a:solidFill>
                            <a:srgbClr val="4E6F97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en-US" sz="2800" i="1" smtClean="0">
                          <a:solidFill>
                            <a:srgbClr val="4E6F9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800" dirty="0">
                  <a:solidFill>
                    <a:srgbClr val="4E6F97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3072" y="3648202"/>
                <a:ext cx="920958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6103918" y="2202803"/>
                <a:ext cx="89370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b="0" i="1" smtClean="0">
                          <a:solidFill>
                            <a:srgbClr val="4E6F97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en-US" sz="2800" i="1" smtClean="0">
                          <a:solidFill>
                            <a:srgbClr val="4E6F9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800" i="1" smtClean="0">
                          <a:solidFill>
                            <a:srgbClr val="4E6F97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en-US" sz="2800" i="1" smtClean="0">
                          <a:solidFill>
                            <a:srgbClr val="4E6F9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800" dirty="0">
                  <a:solidFill>
                    <a:srgbClr val="4E6F97"/>
                  </a:solidFill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3918" y="2202803"/>
                <a:ext cx="893706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143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  <p:bldP spid="74" grpId="0"/>
      <p:bldP spid="77" grpId="0"/>
      <p:bldP spid="79" grpId="0" animBg="1"/>
      <p:bldP spid="81" grpId="0" animBg="1"/>
      <p:bldP spid="82" grpId="0" animBg="1"/>
      <p:bldP spid="84" grpId="0" animBg="1"/>
      <p:bldP spid="85" grpId="0" animBg="1"/>
      <p:bldP spid="86" grpId="0" animBg="1"/>
      <p:bldP spid="87" grpId="0" animBg="1"/>
      <p:bldP spid="2" grpId="0"/>
      <p:bldP spid="27" grpId="0" animBg="1"/>
      <p:bldP spid="3" grpId="0"/>
      <p:bldP spid="4" grpId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Consider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𝑑𝑦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Exact solution</a:t>
                </a:r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2224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1160</TotalTime>
  <Words>892</Words>
  <Application>Microsoft Office PowerPoint</Application>
  <PresentationFormat>Widescreen</PresentationFormat>
  <Paragraphs>203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Cambria Math</vt:lpstr>
      <vt:lpstr>Office Theme</vt:lpstr>
      <vt:lpstr>Lecture 6</vt:lpstr>
      <vt:lpstr>Introduction</vt:lpstr>
      <vt:lpstr>Introduction</vt:lpstr>
      <vt:lpstr>Lipschitz Function</vt:lpstr>
      <vt:lpstr>Remarks</vt:lpstr>
      <vt:lpstr>Existence and uniqueness theorem</vt:lpstr>
      <vt:lpstr>Lipschitz theorem</vt:lpstr>
      <vt:lpstr>Lipschitz theorem</vt:lpstr>
      <vt:lpstr>Example</vt:lpstr>
      <vt:lpstr>Example</vt:lpstr>
      <vt:lpstr>Consequences for IVP solvers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creator>Rolf</dc:creator>
  <cp:lastModifiedBy>Rolf Wuthrich</cp:lastModifiedBy>
  <cp:revision>276</cp:revision>
  <dcterms:created xsi:type="dcterms:W3CDTF">2006-08-16T00:00:00Z</dcterms:created>
  <dcterms:modified xsi:type="dcterms:W3CDTF">2020-04-05T22:07:02Z</dcterms:modified>
</cp:coreProperties>
</file>