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7" r:id="rId11"/>
    <p:sldId id="264" r:id="rId12"/>
    <p:sldId id="265" r:id="rId13"/>
    <p:sldId id="266" r:id="rId14"/>
    <p:sldId id="269" r:id="rId15"/>
    <p:sldId id="270" r:id="rId16"/>
    <p:sldId id="278" r:id="rId17"/>
    <p:sldId id="271" r:id="rId18"/>
    <p:sldId id="276" r:id="rId19"/>
    <p:sldId id="272" r:id="rId20"/>
    <p:sldId id="275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E1762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47" autoAdjust="0"/>
  </p:normalViewPr>
  <p:slideViewPr>
    <p:cSldViewPr>
      <p:cViewPr varScale="1">
        <p:scale>
          <a:sx n="64" d="100"/>
          <a:sy n="64" d="100"/>
        </p:scale>
        <p:origin x="966" y="5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graph displays the computed approximations (the circles)</a:t>
            </a:r>
            <a:r>
              <a:rPr lang="en-US" baseline="0" dirty="0" smtClean="0"/>
              <a:t> together with the exact solution (the smooth line)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how precise the approximations are. Almost no difference can be detected</a:t>
            </a:r>
          </a:p>
          <a:p>
            <a:r>
              <a:rPr lang="en-US" baseline="0" dirty="0" smtClean="0"/>
              <a:t>It is worth to compare with the approximations generated by Euler’s method for the same IVP we presented in a previous lecture.</a:t>
            </a:r>
          </a:p>
          <a:p>
            <a:r>
              <a:rPr lang="en-US" baseline="0" dirty="0" smtClean="0"/>
              <a:t>The trapezoid IVP solver generates much better approximations than Euler’s method for a same value of the step size 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81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want now to present a second example of a </a:t>
                </a:r>
                <a:r>
                  <a:rPr lang="en-US" dirty="0" err="1" smtClean="0"/>
                  <a:t>Runge-Kutta</a:t>
                </a:r>
                <a:r>
                  <a:rPr lang="en-US" baseline="0" dirty="0" smtClean="0"/>
                  <a:t> method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method is called the midpoint method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Imagine we have an approximation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ti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local solution will pass by this approximation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Euler’s method would extrapolate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using the slope 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Let us extrapolate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using Euler’s method to </a:t>
                </a:r>
                <a:r>
                  <a:rPr lang="en-US" dirty="0" err="1" smtClean="0"/>
                  <a:t>ti+h</a:t>
                </a:r>
                <a:r>
                  <a:rPr lang="en-US" dirty="0" smtClean="0"/>
                  <a:t>/2.</a:t>
                </a:r>
                <a:r>
                  <a:rPr lang="en-US" baseline="0" dirty="0" smtClean="0"/>
                  <a:t> </a:t>
                </a:r>
              </a:p>
              <a:p>
                <a:r>
                  <a:rPr lang="en-US" baseline="0" dirty="0" smtClean="0"/>
                  <a:t>We call </a:t>
                </a:r>
                <a:r>
                  <a:rPr lang="en-US" baseline="0" dirty="0" err="1" smtClean="0"/>
                  <a:t>ti+h</a:t>
                </a:r>
                <a:r>
                  <a:rPr lang="en-US" baseline="0" dirty="0" smtClean="0"/>
                  <a:t>/2 ti+1/2</a:t>
                </a:r>
                <a:endParaRPr lang="en-US" dirty="0" smtClean="0"/>
              </a:p>
              <a:p>
                <a:r>
                  <a:rPr lang="en-US" dirty="0" smtClean="0"/>
                  <a:t>And</a:t>
                </a:r>
                <a:r>
                  <a:rPr lang="en-US" baseline="0" dirty="0" smtClean="0"/>
                  <a:t> we call the Euler approximation in ti+1/2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Now what the midpoint IVP solvers does is to use not the slope 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 to conduct the extrapolation but rather the slope f(ti+1/2,wi+1/2)</a:t>
                </a:r>
                <a:endParaRPr lang="en-US" sz="1200" dirty="0">
                  <a:solidFill>
                    <a:srgbClr val="4E6F97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linear extrapolation using</a:t>
                </a:r>
                <a:r>
                  <a:rPr lang="en-US" baseline="0" dirty="0" smtClean="0"/>
                  <a:t> this slope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approximation is calculated as</a:t>
                </a:r>
              </a:p>
              <a:p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want now to present a second example of a </a:t>
                </a:r>
                <a:r>
                  <a:rPr lang="en-US" dirty="0" err="1" smtClean="0"/>
                  <a:t>Runge-Kutta</a:t>
                </a:r>
                <a:r>
                  <a:rPr lang="en-US" baseline="0" dirty="0" smtClean="0"/>
                  <a:t> method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method is called the midpoint method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Imagine we have an approximation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ti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local solution will pass by this approximation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Euler’s </a:t>
                </a:r>
                <a:r>
                  <a:rPr lang="en-US" dirty="0" smtClean="0"/>
                  <a:t>method would extrapolate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using the slope 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Let us extrapolate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using Euler’s method </a:t>
                </a:r>
                <a:r>
                  <a:rPr lang="en-US" dirty="0" smtClean="0"/>
                  <a:t>to </a:t>
                </a:r>
                <a:r>
                  <a:rPr lang="en-US" dirty="0" err="1" smtClean="0"/>
                  <a:t>ti+h</a:t>
                </a:r>
                <a:r>
                  <a:rPr lang="en-US" dirty="0" smtClean="0"/>
                  <a:t>/2.</a:t>
                </a:r>
                <a:r>
                  <a:rPr lang="en-US" baseline="0" dirty="0" smtClean="0"/>
                  <a:t> </a:t>
                </a:r>
              </a:p>
              <a:p>
                <a:r>
                  <a:rPr lang="en-US" baseline="0" dirty="0" smtClean="0"/>
                  <a:t>We call </a:t>
                </a:r>
                <a:r>
                  <a:rPr lang="en-US" baseline="0" dirty="0" err="1" smtClean="0"/>
                  <a:t>ti+h</a:t>
                </a:r>
                <a:r>
                  <a:rPr lang="en-US" baseline="0" dirty="0" smtClean="0"/>
                  <a:t>/2 ti+1/2</a:t>
                </a:r>
                <a:endParaRPr lang="en-US" dirty="0" smtClean="0"/>
              </a:p>
              <a:p>
                <a:r>
                  <a:rPr lang="en-US" dirty="0" smtClean="0"/>
                  <a:t>And</a:t>
                </a:r>
                <a:r>
                  <a:rPr lang="en-US" baseline="0" dirty="0" smtClean="0"/>
                  <a:t> we call the Euler approximation in ti+1/2 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𝑤_(𝑖+1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/2)^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𝑜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Now what the </a:t>
                </a:r>
                <a:r>
                  <a:rPr lang="en-US" dirty="0" smtClean="0"/>
                  <a:t>midpoint </a:t>
                </a:r>
                <a:r>
                  <a:rPr lang="en-US" dirty="0" smtClean="0"/>
                  <a:t>IVP solvers does is to use not the slope 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 to conduct the extrapolation but rather the </a:t>
                </a:r>
                <a:r>
                  <a:rPr lang="en-US" dirty="0" smtClean="0"/>
                  <a:t>slope f(ti+1/2,wi+1/2)</a:t>
                </a:r>
                <a:endParaRPr lang="en-US" sz="1200" dirty="0">
                  <a:solidFill>
                    <a:srgbClr val="4E6F97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linear extrapolation using</a:t>
                </a:r>
                <a:r>
                  <a:rPr lang="en-US" baseline="0" dirty="0" smtClean="0"/>
                  <a:t> this slope results in </a:t>
                </a:r>
                <a:r>
                  <a:rPr lang="en-US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𝑤_(𝑖+1)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approximation is calculated as</a:t>
                </a:r>
              </a:p>
              <a:p>
                <a:r>
                  <a:rPr lang="en-US" baseline="0" dirty="0" smtClean="0"/>
                  <a:t> 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𝑖+1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=𝑤_𝑖+ℎ𝑓(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𝑡_(𝑖+1/2)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,𝑤_(𝑖+1/2)^𝑜 )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076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Formally we can describe</a:t>
                </a:r>
                <a:r>
                  <a:rPr lang="en-US" baseline="0" dirty="0" smtClean="0"/>
                  <a:t> the midpoint IVP solver as follows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idea is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the slope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which is equal to 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0" algn="l"/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we use Euler’s method,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that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Putting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all together: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Formally we can describe</a:t>
                </a:r>
                <a:r>
                  <a:rPr lang="en-US" baseline="0" dirty="0" smtClean="0"/>
                  <a:t> the </a:t>
                </a:r>
                <a:r>
                  <a:rPr lang="en-US" baseline="0" dirty="0" smtClean="0"/>
                  <a:t>midpoint </a:t>
                </a:r>
                <a:r>
                  <a:rPr lang="en-US" baseline="0" dirty="0" smtClean="0"/>
                  <a:t>IVP solver as follows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idea is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slope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𝑡_(𝑖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+1/2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which is 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equal to </a:t>
                </a:r>
                <a:r>
                  <a:rPr lang="en-CA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𝑓(𝑡_(𝑖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/2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𝑤_(𝑖+1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/2)^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𝑜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0" algn="l"/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To estimate 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 smtClean="0"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𝑖+1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/2)</a:t>
                </a:r>
                <a:r>
                  <a:rPr lang="en-US" b="0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𝑜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use Euler’s method,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that is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𝑤_(𝑖+1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/2</a:t>
                </a:r>
                <a:r>
                  <a:rPr lang="en-US" b="0" i="0"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𝑜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=𝑤_𝑖+ℎ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/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 𝑓(𝑡_𝑖,𝑤_𝑖 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Putting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all together:</a:t>
                </a:r>
              </a:p>
              <a:p>
                <a:pPr/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</a:t>
                </a:r>
                <a:r>
                  <a:rPr lang="en-US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𝑖+1</a:t>
                </a:r>
                <a:r>
                  <a:rPr lang="en-US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=𝑤_𝑖+ℎ𝑓</a:t>
                </a:r>
                <a:r>
                  <a:rPr lang="en-US" i="0">
                    <a:latin typeface="Cambria Math" panose="02040503050406030204" pitchFamily="18" charset="0"/>
                  </a:rPr>
                  <a:t>(𝑡_(𝑖+1/2),𝑤_(𝑖+1/2)^𝑜)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37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trapezoid</a:t>
                </a:r>
                <a:r>
                  <a:rPr lang="en-US" baseline="0" dirty="0" smtClean="0"/>
                  <a:t> IVP solver, it is more efficient to introduce two auxiliary variables k1 and k2 to perform the calculations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K1 is defined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aseline="0" dirty="0" smtClean="0"/>
              </a:p>
              <a:p>
                <a:r>
                  <a:rPr lang="en-US" baseline="0" dirty="0" smtClean="0"/>
                  <a:t>K2 is defined as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Then the Trapezoid IVP solvers writes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equation is exactly the same we presented in the two previous slides.</a:t>
                </a:r>
              </a:p>
              <a:p>
                <a:r>
                  <a:rPr lang="en-US" baseline="0" dirty="0" smtClean="0"/>
                  <a:t>But the introduction of the variables k1 and k2 make it much more efficient when computing it either by hand or in a computer code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trapezoid</a:t>
                </a:r>
                <a:r>
                  <a:rPr lang="en-US" baseline="0" dirty="0" smtClean="0"/>
                  <a:t> IVP solver, it is more efficient to introduce two auxiliary variables k1 and k2 to perform the calculations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K1 is defined as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(𝑡_𝑖,𝑤_𝑖 )</a:t>
                </a:r>
                <a:endParaRPr lang="en-US" baseline="0" dirty="0" smtClean="0"/>
              </a:p>
              <a:p>
                <a:r>
                  <a:rPr lang="en-US" baseline="0" dirty="0" smtClean="0"/>
                  <a:t>K2 is defined as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(𝑡_𝑖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+ℎ/2</a:t>
                </a:r>
                <a:r>
                  <a:rPr lang="en-US" i="0">
                    <a:latin typeface="Cambria Math" panose="02040503050406030204" pitchFamily="18" charset="0"/>
                  </a:rPr>
                  <a:t>,𝑤_𝑖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+1/2 𝑘_1 ℎ)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Then the Trapezoid IVP solvers writes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𝑖+1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=𝑤_𝑖+〖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𝑘〗_2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equation is exactly the same we presented in the two previous slides.</a:t>
                </a:r>
              </a:p>
              <a:p>
                <a:r>
                  <a:rPr lang="en-US" baseline="0" dirty="0" smtClean="0"/>
                  <a:t>But the introduction of the variables k1 and k2 make it much more efficient when computing it either by hand or in a computer code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14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the</a:t>
                </a:r>
                <a:r>
                  <a:rPr lang="en-US" baseline="0" dirty="0" smtClean="0"/>
                  <a:t> midpoint IVP solver to the same problem we did for the trapezoid IVP solver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consider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dirty="0" smtClean="0"/>
                  <a:t> with initial condition y(0)=1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the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midpoint </a:t>
                </a:r>
                <a:r>
                  <a:rPr lang="en-US" baseline="0" dirty="0" smtClean="0"/>
                  <a:t>IVP solver to </a:t>
                </a:r>
                <a:r>
                  <a:rPr lang="en-US" baseline="0" dirty="0" smtClean="0"/>
                  <a:t>the same problem we did for the trapezoid IVP solver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consider the initial value problem </a:t>
                </a:r>
                <a:r>
                  <a:rPr lang="en-US" i="0">
                    <a:latin typeface="Cambria Math" panose="02040503050406030204" pitchFamily="18" charset="0"/>
                  </a:rPr>
                  <a:t>𝑑𝑦</a:t>
                </a:r>
                <a:r>
                  <a:rPr lang="en-US" i="0" smtClean="0">
                    <a:latin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𝑑𝑡=𝑡𝑦+𝑡^3</a:t>
                </a:r>
                <a:r>
                  <a:rPr lang="en-CA" dirty="0" smtClean="0"/>
                  <a:t> with initial condition y(0)=1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716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organizing</a:t>
            </a:r>
            <a:r>
              <a:rPr lang="en-US" baseline="0" dirty="0" smtClean="0"/>
              <a:t> the calculations in a table is very useful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present the calculations for the case one chooses h=0.2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first we enter the initial condition.</a:t>
            </a:r>
          </a:p>
          <a:p>
            <a:r>
              <a:rPr lang="en-US" baseline="0" dirty="0" smtClean="0"/>
              <a:t>At this point k1 and k2 are not defined, and not needed neither of course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compute the approximation w1 in t1, in our example 0.2, one needs to compute k1 and k2 using the entries form the line above.</a:t>
            </a:r>
          </a:p>
          <a:p>
            <a:r>
              <a:rPr lang="en-US" baseline="0" dirty="0" smtClean="0"/>
              <a:t>Once k1 and k2 computed, one can then calculate w1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proceeds like this for each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until one reaches the desired </a:t>
            </a:r>
            <a:r>
              <a:rPr lang="en-US" baseline="0" dirty="0" err="1" smtClean="0"/>
              <a:t>tf</a:t>
            </a:r>
            <a:r>
              <a:rPr lang="en-US" baseline="0" dirty="0" smtClean="0"/>
              <a:t>, in our case 1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606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graph displays the computed approximations (the circles)</a:t>
            </a:r>
            <a:r>
              <a:rPr lang="en-US" baseline="0" dirty="0" smtClean="0"/>
              <a:t> together with the exact solution (the smooth line)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again how precise the approximations are. Almost no difference can be detected</a:t>
            </a:r>
          </a:p>
          <a:p>
            <a:r>
              <a:rPr lang="en-US" baseline="0" dirty="0" smtClean="0"/>
              <a:t>In fact the approximations are very similar to the trapezoid IVP solver</a:t>
            </a:r>
          </a:p>
          <a:p>
            <a:endParaRPr lang="en-US" baseline="0" dirty="0" smtClean="0"/>
          </a:p>
          <a:p>
            <a:r>
              <a:rPr lang="en-US" dirty="0" smtClean="0"/>
              <a:t>This is not an accident as we will confirm shortly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15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Runge-Kutta</a:t>
            </a:r>
            <a:r>
              <a:rPr lang="en-US" baseline="0" dirty="0" smtClean="0"/>
              <a:t> methods are very efficient to be programmed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define a function </a:t>
            </a:r>
            <a:r>
              <a:rPr lang="en-US" baseline="0" dirty="0" err="1" smtClean="0"/>
              <a:t>RK_trap</a:t>
            </a:r>
            <a:r>
              <a:rPr lang="en-US" baseline="0" dirty="0" smtClean="0"/>
              <a:t> to implement the trapezoid IVP solver.</a:t>
            </a:r>
          </a:p>
          <a:p>
            <a:r>
              <a:rPr lang="en-US" baseline="0" dirty="0" smtClean="0"/>
              <a:t>This function will return two vectors.</a:t>
            </a:r>
          </a:p>
          <a:p>
            <a:r>
              <a:rPr lang="en-US" baseline="0" dirty="0" smtClean="0"/>
              <a:t>The vector t will contain the various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and the vector w will contain the various </a:t>
            </a:r>
            <a:r>
              <a:rPr lang="en-US" baseline="0" dirty="0" err="1" smtClean="0"/>
              <a:t>wi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The function takes 4 arguments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first one is the function f defining the ODE</a:t>
            </a:r>
          </a:p>
          <a:p>
            <a:r>
              <a:rPr lang="en-US" baseline="0" dirty="0" smtClean="0"/>
              <a:t>The second one is the time to of the initial condition</a:t>
            </a:r>
          </a:p>
          <a:p>
            <a:r>
              <a:rPr lang="en-US" baseline="0" dirty="0" smtClean="0"/>
              <a:t>The third is the corresponding initial value </a:t>
            </a:r>
            <a:r>
              <a:rPr lang="en-US" baseline="0" dirty="0" err="1" smtClean="0"/>
              <a:t>yo</a:t>
            </a:r>
            <a:endParaRPr lang="en-US" baseline="0" dirty="0" smtClean="0"/>
          </a:p>
          <a:p>
            <a:r>
              <a:rPr lang="en-US" dirty="0" smtClean="0"/>
              <a:t>The next argument is the step size h and the last argument is the number n of steps we want to perform</a:t>
            </a:r>
          </a:p>
          <a:p>
            <a:endParaRPr lang="en-US" dirty="0" smtClean="0"/>
          </a:p>
          <a:p>
            <a:r>
              <a:rPr lang="en-US" dirty="0" smtClean="0"/>
              <a:t>The function start by initializing the vectors w and t by filling them with the initial</a:t>
            </a:r>
            <a:r>
              <a:rPr lang="en-US" baseline="0" dirty="0" smtClean="0"/>
              <a:t> condition</a:t>
            </a:r>
          </a:p>
          <a:p>
            <a:r>
              <a:rPr lang="en-US" dirty="0" smtClean="0"/>
              <a:t>These two vectors will then progressively be filled further with the calculated values </a:t>
            </a:r>
            <a:r>
              <a:rPr lang="en-US" dirty="0" err="1" smtClean="0"/>
              <a:t>ti</a:t>
            </a:r>
            <a:r>
              <a:rPr lang="en-US" dirty="0" smtClean="0"/>
              <a:t> and </a:t>
            </a:r>
            <a:r>
              <a:rPr lang="en-US" dirty="0" err="1" smtClean="0"/>
              <a:t>wi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do this with a for loop running from 1 to n</a:t>
            </a:r>
          </a:p>
          <a:p>
            <a:endParaRPr lang="en-US" dirty="0" smtClean="0"/>
          </a:p>
          <a:p>
            <a:r>
              <a:rPr lang="en-US" dirty="0" smtClean="0"/>
              <a:t>Inside</a:t>
            </a:r>
            <a:r>
              <a:rPr lang="en-US" baseline="0" dirty="0" smtClean="0"/>
              <a:t> the loop we calculate the values k1 and k2 as well as </a:t>
            </a:r>
            <a:r>
              <a:rPr lang="en-US" baseline="0" dirty="0" err="1" smtClean="0"/>
              <a:t>wi</a:t>
            </a:r>
            <a:r>
              <a:rPr lang="en-US" baseline="0" dirty="0" smtClean="0"/>
              <a:t> which we add to the vector w</a:t>
            </a:r>
          </a:p>
          <a:p>
            <a:r>
              <a:rPr lang="en-US" baseline="0" dirty="0" smtClean="0"/>
              <a:t>Note the keyword “end”. This keyword automatically sects the last entry of a vector</a:t>
            </a:r>
          </a:p>
          <a:p>
            <a:r>
              <a:rPr lang="en-US" baseline="0" dirty="0" smtClean="0"/>
              <a:t>We compute as well the time steps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and add them to the vector 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close the for loop with the key word </a:t>
            </a:r>
            <a:r>
              <a:rPr lang="en-US" baseline="0" dirty="0" err="1" smtClean="0"/>
              <a:t>endfor</a:t>
            </a:r>
            <a:r>
              <a:rPr lang="en-US" baseline="0" dirty="0" smtClean="0"/>
              <a:t> and we close the function with the keyword </a:t>
            </a:r>
            <a:r>
              <a:rPr lang="en-US" baseline="0" dirty="0" err="1" smtClean="0"/>
              <a:t>endfunction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the same way one can define a function </a:t>
            </a:r>
            <a:r>
              <a:rPr lang="en-US" baseline="0" dirty="0" err="1" smtClean="0"/>
              <a:t>RK_mid</a:t>
            </a:r>
            <a:r>
              <a:rPr lang="en-US" baseline="0" dirty="0" smtClean="0"/>
              <a:t> to implement the midpoint IVP solver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invite you to try it by yourself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possible solution is presented on the slide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139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Having defined some octave functions to execute the two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methods we discussed so far, we can now study on</a:t>
                </a:r>
                <a:r>
                  <a:rPr lang="en-US" baseline="0" dirty="0" smtClean="0"/>
                  <a:t> an example the convergence of them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We consider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dirty="0" smtClean="0"/>
                  <a:t> with initial condition y(0)=1</a:t>
                </a:r>
                <a:endParaRPr lang="en-CA" dirty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sill solve this problem numerically</a:t>
                </a:r>
                <a:r>
                  <a:rPr lang="en-US" baseline="0" dirty="0" smtClean="0"/>
                  <a:t> with our two </a:t>
                </a:r>
                <a:r>
                  <a:rPr lang="en-US" baseline="0" dirty="0" err="1" smtClean="0"/>
                  <a:t>Runge-Kutta</a:t>
                </a:r>
                <a:r>
                  <a:rPr lang="en-US" baseline="0" dirty="0" smtClean="0"/>
                  <a:t> methods for various step sizes and compare the computed approximations with the exact solution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Having defined some octave functions to execute the two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methods we discussed so far, we can now study on</a:t>
                </a:r>
                <a:r>
                  <a:rPr lang="en-US" baseline="0" dirty="0" smtClean="0"/>
                  <a:t> an example the convergence of them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We </a:t>
                </a:r>
                <a:r>
                  <a:rPr lang="en-US" baseline="0" dirty="0" smtClean="0"/>
                  <a:t>consider the initial value problem </a:t>
                </a:r>
                <a:r>
                  <a:rPr lang="en-US" i="0">
                    <a:latin typeface="Cambria Math" panose="02040503050406030204" pitchFamily="18" charset="0"/>
                  </a:rPr>
                  <a:t>𝑑𝑦</a:t>
                </a:r>
                <a:r>
                  <a:rPr lang="en-US" i="0" smtClean="0">
                    <a:latin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𝑑𝑡=𝑡𝑦+𝑡^3</a:t>
                </a:r>
                <a:r>
                  <a:rPr lang="en-CA" dirty="0" smtClean="0"/>
                  <a:t> with initial condition y(0)=1</a:t>
                </a:r>
                <a:endParaRPr lang="en-CA" dirty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sill solve this problem numerically</a:t>
                </a:r>
                <a:r>
                  <a:rPr lang="en-US" baseline="0" dirty="0" smtClean="0"/>
                  <a:t> with our two </a:t>
                </a:r>
                <a:r>
                  <a:rPr lang="en-US" baseline="0" dirty="0" err="1" smtClean="0"/>
                  <a:t>Runge-Kutta</a:t>
                </a:r>
                <a:r>
                  <a:rPr lang="en-US" baseline="0" dirty="0" smtClean="0"/>
                  <a:t> methods for various step sizes and compare the computed approximations with the exact solution </a:t>
                </a:r>
                <a:r>
                  <a:rPr lang="en-US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i="0">
                    <a:latin typeface="Cambria Math" panose="02040503050406030204" pitchFamily="18" charset="0"/>
                  </a:rPr>
                  <a:t>(𝑡)=〖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3</a:t>
                </a:r>
                <a:r>
                  <a:rPr lang="en-US" i="0">
                    <a:latin typeface="Cambria Math" panose="02040503050406030204" pitchFamily="18" charset="0"/>
                  </a:rPr>
                  <a:t>𝑒〗^(𝑡^2/2)−𝑡^2−2</a:t>
                </a:r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471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plot on the slide displays the true error in t=1 in function of various step sizes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true error is computed by taking the difference, in absolute value, between the true solution in t=1 and the numerical approximation in t=1 calculated by the trapezoid IVP solver, respectively with the midpoint IVP solver. This error is the global truncation error.</a:t>
            </a:r>
          </a:p>
          <a:p>
            <a:endParaRPr lang="en-US" dirty="0" smtClean="0"/>
          </a:p>
          <a:p>
            <a:r>
              <a:rPr lang="en-US" dirty="0" smtClean="0"/>
              <a:t>I invite you</a:t>
            </a:r>
            <a:r>
              <a:rPr lang="en-US" baseline="0" dirty="0" smtClean="0"/>
              <a:t> to try to reproduce these graphs with the help of the octave script we presented to implement the trapezoid IVP solver</a:t>
            </a:r>
          </a:p>
          <a:p>
            <a:endParaRPr lang="en-US" baseline="0" dirty="0" smtClean="0"/>
          </a:p>
          <a:p>
            <a:r>
              <a:rPr lang="en-US" dirty="0" smtClean="0"/>
              <a:t>We can now use a power law to fit these error plots</a:t>
            </a:r>
          </a:p>
          <a:p>
            <a:r>
              <a:rPr lang="en-US" dirty="0" smtClean="0"/>
              <a:t>For the trapezoid</a:t>
            </a:r>
            <a:r>
              <a:rPr lang="en-US" baseline="0" dirty="0" smtClean="0"/>
              <a:t> IVP solver the power law suggests that the error decreases in second order in h</a:t>
            </a:r>
          </a:p>
          <a:p>
            <a:r>
              <a:rPr lang="en-US" baseline="0" dirty="0" smtClean="0"/>
              <a:t>This is indeed the case. The </a:t>
            </a:r>
            <a:r>
              <a:rPr lang="en-US" dirty="0" smtClean="0"/>
              <a:t>trapezoid</a:t>
            </a:r>
            <a:r>
              <a:rPr lang="en-US" baseline="0" dirty="0" smtClean="0"/>
              <a:t> IVP solver  is in second order in the step size h for the global truncation error.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Repeating the same exercise with the data from the midpoint IVP solver results in the same conclusion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confirms that both methods are in second order in the step size h for the global truncation error and will consequently produce very similar approximations for a same step size. Which one is used in practice is a matter of taste as both are as good as each others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fact both methods are two examples of so called RK2 methods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come back on this in more details in a coming lecture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73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 we learned only one IVP solver: Euler’s method</a:t>
            </a:r>
          </a:p>
          <a:p>
            <a:endParaRPr lang="en-CA" dirty="0" smtClean="0"/>
          </a:p>
          <a:p>
            <a:r>
              <a:rPr lang="en-US" dirty="0" smtClean="0"/>
              <a:t>Euler’s method is not precise at all.</a:t>
            </a:r>
          </a:p>
          <a:p>
            <a:r>
              <a:rPr lang="en-US" dirty="0" smtClean="0"/>
              <a:t>Recall that the global truncation error is in first order in the step size</a:t>
            </a:r>
          </a:p>
          <a:p>
            <a:endParaRPr lang="en-US" dirty="0" smtClean="0"/>
          </a:p>
          <a:p>
            <a:r>
              <a:rPr lang="en-US" dirty="0" smtClean="0"/>
              <a:t>To generate more accurate approximations higher order methods are</a:t>
            </a:r>
            <a:r>
              <a:rPr lang="en-US" baseline="0" dirty="0" smtClean="0"/>
              <a:t> required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Several strategies exist to derive high order IVP solvers</a:t>
            </a:r>
          </a:p>
          <a:p>
            <a:endParaRPr lang="en-US" dirty="0" smtClean="0"/>
          </a:p>
          <a:p>
            <a:r>
              <a:rPr lang="en-US" dirty="0" smtClean="0"/>
              <a:t>A popular family of methods are the </a:t>
            </a:r>
            <a:r>
              <a:rPr lang="en-US" dirty="0" err="1" smtClean="0"/>
              <a:t>Runge-Kutta</a:t>
            </a:r>
            <a:r>
              <a:rPr lang="en-US" dirty="0" smtClean="0"/>
              <a:t> family first developed by the two German mathematicians Carl David </a:t>
            </a:r>
            <a:r>
              <a:rPr lang="en-US" dirty="0" err="1" smtClean="0"/>
              <a:t>Tolmé</a:t>
            </a:r>
            <a:r>
              <a:rPr lang="en-US" dirty="0" smtClean="0"/>
              <a:t> </a:t>
            </a:r>
            <a:r>
              <a:rPr lang="en-US" dirty="0" err="1" smtClean="0"/>
              <a:t>Runge</a:t>
            </a:r>
            <a:r>
              <a:rPr lang="en-US" dirty="0" smtClean="0"/>
              <a:t> and Martin Wilhelm </a:t>
            </a:r>
            <a:r>
              <a:rPr lang="en-US" dirty="0" err="1" smtClean="0"/>
              <a:t>Kutta</a:t>
            </a:r>
            <a:r>
              <a:rPr lang="en-US" baseline="0" dirty="0" smtClean="0"/>
              <a:t> a little bit more than one hundred years ago.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first lecture on </a:t>
            </a:r>
            <a:r>
              <a:rPr lang="en-US" dirty="0" err="1" smtClean="0"/>
              <a:t>Runge-Kutta</a:t>
            </a:r>
            <a:r>
              <a:rPr lang="en-US" dirty="0" smtClean="0"/>
              <a:t> methods we present an intuitive approach to them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956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 the RK2 methods are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, we can use the Richardson error formula to estimate the truncation error.</a:t>
                </a:r>
              </a:p>
              <a:p>
                <a:pPr marL="0" indent="0">
                  <a:buNone/>
                </a:pPr>
                <a:endParaRPr lang="en-CA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CA" dirty="0" smtClean="0">
                    <a:solidFill>
                      <a:schemeClr val="tx1"/>
                    </a:solidFill>
                  </a:rPr>
                  <a:t>The error estimation according the Richardson error formula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two approximations produced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with two step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 the RK2 methods are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𝑂(ℎ^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, we can use the </a:t>
                </a:r>
                <a:r>
                  <a:rPr lang="en-CA" dirty="0" err="1" smtClean="0">
                    <a:solidFill>
                      <a:schemeClr val="tx1"/>
                    </a:solidFill>
                  </a:rPr>
                  <a:t>Richardon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 error formula to estimate the truncation error.</a:t>
                </a:r>
              </a:p>
              <a:p>
                <a:pPr marL="0" indent="0">
                  <a:buNone/>
                </a:pPr>
                <a:endParaRPr lang="en-CA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CA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error estimation according the Richardson error formula is:</a:t>
                </a:r>
              </a:p>
              <a:p>
                <a:pPr marL="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𝐸(ℎ_2 )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≅|(</a:t>
                </a:r>
                <a:r>
                  <a:rPr lang="en-US" i="0">
                    <a:latin typeface="Cambria Math" panose="02040503050406030204" pitchFamily="18" charset="0"/>
                  </a:rPr>
                  <a:t>𝑤_𝑖 (ℎ_2 )−𝑤_𝑖 (ℎ_1 )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)/((ℎ_1/ℎ_2 )^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−1)|</a:t>
                </a:r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:r>
                  <a:rPr lang="en-US" i="0">
                    <a:latin typeface="Cambria Math" panose="02040503050406030204" pitchFamily="18" charset="0"/>
                  </a:rPr>
                  <a:t>𝑤_𝑖 (ℎ_1 )</a:t>
                </a:r>
                <a:r>
                  <a:rPr lang="en-US" dirty="0" smtClean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𝑤_𝑖 (ℎ_2 )</a:t>
                </a:r>
                <a:r>
                  <a:rPr lang="en-CA" dirty="0" smtClean="0"/>
                  <a:t> two approximations produced for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CA" dirty="0" smtClean="0"/>
                  <a:t> with two step sizes </a:t>
                </a:r>
                <a:r>
                  <a:rPr lang="en-US" i="0">
                    <a:latin typeface="Cambria Math" panose="02040503050406030204" pitchFamily="18" charset="0"/>
                  </a:rPr>
                  <a:t>ℎ_1</a:t>
                </a:r>
                <a:r>
                  <a:rPr lang="en-CA" dirty="0" smtClean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ℎ_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92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verify the validity</a:t>
                </a:r>
                <a:r>
                  <a:rPr lang="en-US" baseline="0" dirty="0" smtClean="0"/>
                  <a:t> of the Richardson error formula with an example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two tables displayed list</a:t>
                </a:r>
                <a:r>
                  <a:rPr lang="en-US" baseline="0" dirty="0" smtClean="0"/>
                  <a:t> numerical solutions computed by the trapezoid IVP solver for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dirty="0" smtClean="0"/>
                  <a:t> with initial</a:t>
                </a:r>
                <a:r>
                  <a:rPr lang="en-CA" baseline="0" dirty="0" smtClean="0"/>
                  <a:t> condition y(0)=1.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table was produced using the step size h1=0.2 whereas the second one was computed with the step size h2=0.1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now estimated the truncation error for</a:t>
                </a:r>
                <a:r>
                  <a:rPr lang="en-US" baseline="0" dirty="0" smtClean="0"/>
                  <a:t> the approximation in t=1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For this we apply Richardson's error formula  using the two</a:t>
                </a:r>
                <a:r>
                  <a:rPr lang="en-US" baseline="0" dirty="0" smtClean="0"/>
                  <a:t> approximations in t=1 which results in about 0.006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Consequently we can say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(1)≅</m:t>
                    </m:r>
                    <m:r>
                      <m:rPr>
                        <m:nor/>
                      </m:rPr>
                      <a:rPr lang="en-CA" sz="1200"/>
                      <m:t>1.94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0.006</m:t>
                    </m:r>
                  </m:oMath>
                </a14:m>
                <a:endParaRPr lang="en-CA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I invite you to compare this estimation with the true value in t=1. You will realize that the error estimation is perfectly valid</a:t>
                </a:r>
                <a:endParaRPr lang="en-CA" sz="12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verify the validity</a:t>
                </a:r>
                <a:r>
                  <a:rPr lang="en-US" baseline="0" dirty="0" smtClean="0"/>
                  <a:t> of the Richardson error formula with an example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two tables displayed list</a:t>
                </a:r>
                <a:r>
                  <a:rPr lang="en-US" baseline="0" dirty="0" smtClean="0"/>
                  <a:t> numerical solutions computed by the trapezoid IVP solver for the initial value problem </a:t>
                </a:r>
                <a:r>
                  <a:rPr lang="en-US" sz="1200" i="0">
                    <a:latin typeface="Cambria Math" panose="02040503050406030204" pitchFamily="18" charset="0"/>
                  </a:rPr>
                  <a:t>𝑑𝑦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/</a:t>
                </a:r>
                <a:r>
                  <a:rPr lang="en-US" sz="1200" i="0">
                    <a:latin typeface="Cambria Math" panose="02040503050406030204" pitchFamily="18" charset="0"/>
                  </a:rPr>
                  <a:t>𝑑𝑡=𝑡𝑦+𝑡^3</a:t>
                </a:r>
                <a:r>
                  <a:rPr lang="en-CA" dirty="0" smtClean="0"/>
                  <a:t> with initial</a:t>
                </a:r>
                <a:r>
                  <a:rPr lang="en-CA" baseline="0" dirty="0" smtClean="0"/>
                  <a:t> condition y(0)=1.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table was produced using the step size h1=0.2 whereas the second one was computed with the step size h2=0.1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now estimated the truncation error for</a:t>
                </a:r>
                <a:r>
                  <a:rPr lang="en-US" baseline="0" dirty="0" smtClean="0"/>
                  <a:t> the approximation in t=1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For this we apply Richardson's error formula  using the two</a:t>
                </a:r>
                <a:r>
                  <a:rPr lang="en-US" baseline="0" dirty="0" smtClean="0"/>
                  <a:t> approximations in t=1 which results in about 0.006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Consequently we can say that 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𝑦(1)≅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CA" sz="1200" i="0">
                    <a:latin typeface="Cambria Math" panose="02040503050406030204" pitchFamily="18" charset="0"/>
                  </a:rPr>
                  <a:t>1.94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" 0</a:t>
                </a:r>
                <a:r>
                  <a:rPr lang="en-CA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0.006</a:t>
                </a:r>
                <a:endParaRPr lang="en-CA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I invite you to compare this estimation with the true value in t=1. You will realize that the error estimation is perfectly valid</a:t>
                </a:r>
                <a:endParaRPr lang="en-CA" sz="1200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005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We presented two examples of </a:t>
            </a:r>
            <a:r>
              <a:rPr lang="en-US" dirty="0" err="1" smtClean="0"/>
              <a:t>Runge-Kutta</a:t>
            </a:r>
            <a:r>
              <a:rPr lang="en-US" dirty="0" smtClean="0"/>
              <a:t> methods:</a:t>
            </a:r>
          </a:p>
          <a:p>
            <a:pPr lvl="0"/>
            <a:r>
              <a:rPr lang="en-US" dirty="0" smtClean="0"/>
              <a:t>The trapezoid IVP solver</a:t>
            </a:r>
          </a:p>
          <a:p>
            <a:pPr lvl="0"/>
            <a:r>
              <a:rPr lang="en-US" dirty="0" smtClean="0"/>
              <a:t>And the midpoint IVP solver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Both methods are examples of so-called RK2 methods</a:t>
            </a:r>
          </a:p>
          <a:p>
            <a:endParaRPr lang="en-US" dirty="0" smtClean="0"/>
          </a:p>
          <a:p>
            <a:r>
              <a:rPr lang="en-US" dirty="0" smtClean="0"/>
              <a:t>The global truncation error of these methods is in second order in the step size</a:t>
            </a:r>
          </a:p>
          <a:p>
            <a:endParaRPr lang="en-US" dirty="0" smtClean="0"/>
          </a:p>
          <a:p>
            <a:r>
              <a:rPr lang="en-US" dirty="0" smtClean="0"/>
              <a:t>Richardson's error formula can be used to estimate the global truncation error</a:t>
            </a:r>
            <a:endParaRPr lang="en-CA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65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first give an intuitive understanding of the </a:t>
                </a:r>
                <a:r>
                  <a:rPr lang="en-US" dirty="0" err="1" smtClean="0"/>
                  <a:t>Runge-Kutta</a:t>
                </a:r>
                <a:r>
                  <a:rPr lang="en-US" baseline="0" dirty="0" smtClean="0"/>
                  <a:t> methods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first consider the familiar Euler method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IVP solver extrapolates linearly an approximation </a:t>
                </a:r>
                <a:r>
                  <a:rPr lang="en-US" baseline="0" dirty="0" err="1" smtClean="0"/>
                  <a:t>wi</a:t>
                </a:r>
                <a:r>
                  <a:rPr lang="en-US" baseline="0" dirty="0" smtClean="0"/>
                  <a:t> in </a:t>
                </a:r>
                <a:r>
                  <a:rPr lang="en-US" baseline="0" dirty="0" err="1" smtClean="0"/>
                  <a:t>ti</a:t>
                </a:r>
                <a:r>
                  <a:rPr lang="en-US" baseline="0" dirty="0" smtClean="0"/>
                  <a:t> to ti+1</a:t>
                </a:r>
              </a:p>
              <a:p>
                <a:r>
                  <a:rPr lang="en-US" baseline="0" dirty="0" smtClean="0"/>
                  <a:t>The slope used for the extrapolation is the slope f(</a:t>
                </a:r>
                <a:r>
                  <a:rPr lang="en-US" baseline="0" dirty="0" err="1" smtClean="0"/>
                  <a:t>ti,wi</a:t>
                </a:r>
                <a:r>
                  <a:rPr lang="en-US" baseline="0" dirty="0" smtClean="0"/>
                  <a:t>) given by the differential equation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err="1" smtClean="0"/>
                  <a:t>Runge-Kutta</a:t>
                </a:r>
                <a:r>
                  <a:rPr lang="en-US" baseline="0" dirty="0" smtClean="0"/>
                  <a:t> methods do essentially the same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They as well extrapolate linearly an approximation </a:t>
                </a:r>
                <a:r>
                  <a:rPr lang="en-US" baseline="0" dirty="0" err="1" smtClean="0"/>
                  <a:t>wi</a:t>
                </a:r>
                <a:r>
                  <a:rPr lang="en-US" baseline="0" dirty="0" smtClean="0"/>
                  <a:t> in </a:t>
                </a:r>
                <a:r>
                  <a:rPr lang="en-US" baseline="0" dirty="0" err="1" smtClean="0"/>
                  <a:t>ti</a:t>
                </a:r>
                <a:r>
                  <a:rPr lang="en-US" baseline="0" dirty="0" smtClean="0"/>
                  <a:t> to ti+1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But they compute differently the slope for the extrapolation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They use an expression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 smtClean="0">
                    <a:solidFill>
                      <a:srgbClr val="4E6F97"/>
                    </a:solidFill>
                  </a:rPr>
                  <a:t> which aims to give a better slope than simply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 smtClean="0">
                  <a:solidFill>
                    <a:srgbClr val="4E6F97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>
                  <a:solidFill>
                    <a:srgbClr val="4E6F97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rgbClr val="4E6F97"/>
                    </a:solidFill>
                  </a:rPr>
                  <a:t>In this first lecture on </a:t>
                </a:r>
                <a:r>
                  <a:rPr lang="en-US" sz="1200" dirty="0" err="1" smtClean="0">
                    <a:solidFill>
                      <a:srgbClr val="4E6F97"/>
                    </a:solidFill>
                  </a:rPr>
                  <a:t>Runge-Kutta</a:t>
                </a:r>
                <a:r>
                  <a:rPr lang="en-US" sz="1200" dirty="0" smtClean="0">
                    <a:solidFill>
                      <a:srgbClr val="4E6F97"/>
                    </a:solidFill>
                  </a:rPr>
                  <a:t> methods we will discuss two simple examples on how they determine this expression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 smtClean="0">
                    <a:solidFill>
                      <a:srgbClr val="4E6F97"/>
                    </a:solidFill>
                  </a:rPr>
                  <a:t> </a:t>
                </a:r>
                <a:endParaRPr lang="en-US" sz="1200" dirty="0">
                  <a:solidFill>
                    <a:srgbClr val="4E6F97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4E6F97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first give an intuitive understanding of the </a:t>
                </a:r>
                <a:r>
                  <a:rPr lang="en-US" dirty="0" err="1" smtClean="0"/>
                  <a:t>Runge-Kutta</a:t>
                </a:r>
                <a:r>
                  <a:rPr lang="en-US" baseline="0" dirty="0" smtClean="0"/>
                  <a:t> methods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first consider the familiar Euler method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IVP solver extrapolates linearly an approximation </a:t>
                </a:r>
                <a:r>
                  <a:rPr lang="en-US" baseline="0" dirty="0" err="1" smtClean="0"/>
                  <a:t>wi</a:t>
                </a:r>
                <a:r>
                  <a:rPr lang="en-US" baseline="0" dirty="0" smtClean="0"/>
                  <a:t> in </a:t>
                </a:r>
                <a:r>
                  <a:rPr lang="en-US" baseline="0" dirty="0" err="1" smtClean="0"/>
                  <a:t>ti</a:t>
                </a:r>
                <a:r>
                  <a:rPr lang="en-US" baseline="0" dirty="0" smtClean="0"/>
                  <a:t> to ti+1</a:t>
                </a:r>
              </a:p>
              <a:p>
                <a:r>
                  <a:rPr lang="en-US" baseline="0" dirty="0" smtClean="0"/>
                  <a:t>The slope used for the extrapolation is the slope f(</a:t>
                </a:r>
                <a:r>
                  <a:rPr lang="en-US" baseline="0" dirty="0" err="1" smtClean="0"/>
                  <a:t>ti,wi</a:t>
                </a:r>
                <a:r>
                  <a:rPr lang="en-US" baseline="0" dirty="0" smtClean="0"/>
                  <a:t>) given by the differential equation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err="1" smtClean="0"/>
                  <a:t>Runge-Kutta</a:t>
                </a:r>
                <a:r>
                  <a:rPr lang="en-US" baseline="0" dirty="0" smtClean="0"/>
                  <a:t> methods do essentially the same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They as well </a:t>
                </a:r>
                <a:r>
                  <a:rPr lang="en-US" baseline="0" dirty="0" smtClean="0"/>
                  <a:t>extrapolate linearly an approximation </a:t>
                </a:r>
                <a:r>
                  <a:rPr lang="en-US" baseline="0" dirty="0" err="1" smtClean="0"/>
                  <a:t>wi</a:t>
                </a:r>
                <a:r>
                  <a:rPr lang="en-US" baseline="0" dirty="0" smtClean="0"/>
                  <a:t> in </a:t>
                </a:r>
                <a:r>
                  <a:rPr lang="en-US" baseline="0" dirty="0" err="1" smtClean="0"/>
                  <a:t>ti</a:t>
                </a:r>
                <a:r>
                  <a:rPr lang="en-US" baseline="0" dirty="0" smtClean="0"/>
                  <a:t> to ti+1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But they compute differently the slope for the extrapolation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They use an expression </a:t>
                </a:r>
                <a:r>
                  <a:rPr lang="en-US" sz="1200" b="0" i="0" smtClean="0">
                    <a:solidFill>
                      <a:srgbClr val="4E6F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en-US" sz="1200" b="0" i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(𝑡_𝑖,𝑤_𝑖,ℎ)</a:t>
                </a:r>
                <a:r>
                  <a:rPr lang="en-US" sz="1200" dirty="0" smtClean="0">
                    <a:solidFill>
                      <a:srgbClr val="4E6F97"/>
                    </a:solidFill>
                  </a:rPr>
                  <a:t> which aims to give a better slope than simply </a:t>
                </a:r>
                <a:r>
                  <a:rPr lang="en-US" sz="1200" b="0" i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𝑓(</a:t>
                </a:r>
                <a:r>
                  <a:rPr lang="en-US" sz="1200" b="0" i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𝑡_𝑖,𝑤_𝑖)</a:t>
                </a:r>
                <a:endParaRPr lang="en-US" sz="1200" dirty="0" smtClean="0">
                  <a:solidFill>
                    <a:srgbClr val="4E6F97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>
                  <a:solidFill>
                    <a:srgbClr val="4E6F97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solidFill>
                      <a:srgbClr val="4E6F97"/>
                    </a:solidFill>
                  </a:rPr>
                  <a:t>In this first lecture on </a:t>
                </a:r>
                <a:r>
                  <a:rPr lang="en-US" sz="1200" dirty="0" err="1" smtClean="0">
                    <a:solidFill>
                      <a:srgbClr val="4E6F97"/>
                    </a:solidFill>
                  </a:rPr>
                  <a:t>Runge-Kutta</a:t>
                </a:r>
                <a:r>
                  <a:rPr lang="en-US" sz="1200" dirty="0" smtClean="0">
                    <a:solidFill>
                      <a:srgbClr val="4E6F97"/>
                    </a:solidFill>
                  </a:rPr>
                  <a:t> methods we will discuss two simple examples on how they determine this expression </a:t>
                </a:r>
                <a:r>
                  <a:rPr lang="en-US" sz="1200" b="0" i="0" smtClean="0">
                    <a:solidFill>
                      <a:srgbClr val="4E6F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en-US" sz="1200" b="0" i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(𝑡_𝑖,𝑤_𝑖,ℎ)</a:t>
                </a:r>
                <a:r>
                  <a:rPr lang="en-US" sz="1200" dirty="0" smtClean="0">
                    <a:solidFill>
                      <a:srgbClr val="4E6F97"/>
                    </a:solidFill>
                  </a:rPr>
                  <a:t> </a:t>
                </a:r>
                <a:endParaRPr lang="en-US" sz="1200" dirty="0">
                  <a:solidFill>
                    <a:srgbClr val="4E6F97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4E6F97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67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More formally, a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 writes as</a:t>
                </a: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1200" dirty="0" smtClean="0"/>
                  <a:t> is an estimation of the slope to be used to extrapolate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2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fact Euler’s method is as well a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case we have simply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More formally, 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 writes </a:t>
                </a:r>
                <a:r>
                  <a:rPr lang="en-US" dirty="0" smtClean="0"/>
                  <a:t>as</a:t>
                </a: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</a:t>
                </a:r>
                <a:r>
                  <a:rPr lang="en-US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𝑖+1</a:t>
                </a:r>
                <a:r>
                  <a:rPr lang="en-US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=𝑤_𝑖+ℎ𝜑(𝑡_𝑖,𝑤_𝑖,ℎ)</a:t>
                </a:r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(𝑡_𝑖,𝑤_𝑖,ℎ)</a:t>
                </a:r>
                <a:r>
                  <a:rPr lang="en-CA" sz="1200" dirty="0" smtClean="0"/>
                  <a:t> is an estimation of the slope to be used to extrapolate the approximation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𝑤_𝑖</a:t>
                </a:r>
                <a:r>
                  <a:rPr lang="en-CA" sz="1200" dirty="0" smtClean="0"/>
                  <a:t> to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𝑤_(𝑖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CA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fact </a:t>
                </a:r>
                <a:r>
                  <a:rPr lang="en-US" dirty="0" smtClean="0"/>
                  <a:t>Euler’s method is as well a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case we have simply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(𝑡_𝑖,𝑤_𝑖,ℎ)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=𝑓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(𝑡_𝑖,𝑤_𝑖 )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31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see a first example of a more advanced </a:t>
                </a:r>
                <a:r>
                  <a:rPr lang="en-US" dirty="0" err="1" smtClean="0"/>
                  <a:t>Runge-Kutta</a:t>
                </a:r>
                <a:r>
                  <a:rPr lang="en-US" baseline="0" dirty="0" smtClean="0"/>
                  <a:t> method than Euler’s algorithm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method is called the trapezoid method</a:t>
                </a:r>
              </a:p>
              <a:p>
                <a:r>
                  <a:rPr lang="en-US" dirty="0" smtClean="0"/>
                  <a:t>Without going into the details, the name of this method comes from the fact that it</a:t>
                </a:r>
                <a:r>
                  <a:rPr lang="en-US" baseline="0" dirty="0" smtClean="0"/>
                  <a:t> could be derived out of the Trapezoid quadrature formula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present here a different, more intuitive approach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Imagine we have an approximation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ti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local solution will pass by this approximation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Euler’s method extrapolates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using the slope 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 to ti+1</a:t>
                </a:r>
              </a:p>
              <a:p>
                <a:r>
                  <a:rPr lang="en-US" dirty="0" smtClean="0"/>
                  <a:t>Let’s call this approximation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Now what the trapezoid IVP solvers does is to use not the slope 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 to conduct the extrapolation but rather the average of the slope 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4E6F97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Which means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rgbClr val="4E6F9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4E6F97"/>
                            </a:solidFill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4E6F97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 linear extrapolation using</a:t>
                </a:r>
                <a:r>
                  <a:rPr lang="en-US" baseline="0" dirty="0" smtClean="0"/>
                  <a:t> this slope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approximation is calculated as</a:t>
                </a:r>
              </a:p>
              <a:p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r>
                              <a:rPr lang="en-US" sz="12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see a first example of a more advanced </a:t>
                </a:r>
                <a:r>
                  <a:rPr lang="en-US" dirty="0" err="1" smtClean="0"/>
                  <a:t>Runge-Kutta</a:t>
                </a:r>
                <a:r>
                  <a:rPr lang="en-US" baseline="0" dirty="0" smtClean="0"/>
                  <a:t> method than Euler’s algorithm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method is called the trapezoid method</a:t>
                </a:r>
              </a:p>
              <a:p>
                <a:r>
                  <a:rPr lang="en-US" dirty="0" smtClean="0"/>
                  <a:t>Without going into the details, the name of this method comes from the fact that it</a:t>
                </a:r>
                <a:r>
                  <a:rPr lang="en-US" baseline="0" dirty="0" smtClean="0"/>
                  <a:t> could be derived out of the Trapezoid quadrature formula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present here a different, more intuitive approach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Imagine we have an approximation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ti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local solution will pass by this approximation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Euler’s method extrapolates </a:t>
                </a:r>
                <a:r>
                  <a:rPr lang="en-US" dirty="0" err="1" smtClean="0"/>
                  <a:t>wi</a:t>
                </a:r>
                <a:r>
                  <a:rPr lang="en-US" dirty="0" smtClean="0"/>
                  <a:t> using the slope 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 to ti+1</a:t>
                </a:r>
              </a:p>
              <a:p>
                <a:r>
                  <a:rPr lang="en-US" dirty="0" smtClean="0"/>
                  <a:t>Let’s call this approximation</a:t>
                </a:r>
                <a:r>
                  <a:rPr lang="en-US" baseline="0" dirty="0" smtClean="0"/>
                  <a:t> 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𝑖+1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)^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𝑜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Now what the trapezoid IVP solvers does is to use not the slope </a:t>
                </a:r>
                <a:r>
                  <a:rPr lang="en-US" dirty="0" smtClean="0"/>
                  <a:t>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 to conduct the extrapolation but rather the average of the slope f(</a:t>
                </a:r>
                <a:r>
                  <a:rPr lang="en-US" dirty="0" err="1" smtClean="0"/>
                  <a:t>ti,wi</a:t>
                </a:r>
                <a:r>
                  <a:rPr lang="en-US" dirty="0" smtClean="0"/>
                  <a:t>) and </a:t>
                </a:r>
                <a:r>
                  <a:rPr lang="en-US" sz="1200" b="0" i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𝑓(</a:t>
                </a:r>
                <a:r>
                  <a:rPr lang="en-US" sz="1200" b="0" i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𝑡_𝑖,𝑤_(𝑖+1)^𝑜)</a:t>
                </a:r>
                <a:endParaRPr lang="en-US" sz="1200" dirty="0">
                  <a:solidFill>
                    <a:srgbClr val="4E6F97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Which means that </a:t>
                </a:r>
                <a:r>
                  <a:rPr lang="en-US" i="0" smtClean="0">
                    <a:solidFill>
                      <a:srgbClr val="4E6F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en-US" i="0" smtClean="0">
                    <a:solidFill>
                      <a:srgbClr val="4E6F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𝑡_𝑖,𝑤_𝑖</a:t>
                </a:r>
                <a:r>
                  <a:rPr lang="en-US" b="0" i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,ℎ)=(</a:t>
                </a:r>
                <a:r>
                  <a:rPr lang="en-US" i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𝑓(𝑡_𝑖,𝑤_𝑖 )</a:t>
                </a:r>
                <a:r>
                  <a:rPr lang="en-US" i="0" dirty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solidFill>
                      <a:srgbClr val="4E6F97"/>
                    </a:solidFill>
                  </a:rPr>
                  <a:t> </a:t>
                </a:r>
                <a:r>
                  <a:rPr lang="en-US" b="0" i="0" dirty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" +</a:t>
                </a:r>
                <a:r>
                  <a:rPr lang="en-US" i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𝑓(𝑡_𝑖,𝑤_(𝑖+1)^𝑜)</a:t>
                </a:r>
                <a:r>
                  <a:rPr lang="en-US" i="0" dirty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"</a:t>
                </a:r>
                <a:r>
                  <a:rPr lang="en-US" i="0" dirty="0">
                    <a:solidFill>
                      <a:srgbClr val="4E6F97"/>
                    </a:solidFill>
                  </a:rPr>
                  <a:t> </a:t>
                </a:r>
                <a:r>
                  <a:rPr lang="en-US" i="0" dirty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" </a:t>
                </a:r>
                <a:r>
                  <a:rPr lang="en-US" b="0" i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>)/2</a:t>
                </a:r>
                <a:endParaRPr lang="en-US" dirty="0" smtClean="0"/>
              </a:p>
              <a:p>
                <a:r>
                  <a:rPr lang="en-US" dirty="0" smtClean="0"/>
                  <a:t>The linear extrapolation using</a:t>
                </a:r>
                <a:r>
                  <a:rPr lang="en-US" baseline="0" dirty="0" smtClean="0"/>
                  <a:t> this slope results in </a:t>
                </a:r>
                <a:r>
                  <a:rPr lang="en-US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</a:t>
                </a:r>
                <a:r>
                  <a:rPr lang="en-US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𝑖+1</a:t>
                </a:r>
                <a:r>
                  <a:rPr lang="en-US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approximation is calculated as</a:t>
                </a:r>
              </a:p>
              <a:p>
                <a:r>
                  <a:rPr lang="en-US" baseline="0" dirty="0" smtClean="0"/>
                  <a:t> 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𝑖+1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=𝑤_𝑖+ℎ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𝑓(𝑡_𝑖,𝑤_𝑖 )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𝑓(𝑡_𝑖,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𝑤_(𝑖+1)^𝑜 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)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)/2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10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Formally we can describe</a:t>
                </a:r>
                <a:r>
                  <a:rPr lang="en-US" baseline="0" dirty="0" smtClean="0"/>
                  <a:t> the trapezoid IVP solver as follows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idea is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the average between the slope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pPr lvl="0" algn="l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slope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 is equal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0" algn="l"/>
                <a:r>
                  <a:rPr lang="en-US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lope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is equal to 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0" algn="l"/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we use Euler’s method,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that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Putting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all together: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Formally we can describe</a:t>
                </a:r>
                <a:r>
                  <a:rPr lang="en-US" baseline="0" dirty="0" smtClean="0"/>
                  <a:t> the trapezoid IVP solver as follows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idea is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the average between the slope in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𝑡_𝑖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𝑡_(𝑖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CA" dirty="0" smtClean="0"/>
              </a:p>
              <a:p>
                <a:endParaRPr lang="en-US" dirty="0" smtClean="0"/>
              </a:p>
              <a:p>
                <a:pPr lvl="0" algn="l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slope in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𝑡_𝑖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 is equal to </a:t>
                </a:r>
                <a:r>
                  <a:rPr lang="en-US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𝑓(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𝑡_𝑖,𝑤_𝑖)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0" algn="l"/>
                <a:r>
                  <a:rPr lang="en-US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lope </a:t>
                </a:r>
                <a:r>
                  <a:rPr lang="en-US" dirty="0"/>
                  <a:t>in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𝑡_(𝑖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is equal to </a:t>
                </a:r>
                <a:r>
                  <a:rPr lang="en-CA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𝑓(𝑡_(𝑖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𝑤_(𝑖+1)^𝑜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0" algn="l"/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To estimate 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 smtClean="0"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𝑖+1</a:t>
                </a:r>
                <a:r>
                  <a:rPr lang="en-US" i="0" smtClean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𝑜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use Euler’s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method,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that is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𝑤_(𝑖+1)^𝑜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=𝑤_𝑖+ℎ𝑓(𝑡_𝑖,𝑤_𝑖 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Putting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all together:</a:t>
                </a:r>
              </a:p>
              <a:p>
                <a:pPr/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</a:t>
                </a:r>
                <a:r>
                  <a:rPr lang="en-US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𝑖+1</a:t>
                </a:r>
                <a:r>
                  <a:rPr lang="en-US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=𝑤_𝑖+ℎ (𝑓(𝑡_𝑖,𝑤_𝑖 )+𝑓(𝑡_𝑖,𝑤_(𝑖+1)^𝑜  ))/2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5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</a:t>
                </a:r>
                <a:r>
                  <a:rPr lang="en-US" baseline="0" dirty="0" smtClean="0"/>
                  <a:t> is a more efficient way to write down this algorithm </a:t>
                </a:r>
              </a:p>
              <a:p>
                <a:r>
                  <a:rPr lang="en-US" baseline="0" dirty="0" smtClean="0"/>
                  <a:t>This way is used in the </a:t>
                </a:r>
                <a:r>
                  <a:rPr lang="en-US" baseline="0" dirty="0" err="1" smtClean="0"/>
                  <a:t>Runge-Kutta</a:t>
                </a:r>
                <a:r>
                  <a:rPr lang="en-US" baseline="0" dirty="0" smtClean="0"/>
                  <a:t> IVP solvers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this one defines two auxiliary variables k1 and k2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K1 is defined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aseline="0" dirty="0" smtClean="0"/>
              </a:p>
              <a:p>
                <a:r>
                  <a:rPr lang="en-US" baseline="0" dirty="0" smtClean="0"/>
                  <a:t>K2 is defined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Then the Trapezoid IVP solvers writes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equation is exactly the same we presented in the two previous slides.</a:t>
                </a:r>
              </a:p>
              <a:p>
                <a:r>
                  <a:rPr lang="en-US" baseline="0" dirty="0" smtClean="0"/>
                  <a:t>But the introduction of the variables k1 and k2 make it much more efficient when computing it either by hand or in a computer code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</a:t>
                </a:r>
                <a:r>
                  <a:rPr lang="en-US" baseline="0" dirty="0" smtClean="0"/>
                  <a:t> is a more efficient way to write down this algorithm </a:t>
                </a:r>
              </a:p>
              <a:p>
                <a:r>
                  <a:rPr lang="en-US" baseline="0" dirty="0" smtClean="0"/>
                  <a:t>This way is used in the </a:t>
                </a:r>
                <a:r>
                  <a:rPr lang="en-US" baseline="0" dirty="0" err="1" smtClean="0"/>
                  <a:t>Runge-Kutta</a:t>
                </a:r>
                <a:r>
                  <a:rPr lang="en-US" baseline="0" dirty="0" smtClean="0"/>
                  <a:t> IVP solvers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this one defines two auxiliary variables k1 and k2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K1 is defined as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(𝑡_𝑖,𝑤_𝑖 )</a:t>
                </a:r>
                <a:endParaRPr lang="en-US" baseline="0" dirty="0" smtClean="0"/>
              </a:p>
              <a:p>
                <a:r>
                  <a:rPr lang="en-US" baseline="0" dirty="0" smtClean="0"/>
                  <a:t>K2 is defined as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(𝑡_𝑖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+ℎ</a:t>
                </a:r>
                <a:r>
                  <a:rPr lang="en-US" i="0">
                    <a:latin typeface="Cambria Math" panose="02040503050406030204" pitchFamily="18" charset="0"/>
                  </a:rPr>
                  <a:t>,𝑤_𝑖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+𝑘_1 ℎ)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Then the Trapezoid IVP solvers writes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𝑖+1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=𝑤_𝑖+ℎ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 𝑘_1+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 𝑘_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2 )</a:t>
                </a:r>
                <a:endParaRPr lang="en-US" baseline="0" dirty="0" smtClean="0"/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This equation is exactly the same we presented in the two previous slides.</a:t>
                </a:r>
              </a:p>
              <a:p>
                <a:pPr/>
                <a:r>
                  <a:rPr lang="en-US" baseline="0" dirty="0" smtClean="0"/>
                  <a:t>But the introduction of the variables k1 and k2 make it much more efficient when computing it either by hand or in a computer code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609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the</a:t>
                </a:r>
                <a:r>
                  <a:rPr lang="en-US" baseline="0" dirty="0" smtClean="0"/>
                  <a:t> trapezoid IVP solver to a sample problem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consider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dirty="0" smtClean="0"/>
                  <a:t> with initial condition y(0)=1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the</a:t>
                </a:r>
                <a:r>
                  <a:rPr lang="en-US" baseline="0" dirty="0" smtClean="0"/>
                  <a:t> trapezoid IVP solver to a sample problem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consider the initial value problem </a:t>
                </a:r>
                <a:r>
                  <a:rPr lang="en-US" i="0">
                    <a:latin typeface="Cambria Math" panose="02040503050406030204" pitchFamily="18" charset="0"/>
                  </a:rPr>
                  <a:t>𝑑𝑦</a:t>
                </a:r>
                <a:r>
                  <a:rPr lang="en-US" i="0" smtClean="0">
                    <a:latin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𝑑𝑡=𝑡𝑦+𝑡^3</a:t>
                </a:r>
                <a:r>
                  <a:rPr lang="en-CA" dirty="0" smtClean="0"/>
                  <a:t> with initial condition y(0)=1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52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Organizing</a:t>
            </a:r>
            <a:r>
              <a:rPr lang="en-US" baseline="0" dirty="0" smtClean="0"/>
              <a:t> the calculations in a table is very useful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present the calculations for the case one chooses h=0.2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first we enter the initial condition.</a:t>
            </a:r>
          </a:p>
          <a:p>
            <a:r>
              <a:rPr lang="en-US" baseline="0" dirty="0" smtClean="0"/>
              <a:t>At this point k1 and k2 are not defined, and not needed neither of course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compute the approximation w1 in t1, in our example 0.2, one needs to compute k1 and k2 using the entries form the line above.</a:t>
            </a:r>
          </a:p>
          <a:p>
            <a:r>
              <a:rPr lang="en-US" baseline="0" dirty="0" smtClean="0"/>
              <a:t>Once k1 and k2 computed, one can then calculate w1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proceeds like this for each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until one reaches the desired </a:t>
            </a:r>
            <a:r>
              <a:rPr lang="en-US" baseline="0" dirty="0" err="1" smtClean="0"/>
              <a:t>tf</a:t>
            </a:r>
            <a:r>
              <a:rPr lang="en-US" baseline="0" dirty="0" smtClean="0"/>
              <a:t>, in our case 1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18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340.png"/><Relationship Id="rId7" Type="http://schemas.openxmlformats.org/officeDocument/2006/relationships/image" Target="../media/image43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0" Type="http://schemas.openxmlformats.org/officeDocument/2006/relationships/image" Target="../media/image400.png"/><Relationship Id="rId4" Type="http://schemas.openxmlformats.org/officeDocument/2006/relationships/image" Target="../media/image22.png"/><Relationship Id="rId9" Type="http://schemas.openxmlformats.org/officeDocument/2006/relationships/image" Target="../media/image44.png"/><Relationship Id="rId14" Type="http://schemas.openxmlformats.org/officeDocument/2006/relationships/image" Target="../media/image4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Runge</a:t>
            </a:r>
            <a:r>
              <a:rPr lang="en-US" dirty="0" err="1"/>
              <a:t>-</a:t>
            </a:r>
            <a:r>
              <a:rPr lang="en-US" dirty="0" err="1" smtClean="0"/>
              <a:t>Kutta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7595016" cy="426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1992" y="171994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992" y="1719943"/>
                <a:ext cx="5138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580043" y="5867400"/>
                <a:ext cx="4495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043" y="5867400"/>
                <a:ext cx="4495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72400" y="2048558"/>
                <a:ext cx="3216778" cy="512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048558"/>
                <a:ext cx="3216778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D2573D-B86C-4F67-BFEF-D74CF521971E}"/>
              </a:ext>
            </a:extLst>
          </p:cNvPr>
          <p:cNvCxnSpPr>
            <a:cxnSpLocks/>
          </p:cNvCxnSpPr>
          <p:nvPr/>
        </p:nvCxnSpPr>
        <p:spPr>
          <a:xfrm flipV="1">
            <a:off x="7542888" y="2495601"/>
            <a:ext cx="0" cy="2981357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73C9D1-AE5F-41C5-B416-0E0CF33A756C}"/>
              </a:ext>
            </a:extLst>
          </p:cNvPr>
          <p:cNvCxnSpPr>
            <a:cxnSpLocks/>
          </p:cNvCxnSpPr>
          <p:nvPr/>
        </p:nvCxnSpPr>
        <p:spPr>
          <a:xfrm flipV="1">
            <a:off x="3811562" y="2800349"/>
            <a:ext cx="3667196" cy="1500031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1B2E0B-8BD8-4AD2-A40A-55829EE0383F}"/>
              </a:ext>
            </a:extLst>
          </p:cNvPr>
          <p:cNvCxnSpPr>
            <a:cxnSpLocks/>
          </p:cNvCxnSpPr>
          <p:nvPr/>
        </p:nvCxnSpPr>
        <p:spPr>
          <a:xfrm flipV="1">
            <a:off x="3781328" y="3799027"/>
            <a:ext cx="1200342" cy="516260"/>
          </a:xfrm>
          <a:prstGeom prst="line">
            <a:avLst/>
          </a:prstGeom>
          <a:ln w="3810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B403EB-D368-44B6-B2B4-B570DD72CC1F}"/>
              </a:ext>
            </a:extLst>
          </p:cNvPr>
          <p:cNvCxnSpPr>
            <a:cxnSpLocks/>
          </p:cNvCxnSpPr>
          <p:nvPr/>
        </p:nvCxnSpPr>
        <p:spPr>
          <a:xfrm flipV="1">
            <a:off x="4325386" y="3429000"/>
            <a:ext cx="0" cy="2116639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D2573D-B86C-4F67-BFEF-D74CF521971E}"/>
              </a:ext>
            </a:extLst>
          </p:cNvPr>
          <p:cNvCxnSpPr>
            <a:cxnSpLocks/>
          </p:cNvCxnSpPr>
          <p:nvPr/>
        </p:nvCxnSpPr>
        <p:spPr>
          <a:xfrm flipV="1">
            <a:off x="6062168" y="1905000"/>
            <a:ext cx="0" cy="3571958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1B2E0B-8BD8-4AD2-A40A-55829EE0383F}"/>
              </a:ext>
            </a:extLst>
          </p:cNvPr>
          <p:cNvCxnSpPr>
            <a:cxnSpLocks/>
          </p:cNvCxnSpPr>
          <p:nvPr/>
        </p:nvCxnSpPr>
        <p:spPr>
          <a:xfrm flipV="1">
            <a:off x="5461997" y="2284089"/>
            <a:ext cx="1200342" cy="516260"/>
          </a:xfrm>
          <a:prstGeom prst="line">
            <a:avLst/>
          </a:prstGeom>
          <a:ln w="3810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Midpoint Method</a:t>
            </a:r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73C9D1-AE5F-41C5-B416-0E0CF33A756C}"/>
              </a:ext>
            </a:extLst>
          </p:cNvPr>
          <p:cNvCxnSpPr>
            <a:cxnSpLocks/>
          </p:cNvCxnSpPr>
          <p:nvPr/>
        </p:nvCxnSpPr>
        <p:spPr>
          <a:xfrm flipV="1">
            <a:off x="3784217" y="2507907"/>
            <a:ext cx="2320553" cy="2022223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1B2E0B-8BD8-4AD2-A40A-55829EE0383F}"/>
              </a:ext>
            </a:extLst>
          </p:cNvPr>
          <p:cNvCxnSpPr>
            <a:cxnSpLocks/>
          </p:cNvCxnSpPr>
          <p:nvPr/>
        </p:nvCxnSpPr>
        <p:spPr>
          <a:xfrm flipV="1">
            <a:off x="3784217" y="3605740"/>
            <a:ext cx="1061085" cy="924390"/>
          </a:xfrm>
          <a:prstGeom prst="line">
            <a:avLst/>
          </a:prstGeom>
          <a:ln w="3810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72E0F3-478D-48FE-8ABF-B5618B963944}"/>
              </a:ext>
            </a:extLst>
          </p:cNvPr>
          <p:cNvCxnSpPr/>
          <p:nvPr/>
        </p:nvCxnSpPr>
        <p:spPr>
          <a:xfrm>
            <a:off x="2404568" y="5334000"/>
            <a:ext cx="7147594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199D8D-E395-4186-A1A2-7D9D316EECB5}"/>
              </a:ext>
            </a:extLst>
          </p:cNvPr>
          <p:cNvCxnSpPr>
            <a:cxnSpLocks/>
          </p:cNvCxnSpPr>
          <p:nvPr/>
        </p:nvCxnSpPr>
        <p:spPr>
          <a:xfrm flipV="1">
            <a:off x="2918634" y="1718033"/>
            <a:ext cx="25693" cy="422059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/>
              <p:nvPr/>
            </p:nvSpPr>
            <p:spPr>
              <a:xfrm>
                <a:off x="9291880" y="537258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880" y="5372585"/>
                <a:ext cx="3829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/>
              <p:nvPr/>
            </p:nvSpPr>
            <p:spPr>
              <a:xfrm>
                <a:off x="2404568" y="160253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568" y="1602535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E5325D-58DD-44D3-A165-221044851A27}"/>
              </a:ext>
            </a:extLst>
          </p:cNvPr>
          <p:cNvCxnSpPr>
            <a:cxnSpLocks/>
          </p:cNvCxnSpPr>
          <p:nvPr/>
        </p:nvCxnSpPr>
        <p:spPr>
          <a:xfrm>
            <a:off x="2785568" y="4084073"/>
            <a:ext cx="2147368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/>
              <p:nvPr/>
            </p:nvSpPr>
            <p:spPr>
              <a:xfrm>
                <a:off x="3581943" y="3374662"/>
                <a:ext cx="1141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43" y="3374662"/>
                <a:ext cx="1141595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AE844EB-09C4-4964-8DCA-77071A8B4881}"/>
              </a:ext>
            </a:extLst>
          </p:cNvPr>
          <p:cNvSpPr/>
          <p:nvPr/>
        </p:nvSpPr>
        <p:spPr>
          <a:xfrm>
            <a:off x="3133836" y="2598798"/>
            <a:ext cx="4516217" cy="3036370"/>
          </a:xfrm>
          <a:custGeom>
            <a:avLst/>
            <a:gdLst>
              <a:gd name="connsiteX0" fmla="*/ 0 w 3783330"/>
              <a:gd name="connsiteY0" fmla="*/ 3406140 h 3406140"/>
              <a:gd name="connsiteX1" fmla="*/ 388620 w 3783330"/>
              <a:gd name="connsiteY1" fmla="*/ 2491740 h 3406140"/>
              <a:gd name="connsiteX2" fmla="*/ 937260 w 3783330"/>
              <a:gd name="connsiteY2" fmla="*/ 1668780 h 3406140"/>
              <a:gd name="connsiteX3" fmla="*/ 1565910 w 3783330"/>
              <a:gd name="connsiteY3" fmla="*/ 1062990 h 3406140"/>
              <a:gd name="connsiteX4" fmla="*/ 2811780 w 3783330"/>
              <a:gd name="connsiteY4" fmla="*/ 331470 h 3406140"/>
              <a:gd name="connsiteX5" fmla="*/ 3783330 w 3783330"/>
              <a:gd name="connsiteY5" fmla="*/ 0 h 3406140"/>
              <a:gd name="connsiteX0" fmla="*/ 0 w 3829015"/>
              <a:gd name="connsiteY0" fmla="*/ 3676898 h 3676898"/>
              <a:gd name="connsiteX1" fmla="*/ 388620 w 3829015"/>
              <a:gd name="connsiteY1" fmla="*/ 2762498 h 3676898"/>
              <a:gd name="connsiteX2" fmla="*/ 937260 w 3829015"/>
              <a:gd name="connsiteY2" fmla="*/ 1939538 h 3676898"/>
              <a:gd name="connsiteX3" fmla="*/ 1565910 w 3829015"/>
              <a:gd name="connsiteY3" fmla="*/ 1333748 h 3676898"/>
              <a:gd name="connsiteX4" fmla="*/ 2811780 w 3829015"/>
              <a:gd name="connsiteY4" fmla="*/ 602228 h 3676898"/>
              <a:gd name="connsiteX5" fmla="*/ 3829015 w 3829015"/>
              <a:gd name="connsiteY5" fmla="*/ 0 h 3676898"/>
              <a:gd name="connsiteX0" fmla="*/ 0 w 3829015"/>
              <a:gd name="connsiteY0" fmla="*/ 3676898 h 3676898"/>
              <a:gd name="connsiteX1" fmla="*/ 388620 w 3829015"/>
              <a:gd name="connsiteY1" fmla="*/ 2762498 h 3676898"/>
              <a:gd name="connsiteX2" fmla="*/ 937260 w 3829015"/>
              <a:gd name="connsiteY2" fmla="*/ 1939538 h 3676898"/>
              <a:gd name="connsiteX3" fmla="*/ 1565910 w 3829015"/>
              <a:gd name="connsiteY3" fmla="*/ 1333748 h 3676898"/>
              <a:gd name="connsiteX4" fmla="*/ 2785131 w 3829015"/>
              <a:gd name="connsiteY4" fmla="*/ 451229 h 3676898"/>
              <a:gd name="connsiteX5" fmla="*/ 3829015 w 3829015"/>
              <a:gd name="connsiteY5" fmla="*/ 0 h 3676898"/>
              <a:gd name="connsiteX0" fmla="*/ 0 w 4099041"/>
              <a:gd name="connsiteY0" fmla="*/ 3769227 h 3769227"/>
              <a:gd name="connsiteX1" fmla="*/ 388620 w 4099041"/>
              <a:gd name="connsiteY1" fmla="*/ 2854827 h 3769227"/>
              <a:gd name="connsiteX2" fmla="*/ 937260 w 4099041"/>
              <a:gd name="connsiteY2" fmla="*/ 2031867 h 3769227"/>
              <a:gd name="connsiteX3" fmla="*/ 1565910 w 4099041"/>
              <a:gd name="connsiteY3" fmla="*/ 1426077 h 3769227"/>
              <a:gd name="connsiteX4" fmla="*/ 2785131 w 4099041"/>
              <a:gd name="connsiteY4" fmla="*/ 543558 h 3769227"/>
              <a:gd name="connsiteX5" fmla="*/ 4099041 w 4099041"/>
              <a:gd name="connsiteY5" fmla="*/ 0 h 3769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041" h="3769227">
                <a:moveTo>
                  <a:pt x="0" y="3769227"/>
                </a:moveTo>
                <a:cubicBezTo>
                  <a:pt x="116205" y="3456807"/>
                  <a:pt x="232410" y="3144387"/>
                  <a:pt x="388620" y="2854827"/>
                </a:cubicBezTo>
                <a:cubicBezTo>
                  <a:pt x="544830" y="2565267"/>
                  <a:pt x="741045" y="2269992"/>
                  <a:pt x="937260" y="2031867"/>
                </a:cubicBezTo>
                <a:cubicBezTo>
                  <a:pt x="1133475" y="1793742"/>
                  <a:pt x="1257932" y="1674128"/>
                  <a:pt x="1565910" y="1426077"/>
                </a:cubicBezTo>
                <a:cubicBezTo>
                  <a:pt x="1873888" y="1178026"/>
                  <a:pt x="2415561" y="720723"/>
                  <a:pt x="2785131" y="543558"/>
                </a:cubicBezTo>
                <a:cubicBezTo>
                  <a:pt x="3154701" y="366393"/>
                  <a:pt x="3798051" y="77152"/>
                  <a:pt x="40990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/>
              <p:nvPr/>
            </p:nvSpPr>
            <p:spPr>
              <a:xfrm>
                <a:off x="4146530" y="5561621"/>
                <a:ext cx="469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30" y="5561621"/>
                <a:ext cx="469937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8161D28D-8A65-44E7-97CC-B2DB9E6A35A8}"/>
              </a:ext>
            </a:extLst>
          </p:cNvPr>
          <p:cNvSpPr/>
          <p:nvPr/>
        </p:nvSpPr>
        <p:spPr>
          <a:xfrm>
            <a:off x="4275162" y="4029075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/>
              <p:nvPr/>
            </p:nvSpPr>
            <p:spPr>
              <a:xfrm>
                <a:off x="1828800" y="3803471"/>
                <a:ext cx="570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03471"/>
                <a:ext cx="570028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/>
              <p:nvPr/>
            </p:nvSpPr>
            <p:spPr>
              <a:xfrm>
                <a:off x="5742737" y="5476958"/>
                <a:ext cx="1003736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37" y="5476958"/>
                <a:ext cx="1003736" cy="494815"/>
              </a:xfrm>
              <a:prstGeom prst="rect">
                <a:avLst/>
              </a:prstGeom>
              <a:blipFill>
                <a:blip r:embed="rId8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079C5D-3D8D-479F-8089-A9726460238E}"/>
              </a:ext>
            </a:extLst>
          </p:cNvPr>
          <p:cNvCxnSpPr>
            <a:cxnSpLocks/>
          </p:cNvCxnSpPr>
          <p:nvPr/>
        </p:nvCxnSpPr>
        <p:spPr>
          <a:xfrm>
            <a:off x="2785568" y="2538832"/>
            <a:ext cx="3520509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/>
              <p:nvPr/>
            </p:nvSpPr>
            <p:spPr>
              <a:xfrm>
                <a:off x="1828800" y="2294042"/>
                <a:ext cx="1103828" cy="509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94042"/>
                <a:ext cx="1103828" cy="509050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B8307F6-5F87-45C6-9FE1-EADBC6D51338}"/>
              </a:ext>
            </a:extLst>
          </p:cNvPr>
          <p:cNvSpPr/>
          <p:nvPr/>
        </p:nvSpPr>
        <p:spPr>
          <a:xfrm>
            <a:off x="6018937" y="2495601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5A341A-35C8-4C98-A3CB-2EB185B244DB}"/>
              </a:ext>
            </a:extLst>
          </p:cNvPr>
          <p:cNvSpPr/>
          <p:nvPr/>
        </p:nvSpPr>
        <p:spPr>
          <a:xfrm rot="5400000">
            <a:off x="5132708" y="5241583"/>
            <a:ext cx="122138" cy="1736782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1CDA3FA-54BD-4B28-B3A6-1A77E47FA171}"/>
                  </a:ext>
                </a:extLst>
              </p:cNvPr>
              <p:cNvSpPr/>
              <p:nvPr/>
            </p:nvSpPr>
            <p:spPr>
              <a:xfrm>
                <a:off x="5202255" y="6189464"/>
                <a:ext cx="611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1CDA3FA-54BD-4B28-B3A6-1A77E47F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55" y="6189464"/>
                <a:ext cx="61183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/>
              <p:nvPr/>
            </p:nvSpPr>
            <p:spPr>
              <a:xfrm>
                <a:off x="7758546" y="2633116"/>
                <a:ext cx="3671454" cy="552972"/>
              </a:xfrm>
              <a:prstGeom prst="rect">
                <a:avLst/>
              </a:prstGeom>
              <a:ln w="19050">
                <a:solidFill>
                  <a:srgbClr val="48A6AD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46" y="2633116"/>
                <a:ext cx="3671454" cy="5529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/>
              <p:nvPr/>
            </p:nvSpPr>
            <p:spPr>
              <a:xfrm>
                <a:off x="6244605" y="1777699"/>
                <a:ext cx="2032864" cy="43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05" y="1777699"/>
                <a:ext cx="2032864" cy="43947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EB8307F6-5F87-45C6-9FE1-EADBC6D51338}"/>
              </a:ext>
            </a:extLst>
          </p:cNvPr>
          <p:cNvSpPr/>
          <p:nvPr/>
        </p:nvSpPr>
        <p:spPr>
          <a:xfrm>
            <a:off x="7507288" y="2760172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/>
              <p:nvPr/>
            </p:nvSpPr>
            <p:spPr>
              <a:xfrm>
                <a:off x="7222960" y="5499038"/>
                <a:ext cx="763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960" y="5499038"/>
                <a:ext cx="763286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295693" y="4251972"/>
                <a:ext cx="3334374" cy="5068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93" y="4251972"/>
                <a:ext cx="3334374" cy="506870"/>
              </a:xfrm>
              <a:prstGeom prst="rect">
                <a:avLst/>
              </a:prstGeom>
              <a:blipFill>
                <a:blip r:embed="rId1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78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/>
      <p:bldP spid="17" grpId="0"/>
      <p:bldP spid="20" grpId="0"/>
      <p:bldP spid="21" grpId="0" animBg="1"/>
      <p:bldP spid="23" grpId="0" animBg="1"/>
      <p:bldP spid="24" grpId="0"/>
      <p:bldP spid="27" grpId="0" animBg="1"/>
      <p:bldP spid="31" grpId="0"/>
      <p:bldP spid="38" grpId="0" animBg="1"/>
      <p:bldP spid="40" grpId="0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Midpoint </a:t>
            </a:r>
            <a:r>
              <a:rPr lang="en-US" dirty="0"/>
              <a:t>Method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Idea: use the slope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+1/2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Slope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+1/2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we use Euler’s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In summary: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2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in the </a:t>
            </a:r>
            <a:r>
              <a:rPr lang="en-US" dirty="0" err="1" smtClean="0"/>
              <a:t>Runge-Kutta</a:t>
            </a:r>
            <a:r>
              <a:rPr lang="en-US" dirty="0" smtClean="0"/>
              <a:t> way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defines: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Midpoint-method: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3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want to solve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:r>
                  <a:rPr lang="en-US" dirty="0"/>
                  <a:t>the </a:t>
                </a:r>
                <a:r>
                  <a:rPr lang="en-US" dirty="0" err="1"/>
                  <a:t>Runge-Kutta</a:t>
                </a:r>
                <a:r>
                  <a:rPr lang="en-US" dirty="0"/>
                  <a:t> </a:t>
                </a:r>
                <a:r>
                  <a:rPr lang="en-US" dirty="0" smtClean="0"/>
                  <a:t>midpoint </a:t>
                </a:r>
                <a:r>
                  <a:rPr lang="en-US" dirty="0"/>
                  <a:t>method</a:t>
                </a:r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organize the calculations in a table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246252"/>
                  </p:ext>
                </p:extLst>
              </p:nvPr>
            </p:nvGraphicFramePr>
            <p:xfrm>
              <a:off x="4267200" y="2661920"/>
              <a:ext cx="70612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300">
                      <a:extLst>
                        <a:ext uri="{9D8B030D-6E8A-4147-A177-3AD203B41FA5}">
                          <a16:colId xmlns:a16="http://schemas.microsoft.com/office/drawing/2014/main" val="1813497036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3504865239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4038891141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748821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390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8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0.10100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1.0202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911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0.21204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0.33942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1.0881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025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0.49923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0.69400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1.2269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673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0.95213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1.2685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1.4806   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070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1.6965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2.2142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1.9234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134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246252"/>
                  </p:ext>
                </p:extLst>
              </p:nvPr>
            </p:nvGraphicFramePr>
            <p:xfrm>
              <a:off x="4267200" y="2661920"/>
              <a:ext cx="70612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300">
                      <a:extLst>
                        <a:ext uri="{9D8B030D-6E8A-4147-A177-3AD203B41FA5}">
                          <a16:colId xmlns:a16="http://schemas.microsoft.com/office/drawing/2014/main" val="1813497036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3504865239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4038891141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748821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0" t="-1639" r="-30103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0" t="-1639" r="-20103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84" t="-1639" r="-10173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345" t="-1639" r="-1379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390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8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0.10100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1.0202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911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0.21204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0.33942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1.0881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025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0.49923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0.69400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1.2269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673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0.95213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1.2685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1.4806   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070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1.6965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2.2142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1.9234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134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8551" y="2514600"/>
                <a:ext cx="1655646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1" y="2514600"/>
                <a:ext cx="1655646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8551" y="3796242"/>
                <a:ext cx="1578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1" y="3796242"/>
                <a:ext cx="157857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8551" y="4169171"/>
                <a:ext cx="294529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1" y="4169171"/>
                <a:ext cx="2945293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8551" y="4812268"/>
                <a:ext cx="1870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1" y="4812268"/>
                <a:ext cx="18701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09600" y="3762745"/>
            <a:ext cx="3200400" cy="1571255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7595016" cy="426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1992" y="171994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992" y="1719943"/>
                <a:ext cx="5138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580043" y="5867400"/>
                <a:ext cx="4495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043" y="5867400"/>
                <a:ext cx="4495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72400" y="2048558"/>
                <a:ext cx="3216778" cy="512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048558"/>
                <a:ext cx="3216778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6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Octave Code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5C464-7325-4CCE-94FD-775BF585B406}"/>
              </a:ext>
            </a:extLst>
          </p:cNvPr>
          <p:cNvSpPr/>
          <p:nvPr/>
        </p:nvSpPr>
        <p:spPr>
          <a:xfrm>
            <a:off x="609600" y="1600200"/>
            <a:ext cx="4506686" cy="3962399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function [t, w] = </a:t>
            </a:r>
            <a:r>
              <a:rPr lang="en-CA" dirty="0" err="1">
                <a:solidFill>
                  <a:schemeClr val="tx1"/>
                </a:solidFill>
              </a:rPr>
              <a:t>RK_trap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f,to,yo,h,n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r>
              <a:rPr lang="en-CA" dirty="0">
                <a:solidFill>
                  <a:schemeClr val="tx1"/>
                </a:solidFill>
              </a:rPr>
              <a:t>  </a:t>
            </a:r>
          </a:p>
          <a:p>
            <a:r>
              <a:rPr lang="en-CA" dirty="0">
                <a:solidFill>
                  <a:schemeClr val="tx1"/>
                </a:solidFill>
              </a:rPr>
              <a:t>  w=[</a:t>
            </a:r>
            <a:r>
              <a:rPr lang="en-CA" dirty="0" err="1">
                <a:solidFill>
                  <a:schemeClr val="tx1"/>
                </a:solidFill>
              </a:rPr>
              <a:t>yo</a:t>
            </a:r>
            <a:r>
              <a:rPr lang="en-CA" dirty="0">
                <a:solidFill>
                  <a:schemeClr val="tx1"/>
                </a:solidFill>
              </a:rPr>
              <a:t>];</a:t>
            </a:r>
          </a:p>
          <a:p>
            <a:r>
              <a:rPr lang="en-CA" dirty="0">
                <a:solidFill>
                  <a:schemeClr val="tx1"/>
                </a:solidFill>
              </a:rPr>
              <a:t>  t=[to];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for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1:n</a:t>
            </a:r>
          </a:p>
          <a:p>
            <a:r>
              <a:rPr lang="en-CA" dirty="0">
                <a:solidFill>
                  <a:schemeClr val="tx1"/>
                </a:solidFill>
              </a:rPr>
              <a:t>    k1=f(t(end),w(end</a:t>
            </a:r>
            <a:r>
              <a:rPr lang="en-CA" dirty="0" smtClean="0">
                <a:solidFill>
                  <a:schemeClr val="tx1"/>
                </a:solidFill>
              </a:rPr>
              <a:t>));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  k2=f(t(end)+</a:t>
            </a:r>
            <a:r>
              <a:rPr lang="en-CA" dirty="0" err="1">
                <a:solidFill>
                  <a:schemeClr val="tx1"/>
                </a:solidFill>
              </a:rPr>
              <a:t>h,w</a:t>
            </a:r>
            <a:r>
              <a:rPr lang="en-CA" dirty="0">
                <a:solidFill>
                  <a:schemeClr val="tx1"/>
                </a:solidFill>
              </a:rPr>
              <a:t>(end)+k1*h</a:t>
            </a:r>
            <a:r>
              <a:rPr lang="en-CA" dirty="0" smtClean="0">
                <a:solidFill>
                  <a:schemeClr val="tx1"/>
                </a:solidFill>
              </a:rPr>
              <a:t>);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  w=[w w(end)+h/2*(k1+k2)];</a:t>
            </a:r>
          </a:p>
          <a:p>
            <a:r>
              <a:rPr lang="en-CA" dirty="0">
                <a:solidFill>
                  <a:schemeClr val="tx1"/>
                </a:solidFill>
              </a:rPr>
              <a:t>    t=[t t(end)+h];</a:t>
            </a:r>
          </a:p>
          <a:p>
            <a:r>
              <a:rPr lang="en-CA" dirty="0">
                <a:solidFill>
                  <a:schemeClr val="tx1"/>
                </a:solidFill>
              </a:rPr>
              <a:t>  </a:t>
            </a:r>
            <a:r>
              <a:rPr lang="en-CA" dirty="0" err="1">
                <a:solidFill>
                  <a:schemeClr val="tx1"/>
                </a:solidFill>
              </a:rPr>
              <a:t>endfor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</a:t>
            </a:r>
          </a:p>
          <a:p>
            <a:r>
              <a:rPr lang="en-CA" dirty="0" err="1">
                <a:solidFill>
                  <a:schemeClr val="tx1"/>
                </a:solidFill>
              </a:rPr>
              <a:t>endfunction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89A60-80B5-4120-A450-F36281A422F1}"/>
              </a:ext>
            </a:extLst>
          </p:cNvPr>
          <p:cNvSpPr/>
          <p:nvPr/>
        </p:nvSpPr>
        <p:spPr>
          <a:xfrm>
            <a:off x="6096000" y="1607575"/>
            <a:ext cx="4876800" cy="3955025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function [t, w] = </a:t>
            </a:r>
            <a:r>
              <a:rPr lang="en-CA" dirty="0" err="1">
                <a:solidFill>
                  <a:schemeClr val="tx1"/>
                </a:solidFill>
              </a:rPr>
              <a:t>RK_mid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f,to,yo,h,n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r>
              <a:rPr lang="en-CA" dirty="0">
                <a:solidFill>
                  <a:schemeClr val="tx1"/>
                </a:solidFill>
              </a:rPr>
              <a:t>  </a:t>
            </a:r>
          </a:p>
          <a:p>
            <a:r>
              <a:rPr lang="en-CA" dirty="0">
                <a:solidFill>
                  <a:schemeClr val="tx1"/>
                </a:solidFill>
              </a:rPr>
              <a:t>  w=[</a:t>
            </a:r>
            <a:r>
              <a:rPr lang="en-CA" dirty="0" err="1">
                <a:solidFill>
                  <a:schemeClr val="tx1"/>
                </a:solidFill>
              </a:rPr>
              <a:t>yo</a:t>
            </a:r>
            <a:r>
              <a:rPr lang="en-CA" dirty="0">
                <a:solidFill>
                  <a:schemeClr val="tx1"/>
                </a:solidFill>
              </a:rPr>
              <a:t>];</a:t>
            </a:r>
          </a:p>
          <a:p>
            <a:r>
              <a:rPr lang="en-CA" dirty="0">
                <a:solidFill>
                  <a:schemeClr val="tx1"/>
                </a:solidFill>
              </a:rPr>
              <a:t>  t=[to];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for </a:t>
            </a:r>
            <a:r>
              <a:rPr lang="en-CA" dirty="0" err="1">
                <a:solidFill>
                  <a:schemeClr val="tx1"/>
                </a:solidFill>
              </a:rPr>
              <a:t>i</a:t>
            </a:r>
            <a:r>
              <a:rPr lang="en-CA" dirty="0">
                <a:solidFill>
                  <a:schemeClr val="tx1"/>
                </a:solidFill>
              </a:rPr>
              <a:t> = 1:n</a:t>
            </a:r>
          </a:p>
          <a:p>
            <a:r>
              <a:rPr lang="en-CA" dirty="0">
                <a:solidFill>
                  <a:schemeClr val="tx1"/>
                </a:solidFill>
              </a:rPr>
              <a:t>    k1=f(t(end),w(end</a:t>
            </a:r>
            <a:r>
              <a:rPr lang="en-CA" dirty="0" smtClean="0">
                <a:solidFill>
                  <a:schemeClr val="tx1"/>
                </a:solidFill>
              </a:rPr>
              <a:t>));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  k2=f(t(end)+h/2,w(end)+h/2*k1</a:t>
            </a:r>
            <a:r>
              <a:rPr lang="en-CA" dirty="0" smtClean="0">
                <a:solidFill>
                  <a:schemeClr val="tx1"/>
                </a:solidFill>
              </a:rPr>
              <a:t>);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  w=[w w(end)+h*k2];</a:t>
            </a:r>
          </a:p>
          <a:p>
            <a:r>
              <a:rPr lang="en-CA" dirty="0">
                <a:solidFill>
                  <a:schemeClr val="tx1"/>
                </a:solidFill>
              </a:rPr>
              <a:t>    t=[t t(end)+h];</a:t>
            </a:r>
          </a:p>
          <a:p>
            <a:r>
              <a:rPr lang="en-CA" dirty="0">
                <a:solidFill>
                  <a:schemeClr val="tx1"/>
                </a:solidFill>
              </a:rPr>
              <a:t>  </a:t>
            </a:r>
            <a:r>
              <a:rPr lang="en-CA" dirty="0" err="1">
                <a:solidFill>
                  <a:schemeClr val="tx1"/>
                </a:solidFill>
              </a:rPr>
              <a:t>endfor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 </a:t>
            </a:r>
          </a:p>
          <a:p>
            <a:r>
              <a:rPr lang="en-CA" dirty="0" err="1">
                <a:solidFill>
                  <a:schemeClr val="tx1"/>
                </a:solidFill>
              </a:rPr>
              <a:t>endfunction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study the convergence of these IVP solvers we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various step sizes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and compare the numerical solutions with the exact 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6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1" y="2036506"/>
                <a:ext cx="471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2036506"/>
                <a:ext cx="4713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 rot="16200000">
                <a:off x="-1326216" y="3820221"/>
                <a:ext cx="32868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48A6AD"/>
                    </a:solidFill>
                  </a:rPr>
                  <a:t>True Error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48A6AD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26216" y="3820221"/>
                <a:ext cx="3286862" cy="523220"/>
              </a:xfrm>
              <a:prstGeom prst="rect">
                <a:avLst/>
              </a:prstGeom>
              <a:blipFill>
                <a:blip r:embed="rId4"/>
                <a:stretch>
                  <a:fillRect l="-10465" r="-32558" b="-38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6200000">
                <a:off x="4565791" y="3841115"/>
                <a:ext cx="3290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48A6AD"/>
                    </a:solidFill>
                  </a:rPr>
                  <a:t>True Error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48A6AD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65791" y="3841115"/>
                <a:ext cx="3290068" cy="523220"/>
              </a:xfrm>
              <a:prstGeom prst="rect">
                <a:avLst/>
              </a:prstGeom>
              <a:blipFill>
                <a:blip r:embed="rId5"/>
                <a:stretch>
                  <a:fillRect l="-11628" r="-32558" b="-3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752600" y="1431296"/>
            <a:ext cx="3464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48A6AD"/>
                </a:solidFill>
              </a:rPr>
              <a:t>Runge-Kutta</a:t>
            </a:r>
            <a:r>
              <a:rPr lang="en-US" sz="2800" dirty="0" smtClean="0">
                <a:solidFill>
                  <a:srgbClr val="48A6AD"/>
                </a:solidFill>
              </a:rPr>
              <a:t> Trapezoid</a:t>
            </a:r>
            <a:endParaRPr lang="en-US" sz="2800" dirty="0">
              <a:solidFill>
                <a:srgbClr val="48A6A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71786" y="1412578"/>
            <a:ext cx="3410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48A6AD"/>
                </a:solidFill>
              </a:rPr>
              <a:t>Runge-Kutta</a:t>
            </a:r>
            <a:r>
              <a:rPr lang="en-US" sz="2800" dirty="0" smtClean="0">
                <a:solidFill>
                  <a:srgbClr val="48A6AD"/>
                </a:solidFill>
              </a:rPr>
              <a:t> Midpoint</a:t>
            </a:r>
            <a:endParaRPr lang="en-US" sz="2800" dirty="0">
              <a:solidFill>
                <a:srgbClr val="48A6AD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47800" y="3348508"/>
            <a:ext cx="4038600" cy="2274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48260" y="4833707"/>
                <a:ext cx="2509918" cy="528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≅0.08</m:t>
                          </m:r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1.945</m:t>
                          </m:r>
                        </m:sup>
                      </m:sSup>
                    </m:oMath>
                  </m:oMathPara>
                </a14:m>
                <a:endParaRPr lang="en-CA" sz="28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260" y="4833707"/>
                <a:ext cx="2509918" cy="528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05000" y="3368158"/>
                <a:ext cx="18932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368158"/>
                <a:ext cx="18932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315200" y="3143850"/>
            <a:ext cx="4010378" cy="2342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815660" y="4609399"/>
                <a:ext cx="25099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≅0.55</m:t>
                          </m:r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1.976</m:t>
                          </m:r>
                        </m:sup>
                      </m:sSup>
                    </m:oMath>
                  </m:oMathPara>
                </a14:m>
                <a:endParaRPr lang="en-CA" sz="28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660" y="4609399"/>
                <a:ext cx="25099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41612" y="2057400"/>
                <a:ext cx="471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612" y="2057400"/>
                <a:ext cx="47134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696200" y="3286780"/>
                <a:ext cx="18932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286780"/>
                <a:ext cx="18932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9438" y="2575560"/>
            <a:ext cx="5587762" cy="3139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" y="2590800"/>
            <a:ext cx="5560637" cy="3124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32011" y="5947069"/>
            <a:ext cx="6654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8A6AD"/>
                </a:solidFill>
              </a:rPr>
              <a:t>Both methods are examples of RK2 methods</a:t>
            </a:r>
            <a:endParaRPr lang="en-US" sz="28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</a:t>
            </a:r>
            <a:r>
              <a:rPr lang="en-US" dirty="0"/>
              <a:t>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learned only one IVP solver: Euler’s method</a:t>
            </a:r>
            <a:endParaRPr lang="en-CA" dirty="0"/>
          </a:p>
          <a:p>
            <a:r>
              <a:rPr lang="en-US" dirty="0" smtClean="0"/>
              <a:t>Euler’s method is not precise at all (global truncation error is in first order in the step size)</a:t>
            </a:r>
          </a:p>
          <a:p>
            <a:r>
              <a:rPr lang="en-US" dirty="0" smtClean="0"/>
              <a:t>Several strategies exist to derive high order IVP solvers</a:t>
            </a:r>
          </a:p>
          <a:p>
            <a:r>
              <a:rPr lang="en-US" dirty="0" smtClean="0"/>
              <a:t>A popular family of methods are the </a:t>
            </a:r>
            <a:r>
              <a:rPr lang="en-US" dirty="0" err="1" smtClean="0"/>
              <a:t>Runge-Kutta</a:t>
            </a:r>
            <a:r>
              <a:rPr lang="en-US" dirty="0" smtClean="0"/>
              <a:t> family</a:t>
            </a:r>
          </a:p>
          <a:p>
            <a:r>
              <a:rPr lang="en-US" dirty="0" smtClean="0"/>
              <a:t>In this first lecture on </a:t>
            </a:r>
            <a:r>
              <a:rPr lang="en-US" dirty="0" err="1" smtClean="0"/>
              <a:t>Runge-Kutta</a:t>
            </a:r>
            <a:r>
              <a:rPr lang="en-US" dirty="0" smtClean="0"/>
              <a:t> methods we present an intuitive approach to them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344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Truncation Error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 the RK2 methods are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the error estimation according the Richardson error formula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two approximations produced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with two step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2057400"/>
                <a:ext cx="2791084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57400"/>
                <a:ext cx="2791084" cy="1664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6847811"/>
                  </p:ext>
                </p:extLst>
              </p:nvPr>
            </p:nvGraphicFramePr>
            <p:xfrm>
              <a:off x="4351866" y="1802674"/>
              <a:ext cx="235373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867">
                      <a:extLst>
                        <a:ext uri="{9D8B030D-6E8A-4147-A177-3AD203B41FA5}">
                          <a16:colId xmlns:a16="http://schemas.microsoft.com/office/drawing/2014/main" val="3638390713"/>
                        </a:ext>
                      </a:extLst>
                    </a:gridCol>
                    <a:gridCol w="1176867">
                      <a:extLst>
                        <a:ext uri="{9D8B030D-6E8A-4147-A177-3AD203B41FA5}">
                          <a16:colId xmlns:a16="http://schemas.microsoft.com/office/drawing/2014/main" val="39214461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607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1857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1.0202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448006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1.0881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05108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1.2269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5485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1.4806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242596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1.9234</a:t>
                          </a:r>
                          <a:endParaRPr lang="en-CA" sz="18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546940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6847811"/>
                  </p:ext>
                </p:extLst>
              </p:nvPr>
            </p:nvGraphicFramePr>
            <p:xfrm>
              <a:off x="4351866" y="1802674"/>
              <a:ext cx="235373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867">
                      <a:extLst>
                        <a:ext uri="{9D8B030D-6E8A-4147-A177-3AD203B41FA5}">
                          <a16:colId xmlns:a16="http://schemas.microsoft.com/office/drawing/2014/main" val="3638390713"/>
                        </a:ext>
                      </a:extLst>
                    </a:gridCol>
                    <a:gridCol w="1176867">
                      <a:extLst>
                        <a:ext uri="{9D8B030D-6E8A-4147-A177-3AD203B41FA5}">
                          <a16:colId xmlns:a16="http://schemas.microsoft.com/office/drawing/2014/main" val="39214461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1639" r="-102062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36" t="-1639" r="-2591" b="-6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7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1857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1.0202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448006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1.0881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05108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1.2269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5485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1.4806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242596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1.9234</a:t>
                          </a:r>
                          <a:endParaRPr lang="en-CA" sz="18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546940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65142"/>
                  </p:ext>
                </p:extLst>
              </p:nvPr>
            </p:nvGraphicFramePr>
            <p:xfrm>
              <a:off x="7628466" y="1802674"/>
              <a:ext cx="2353734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867">
                      <a:extLst>
                        <a:ext uri="{9D8B030D-6E8A-4147-A177-3AD203B41FA5}">
                          <a16:colId xmlns:a16="http://schemas.microsoft.com/office/drawing/2014/main" val="3638390713"/>
                        </a:ext>
                      </a:extLst>
                    </a:gridCol>
                    <a:gridCol w="1176867">
                      <a:extLst>
                        <a:ext uri="{9D8B030D-6E8A-4147-A177-3AD203B41FA5}">
                          <a16:colId xmlns:a16="http://schemas.microsoft.com/office/drawing/2014/main" val="39214461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607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1857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1.0050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448006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1.0205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05108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1.0478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5485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1.0894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242596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1.1487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546940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1.2304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05086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1.3409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897476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1.4885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392604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1.6837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62667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1.9400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1730221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65142"/>
                  </p:ext>
                </p:extLst>
              </p:nvPr>
            </p:nvGraphicFramePr>
            <p:xfrm>
              <a:off x="7628466" y="1802674"/>
              <a:ext cx="2353734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867">
                      <a:extLst>
                        <a:ext uri="{9D8B030D-6E8A-4147-A177-3AD203B41FA5}">
                          <a16:colId xmlns:a16="http://schemas.microsoft.com/office/drawing/2014/main" val="3638390713"/>
                        </a:ext>
                      </a:extLst>
                    </a:gridCol>
                    <a:gridCol w="1176867">
                      <a:extLst>
                        <a:ext uri="{9D8B030D-6E8A-4147-A177-3AD203B41FA5}">
                          <a16:colId xmlns:a16="http://schemas.microsoft.com/office/drawing/2014/main" val="39214461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5" t="-1639" r="-101546" b="-1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036" t="-1639" r="-2073" b="-1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7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1.0000</a:t>
                          </a:r>
                          <a:endParaRPr lang="en-US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1857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1.0050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448006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1.0205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05108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1.0478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5485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1.0894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242596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1.1487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546940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1.2304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05086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1.3409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897476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1.4885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392604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 1.6837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62667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CA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1.9400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1730221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0229" y="4648200"/>
                <a:ext cx="4415889" cy="91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CA" sz="2400" dirty="0"/>
                                <m:t>1.9400</m:t>
                              </m:r>
                              <m:r>
                                <m:rPr>
                                  <m:nor/>
                                </m:rPr>
                                <a:rPr lang="en-CA" sz="2400" dirty="0">
                                  <a:solidFill>
                                    <a:schemeClr val="dk1"/>
                                  </a:solidFill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1.9234</m:t>
                              </m:r>
                              <m:r>
                                <m:rPr>
                                  <m:nor/>
                                </m:rPr>
                                <a:rPr lang="en-CA" sz="2400" dirty="0">
                                  <a:solidFill>
                                    <a:schemeClr val="dk1"/>
                                  </a:solidFill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0.006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4648200"/>
                <a:ext cx="4415889" cy="914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2000" y="5749265"/>
                <a:ext cx="3078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(1)≅</m:t>
                      </m:r>
                      <m:r>
                        <m:rPr>
                          <m:nor/>
                        </m:rPr>
                        <a:rPr lang="en-CA" sz="2400"/>
                        <m:t>1.94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0.006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749265"/>
                <a:ext cx="307853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0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presented two examples of </a:t>
            </a:r>
            <a:r>
              <a:rPr lang="en-US" dirty="0" err="1" smtClean="0"/>
              <a:t>Runge-Kutta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The trapezoid IVP solver</a:t>
            </a:r>
          </a:p>
          <a:p>
            <a:pPr lvl="1"/>
            <a:r>
              <a:rPr lang="en-US" dirty="0" smtClean="0"/>
              <a:t>The midpoint IVP solver</a:t>
            </a:r>
          </a:p>
          <a:p>
            <a:r>
              <a:rPr lang="en-US" dirty="0" smtClean="0"/>
              <a:t>Both methods are examples of so-called RK2 methods</a:t>
            </a:r>
          </a:p>
          <a:p>
            <a:r>
              <a:rPr lang="en-US" dirty="0" smtClean="0"/>
              <a:t>The global truncation error of these methods is in second order in the step size</a:t>
            </a:r>
          </a:p>
          <a:p>
            <a:r>
              <a:rPr lang="en-US" dirty="0" smtClean="0"/>
              <a:t>Richardson's error formula can be used to estimate the global truncation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70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</a:t>
            </a:r>
            <a:r>
              <a:rPr lang="en-US" dirty="0"/>
              <a:t>i</a:t>
            </a:r>
            <a:r>
              <a:rPr lang="en-US" dirty="0" smtClean="0"/>
              <a:t>dea of </a:t>
            </a:r>
            <a:r>
              <a:rPr lang="en-US" dirty="0" err="1" smtClean="0"/>
              <a:t>Runge-Kutta</a:t>
            </a:r>
            <a:r>
              <a:rPr lang="en-US" dirty="0" smtClean="0"/>
              <a:t> methods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Euler’s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73C9D1-AE5F-41C5-B416-0E0CF33A756C}"/>
              </a:ext>
            </a:extLst>
          </p:cNvPr>
          <p:cNvCxnSpPr>
            <a:cxnSpLocks/>
          </p:cNvCxnSpPr>
          <p:nvPr/>
        </p:nvCxnSpPr>
        <p:spPr>
          <a:xfrm flipV="1">
            <a:off x="2175686" y="2582879"/>
            <a:ext cx="2072709" cy="1806242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1B2E0B-8BD8-4AD2-A40A-55829EE0383F}"/>
              </a:ext>
            </a:extLst>
          </p:cNvPr>
          <p:cNvCxnSpPr>
            <a:cxnSpLocks/>
          </p:cNvCxnSpPr>
          <p:nvPr/>
        </p:nvCxnSpPr>
        <p:spPr>
          <a:xfrm flipV="1">
            <a:off x="2175686" y="3464731"/>
            <a:ext cx="1061085" cy="924390"/>
          </a:xfrm>
          <a:prstGeom prst="line">
            <a:avLst/>
          </a:prstGeom>
          <a:ln w="3810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72E0F3-478D-48FE-8ABF-B5618B963944}"/>
              </a:ext>
            </a:extLst>
          </p:cNvPr>
          <p:cNvCxnSpPr/>
          <p:nvPr/>
        </p:nvCxnSpPr>
        <p:spPr>
          <a:xfrm>
            <a:off x="957501" y="5410200"/>
            <a:ext cx="4446122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199D8D-E395-4186-A1A2-7D9D316EECB5}"/>
              </a:ext>
            </a:extLst>
          </p:cNvPr>
          <p:cNvCxnSpPr>
            <a:cxnSpLocks/>
          </p:cNvCxnSpPr>
          <p:nvPr/>
        </p:nvCxnSpPr>
        <p:spPr>
          <a:xfrm flipV="1">
            <a:off x="1167759" y="2292350"/>
            <a:ext cx="24397" cy="4007639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/>
              <p:nvPr/>
            </p:nvSpPr>
            <p:spPr>
              <a:xfrm>
                <a:off x="5212160" y="5481679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160" y="5481679"/>
                <a:ext cx="3829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E5325D-58DD-44D3-A165-221044851A27}"/>
              </a:ext>
            </a:extLst>
          </p:cNvPr>
          <p:cNvCxnSpPr>
            <a:cxnSpLocks/>
          </p:cNvCxnSpPr>
          <p:nvPr/>
        </p:nvCxnSpPr>
        <p:spPr>
          <a:xfrm>
            <a:off x="957501" y="3926926"/>
            <a:ext cx="1917753" cy="1175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B403EB-D368-44B6-B2B4-B570DD72CC1F}"/>
              </a:ext>
            </a:extLst>
          </p:cNvPr>
          <p:cNvCxnSpPr>
            <a:cxnSpLocks/>
          </p:cNvCxnSpPr>
          <p:nvPr/>
        </p:nvCxnSpPr>
        <p:spPr>
          <a:xfrm flipV="1">
            <a:off x="2709086" y="3701535"/>
            <a:ext cx="0" cy="1831989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/>
              <p:nvPr/>
            </p:nvSpPr>
            <p:spPr>
              <a:xfrm>
                <a:off x="2070445" y="3171511"/>
                <a:ext cx="1141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445" y="3171511"/>
                <a:ext cx="114159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CAE844EB-09C4-4964-8DCA-77071A8B4881}"/>
              </a:ext>
            </a:extLst>
          </p:cNvPr>
          <p:cNvSpPr/>
          <p:nvPr/>
        </p:nvSpPr>
        <p:spPr>
          <a:xfrm>
            <a:off x="1398121" y="2686051"/>
            <a:ext cx="3783330" cy="3406140"/>
          </a:xfrm>
          <a:custGeom>
            <a:avLst/>
            <a:gdLst>
              <a:gd name="connsiteX0" fmla="*/ 0 w 3783330"/>
              <a:gd name="connsiteY0" fmla="*/ 3406140 h 3406140"/>
              <a:gd name="connsiteX1" fmla="*/ 388620 w 3783330"/>
              <a:gd name="connsiteY1" fmla="*/ 2491740 h 3406140"/>
              <a:gd name="connsiteX2" fmla="*/ 937260 w 3783330"/>
              <a:gd name="connsiteY2" fmla="*/ 1668780 h 3406140"/>
              <a:gd name="connsiteX3" fmla="*/ 1565910 w 3783330"/>
              <a:gd name="connsiteY3" fmla="*/ 1062990 h 3406140"/>
              <a:gd name="connsiteX4" fmla="*/ 2811780 w 3783330"/>
              <a:gd name="connsiteY4" fmla="*/ 331470 h 3406140"/>
              <a:gd name="connsiteX5" fmla="*/ 3783330 w 3783330"/>
              <a:gd name="connsiteY5" fmla="*/ 0 h 340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3330" h="3406140">
                <a:moveTo>
                  <a:pt x="0" y="3406140"/>
                </a:moveTo>
                <a:cubicBezTo>
                  <a:pt x="116205" y="3093720"/>
                  <a:pt x="232410" y="2781300"/>
                  <a:pt x="388620" y="2491740"/>
                </a:cubicBezTo>
                <a:cubicBezTo>
                  <a:pt x="544830" y="2202180"/>
                  <a:pt x="741045" y="1906905"/>
                  <a:pt x="937260" y="1668780"/>
                </a:cubicBezTo>
                <a:cubicBezTo>
                  <a:pt x="1133475" y="1430655"/>
                  <a:pt x="1253490" y="1285875"/>
                  <a:pt x="1565910" y="1062990"/>
                </a:cubicBezTo>
                <a:cubicBezTo>
                  <a:pt x="1878330" y="840105"/>
                  <a:pt x="2442210" y="508635"/>
                  <a:pt x="2811780" y="331470"/>
                </a:cubicBezTo>
                <a:cubicBezTo>
                  <a:pt x="3181350" y="154305"/>
                  <a:pt x="3482340" y="77152"/>
                  <a:pt x="37833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/>
              <p:nvPr/>
            </p:nvSpPr>
            <p:spPr>
              <a:xfrm>
                <a:off x="2470350" y="5533524"/>
                <a:ext cx="469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50" y="5533524"/>
                <a:ext cx="469937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161D28D-8A65-44E7-97CC-B2DB9E6A35A8}"/>
              </a:ext>
            </a:extLst>
          </p:cNvPr>
          <p:cNvSpPr/>
          <p:nvPr/>
        </p:nvSpPr>
        <p:spPr>
          <a:xfrm>
            <a:off x="2666631" y="3888066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/>
              <p:nvPr/>
            </p:nvSpPr>
            <p:spPr>
              <a:xfrm>
                <a:off x="283242" y="3657233"/>
                <a:ext cx="570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42" y="3657233"/>
                <a:ext cx="570028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/>
              <p:nvPr/>
            </p:nvSpPr>
            <p:spPr>
              <a:xfrm>
                <a:off x="3685055" y="5553158"/>
                <a:ext cx="763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55" y="5553158"/>
                <a:ext cx="76328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D2573D-B86C-4F67-BFEF-D74CF521971E}"/>
              </a:ext>
            </a:extLst>
          </p:cNvPr>
          <p:cNvCxnSpPr>
            <a:cxnSpLocks/>
          </p:cNvCxnSpPr>
          <p:nvPr/>
        </p:nvCxnSpPr>
        <p:spPr>
          <a:xfrm flipV="1">
            <a:off x="4004486" y="2686051"/>
            <a:ext cx="0" cy="2847473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079C5D-3D8D-479F-8089-A9726460238E}"/>
              </a:ext>
            </a:extLst>
          </p:cNvPr>
          <p:cNvCxnSpPr>
            <a:cxnSpLocks/>
          </p:cNvCxnSpPr>
          <p:nvPr/>
        </p:nvCxnSpPr>
        <p:spPr>
          <a:xfrm flipV="1">
            <a:off x="998722" y="2782911"/>
            <a:ext cx="3249673" cy="1141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/>
              <p:nvPr/>
            </p:nvSpPr>
            <p:spPr>
              <a:xfrm>
                <a:off x="246524" y="2511028"/>
                <a:ext cx="863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4" y="2511028"/>
                <a:ext cx="863377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EB8307F6-5F87-45C6-9FE1-EADBC6D51338}"/>
              </a:ext>
            </a:extLst>
          </p:cNvPr>
          <p:cNvSpPr/>
          <p:nvPr/>
        </p:nvSpPr>
        <p:spPr>
          <a:xfrm>
            <a:off x="3961255" y="2739680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F1F60E-64F6-4837-8DA9-BB3A72E006E7}"/>
              </a:ext>
            </a:extLst>
          </p:cNvPr>
          <p:cNvCxnSpPr>
            <a:cxnSpLocks/>
          </p:cNvCxnSpPr>
          <p:nvPr/>
        </p:nvCxnSpPr>
        <p:spPr>
          <a:xfrm>
            <a:off x="2759717" y="3926926"/>
            <a:ext cx="1488678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195A341A-35C8-4C98-A3CB-2EB185B244DB}"/>
              </a:ext>
            </a:extLst>
          </p:cNvPr>
          <p:cNvSpPr/>
          <p:nvPr/>
        </p:nvSpPr>
        <p:spPr>
          <a:xfrm rot="5400000">
            <a:off x="3319270" y="5436804"/>
            <a:ext cx="122138" cy="1350043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1CDA3FA-54BD-4B28-B3A6-1A77E47FA171}"/>
                  </a:ext>
                </a:extLst>
              </p:cNvPr>
              <p:cNvSpPr/>
              <p:nvPr/>
            </p:nvSpPr>
            <p:spPr>
              <a:xfrm>
                <a:off x="3212040" y="6318687"/>
                <a:ext cx="369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1CDA3FA-54BD-4B28-B3A6-1A77E47F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40" y="6318687"/>
                <a:ext cx="36978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>
            <a:extLst>
              <a:ext uri="{FF2B5EF4-FFF2-40B4-BE49-F238E27FC236}">
                <a16:creationId xmlns:a16="http://schemas.microsoft.com/office/drawing/2014/main" id="{9DB3505B-61DD-45C2-99AB-559598F7C096}"/>
              </a:ext>
            </a:extLst>
          </p:cNvPr>
          <p:cNvSpPr/>
          <p:nvPr/>
        </p:nvSpPr>
        <p:spPr>
          <a:xfrm>
            <a:off x="4355373" y="2782911"/>
            <a:ext cx="122138" cy="1155994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6B96B5-7E84-4C68-8ACA-2FAA95AC5F90}"/>
                  </a:ext>
                </a:extLst>
              </p:cNvPr>
              <p:cNvSpPr/>
              <p:nvPr/>
            </p:nvSpPr>
            <p:spPr>
              <a:xfrm>
                <a:off x="4448341" y="3171511"/>
                <a:ext cx="1340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6B96B5-7E84-4C68-8ACA-2FAA95AC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341" y="3171511"/>
                <a:ext cx="134089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/>
              <p:nvPr/>
            </p:nvSpPr>
            <p:spPr>
              <a:xfrm>
                <a:off x="3063084" y="4224805"/>
                <a:ext cx="2698816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8A6AD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084" y="4224805"/>
                <a:ext cx="2698816" cy="400110"/>
              </a:xfrm>
              <a:prstGeom prst="rect">
                <a:avLst/>
              </a:prstGeom>
              <a:blipFill>
                <a:blip r:embed="rId11"/>
                <a:stretch>
                  <a:fillRect b="-10145"/>
                </a:stretch>
              </a:blipFill>
              <a:ln w="19050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CA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73C9D1-AE5F-41C5-B416-0E0CF33A756C}"/>
              </a:ext>
            </a:extLst>
          </p:cNvPr>
          <p:cNvCxnSpPr>
            <a:cxnSpLocks/>
          </p:cNvCxnSpPr>
          <p:nvPr/>
        </p:nvCxnSpPr>
        <p:spPr>
          <a:xfrm flipV="1">
            <a:off x="7848560" y="3005667"/>
            <a:ext cx="2357742" cy="1284838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1B2E0B-8BD8-4AD2-A40A-55829EE0383F}"/>
              </a:ext>
            </a:extLst>
          </p:cNvPr>
          <p:cNvCxnSpPr>
            <a:cxnSpLocks/>
          </p:cNvCxnSpPr>
          <p:nvPr/>
        </p:nvCxnSpPr>
        <p:spPr>
          <a:xfrm flipV="1">
            <a:off x="7925649" y="3559541"/>
            <a:ext cx="1259556" cy="709011"/>
          </a:xfrm>
          <a:prstGeom prst="line">
            <a:avLst/>
          </a:prstGeom>
          <a:ln w="3810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72E0F3-478D-48FE-8ABF-B5618B963944}"/>
              </a:ext>
            </a:extLst>
          </p:cNvPr>
          <p:cNvCxnSpPr/>
          <p:nvPr/>
        </p:nvCxnSpPr>
        <p:spPr>
          <a:xfrm>
            <a:off x="6715462" y="5428898"/>
            <a:ext cx="4446122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0199D8D-E395-4186-A1A2-7D9D316EECB5}"/>
              </a:ext>
            </a:extLst>
          </p:cNvPr>
          <p:cNvCxnSpPr>
            <a:cxnSpLocks/>
          </p:cNvCxnSpPr>
          <p:nvPr/>
        </p:nvCxnSpPr>
        <p:spPr>
          <a:xfrm flipV="1">
            <a:off x="6925720" y="2311048"/>
            <a:ext cx="24397" cy="4007639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/>
              <p:nvPr/>
            </p:nvSpPr>
            <p:spPr>
              <a:xfrm>
                <a:off x="10970121" y="5500377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121" y="5500377"/>
                <a:ext cx="38292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E5325D-58DD-44D3-A165-221044851A27}"/>
              </a:ext>
            </a:extLst>
          </p:cNvPr>
          <p:cNvCxnSpPr>
            <a:cxnSpLocks/>
          </p:cNvCxnSpPr>
          <p:nvPr/>
        </p:nvCxnSpPr>
        <p:spPr>
          <a:xfrm>
            <a:off x="6715462" y="3945624"/>
            <a:ext cx="1917753" cy="1175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B403EB-D368-44B6-B2B4-B570DD72CC1F}"/>
              </a:ext>
            </a:extLst>
          </p:cNvPr>
          <p:cNvCxnSpPr>
            <a:cxnSpLocks/>
          </p:cNvCxnSpPr>
          <p:nvPr/>
        </p:nvCxnSpPr>
        <p:spPr>
          <a:xfrm flipV="1">
            <a:off x="8467047" y="3720233"/>
            <a:ext cx="0" cy="1831989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/>
              <p:nvPr/>
            </p:nvSpPr>
            <p:spPr>
              <a:xfrm>
                <a:off x="7452514" y="3283798"/>
                <a:ext cx="14143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14" y="3283798"/>
                <a:ext cx="1414362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13">
            <a:extLst>
              <a:ext uri="{FF2B5EF4-FFF2-40B4-BE49-F238E27FC236}">
                <a16:creationId xmlns:a16="http://schemas.microsoft.com/office/drawing/2014/main" id="{CAE844EB-09C4-4964-8DCA-77071A8B4881}"/>
              </a:ext>
            </a:extLst>
          </p:cNvPr>
          <p:cNvSpPr/>
          <p:nvPr/>
        </p:nvSpPr>
        <p:spPr>
          <a:xfrm>
            <a:off x="7315200" y="2772909"/>
            <a:ext cx="3359518" cy="3170691"/>
          </a:xfrm>
          <a:custGeom>
            <a:avLst/>
            <a:gdLst>
              <a:gd name="connsiteX0" fmla="*/ 0 w 3783330"/>
              <a:gd name="connsiteY0" fmla="*/ 3406140 h 3406140"/>
              <a:gd name="connsiteX1" fmla="*/ 388620 w 3783330"/>
              <a:gd name="connsiteY1" fmla="*/ 2491740 h 3406140"/>
              <a:gd name="connsiteX2" fmla="*/ 937260 w 3783330"/>
              <a:gd name="connsiteY2" fmla="*/ 1668780 h 3406140"/>
              <a:gd name="connsiteX3" fmla="*/ 1565910 w 3783330"/>
              <a:gd name="connsiteY3" fmla="*/ 1062990 h 3406140"/>
              <a:gd name="connsiteX4" fmla="*/ 2811780 w 3783330"/>
              <a:gd name="connsiteY4" fmla="*/ 331470 h 3406140"/>
              <a:gd name="connsiteX5" fmla="*/ 3783330 w 3783330"/>
              <a:gd name="connsiteY5" fmla="*/ 0 h 340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3330" h="3406140">
                <a:moveTo>
                  <a:pt x="0" y="3406140"/>
                </a:moveTo>
                <a:cubicBezTo>
                  <a:pt x="116205" y="3093720"/>
                  <a:pt x="232410" y="2781300"/>
                  <a:pt x="388620" y="2491740"/>
                </a:cubicBezTo>
                <a:cubicBezTo>
                  <a:pt x="544830" y="2202180"/>
                  <a:pt x="741045" y="1906905"/>
                  <a:pt x="937260" y="1668780"/>
                </a:cubicBezTo>
                <a:cubicBezTo>
                  <a:pt x="1133475" y="1430655"/>
                  <a:pt x="1253490" y="1285875"/>
                  <a:pt x="1565910" y="1062990"/>
                </a:cubicBezTo>
                <a:cubicBezTo>
                  <a:pt x="1878330" y="840105"/>
                  <a:pt x="2442210" y="508635"/>
                  <a:pt x="2811780" y="331470"/>
                </a:cubicBezTo>
                <a:cubicBezTo>
                  <a:pt x="3181350" y="154305"/>
                  <a:pt x="3482340" y="77152"/>
                  <a:pt x="37833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/>
              <p:nvPr/>
            </p:nvSpPr>
            <p:spPr>
              <a:xfrm>
                <a:off x="8228311" y="5552222"/>
                <a:ext cx="469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11" y="5552222"/>
                <a:ext cx="469937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161D28D-8A65-44E7-97CC-B2DB9E6A35A8}"/>
              </a:ext>
            </a:extLst>
          </p:cNvPr>
          <p:cNvSpPr/>
          <p:nvPr/>
        </p:nvSpPr>
        <p:spPr>
          <a:xfrm>
            <a:off x="8424592" y="3906764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/>
              <p:nvPr/>
            </p:nvSpPr>
            <p:spPr>
              <a:xfrm>
                <a:off x="6041203" y="3675931"/>
                <a:ext cx="570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203" y="3675931"/>
                <a:ext cx="570028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/>
              <p:nvPr/>
            </p:nvSpPr>
            <p:spPr>
              <a:xfrm>
                <a:off x="9443016" y="5571856"/>
                <a:ext cx="763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016" y="5571856"/>
                <a:ext cx="763286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D2573D-B86C-4F67-BFEF-D74CF521971E}"/>
              </a:ext>
            </a:extLst>
          </p:cNvPr>
          <p:cNvCxnSpPr>
            <a:cxnSpLocks/>
          </p:cNvCxnSpPr>
          <p:nvPr/>
        </p:nvCxnSpPr>
        <p:spPr>
          <a:xfrm flipV="1">
            <a:off x="9762447" y="2704749"/>
            <a:ext cx="0" cy="2847473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079C5D-3D8D-479F-8089-A9726460238E}"/>
              </a:ext>
            </a:extLst>
          </p:cNvPr>
          <p:cNvCxnSpPr>
            <a:cxnSpLocks/>
          </p:cNvCxnSpPr>
          <p:nvPr/>
        </p:nvCxnSpPr>
        <p:spPr>
          <a:xfrm flipV="1">
            <a:off x="6756683" y="3243683"/>
            <a:ext cx="3249673" cy="1141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/>
              <p:nvPr/>
            </p:nvSpPr>
            <p:spPr>
              <a:xfrm>
                <a:off x="6004485" y="2971800"/>
                <a:ext cx="863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485" y="2971800"/>
                <a:ext cx="863377" cy="461665"/>
              </a:xfrm>
              <a:prstGeom prst="rect">
                <a:avLst/>
              </a:prstGeom>
              <a:blipFill>
                <a:blip r:embed="rId1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EB8307F6-5F87-45C6-9FE1-EADBC6D51338}"/>
              </a:ext>
            </a:extLst>
          </p:cNvPr>
          <p:cNvSpPr/>
          <p:nvPr/>
        </p:nvSpPr>
        <p:spPr>
          <a:xfrm>
            <a:off x="9719216" y="3194603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5F1F60E-64F6-4837-8DA9-BB3A72E006E7}"/>
              </a:ext>
            </a:extLst>
          </p:cNvPr>
          <p:cNvCxnSpPr>
            <a:cxnSpLocks/>
          </p:cNvCxnSpPr>
          <p:nvPr/>
        </p:nvCxnSpPr>
        <p:spPr>
          <a:xfrm>
            <a:off x="8517678" y="3945624"/>
            <a:ext cx="1488678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Brace 80">
            <a:extLst>
              <a:ext uri="{FF2B5EF4-FFF2-40B4-BE49-F238E27FC236}">
                <a16:creationId xmlns:a16="http://schemas.microsoft.com/office/drawing/2014/main" id="{195A341A-35C8-4C98-A3CB-2EB185B244DB}"/>
              </a:ext>
            </a:extLst>
          </p:cNvPr>
          <p:cNvSpPr/>
          <p:nvPr/>
        </p:nvSpPr>
        <p:spPr>
          <a:xfrm rot="5400000">
            <a:off x="9077231" y="5455502"/>
            <a:ext cx="122138" cy="1350043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1CDA3FA-54BD-4B28-B3A6-1A77E47FA171}"/>
                  </a:ext>
                </a:extLst>
              </p:cNvPr>
              <p:cNvSpPr/>
              <p:nvPr/>
            </p:nvSpPr>
            <p:spPr>
              <a:xfrm>
                <a:off x="8970001" y="6337385"/>
                <a:ext cx="369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1CDA3FA-54BD-4B28-B3A6-1A77E47F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001" y="6337385"/>
                <a:ext cx="36978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ight Brace 82">
            <a:extLst>
              <a:ext uri="{FF2B5EF4-FFF2-40B4-BE49-F238E27FC236}">
                <a16:creationId xmlns:a16="http://schemas.microsoft.com/office/drawing/2014/main" id="{9DB3505B-61DD-45C2-99AB-559598F7C096}"/>
              </a:ext>
            </a:extLst>
          </p:cNvPr>
          <p:cNvSpPr/>
          <p:nvPr/>
        </p:nvSpPr>
        <p:spPr>
          <a:xfrm>
            <a:off x="10113334" y="3255093"/>
            <a:ext cx="122138" cy="702510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E6B96B5-7E84-4C68-8ACA-2FAA95AC5F90}"/>
                  </a:ext>
                </a:extLst>
              </p:cNvPr>
              <p:cNvSpPr/>
              <p:nvPr/>
            </p:nvSpPr>
            <p:spPr>
              <a:xfrm>
                <a:off x="10181270" y="3390590"/>
                <a:ext cx="1340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E6B96B5-7E84-4C68-8ACA-2FAA95AC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270" y="3390590"/>
                <a:ext cx="1340894" cy="369332"/>
              </a:xfrm>
              <a:prstGeom prst="rect">
                <a:avLst/>
              </a:prstGeom>
              <a:blipFill>
                <a:blip r:embed="rId19"/>
                <a:stretch>
                  <a:fillRect l="-1364" r="-2727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/>
              <p:nvPr/>
            </p:nvSpPr>
            <p:spPr>
              <a:xfrm>
                <a:off x="8821045" y="4243503"/>
                <a:ext cx="297158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8A6AD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45" y="4243503"/>
                <a:ext cx="2971583" cy="400110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  <a:ln w="19050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/>
              <p:nvPr/>
            </p:nvSpPr>
            <p:spPr>
              <a:xfrm>
                <a:off x="611025" y="213766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5" y="2137665"/>
                <a:ext cx="426399" cy="461665"/>
              </a:xfrm>
              <a:prstGeom prst="rect">
                <a:avLst/>
              </a:prstGeom>
              <a:blipFill>
                <a:blip r:embed="rId2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/>
              <p:nvPr/>
            </p:nvSpPr>
            <p:spPr>
              <a:xfrm>
                <a:off x="6307164" y="209023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64" y="2090235"/>
                <a:ext cx="426399" cy="461665"/>
              </a:xfrm>
              <a:prstGeom prst="rect">
                <a:avLst/>
              </a:prstGeom>
              <a:blipFill>
                <a:blip r:embed="rId2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1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36" grpId="0"/>
      <p:bldP spid="39" grpId="0"/>
      <p:bldP spid="40" grpId="0" animBg="1"/>
      <p:bldP spid="41" grpId="0"/>
      <p:bldP spid="42" grpId="0" animBg="1"/>
      <p:bldP spid="43" grpId="0"/>
      <p:bldP spid="44" grpId="0"/>
      <p:bldP spid="47" grpId="0"/>
      <p:bldP spid="48" grpId="0" animBg="1"/>
      <p:bldP spid="50" grpId="0" animBg="1"/>
      <p:bldP spid="51" grpId="0"/>
      <p:bldP spid="52" grpId="0" animBg="1"/>
      <p:bldP spid="53" grpId="0"/>
      <p:bldP spid="54" grpId="0" animBg="1"/>
      <p:bldP spid="3" grpId="0" build="p"/>
      <p:bldP spid="67" grpId="0"/>
      <p:bldP spid="70" grpId="0"/>
      <p:bldP spid="71" grpId="0" animBg="1"/>
      <p:bldP spid="72" grpId="0"/>
      <p:bldP spid="73" grpId="0" animBg="1"/>
      <p:bldP spid="74" grpId="0"/>
      <p:bldP spid="75" grpId="0"/>
      <p:bldP spid="78" grpId="0"/>
      <p:bldP spid="79" grpId="0" animBg="1"/>
      <p:bldP spid="81" grpId="0" animBg="1"/>
      <p:bldP spid="82" grpId="0"/>
      <p:bldP spid="83" grpId="0" animBg="1"/>
      <p:bldP spid="84" grpId="0"/>
      <p:bldP spid="85" grpId="0" animBg="1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idea of </a:t>
            </a:r>
            <a:r>
              <a:rPr lang="en-US" dirty="0" err="1"/>
              <a:t>Runge-Kutta</a:t>
            </a:r>
            <a:r>
              <a:rPr lang="en-US" dirty="0"/>
              <a:t>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 writes as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sz="1300" dirty="0" smtClean="0"/>
              </a:p>
              <a:p>
                <a:pPr marL="400050" lvl="1" indent="0">
                  <a:buNone/>
                </a:pPr>
                <a:r>
                  <a:rPr lang="en-US" sz="3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3200" dirty="0" smtClean="0"/>
                  <a:t> is an estimation of the slope to be used to extrapolate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32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US" dirty="0" smtClean="0"/>
                  <a:t>Euler’s method is as well a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method. In this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7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B403EB-D368-44B6-B2B4-B570DD72CC1F}"/>
              </a:ext>
            </a:extLst>
          </p:cNvPr>
          <p:cNvCxnSpPr>
            <a:cxnSpLocks/>
          </p:cNvCxnSpPr>
          <p:nvPr/>
        </p:nvCxnSpPr>
        <p:spPr>
          <a:xfrm flipV="1">
            <a:off x="4766768" y="3320534"/>
            <a:ext cx="0" cy="2116639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D2573D-B86C-4F67-BFEF-D74CF521971E}"/>
              </a:ext>
            </a:extLst>
          </p:cNvPr>
          <p:cNvCxnSpPr>
            <a:cxnSpLocks/>
          </p:cNvCxnSpPr>
          <p:nvPr/>
        </p:nvCxnSpPr>
        <p:spPr>
          <a:xfrm flipV="1">
            <a:off x="6062168" y="2305051"/>
            <a:ext cx="0" cy="3175308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295693" y="3715000"/>
                <a:ext cx="3939540" cy="6496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E6F9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E6F97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E6F9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E6F9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E6F97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E6F9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E6F97"/>
                              </a:solidFill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E6F97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93" y="3715000"/>
                <a:ext cx="3939540" cy="649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73C9D1-AE5F-41C5-B416-0E0CF33A756C}"/>
              </a:ext>
            </a:extLst>
          </p:cNvPr>
          <p:cNvCxnSpPr>
            <a:cxnSpLocks/>
          </p:cNvCxnSpPr>
          <p:nvPr/>
        </p:nvCxnSpPr>
        <p:spPr>
          <a:xfrm flipV="1">
            <a:off x="4200474" y="2875933"/>
            <a:ext cx="1904925" cy="996508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1B2E0B-8BD8-4AD2-A40A-55829EE0383F}"/>
              </a:ext>
            </a:extLst>
          </p:cNvPr>
          <p:cNvCxnSpPr>
            <a:cxnSpLocks/>
          </p:cNvCxnSpPr>
          <p:nvPr/>
        </p:nvCxnSpPr>
        <p:spPr>
          <a:xfrm flipV="1">
            <a:off x="5461997" y="2150928"/>
            <a:ext cx="1200342" cy="516260"/>
          </a:xfrm>
          <a:prstGeom prst="line">
            <a:avLst/>
          </a:prstGeom>
          <a:ln w="3810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1B2E0B-8BD8-4AD2-A40A-55829EE0383F}"/>
              </a:ext>
            </a:extLst>
          </p:cNvPr>
          <p:cNvCxnSpPr>
            <a:cxnSpLocks/>
          </p:cNvCxnSpPr>
          <p:nvPr/>
        </p:nvCxnSpPr>
        <p:spPr>
          <a:xfrm flipV="1">
            <a:off x="4190138" y="3241572"/>
            <a:ext cx="1184825" cy="630868"/>
          </a:xfrm>
          <a:prstGeom prst="line">
            <a:avLst/>
          </a:prstGeom>
          <a:ln w="3175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Trapezoid Method</a:t>
            </a:r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73C9D1-AE5F-41C5-B416-0E0CF33A756C}"/>
              </a:ext>
            </a:extLst>
          </p:cNvPr>
          <p:cNvCxnSpPr>
            <a:cxnSpLocks/>
          </p:cNvCxnSpPr>
          <p:nvPr/>
        </p:nvCxnSpPr>
        <p:spPr>
          <a:xfrm flipV="1">
            <a:off x="4233368" y="2201879"/>
            <a:ext cx="2072709" cy="1806242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1B2E0B-8BD8-4AD2-A40A-55829EE0383F}"/>
              </a:ext>
            </a:extLst>
          </p:cNvPr>
          <p:cNvCxnSpPr>
            <a:cxnSpLocks/>
          </p:cNvCxnSpPr>
          <p:nvPr/>
        </p:nvCxnSpPr>
        <p:spPr>
          <a:xfrm flipV="1">
            <a:off x="4233368" y="3083731"/>
            <a:ext cx="1061085" cy="924390"/>
          </a:xfrm>
          <a:prstGeom prst="line">
            <a:avLst/>
          </a:prstGeom>
          <a:ln w="3175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72E0F3-478D-48FE-8ABF-B5618B963944}"/>
              </a:ext>
            </a:extLst>
          </p:cNvPr>
          <p:cNvCxnSpPr/>
          <p:nvPr/>
        </p:nvCxnSpPr>
        <p:spPr>
          <a:xfrm>
            <a:off x="2404568" y="5334000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199D8D-E395-4186-A1A2-7D9D316EECB5}"/>
              </a:ext>
            </a:extLst>
          </p:cNvPr>
          <p:cNvCxnSpPr>
            <a:cxnSpLocks/>
          </p:cNvCxnSpPr>
          <p:nvPr/>
        </p:nvCxnSpPr>
        <p:spPr>
          <a:xfrm flipV="1">
            <a:off x="2918634" y="1718033"/>
            <a:ext cx="25693" cy="422059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/>
              <p:nvPr/>
            </p:nvSpPr>
            <p:spPr>
              <a:xfrm>
                <a:off x="7269842" y="5405479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842" y="5405479"/>
                <a:ext cx="382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/>
              <p:nvPr/>
            </p:nvSpPr>
            <p:spPr>
              <a:xfrm>
                <a:off x="2404568" y="160253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568" y="1602535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E5325D-58DD-44D3-A165-221044851A27}"/>
              </a:ext>
            </a:extLst>
          </p:cNvPr>
          <p:cNvCxnSpPr>
            <a:cxnSpLocks/>
          </p:cNvCxnSpPr>
          <p:nvPr/>
        </p:nvCxnSpPr>
        <p:spPr>
          <a:xfrm>
            <a:off x="2785568" y="3547101"/>
            <a:ext cx="2147368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/>
              <p:nvPr/>
            </p:nvSpPr>
            <p:spPr>
              <a:xfrm>
                <a:off x="4128127" y="2790511"/>
                <a:ext cx="1141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127" y="2790511"/>
                <a:ext cx="1141595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AE844EB-09C4-4964-8DCA-77071A8B4881}"/>
              </a:ext>
            </a:extLst>
          </p:cNvPr>
          <p:cNvSpPr/>
          <p:nvPr/>
        </p:nvSpPr>
        <p:spPr>
          <a:xfrm>
            <a:off x="3455803" y="2305051"/>
            <a:ext cx="3783330" cy="3406140"/>
          </a:xfrm>
          <a:custGeom>
            <a:avLst/>
            <a:gdLst>
              <a:gd name="connsiteX0" fmla="*/ 0 w 3783330"/>
              <a:gd name="connsiteY0" fmla="*/ 3406140 h 3406140"/>
              <a:gd name="connsiteX1" fmla="*/ 388620 w 3783330"/>
              <a:gd name="connsiteY1" fmla="*/ 2491740 h 3406140"/>
              <a:gd name="connsiteX2" fmla="*/ 937260 w 3783330"/>
              <a:gd name="connsiteY2" fmla="*/ 1668780 h 3406140"/>
              <a:gd name="connsiteX3" fmla="*/ 1565910 w 3783330"/>
              <a:gd name="connsiteY3" fmla="*/ 1062990 h 3406140"/>
              <a:gd name="connsiteX4" fmla="*/ 2811780 w 3783330"/>
              <a:gd name="connsiteY4" fmla="*/ 331470 h 3406140"/>
              <a:gd name="connsiteX5" fmla="*/ 3783330 w 3783330"/>
              <a:gd name="connsiteY5" fmla="*/ 0 h 340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3330" h="3406140">
                <a:moveTo>
                  <a:pt x="0" y="3406140"/>
                </a:moveTo>
                <a:cubicBezTo>
                  <a:pt x="116205" y="3093720"/>
                  <a:pt x="232410" y="2781300"/>
                  <a:pt x="388620" y="2491740"/>
                </a:cubicBezTo>
                <a:cubicBezTo>
                  <a:pt x="544830" y="2202180"/>
                  <a:pt x="741045" y="1906905"/>
                  <a:pt x="937260" y="1668780"/>
                </a:cubicBezTo>
                <a:cubicBezTo>
                  <a:pt x="1133475" y="1430655"/>
                  <a:pt x="1253490" y="1285875"/>
                  <a:pt x="1565910" y="1062990"/>
                </a:cubicBezTo>
                <a:cubicBezTo>
                  <a:pt x="1878330" y="840105"/>
                  <a:pt x="2442210" y="508635"/>
                  <a:pt x="2811780" y="331470"/>
                </a:cubicBezTo>
                <a:cubicBezTo>
                  <a:pt x="3181350" y="154305"/>
                  <a:pt x="3482340" y="77152"/>
                  <a:pt x="37833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/>
              <p:nvPr/>
            </p:nvSpPr>
            <p:spPr>
              <a:xfrm>
                <a:off x="4528032" y="5457324"/>
                <a:ext cx="469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032" y="5457324"/>
                <a:ext cx="469937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8161D28D-8A65-44E7-97CC-B2DB9E6A35A8}"/>
              </a:ext>
            </a:extLst>
          </p:cNvPr>
          <p:cNvSpPr/>
          <p:nvPr/>
        </p:nvSpPr>
        <p:spPr>
          <a:xfrm>
            <a:off x="4724313" y="3507066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/>
              <p:nvPr/>
            </p:nvSpPr>
            <p:spPr>
              <a:xfrm>
                <a:off x="1941718" y="3276233"/>
                <a:ext cx="570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18" y="3276233"/>
                <a:ext cx="570028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/>
              <p:nvPr/>
            </p:nvSpPr>
            <p:spPr>
              <a:xfrm>
                <a:off x="5742737" y="5476958"/>
                <a:ext cx="763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37" y="5476958"/>
                <a:ext cx="76328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079C5D-3D8D-479F-8089-A9726460238E}"/>
              </a:ext>
            </a:extLst>
          </p:cNvPr>
          <p:cNvCxnSpPr>
            <a:cxnSpLocks/>
          </p:cNvCxnSpPr>
          <p:nvPr/>
        </p:nvCxnSpPr>
        <p:spPr>
          <a:xfrm>
            <a:off x="2785568" y="2401911"/>
            <a:ext cx="3520509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/>
              <p:nvPr/>
            </p:nvSpPr>
            <p:spPr>
              <a:xfrm>
                <a:off x="1905000" y="2130028"/>
                <a:ext cx="86337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130028"/>
                <a:ext cx="863377" cy="462947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B8307F6-5F87-45C6-9FE1-EADBC6D51338}"/>
              </a:ext>
            </a:extLst>
          </p:cNvPr>
          <p:cNvSpPr/>
          <p:nvPr/>
        </p:nvSpPr>
        <p:spPr>
          <a:xfrm>
            <a:off x="6018937" y="2358680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6B96B5-7E84-4C68-8ACA-2FAA95AC5F90}"/>
                  </a:ext>
                </a:extLst>
              </p:cNvPr>
              <p:cNvSpPr/>
              <p:nvPr/>
            </p:nvSpPr>
            <p:spPr>
              <a:xfrm>
                <a:off x="5835576" y="2714399"/>
                <a:ext cx="1340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6B96B5-7E84-4C68-8ACA-2FAA95AC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76" y="2714399"/>
                <a:ext cx="13408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/>
              <p:nvPr/>
            </p:nvSpPr>
            <p:spPr>
              <a:xfrm>
                <a:off x="7425073" y="2705392"/>
                <a:ext cx="4254178" cy="693973"/>
              </a:xfrm>
              <a:prstGeom prst="rect">
                <a:avLst/>
              </a:prstGeom>
              <a:ln w="19050">
                <a:solidFill>
                  <a:srgbClr val="48A6AD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en-US" sz="200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73" y="2705392"/>
                <a:ext cx="4254178" cy="6939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/>
              <p:nvPr/>
            </p:nvSpPr>
            <p:spPr>
              <a:xfrm>
                <a:off x="5572036" y="1746629"/>
                <a:ext cx="1386855" cy="40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36" y="1746629"/>
                <a:ext cx="1386855" cy="401072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EB8307F6-5F87-45C6-9FE1-EADBC6D51338}"/>
              </a:ext>
            </a:extLst>
          </p:cNvPr>
          <p:cNvSpPr/>
          <p:nvPr/>
        </p:nvSpPr>
        <p:spPr>
          <a:xfrm>
            <a:off x="6035610" y="2868722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0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20" grpId="0"/>
      <p:bldP spid="21" grpId="0" animBg="1"/>
      <p:bldP spid="26" grpId="0"/>
      <p:bldP spid="27" grpId="0" animBg="1"/>
      <p:bldP spid="31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Trapezoid Method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Idea: use the average between the slope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Slope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Slope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CA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we use Euler’s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In summary: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2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in the </a:t>
            </a:r>
            <a:r>
              <a:rPr lang="en-US" dirty="0" err="1" smtClean="0"/>
              <a:t>Runge-Kutta</a:t>
            </a:r>
            <a:r>
              <a:rPr lang="en-US" dirty="0" smtClean="0"/>
              <a:t> way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defines: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Trapezoid-method: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48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want to solve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:r>
                  <a:rPr lang="en-US" dirty="0"/>
                  <a:t>the </a:t>
                </a:r>
                <a:r>
                  <a:rPr lang="en-US" dirty="0" err="1"/>
                  <a:t>Runge-Kutta</a:t>
                </a:r>
                <a:r>
                  <a:rPr lang="en-US" dirty="0"/>
                  <a:t> Trapezoid method</a:t>
                </a:r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6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organize the calculations in a table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279308"/>
                  </p:ext>
                </p:extLst>
              </p:nvPr>
            </p:nvGraphicFramePr>
            <p:xfrm>
              <a:off x="4267200" y="2661920"/>
              <a:ext cx="70612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300">
                      <a:extLst>
                        <a:ext uri="{9D8B030D-6E8A-4147-A177-3AD203B41FA5}">
                          <a16:colId xmlns:a16="http://schemas.microsoft.com/office/drawing/2014/main" val="1813497036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3504865239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4038891141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748821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390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8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0.208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1.0208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911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0.21216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0.48929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1.0909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025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0.50038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0.93061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1.2340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673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0.95643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1.6523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1.4949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070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1.7079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2.8365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1.9494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134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279308"/>
                  </p:ext>
                </p:extLst>
              </p:nvPr>
            </p:nvGraphicFramePr>
            <p:xfrm>
              <a:off x="4267200" y="2661920"/>
              <a:ext cx="70612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300">
                      <a:extLst>
                        <a:ext uri="{9D8B030D-6E8A-4147-A177-3AD203B41FA5}">
                          <a16:colId xmlns:a16="http://schemas.microsoft.com/office/drawing/2014/main" val="1813497036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3504865239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4038891141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748821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0" t="-1639" r="-30103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0" t="-1639" r="-20103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84" t="-1639" r="-10173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345" t="-1639" r="-1379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390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8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0.208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1.0208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911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0.21216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0.48929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1.0909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025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0.50038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0.93061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1.2340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673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0.95643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1.6523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1.4949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070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1.7079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2.8365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1.9494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134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8551" y="2514600"/>
                <a:ext cx="1655646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1" y="2514600"/>
                <a:ext cx="1655646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8551" y="3796242"/>
                <a:ext cx="1578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1" y="3796242"/>
                <a:ext cx="157857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8551" y="4169171"/>
                <a:ext cx="2628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1" y="4169171"/>
                <a:ext cx="2628412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8551" y="4572000"/>
                <a:ext cx="301524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1" y="4572000"/>
                <a:ext cx="3015249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09600" y="3762745"/>
            <a:ext cx="3200400" cy="1557435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2016</Words>
  <Application>Microsoft Office PowerPoint</Application>
  <PresentationFormat>Widescreen</PresentationFormat>
  <Paragraphs>538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Lecture 7</vt:lpstr>
      <vt:lpstr>Introduction</vt:lpstr>
      <vt:lpstr>Intuitive idea of Runge-Kutta methods</vt:lpstr>
      <vt:lpstr>Intuitive idea of Runge-Kutta methods</vt:lpstr>
      <vt:lpstr>The Trapezoid Method</vt:lpstr>
      <vt:lpstr>The Trapezoid Method</vt:lpstr>
      <vt:lpstr>Written in the Runge-Kutta way</vt:lpstr>
      <vt:lpstr>Example</vt:lpstr>
      <vt:lpstr>Example</vt:lpstr>
      <vt:lpstr>Example</vt:lpstr>
      <vt:lpstr>The Midpoint Method</vt:lpstr>
      <vt:lpstr>The Midpoint Method</vt:lpstr>
      <vt:lpstr>Written in the Runge-Kutta way</vt:lpstr>
      <vt:lpstr>Example</vt:lpstr>
      <vt:lpstr>Example</vt:lpstr>
      <vt:lpstr>Example</vt:lpstr>
      <vt:lpstr>Octave Code</vt:lpstr>
      <vt:lpstr>Convergence</vt:lpstr>
      <vt:lpstr>Convergence</vt:lpstr>
      <vt:lpstr>Estimating Truncation Error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389</cp:revision>
  <dcterms:created xsi:type="dcterms:W3CDTF">2006-08-16T00:00:00Z</dcterms:created>
  <dcterms:modified xsi:type="dcterms:W3CDTF">2020-04-05T22:07:15Z</dcterms:modified>
</cp:coreProperties>
</file>