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5" r:id="rId6"/>
    <p:sldId id="267" r:id="rId7"/>
    <p:sldId id="270" r:id="rId8"/>
    <p:sldId id="261" r:id="rId9"/>
    <p:sldId id="262" r:id="rId10"/>
    <p:sldId id="268" r:id="rId11"/>
    <p:sldId id="269" r:id="rId12"/>
    <p:sldId id="264" r:id="rId13"/>
    <p:sldId id="26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a:srgbClr val="E1762D"/>
    <a:srgbClr val="4E6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411" autoAdjust="0"/>
  </p:normalViewPr>
  <p:slideViewPr>
    <p:cSldViewPr>
      <p:cViewPr varScale="1">
        <p:scale>
          <a:sx n="50" d="100"/>
          <a:sy n="50" d="100"/>
        </p:scale>
        <p:origin x="1485" y="30"/>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76019-7EB1-410D-8CBD-E3C0C75414FD}" type="datetimeFigureOut">
              <a:rPr lang="en-CA" smtClean="0"/>
              <a:t>2020-04-05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FE637-F9EA-4747-90AA-AF85CD1823BC}" type="slidenum">
              <a:rPr lang="en-CA" smtClean="0"/>
              <a:t>‹#›</a:t>
            </a:fld>
            <a:endParaRPr lang="en-CA"/>
          </a:p>
        </p:txBody>
      </p:sp>
    </p:spTree>
    <p:extLst>
      <p:ext uri="{BB962C8B-B14F-4D97-AF65-F5344CB8AC3E}">
        <p14:creationId xmlns:p14="http://schemas.microsoft.com/office/powerpoint/2010/main" val="148839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t>1</a:t>
            </a:fld>
            <a:endParaRPr lang="en-US"/>
          </a:p>
        </p:txBody>
      </p:sp>
    </p:spTree>
    <p:extLst>
      <p:ext uri="{BB962C8B-B14F-4D97-AF65-F5344CB8AC3E}">
        <p14:creationId xmlns:p14="http://schemas.microsoft.com/office/powerpoint/2010/main" val="4117393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smtClean="0"/>
                  <a:t>As the RK4 method is</a:t>
                </a:r>
                <a:r>
                  <a:rPr lang="en-US" dirty="0" smtClean="0">
                    <a:solidFill>
                      <a:schemeClr val="tx1"/>
                    </a:solidFill>
                  </a:rPr>
                  <a:t> in </a:t>
                </a:r>
                <a14:m>
                  <m:oMath xmlns:m="http://schemas.openxmlformats.org/officeDocument/2006/math">
                    <m:r>
                      <a:rPr lang="en-US" i="1">
                        <a:solidFill>
                          <a:schemeClr val="tx1"/>
                        </a:solidFill>
                        <a:latin typeface="Cambria Math" panose="02040503050406030204" pitchFamily="18" charset="0"/>
                      </a:rPr>
                      <m:t>𝑂</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h</m:t>
                        </m:r>
                      </m:e>
                      <m:sup>
                        <m:r>
                          <a:rPr lang="en-US" b="0" i="1" smtClean="0">
                            <a:solidFill>
                              <a:schemeClr val="tx1"/>
                            </a:solidFill>
                            <a:latin typeface="Cambria Math" panose="02040503050406030204" pitchFamily="18" charset="0"/>
                          </a:rPr>
                          <m:t>4</m:t>
                        </m:r>
                      </m:sup>
                    </m:sSup>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oMath>
                </a14:m>
                <a:r>
                  <a:rPr lang="en-CA" dirty="0" smtClean="0">
                    <a:solidFill>
                      <a:schemeClr val="tx1"/>
                    </a:solidFill>
                  </a:rPr>
                  <a:t>, we can use the Richardson error formula to estimate the truncation error.</a:t>
                </a:r>
              </a:p>
              <a:p>
                <a:pPr marL="0" indent="0">
                  <a:buNone/>
                </a:pPr>
                <a:endParaRPr lang="en-CA" dirty="0" smtClean="0">
                  <a:solidFill>
                    <a:schemeClr val="tx1"/>
                  </a:solidFill>
                </a:endParaRPr>
              </a:p>
              <a:p>
                <a:pPr marL="0" indent="0">
                  <a:buNone/>
                </a:pPr>
                <a:r>
                  <a:rPr lang="en-CA" dirty="0" smtClean="0">
                    <a:solidFill>
                      <a:schemeClr val="tx1"/>
                    </a:solidFill>
                  </a:rPr>
                  <a:t>The error estimation according the Richardson error formula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b="0" i="1" smtClean="0">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−1</m:t>
                              </m:r>
                            </m:den>
                          </m:f>
                        </m:e>
                      </m:d>
                    </m:oMath>
                  </m:oMathPara>
                </a14:m>
                <a:endParaRPr lang="en-CA" dirty="0" smtClean="0"/>
              </a:p>
              <a:p>
                <a:pPr marL="0" indent="0">
                  <a:buNone/>
                </a:pPr>
                <a:r>
                  <a:rPr lang="en-US" dirty="0" smtClean="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CA" dirty="0" smtClean="0"/>
                  <a:t> two approximations produced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m:t>
                        </m:r>
                      </m:sub>
                    </m:sSub>
                  </m:oMath>
                </a14:m>
                <a:r>
                  <a:rPr lang="en-CA" dirty="0" smtClean="0"/>
                  <a:t> with two step sizes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CA"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a14:m>
                <a:endParaRPr lang="en-CA" dirty="0"/>
              </a:p>
              <a:p>
                <a:endParaRPr lang="en-CA" dirty="0"/>
              </a:p>
            </p:txBody>
          </p:sp>
        </mc:Choice>
        <mc:Fallback xmlns="">
          <p:sp>
            <p:nvSpPr>
              <p:cNvPr id="3" name="Notes Placeholder 2"/>
              <p:cNvSpPr>
                <a:spLocks noGrp="1"/>
              </p:cNvSpPr>
              <p:nvPr>
                <p:ph type="body" idx="1"/>
              </p:nvPr>
            </p:nvSpPr>
            <p:spPr/>
            <p:txBody>
              <a:bodyPr/>
              <a:lstStyle/>
              <a:p>
                <a:pPr marL="0" indent="0">
                  <a:buNone/>
                </a:pPr>
                <a:r>
                  <a:rPr lang="en-US" dirty="0" smtClean="0"/>
                  <a:t>As the RK4 method is</a:t>
                </a:r>
                <a:r>
                  <a:rPr lang="en-US" dirty="0" smtClean="0">
                    <a:solidFill>
                      <a:schemeClr val="tx1"/>
                    </a:solidFill>
                  </a:rPr>
                  <a:t> </a:t>
                </a:r>
                <a:r>
                  <a:rPr lang="en-US" dirty="0" smtClean="0">
                    <a:solidFill>
                      <a:schemeClr val="tx1"/>
                    </a:solidFill>
                  </a:rPr>
                  <a:t>in </a:t>
                </a:r>
                <a:r>
                  <a:rPr lang="en-US" i="0">
                    <a:solidFill>
                      <a:schemeClr val="tx1"/>
                    </a:solidFill>
                    <a:latin typeface="Cambria Math" panose="02040503050406030204" pitchFamily="18" charset="0"/>
                  </a:rPr>
                  <a:t>𝑂(ℎ^</a:t>
                </a:r>
                <a:r>
                  <a:rPr lang="en-US" b="0" i="0" smtClean="0">
                    <a:solidFill>
                      <a:schemeClr val="tx1"/>
                    </a:solidFill>
                    <a:latin typeface="Cambria Math" panose="02040503050406030204" pitchFamily="18" charset="0"/>
                  </a:rPr>
                  <a:t>4</a:t>
                </a:r>
                <a:r>
                  <a:rPr lang="en-US" i="0">
                    <a:solidFill>
                      <a:schemeClr val="tx1"/>
                    </a:solidFill>
                    <a:latin typeface="Cambria Math" panose="02040503050406030204" pitchFamily="18" charset="0"/>
                  </a:rPr>
                  <a:t>)</a:t>
                </a:r>
                <a:r>
                  <a:rPr lang="en-US" i="0" smtClean="0">
                    <a:solidFill>
                      <a:schemeClr val="tx1"/>
                    </a:solidFill>
                    <a:latin typeface="Cambria Math" panose="02040503050406030204" pitchFamily="18" charset="0"/>
                  </a:rPr>
                  <a:t> </a:t>
                </a:r>
                <a:r>
                  <a:rPr lang="en-CA" dirty="0" smtClean="0">
                    <a:solidFill>
                      <a:schemeClr val="tx1"/>
                    </a:solidFill>
                  </a:rPr>
                  <a:t>, we can use the </a:t>
                </a:r>
                <a:r>
                  <a:rPr lang="en-CA" dirty="0" smtClean="0">
                    <a:solidFill>
                      <a:schemeClr val="tx1"/>
                    </a:solidFill>
                  </a:rPr>
                  <a:t>Richardson </a:t>
                </a:r>
                <a:r>
                  <a:rPr lang="en-CA" dirty="0" smtClean="0">
                    <a:solidFill>
                      <a:schemeClr val="tx1"/>
                    </a:solidFill>
                  </a:rPr>
                  <a:t>error formula to estimate the truncation error.</a:t>
                </a:r>
              </a:p>
              <a:p>
                <a:pPr marL="0" indent="0">
                  <a:buNone/>
                </a:pPr>
                <a:endParaRPr lang="en-CA" dirty="0" smtClean="0">
                  <a:solidFill>
                    <a:schemeClr val="tx1"/>
                  </a:solidFill>
                </a:endParaRPr>
              </a:p>
              <a:p>
                <a:pPr marL="0" indent="0">
                  <a:buNone/>
                </a:pPr>
                <a:r>
                  <a:rPr lang="en-CA" dirty="0" smtClean="0">
                    <a:solidFill>
                      <a:schemeClr val="tx1"/>
                    </a:solidFill>
                  </a:rPr>
                  <a:t>The error estimation according the Richardson error formula is:</a:t>
                </a:r>
              </a:p>
              <a:p>
                <a:pPr marL="0" indent="0">
                  <a:buNone/>
                </a:pPr>
                <a:r>
                  <a:rPr lang="en-US" i="0">
                    <a:latin typeface="Cambria Math" panose="02040503050406030204" pitchFamily="18" charset="0"/>
                  </a:rPr>
                  <a:t>𝐸(ℎ_2 )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𝑤_𝑖 (ℎ_2 )−𝑤_𝑖 (ℎ_1 )</a:t>
                </a:r>
                <a:r>
                  <a:rPr lang="en-US" i="0">
                    <a:latin typeface="Cambria Math" panose="02040503050406030204" pitchFamily="18" charset="0"/>
                    <a:ea typeface="Cambria Math" panose="02040503050406030204" pitchFamily="18" charset="0"/>
                  </a:rPr>
                  <a:t>)/((ℎ_1/ℎ_2 )^</a:t>
                </a:r>
                <a:r>
                  <a:rPr lang="en-US" b="0" i="0" smtClean="0">
                    <a:latin typeface="Cambria Math" panose="02040503050406030204" pitchFamily="18" charset="0"/>
                    <a:ea typeface="Cambria Math" panose="02040503050406030204" pitchFamily="18" charset="0"/>
                  </a:rPr>
                  <a:t>4</a:t>
                </a:r>
                <a:r>
                  <a:rPr lang="en-US" i="0">
                    <a:latin typeface="Cambria Math" panose="02040503050406030204" pitchFamily="18" charset="0"/>
                    <a:ea typeface="Cambria Math" panose="02040503050406030204" pitchFamily="18" charset="0"/>
                  </a:rPr>
                  <a:t>−1)|</a:t>
                </a:r>
                <a:endParaRPr lang="en-CA" dirty="0" smtClean="0"/>
              </a:p>
              <a:p>
                <a:pPr marL="0" indent="0">
                  <a:buNone/>
                </a:pPr>
                <a:r>
                  <a:rPr lang="en-US" dirty="0" smtClean="0"/>
                  <a:t>with </a:t>
                </a:r>
                <a:r>
                  <a:rPr lang="en-US" i="0">
                    <a:latin typeface="Cambria Math" panose="02040503050406030204" pitchFamily="18" charset="0"/>
                  </a:rPr>
                  <a:t>𝑤_𝑖 (ℎ_1 )</a:t>
                </a:r>
                <a:r>
                  <a:rPr lang="en-US" dirty="0" smtClean="0"/>
                  <a:t> and </a:t>
                </a:r>
                <a:r>
                  <a:rPr lang="en-US" i="0">
                    <a:latin typeface="Cambria Math" panose="02040503050406030204" pitchFamily="18" charset="0"/>
                  </a:rPr>
                  <a:t>𝑤_𝑖 (ℎ_2 )</a:t>
                </a:r>
                <a:r>
                  <a:rPr lang="en-CA" dirty="0" smtClean="0"/>
                  <a:t> two approximations produced for </a:t>
                </a:r>
                <a:r>
                  <a:rPr lang="en-US" b="0" i="0" smtClean="0">
                    <a:latin typeface="Cambria Math" panose="02040503050406030204" pitchFamily="18" charset="0"/>
                  </a:rPr>
                  <a:t>𝑡</a:t>
                </a:r>
                <a:r>
                  <a:rPr lang="en-US" b="0" i="0">
                    <a:latin typeface="Cambria Math" panose="02040503050406030204" pitchFamily="18" charset="0"/>
                  </a:rPr>
                  <a:t>_</a:t>
                </a:r>
                <a:r>
                  <a:rPr lang="en-US" i="0">
                    <a:latin typeface="Cambria Math" panose="02040503050406030204" pitchFamily="18" charset="0"/>
                  </a:rPr>
                  <a:t>𝑖</a:t>
                </a:r>
                <a:r>
                  <a:rPr lang="en-CA" dirty="0" smtClean="0"/>
                  <a:t> with two step sizes </a:t>
                </a:r>
                <a:r>
                  <a:rPr lang="en-US" i="0">
                    <a:latin typeface="Cambria Math" panose="02040503050406030204" pitchFamily="18" charset="0"/>
                  </a:rPr>
                  <a:t>ℎ_1</a:t>
                </a:r>
                <a:r>
                  <a:rPr lang="en-CA" dirty="0" smtClean="0"/>
                  <a:t> and </a:t>
                </a:r>
                <a:r>
                  <a:rPr lang="en-US" i="0">
                    <a:latin typeface="Cambria Math" panose="02040503050406030204" pitchFamily="18" charset="0"/>
                  </a:rPr>
                  <a:t>ℎ_</a:t>
                </a:r>
                <a:r>
                  <a:rPr lang="en-US" b="0" i="0" smtClean="0">
                    <a:latin typeface="Cambria Math" panose="02040503050406030204" pitchFamily="18" charset="0"/>
                  </a:rPr>
                  <a:t>2</a:t>
                </a:r>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10</a:t>
            </a:fld>
            <a:endParaRPr lang="en-CA"/>
          </a:p>
        </p:txBody>
      </p:sp>
    </p:spTree>
    <p:extLst>
      <p:ext uri="{BB962C8B-B14F-4D97-AF65-F5344CB8AC3E}">
        <p14:creationId xmlns:p14="http://schemas.microsoft.com/office/powerpoint/2010/main" val="164729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verify the validity</a:t>
                </a:r>
                <a:r>
                  <a:rPr lang="en-US" baseline="0" dirty="0" smtClean="0"/>
                  <a:t> of the Richardson error formula with an example</a:t>
                </a:r>
              </a:p>
              <a:p>
                <a:endParaRPr lang="en-US" baseline="0" dirty="0" smtClean="0"/>
              </a:p>
              <a:p>
                <a:r>
                  <a:rPr lang="en-US" dirty="0" smtClean="0"/>
                  <a:t>The two tables displayed list</a:t>
                </a:r>
                <a:r>
                  <a:rPr lang="en-US" baseline="0" dirty="0" smtClean="0"/>
                  <a:t> numerical solutions computed by the RK4 solver for the initial value problem </a:t>
                </a:r>
                <a14:m>
                  <m:oMath xmlns:m="http://schemas.openxmlformats.org/officeDocument/2006/math">
                    <m:f>
                      <m:fPr>
                        <m:ctrlPr>
                          <a:rPr lang="en-US" sz="1200" i="1" smtClean="0">
                            <a:latin typeface="Cambria Math" panose="02040503050406030204" pitchFamily="18" charset="0"/>
                          </a:rPr>
                        </m:ctrlPr>
                      </m:fPr>
                      <m:num>
                        <m:r>
                          <a:rPr lang="en-US" sz="1200" i="1">
                            <a:latin typeface="Cambria Math" panose="02040503050406030204" pitchFamily="18" charset="0"/>
                          </a:rPr>
                          <m:t>𝑑𝑦</m:t>
                        </m:r>
                      </m:num>
                      <m:den>
                        <m:r>
                          <a:rPr lang="en-US" sz="1200" i="1">
                            <a:latin typeface="Cambria Math" panose="02040503050406030204" pitchFamily="18" charset="0"/>
                          </a:rPr>
                          <m:t>𝑑𝑡</m:t>
                        </m:r>
                      </m:den>
                    </m:f>
                    <m:r>
                      <a:rPr lang="en-US" sz="1200" i="1">
                        <a:latin typeface="Cambria Math" panose="02040503050406030204" pitchFamily="18" charset="0"/>
                      </a:rPr>
                      <m:t>=</m:t>
                    </m:r>
                    <m:r>
                      <a:rPr lang="en-US" sz="1200" i="1">
                        <a:latin typeface="Cambria Math" panose="02040503050406030204" pitchFamily="18" charset="0"/>
                      </a:rPr>
                      <m:t>𝑡𝑦</m:t>
                    </m:r>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3</m:t>
                        </m:r>
                      </m:sup>
                    </m:sSup>
                  </m:oMath>
                </a14:m>
                <a:r>
                  <a:rPr lang="en-CA" dirty="0" smtClean="0"/>
                  <a:t> with initial</a:t>
                </a:r>
                <a:r>
                  <a:rPr lang="en-CA" baseline="0" dirty="0" smtClean="0"/>
                  <a:t> condition y(0)=1.</a:t>
                </a:r>
              </a:p>
              <a:p>
                <a:endParaRPr lang="en-US" dirty="0" smtClean="0"/>
              </a:p>
              <a:p>
                <a:r>
                  <a:rPr lang="en-US" dirty="0" smtClean="0"/>
                  <a:t>The first table was produced using the step size h1=0.2 whereas the second one was computed with the step size h2=0.1</a:t>
                </a:r>
              </a:p>
              <a:p>
                <a:endParaRPr lang="en-US" dirty="0" smtClean="0"/>
              </a:p>
              <a:p>
                <a:r>
                  <a:rPr lang="en-US" dirty="0" smtClean="0"/>
                  <a:t>We can now estimated the truncation error for</a:t>
                </a:r>
                <a:r>
                  <a:rPr lang="en-US" baseline="0" dirty="0" smtClean="0"/>
                  <a:t> the approximation in t=1</a:t>
                </a:r>
              </a:p>
              <a:p>
                <a:endParaRPr lang="en-US" baseline="0" dirty="0" smtClean="0"/>
              </a:p>
              <a:p>
                <a:r>
                  <a:rPr lang="en-US" dirty="0" smtClean="0"/>
                  <a:t>For this we apply Richardson's error formula  using the two</a:t>
                </a:r>
                <a:r>
                  <a:rPr lang="en-US" baseline="0" dirty="0" smtClean="0"/>
                  <a:t> approximations in t=1 which results in about </a:t>
                </a:r>
                <a14:m>
                  <m:oMath xmlns:m="http://schemas.openxmlformats.org/officeDocument/2006/math">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10</m:t>
                        </m:r>
                      </m:e>
                      <m:sup>
                        <m:r>
                          <a:rPr lang="en-US" sz="1200" b="0" i="1" smtClean="0">
                            <a:latin typeface="Cambria Math" panose="02040503050406030204" pitchFamily="18" charset="0"/>
                            <a:ea typeface="Cambria Math" panose="02040503050406030204" pitchFamily="18" charset="0"/>
                          </a:rPr>
                          <m:t>−6</m:t>
                        </m:r>
                      </m:sup>
                    </m:sSup>
                  </m:oMath>
                </a14:m>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Consequently we can say that </a:t>
                </a:r>
                <a14:m>
                  <m:oMath xmlns:m="http://schemas.openxmlformats.org/officeDocument/2006/math">
                    <m:r>
                      <a:rPr lang="en-US" sz="1200" b="0" i="1" smtClean="0">
                        <a:latin typeface="Cambria Math" panose="02040503050406030204" pitchFamily="18" charset="0"/>
                        <a:ea typeface="Cambria Math" panose="02040503050406030204" pitchFamily="18" charset="0"/>
                      </a:rPr>
                      <m:t>𝑦</m:t>
                    </m:r>
                    <m:r>
                      <a:rPr lang="en-US" sz="1200" b="0" i="1" smtClean="0">
                        <a:latin typeface="Cambria Math" panose="02040503050406030204" pitchFamily="18" charset="0"/>
                        <a:ea typeface="Cambria Math" panose="02040503050406030204" pitchFamily="18" charset="0"/>
                      </a:rPr>
                      <m:t>(1)≅</m:t>
                    </m:r>
                    <m:r>
                      <m:rPr>
                        <m:nor/>
                      </m:rPr>
                      <a:rPr lang="en-CA" sz="1200" smtClean="0"/>
                      <m:t>1.94616</m:t>
                    </m:r>
                    <m:r>
                      <a:rPr lang="en-CA"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0.000001</m:t>
                    </m:r>
                  </m:oMath>
                </a14:m>
                <a:endParaRPr lang="en-CA"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invite you to compare this estimation with the true value in t=1. You will realize that the error estimation is perfectly valid</a:t>
                </a:r>
                <a:endParaRPr lang="en-CA" sz="1200" dirty="0"/>
              </a:p>
              <a:p>
                <a:endParaRPr lang="en-CA" dirty="0"/>
              </a:p>
              <a:p>
                <a:endParaRPr lang="en-CA" dirty="0"/>
              </a:p>
            </p:txBody>
          </p:sp>
        </mc:Choice>
        <mc:Fallback xmlns="">
          <p:sp>
            <p:nvSpPr>
              <p:cNvPr id="3" name="Notes Placeholder 2"/>
              <p:cNvSpPr>
                <a:spLocks noGrp="1"/>
              </p:cNvSpPr>
              <p:nvPr>
                <p:ph type="body" idx="1"/>
              </p:nvPr>
            </p:nvSpPr>
            <p:spPr/>
            <p:txBody>
              <a:bodyPr/>
              <a:lstStyle/>
              <a:p>
                <a:r>
                  <a:rPr lang="en-US" dirty="0" smtClean="0"/>
                  <a:t>Let us verify the validity</a:t>
                </a:r>
                <a:r>
                  <a:rPr lang="en-US" baseline="0" dirty="0" smtClean="0"/>
                  <a:t> of the Richardson error formula with an example</a:t>
                </a:r>
              </a:p>
              <a:p>
                <a:endParaRPr lang="en-US" baseline="0" dirty="0" smtClean="0"/>
              </a:p>
              <a:p>
                <a:r>
                  <a:rPr lang="en-US" dirty="0" smtClean="0"/>
                  <a:t>The two tables displayed list</a:t>
                </a:r>
                <a:r>
                  <a:rPr lang="en-US" baseline="0" dirty="0" smtClean="0"/>
                  <a:t> numerical solutions computed by </a:t>
                </a:r>
                <a:r>
                  <a:rPr lang="en-US" baseline="0" dirty="0" smtClean="0"/>
                  <a:t>the RK4 solver </a:t>
                </a:r>
                <a:r>
                  <a:rPr lang="en-US" baseline="0" dirty="0" smtClean="0"/>
                  <a:t>for the initial value problem </a:t>
                </a:r>
                <a:r>
                  <a:rPr lang="en-US" sz="1200" i="0">
                    <a:latin typeface="Cambria Math" panose="02040503050406030204" pitchFamily="18" charset="0"/>
                  </a:rPr>
                  <a:t>𝑑𝑦</a:t>
                </a:r>
                <a:r>
                  <a:rPr lang="en-US" sz="1200" i="0" smtClean="0">
                    <a:latin typeface="Cambria Math" panose="02040503050406030204" pitchFamily="18" charset="0"/>
                  </a:rPr>
                  <a:t>/</a:t>
                </a:r>
                <a:r>
                  <a:rPr lang="en-US" sz="1200" i="0">
                    <a:latin typeface="Cambria Math" panose="02040503050406030204" pitchFamily="18" charset="0"/>
                  </a:rPr>
                  <a:t>𝑑𝑡=𝑡𝑦+𝑡^3</a:t>
                </a:r>
                <a:r>
                  <a:rPr lang="en-CA" dirty="0" smtClean="0"/>
                  <a:t> with initial</a:t>
                </a:r>
                <a:r>
                  <a:rPr lang="en-CA" baseline="0" dirty="0" smtClean="0"/>
                  <a:t> condition y(0)=1.</a:t>
                </a:r>
              </a:p>
              <a:p>
                <a:endParaRPr lang="en-US" dirty="0" smtClean="0"/>
              </a:p>
              <a:p>
                <a:r>
                  <a:rPr lang="en-US" dirty="0" smtClean="0"/>
                  <a:t>The first table was produced using the step size h1=0.2 whereas the second one was computed with the step size h2=0.1</a:t>
                </a:r>
              </a:p>
              <a:p>
                <a:endParaRPr lang="en-US" dirty="0" smtClean="0"/>
              </a:p>
              <a:p>
                <a:r>
                  <a:rPr lang="en-US" dirty="0" smtClean="0"/>
                  <a:t>We can now estimated the truncation error for</a:t>
                </a:r>
                <a:r>
                  <a:rPr lang="en-US" baseline="0" dirty="0" smtClean="0"/>
                  <a:t> the approximation in t=1</a:t>
                </a:r>
              </a:p>
              <a:p>
                <a:endParaRPr lang="en-US" baseline="0" dirty="0" smtClean="0"/>
              </a:p>
              <a:p>
                <a:r>
                  <a:rPr lang="en-US" dirty="0" smtClean="0"/>
                  <a:t>For this we apply Richardson's error formula  using the two</a:t>
                </a:r>
                <a:r>
                  <a:rPr lang="en-US" baseline="0" dirty="0" smtClean="0"/>
                  <a:t> approximations in t=1 which results in about </a:t>
                </a:r>
                <a:r>
                  <a:rPr lang="en-US" sz="1200" b="0" i="0" smtClean="0">
                    <a:latin typeface="Cambria Math" panose="02040503050406030204" pitchFamily="18" charset="0"/>
                    <a:ea typeface="Cambria Math" panose="02040503050406030204" pitchFamily="18" charset="0"/>
                  </a:rPr>
                  <a:t>〖</a:t>
                </a:r>
                <a:r>
                  <a:rPr lang="en-US" sz="1200" b="0" i="0" smtClean="0">
                    <a:latin typeface="Cambria Math" panose="02040503050406030204" pitchFamily="18" charset="0"/>
                    <a:ea typeface="Cambria Math" panose="02040503050406030204" pitchFamily="18" charset="0"/>
                  </a:rPr>
                  <a:t>10</a:t>
                </a:r>
                <a:r>
                  <a:rPr lang="en-US" sz="1200" b="0" i="0" smtClean="0">
                    <a:latin typeface="Cambria Math" panose="02040503050406030204" pitchFamily="18" charset="0"/>
                    <a:ea typeface="Cambria Math" panose="02040503050406030204" pitchFamily="18" charset="0"/>
                  </a:rPr>
                  <a:t>〗^(</a:t>
                </a:r>
                <a:r>
                  <a:rPr lang="en-US" sz="1200" b="0" i="0" smtClean="0">
                    <a:latin typeface="Cambria Math" panose="02040503050406030204" pitchFamily="18" charset="0"/>
                    <a:ea typeface="Cambria Math" panose="02040503050406030204" pitchFamily="18" charset="0"/>
                  </a:rPr>
                  <a:t>−6</a:t>
                </a:r>
                <a:r>
                  <a:rPr lang="en-US" sz="1200" b="0" i="0" smtClean="0">
                    <a:latin typeface="Cambria Math" panose="02040503050406030204" pitchFamily="18" charset="0"/>
                    <a:ea typeface="Cambria Math" panose="02040503050406030204" pitchFamily="18" charset="0"/>
                  </a:rPr>
                  <a:t>)</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Consequently we can say that </a:t>
                </a:r>
                <a:r>
                  <a:rPr lang="en-US" sz="1200" b="0" i="0" smtClean="0">
                    <a:latin typeface="Cambria Math" panose="02040503050406030204" pitchFamily="18" charset="0"/>
                    <a:ea typeface="Cambria Math" panose="02040503050406030204" pitchFamily="18" charset="0"/>
                  </a:rPr>
                  <a:t>𝑦(1)≅</a:t>
                </a:r>
                <a:r>
                  <a:rPr lang="en-CA" sz="1200" b="0" i="0" smtClean="0">
                    <a:latin typeface="Cambria Math" panose="02040503050406030204" pitchFamily="18" charset="0"/>
                    <a:ea typeface="Cambria Math" panose="02040503050406030204" pitchFamily="18" charset="0"/>
                  </a:rPr>
                  <a:t>"</a:t>
                </a:r>
                <a:r>
                  <a:rPr lang="en-CA" sz="1200" i="0" smtClean="0">
                    <a:latin typeface="Cambria Math" panose="02040503050406030204" pitchFamily="18" charset="0"/>
                  </a:rPr>
                  <a:t>1.94616</a:t>
                </a:r>
                <a:r>
                  <a:rPr lang="en-CA" sz="1200" i="0" smtClean="0">
                    <a:latin typeface="Cambria Math" panose="02040503050406030204" pitchFamily="18" charset="0"/>
                    <a:ea typeface="Cambria Math" panose="02040503050406030204" pitchFamily="18" charset="0"/>
                  </a:rPr>
                  <a:t>"</a:t>
                </a:r>
                <a:r>
                  <a:rPr lang="en-CA" sz="1200" i="0" smtClean="0">
                    <a:latin typeface="Cambria Math" panose="02040503050406030204" pitchFamily="18" charset="0"/>
                    <a:ea typeface="Cambria Math" panose="02040503050406030204" pitchFamily="18" charset="0"/>
                  </a:rPr>
                  <a:t>±</a:t>
                </a:r>
                <a:r>
                  <a:rPr lang="en-US" sz="1200" b="0" i="0" smtClean="0">
                    <a:latin typeface="Cambria Math" panose="02040503050406030204" pitchFamily="18" charset="0"/>
                    <a:ea typeface="Cambria Math" panose="02040503050406030204" pitchFamily="18" charset="0"/>
                  </a:rPr>
                  <a:t>0.000001</a:t>
                </a:r>
                <a:endParaRPr lang="en-CA"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invite you to compare this estimation with the true value in t=1. You will realize that the error estimation is perfectly valid</a:t>
                </a:r>
                <a:endParaRPr lang="en-CA" sz="1200" dirty="0"/>
              </a:p>
              <a:p>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11</a:t>
            </a:fld>
            <a:endParaRPr lang="en-CA"/>
          </a:p>
        </p:txBody>
      </p:sp>
    </p:spTree>
    <p:extLst>
      <p:ext uri="{BB962C8B-B14F-4D97-AF65-F5344CB8AC3E}">
        <p14:creationId xmlns:p14="http://schemas.microsoft.com/office/powerpoint/2010/main" val="133466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end this lecture, let us make</a:t>
                </a:r>
                <a:r>
                  <a:rPr lang="en-US" baseline="0" dirty="0" smtClean="0"/>
                  <a:t> a short illustration where we solve a same initial value problem with different IVP solvers</a:t>
                </a:r>
              </a:p>
              <a:p>
                <a:endParaRPr lang="en-US" baseline="0" dirty="0" smtClean="0"/>
              </a:p>
              <a:p>
                <a:r>
                  <a:rPr lang="en-US" baseline="0" dirty="0" smtClean="0"/>
                  <a:t>We consider the initial value problem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oMath>
                </a14:m>
                <a:r>
                  <a:rPr lang="en-CA" dirty="0" smtClean="0"/>
                  <a:t> with the initial condition </a:t>
                </a:r>
                <a14:m>
                  <m:oMath xmlns:m="http://schemas.openxmlformats.org/officeDocument/2006/math">
                    <m:r>
                      <a:rPr lang="en-US" i="1" smtClean="0">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e>
                    </m:d>
                    <m:r>
                      <a:rPr lang="en-US" i="1">
                        <a:latin typeface="Cambria Math" panose="02040503050406030204" pitchFamily="18" charset="0"/>
                      </a:rPr>
                      <m:t>=1</m:t>
                    </m:r>
                    <m:r>
                      <a:rPr lang="en-US" b="0" i="1" smtClean="0">
                        <a:latin typeface="Cambria Math" panose="02040503050406030204" pitchFamily="18" charset="0"/>
                      </a:rPr>
                      <m:t>/10001</m:t>
                    </m:r>
                  </m:oMath>
                </a14:m>
                <a:endParaRPr lang="en-CA" dirty="0" smtClean="0"/>
              </a:p>
              <a:p>
                <a:endParaRPr lang="en-US" dirty="0" smtClean="0"/>
              </a:p>
              <a:p>
                <a:r>
                  <a:rPr lang="en-US" dirty="0" smtClean="0"/>
                  <a:t>You can</a:t>
                </a:r>
                <a:r>
                  <a:rPr lang="en-US" baseline="0" dirty="0" smtClean="0"/>
                  <a:t> verify that the exact solution of this IVP is </a:t>
                </a:r>
                <a14:m>
                  <m:oMath xmlns:m="http://schemas.openxmlformats.org/officeDocument/2006/math">
                    <m:r>
                      <a:rPr lang="en-US" i="1" smtClean="0">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4</m:t>
                            </m:r>
                          </m:sup>
                        </m:sSup>
                        <m:r>
                          <a:rPr lang="en-US" b="0" i="1" smtClean="0">
                            <a:latin typeface="Cambria Math" panose="02040503050406030204" pitchFamily="18" charset="0"/>
                          </a:rPr>
                          <m:t>+1</m:t>
                        </m:r>
                      </m:den>
                    </m:f>
                  </m:oMath>
                </a14:m>
                <a:endParaRPr lang="en-CA" dirty="0"/>
              </a:p>
            </p:txBody>
          </p:sp>
        </mc:Choice>
        <mc:Fallback xmlns="">
          <p:sp>
            <p:nvSpPr>
              <p:cNvPr id="3" name="Notes Placeholder 2"/>
              <p:cNvSpPr>
                <a:spLocks noGrp="1"/>
              </p:cNvSpPr>
              <p:nvPr>
                <p:ph type="body" idx="1"/>
              </p:nvPr>
            </p:nvSpPr>
            <p:spPr/>
            <p:txBody>
              <a:bodyPr/>
              <a:lstStyle/>
              <a:p>
                <a:r>
                  <a:rPr lang="en-US" dirty="0" smtClean="0"/>
                  <a:t>To end this lecture, let us make</a:t>
                </a:r>
                <a:r>
                  <a:rPr lang="en-US" baseline="0" dirty="0" smtClean="0"/>
                  <a:t> a short illustration where we solve a same initial value problem with different IVP solvers</a:t>
                </a:r>
              </a:p>
              <a:p>
                <a:endParaRPr lang="en-US" baseline="0" dirty="0" smtClean="0"/>
              </a:p>
              <a:p>
                <a:r>
                  <a:rPr lang="en-US" baseline="0" dirty="0" smtClean="0"/>
                  <a:t>We consider the initial value problem </a:t>
                </a:r>
                <a:r>
                  <a:rPr lang="en-US" i="0">
                    <a:latin typeface="Cambria Math" panose="02040503050406030204" pitchFamily="18" charset="0"/>
                  </a:rPr>
                  <a:t>𝑑𝑦</a:t>
                </a:r>
                <a:r>
                  <a:rPr lang="en-US" i="0" smtClean="0">
                    <a:latin typeface="Cambria Math" panose="02040503050406030204" pitchFamily="18" charset="0"/>
                  </a:rPr>
                  <a:t>/</a:t>
                </a:r>
                <a:r>
                  <a:rPr lang="en-US" i="0">
                    <a:latin typeface="Cambria Math" panose="02040503050406030204" pitchFamily="18" charset="0"/>
                  </a:rPr>
                  <a:t>𝑑𝑡=</a:t>
                </a:r>
                <a:r>
                  <a:rPr lang="en-US" b="0" i="0" smtClean="0">
                    <a:latin typeface="Cambria Math" panose="02040503050406030204" pitchFamily="18" charset="0"/>
                  </a:rPr>
                  <a:t>−4</a:t>
                </a:r>
                <a:r>
                  <a:rPr lang="en-US" i="0">
                    <a:latin typeface="Cambria Math" panose="02040503050406030204" pitchFamily="18" charset="0"/>
                  </a:rPr>
                  <a:t>𝑡^3</a:t>
                </a:r>
                <a:r>
                  <a:rPr lang="en-US" i="0" smtClean="0">
                    <a:latin typeface="Cambria Math" panose="02040503050406030204" pitchFamily="18" charset="0"/>
                  </a:rPr>
                  <a:t> </a:t>
                </a:r>
                <a:r>
                  <a:rPr lang="en-US" b="0" i="0" smtClean="0">
                    <a:latin typeface="Cambria Math" panose="02040503050406030204" pitchFamily="18" charset="0"/>
                  </a:rPr>
                  <a:t>𝑦^2</a:t>
                </a:r>
                <a:r>
                  <a:rPr lang="en-CA" dirty="0" smtClean="0"/>
                  <a:t> with the initial condition </a:t>
                </a:r>
                <a:r>
                  <a:rPr lang="en-US" i="0" smtClean="0">
                    <a:latin typeface="Cambria Math" panose="02040503050406030204" pitchFamily="18" charset="0"/>
                  </a:rPr>
                  <a:t>𝑦</a:t>
                </a:r>
                <a:r>
                  <a:rPr lang="en-US" i="0">
                    <a:latin typeface="Cambria Math" panose="02040503050406030204" pitchFamily="18" charset="0"/>
                  </a:rPr>
                  <a:t>(</a:t>
                </a:r>
                <a:r>
                  <a:rPr lang="en-US" b="0" i="0" smtClean="0">
                    <a:latin typeface="Cambria Math" panose="02040503050406030204" pitchFamily="18" charset="0"/>
                  </a:rPr>
                  <a:t>−1</a:t>
                </a:r>
                <a:r>
                  <a:rPr lang="en-US" i="0">
                    <a:latin typeface="Cambria Math" panose="02040503050406030204" pitchFamily="18" charset="0"/>
                  </a:rPr>
                  <a:t>0)=1</a:t>
                </a:r>
                <a:r>
                  <a:rPr lang="en-US" b="0" i="0" smtClean="0">
                    <a:latin typeface="Cambria Math" panose="02040503050406030204" pitchFamily="18" charset="0"/>
                  </a:rPr>
                  <a:t>/10001</a:t>
                </a:r>
                <a:endParaRPr lang="en-CA" dirty="0" smtClean="0"/>
              </a:p>
              <a:p>
                <a:endParaRPr lang="en-US" dirty="0" smtClean="0"/>
              </a:p>
              <a:p>
                <a:r>
                  <a:rPr lang="en-US" dirty="0" smtClean="0"/>
                  <a:t>You can</a:t>
                </a:r>
                <a:r>
                  <a:rPr lang="en-US" baseline="0" dirty="0" smtClean="0"/>
                  <a:t> verify that the exact solution of this IVP is </a:t>
                </a:r>
                <a:r>
                  <a:rPr lang="en-US" i="0" smtClean="0">
                    <a:latin typeface="Cambria Math" panose="02040503050406030204" pitchFamily="18" charset="0"/>
                  </a:rPr>
                  <a:t>𝑦</a:t>
                </a:r>
                <a:r>
                  <a:rPr lang="en-US" i="0">
                    <a:latin typeface="Cambria Math" panose="02040503050406030204" pitchFamily="18" charset="0"/>
                  </a:rPr>
                  <a:t>(</a:t>
                </a:r>
                <a:r>
                  <a:rPr lang="en-US" b="0" i="0" smtClean="0">
                    <a:latin typeface="Cambria Math" panose="02040503050406030204" pitchFamily="18" charset="0"/>
                  </a:rPr>
                  <a:t>𝑡)=1/(𝑡^4+1)</a:t>
                </a: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12</a:t>
            </a:fld>
            <a:endParaRPr lang="en-CA"/>
          </a:p>
        </p:txBody>
      </p:sp>
    </p:spTree>
    <p:extLst>
      <p:ext uri="{BB962C8B-B14F-4D97-AF65-F5344CB8AC3E}">
        <p14:creationId xmlns:p14="http://schemas.microsoft.com/office/powerpoint/2010/main" val="222512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a:t>
            </a:r>
            <a:r>
              <a:rPr lang="en-US" baseline="0" dirty="0" smtClean="0"/>
              <a:t> displays the approximations produced by various </a:t>
            </a:r>
            <a:r>
              <a:rPr lang="en-US" baseline="0" dirty="0" err="1" smtClean="0"/>
              <a:t>Runge-Kutta</a:t>
            </a:r>
            <a:r>
              <a:rPr lang="en-US" baseline="0" dirty="0" smtClean="0"/>
              <a:t> methods.</a:t>
            </a:r>
          </a:p>
          <a:p>
            <a:r>
              <a:rPr lang="en-US" baseline="0" dirty="0" smtClean="0"/>
              <a:t>All solvers were run with a same step size of 0.1</a:t>
            </a:r>
          </a:p>
          <a:p>
            <a:endParaRPr lang="en-US" baseline="0" dirty="0" smtClean="0"/>
          </a:p>
          <a:p>
            <a:r>
              <a:rPr lang="en-US" baseline="0" dirty="0" smtClean="0"/>
              <a:t>The RK1 method (Euler’s method in the present case) gives a very poor approximation</a:t>
            </a:r>
          </a:p>
          <a:p>
            <a:endParaRPr lang="en-US" baseline="0" dirty="0" smtClean="0"/>
          </a:p>
          <a:p>
            <a:r>
              <a:rPr lang="en-US" baseline="0" dirty="0" smtClean="0"/>
              <a:t>The RK2 method (Midpoint method in our example) gives a slightly better approximation, but still very poor</a:t>
            </a:r>
          </a:p>
          <a:p>
            <a:endParaRPr lang="en-US" baseline="0" dirty="0" smtClean="0"/>
          </a:p>
          <a:p>
            <a:r>
              <a:rPr lang="en-US" baseline="0" dirty="0" smtClean="0"/>
              <a:t>The RK4 method (the classical method presented in this lecture) gives on the contrary an excellent approximation. In fact, if we would add the exact solution on this graph  we wouldn’t be able to distinguish any difference</a:t>
            </a:r>
          </a:p>
          <a:p>
            <a:endParaRPr lang="en-US" baseline="0" dirty="0" smtClean="0"/>
          </a:p>
          <a:p>
            <a:r>
              <a:rPr lang="en-US" baseline="0" dirty="0" smtClean="0"/>
              <a:t>This illustration demonstrates the importance of having high order methods </a:t>
            </a:r>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13</a:t>
            </a:fld>
            <a:endParaRPr lang="en-CA"/>
          </a:p>
        </p:txBody>
      </p:sp>
    </p:spTree>
    <p:extLst>
      <p:ext uri="{BB962C8B-B14F-4D97-AF65-F5344CB8AC3E}">
        <p14:creationId xmlns:p14="http://schemas.microsoft.com/office/powerpoint/2010/main" val="647777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Every RKN method:</a:t>
                </a:r>
              </a:p>
              <a:p>
                <a:r>
                  <a:rPr lang="en-US" dirty="0" smtClean="0"/>
                  <a:t>- Involves N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r>
                  <a:rPr lang="en-US" dirty="0" smtClean="0"/>
                  <a:t> to calculate</a:t>
                </a:r>
              </a:p>
              <a:p>
                <a:r>
                  <a:rPr lang="en-US" smtClean="0"/>
                  <a:t>- Is </a:t>
                </a:r>
                <a:r>
                  <a:rPr lang="en-US" dirty="0" smtClean="0"/>
                  <a:t>of order N in the global truncation error</a:t>
                </a:r>
              </a:p>
              <a:p>
                <a:endParaRPr lang="en-US" dirty="0" smtClean="0"/>
              </a:p>
              <a:p>
                <a:r>
                  <a:rPr lang="en-US" dirty="0" smtClean="0"/>
                  <a:t>The classical RK4 method is a popular </a:t>
                </a:r>
                <a:r>
                  <a:rPr lang="en-US" dirty="0" err="1" smtClean="0"/>
                  <a:t>Runge-Kutta</a:t>
                </a:r>
                <a:r>
                  <a:rPr lang="en-US" dirty="0" smtClean="0"/>
                  <a:t> method as it presents an excellent trade –off between computational effort and precision</a:t>
                </a:r>
              </a:p>
              <a:p>
                <a:endParaRPr lang="en-US" dirty="0" smtClean="0"/>
              </a:p>
              <a:p>
                <a:r>
                  <a:rPr lang="en-US" dirty="0" smtClean="0"/>
                  <a:t>Richardson's error formula is used to estimate the global truncation error</a:t>
                </a:r>
                <a:endParaRPr lang="en-CA" dirty="0"/>
              </a:p>
              <a:p>
                <a:endParaRPr lang="en-CA" dirty="0"/>
              </a:p>
            </p:txBody>
          </p:sp>
        </mc:Choice>
        <mc:Fallback xmlns="">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Every RKN method:</a:t>
                </a:r>
              </a:p>
              <a:p>
                <a:r>
                  <a:rPr lang="en-US" dirty="0" smtClean="0"/>
                  <a:t>- Involves </a:t>
                </a:r>
                <a:r>
                  <a:rPr lang="en-US" dirty="0" smtClean="0"/>
                  <a:t>N variables </a:t>
                </a:r>
                <a:r>
                  <a:rPr lang="en-US" i="0">
                    <a:latin typeface="Cambria Math" panose="02040503050406030204" pitchFamily="18" charset="0"/>
                  </a:rPr>
                  <a:t>𝑘_𝑖</a:t>
                </a:r>
                <a:r>
                  <a:rPr lang="en-US" dirty="0" smtClean="0"/>
                  <a:t> to </a:t>
                </a:r>
                <a:r>
                  <a:rPr lang="en-US" dirty="0" smtClean="0"/>
                  <a:t>calculate</a:t>
                </a:r>
              </a:p>
              <a:p>
                <a:r>
                  <a:rPr lang="en-US" smtClean="0"/>
                  <a:t>- Is </a:t>
                </a:r>
                <a:r>
                  <a:rPr lang="en-US" dirty="0" smtClean="0"/>
                  <a:t>of order N in the global truncation error</a:t>
                </a:r>
              </a:p>
              <a:p>
                <a:endParaRPr lang="en-US" dirty="0" smtClean="0"/>
              </a:p>
              <a:p>
                <a:r>
                  <a:rPr lang="en-US" dirty="0" smtClean="0"/>
                  <a:t>The </a:t>
                </a:r>
                <a:r>
                  <a:rPr lang="en-US" dirty="0" smtClean="0"/>
                  <a:t>classical RK4 method is a popular </a:t>
                </a:r>
                <a:r>
                  <a:rPr lang="en-US" dirty="0" err="1" smtClean="0"/>
                  <a:t>Runge-Kutta</a:t>
                </a:r>
                <a:r>
                  <a:rPr lang="en-US" dirty="0" smtClean="0"/>
                  <a:t> method as it presents an excellent trade –off between computational effort and precision</a:t>
                </a:r>
              </a:p>
              <a:p>
                <a:endParaRPr lang="en-US" dirty="0" smtClean="0"/>
              </a:p>
              <a:p>
                <a:r>
                  <a:rPr lang="en-US" dirty="0" smtClean="0"/>
                  <a:t>Richardson's </a:t>
                </a:r>
                <a:r>
                  <a:rPr lang="en-US" dirty="0" smtClean="0"/>
                  <a:t>error formula is used to estimate the global truncation error</a:t>
                </a:r>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14</a:t>
            </a:fld>
            <a:endParaRPr lang="en-CA"/>
          </a:p>
        </p:txBody>
      </p:sp>
    </p:spTree>
    <p:extLst>
      <p:ext uri="{BB962C8B-B14F-4D97-AF65-F5344CB8AC3E}">
        <p14:creationId xmlns:p14="http://schemas.microsoft.com/office/powerpoint/2010/main" val="275840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previous lectures we presented two examples of </a:t>
                </a:r>
                <a:r>
                  <a:rPr lang="en-US" dirty="0" err="1" smtClean="0"/>
                  <a:t>Runge-Kutta</a:t>
                </a:r>
                <a:r>
                  <a:rPr lang="en-US" dirty="0" smtClean="0"/>
                  <a:t> methods</a:t>
                </a:r>
              </a:p>
              <a:p>
                <a:endParaRPr lang="en-US" dirty="0" smtClean="0"/>
              </a:p>
              <a:p>
                <a:r>
                  <a:rPr lang="en-US" dirty="0" smtClean="0"/>
                  <a:t>Both were examples of so-called RK2 methods</a:t>
                </a:r>
              </a:p>
              <a:p>
                <a:endParaRPr lang="en-US" dirty="0" smtClean="0"/>
              </a:p>
              <a:p>
                <a:r>
                  <a:rPr lang="en-US" dirty="0" smtClean="0"/>
                  <a:t>This terminology comes from the fact it involved the calculation of two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oMath>
                </a14:m>
                <a:endParaRPr lang="en-US" dirty="0" smtClean="0"/>
              </a:p>
              <a:p>
                <a:endParaRPr lang="en-US" dirty="0" smtClean="0"/>
              </a:p>
              <a:p>
                <a:r>
                  <a:rPr lang="en-US" dirty="0" smtClean="0"/>
                  <a:t>Further both methods had a global truncation error decreasing in order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e>
                    </m:d>
                  </m:oMath>
                </a14:m>
                <a:r>
                  <a:rPr lang="en-CA" dirty="0" smtClean="0"/>
                  <a:t> in the step size </a:t>
                </a:r>
                <a14:m>
                  <m:oMath xmlns:m="http://schemas.openxmlformats.org/officeDocument/2006/math">
                    <m:r>
                      <a:rPr lang="en-US" i="1">
                        <a:latin typeface="Cambria Math" panose="02040503050406030204" pitchFamily="18" charset="0"/>
                      </a:rPr>
                      <m:t>h</m:t>
                    </m:r>
                  </m:oMath>
                </a14:m>
                <a:endParaRPr lang="en-CA" dirty="0" smtClean="0"/>
              </a:p>
              <a:p>
                <a:endParaRPr lang="en-US" dirty="0" smtClean="0"/>
              </a:p>
              <a:p>
                <a:r>
                  <a:rPr lang="en-US" dirty="0" smtClean="0"/>
                  <a:t>The link between the number of variables </a:t>
                </a:r>
                <a:r>
                  <a:rPr lang="en-US" dirty="0" err="1" smtClean="0"/>
                  <a:t>ki</a:t>
                </a:r>
                <a:r>
                  <a:rPr lang="en-US" dirty="0" smtClean="0"/>
                  <a:t> and the order of the global</a:t>
                </a:r>
                <a:r>
                  <a:rPr lang="en-US" baseline="0" dirty="0" smtClean="0"/>
                  <a:t> truncation error is not an accident for the RK2 methods as we will see in this lecture</a:t>
                </a:r>
                <a:endParaRPr lang="en-CA" dirty="0"/>
              </a:p>
              <a:p>
                <a:endParaRPr lang="en-CA" dirty="0"/>
              </a:p>
            </p:txBody>
          </p:sp>
        </mc:Choice>
        <mc:Fallback xmlns="">
          <p:sp>
            <p:nvSpPr>
              <p:cNvPr id="3" name="Notes Placeholder 2"/>
              <p:cNvSpPr>
                <a:spLocks noGrp="1"/>
              </p:cNvSpPr>
              <p:nvPr>
                <p:ph type="body" idx="1"/>
              </p:nvPr>
            </p:nvSpPr>
            <p:spPr/>
            <p:txBody>
              <a:bodyPr/>
              <a:lstStyle/>
              <a:p>
                <a:r>
                  <a:rPr lang="en-US" dirty="0" smtClean="0"/>
                  <a:t>In previous lectures we presented two examples of </a:t>
                </a:r>
                <a:r>
                  <a:rPr lang="en-US" dirty="0" err="1" smtClean="0"/>
                  <a:t>Runge-Kutta</a:t>
                </a:r>
                <a:r>
                  <a:rPr lang="en-US" dirty="0" smtClean="0"/>
                  <a:t> methods</a:t>
                </a:r>
              </a:p>
              <a:p>
                <a:endParaRPr lang="en-US" dirty="0" smtClean="0"/>
              </a:p>
              <a:p>
                <a:r>
                  <a:rPr lang="en-US" dirty="0" smtClean="0"/>
                  <a:t>Both </a:t>
                </a:r>
                <a:r>
                  <a:rPr lang="en-US" dirty="0" smtClean="0"/>
                  <a:t>were </a:t>
                </a:r>
                <a:r>
                  <a:rPr lang="en-US" dirty="0" smtClean="0"/>
                  <a:t>examples of so-called </a:t>
                </a:r>
                <a:r>
                  <a:rPr lang="en-US" dirty="0" smtClean="0"/>
                  <a:t>RK2 methods</a:t>
                </a:r>
              </a:p>
              <a:p>
                <a:endParaRPr lang="en-US" dirty="0" smtClean="0"/>
              </a:p>
              <a:p>
                <a:r>
                  <a:rPr lang="en-US" dirty="0" smtClean="0"/>
                  <a:t>This terminology comes from the fact it </a:t>
                </a:r>
                <a:r>
                  <a:rPr lang="en-US" dirty="0" smtClean="0"/>
                  <a:t>involved the calculation of two variables </a:t>
                </a:r>
                <a:r>
                  <a:rPr lang="en-US" i="0">
                    <a:latin typeface="Cambria Math" panose="02040503050406030204" pitchFamily="18" charset="0"/>
                  </a:rPr>
                  <a:t>𝑘_1</a:t>
                </a:r>
                <a:r>
                  <a:rPr lang="en-US" dirty="0" smtClean="0"/>
                  <a:t> and </a:t>
                </a:r>
                <a:r>
                  <a:rPr lang="en-US" i="0">
                    <a:latin typeface="Cambria Math" panose="02040503050406030204" pitchFamily="18" charset="0"/>
                  </a:rPr>
                  <a:t>𝑘_</a:t>
                </a:r>
                <a:r>
                  <a:rPr lang="en-US" b="0" i="0" smtClean="0">
                    <a:latin typeface="Cambria Math" panose="02040503050406030204" pitchFamily="18" charset="0"/>
                  </a:rPr>
                  <a:t>2</a:t>
                </a:r>
                <a:endParaRPr lang="en-US" dirty="0" smtClean="0"/>
              </a:p>
              <a:p>
                <a:endParaRPr lang="en-US" dirty="0" smtClean="0"/>
              </a:p>
              <a:p>
                <a:r>
                  <a:rPr lang="en-US" dirty="0" smtClean="0"/>
                  <a:t>Further </a:t>
                </a:r>
                <a:r>
                  <a:rPr lang="en-US" dirty="0" smtClean="0"/>
                  <a:t>both methods had a global truncation error decreasing in order </a:t>
                </a:r>
                <a:r>
                  <a:rPr lang="en-US" i="0">
                    <a:latin typeface="Cambria Math" panose="02040503050406030204" pitchFamily="18" charset="0"/>
                  </a:rPr>
                  <a:t>𝑂(ℎ^2 )</a:t>
                </a:r>
                <a:r>
                  <a:rPr lang="en-CA" dirty="0" smtClean="0"/>
                  <a:t> in the step size </a:t>
                </a:r>
                <a:r>
                  <a:rPr lang="en-US" i="0">
                    <a:latin typeface="Cambria Math" panose="02040503050406030204" pitchFamily="18" charset="0"/>
                  </a:rPr>
                  <a:t>ℎ</a:t>
                </a:r>
                <a:endParaRPr lang="en-CA" dirty="0" smtClean="0"/>
              </a:p>
              <a:p>
                <a:endParaRPr lang="en-US" dirty="0" smtClean="0"/>
              </a:p>
              <a:p>
                <a:r>
                  <a:rPr lang="en-US" dirty="0" smtClean="0"/>
                  <a:t>The link between the number of variables </a:t>
                </a:r>
                <a:r>
                  <a:rPr lang="en-US" dirty="0" err="1" smtClean="0"/>
                  <a:t>ki</a:t>
                </a:r>
                <a:r>
                  <a:rPr lang="en-US" dirty="0" smtClean="0"/>
                  <a:t> and the order of the global</a:t>
                </a:r>
                <a:r>
                  <a:rPr lang="en-US" baseline="0" dirty="0" smtClean="0"/>
                  <a:t> truncation error is not an accident for the RK2 methods as we will see in this lecture</a:t>
                </a:r>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2</a:t>
            </a:fld>
            <a:endParaRPr lang="en-CA"/>
          </a:p>
        </p:txBody>
      </p:sp>
    </p:spTree>
    <p:extLst>
      <p:ext uri="{BB962C8B-B14F-4D97-AF65-F5344CB8AC3E}">
        <p14:creationId xmlns:p14="http://schemas.microsoft.com/office/powerpoint/2010/main" val="344373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 general RKN method always involves the calculation of N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𝑖</m:t>
                        </m:r>
                      </m:sub>
                    </m:sSub>
                  </m:oMath>
                </a14:m>
                <a:r>
                  <a:rPr lang="en-CA" dirty="0" smtClean="0"/>
                  <a:t> and the approximation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CA" dirty="0" smtClean="0"/>
                  <a:t> is computed according</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𝑁</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𝑁</m:t>
                              </m:r>
                            </m:sub>
                          </m:sSub>
                        </m:e>
                      </m:d>
                    </m:oMath>
                  </m:oMathPara>
                </a14:m>
                <a:endParaRPr lang="en-US" b="0" dirty="0" smtClean="0"/>
              </a:p>
              <a:p>
                <a:pPr marL="0" indent="0">
                  <a:buNone/>
                </a:pPr>
                <a:r>
                  <a:rPr lang="en-US" sz="3200" dirty="0" smtClean="0"/>
                  <a:t>with </a:t>
                </a:r>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𝑎</m:t>
                        </m:r>
                      </m:e>
                      <m:sub>
                        <m:r>
                          <a:rPr lang="en-US" sz="3200" b="0" i="1" smtClean="0">
                            <a:latin typeface="Cambria Math" panose="02040503050406030204" pitchFamily="18" charset="0"/>
                          </a:rPr>
                          <m:t>𝑖</m:t>
                        </m:r>
                      </m:sub>
                    </m:sSub>
                  </m:oMath>
                </a14:m>
                <a:r>
                  <a:rPr lang="en-CA" sz="3200" dirty="0" smtClean="0"/>
                  <a:t> some fixed constants</a:t>
                </a:r>
              </a:p>
              <a:p>
                <a:pPr marL="0" indent="0">
                  <a:buNone/>
                </a:pPr>
                <a:endParaRPr lang="en-US" sz="3200" dirty="0" smtClean="0"/>
              </a:p>
              <a:p>
                <a:pPr marL="0" indent="0">
                  <a:buNone/>
                </a:pPr>
                <a:r>
                  <a:rPr lang="en-US" sz="3200" dirty="0" smtClean="0"/>
                  <a:t>There are two rules that are valid for RKN methods</a:t>
                </a:r>
              </a:p>
              <a:p>
                <a:pPr marL="0" indent="0">
                  <a:buNone/>
                </a:pPr>
                <a:endParaRPr lang="en-US" sz="3200" dirty="0" smtClean="0"/>
              </a:p>
              <a:p>
                <a:r>
                  <a:rPr lang="en-US" dirty="0" smtClean="0"/>
                  <a:t>Each RKN method</a:t>
                </a:r>
              </a:p>
              <a:p>
                <a:pPr lvl="0"/>
                <a:r>
                  <a:rPr lang="en-US" sz="3200" dirty="0"/>
                  <a:t>i</a:t>
                </a:r>
                <a:r>
                  <a:rPr lang="en-US" sz="3200" dirty="0" smtClean="0"/>
                  <a:t>s of order </a:t>
                </a:r>
                <a14:m>
                  <m:oMath xmlns:m="http://schemas.openxmlformats.org/officeDocument/2006/math">
                    <m:r>
                      <a:rPr lang="en-US" sz="3200" i="1">
                        <a:latin typeface="Cambria Math" panose="02040503050406030204" pitchFamily="18" charset="0"/>
                      </a:rPr>
                      <m:t>𝑂</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h</m:t>
                            </m:r>
                          </m:e>
                          <m:sup>
                            <m:r>
                              <a:rPr lang="en-US" sz="3200" b="0" i="1" smtClean="0">
                                <a:latin typeface="Cambria Math" panose="02040503050406030204" pitchFamily="18" charset="0"/>
                              </a:rPr>
                              <m:t>𝑁</m:t>
                            </m:r>
                          </m:sup>
                        </m:sSup>
                      </m:e>
                    </m:d>
                  </m:oMath>
                </a14:m>
                <a:r>
                  <a:rPr lang="en-CA" sz="3200" dirty="0" smtClean="0"/>
                  <a:t> for the global truncation error</a:t>
                </a:r>
              </a:p>
              <a:p>
                <a:pPr lvl="0"/>
                <a:r>
                  <a:rPr lang="en-US" sz="3200" dirty="0" smtClean="0"/>
                  <a:t>And</a:t>
                </a:r>
                <a:r>
                  <a:rPr lang="en-US" sz="3200" baseline="0" dirty="0" smtClean="0"/>
                  <a:t> RKN methods are </a:t>
                </a:r>
                <a:r>
                  <a:rPr lang="en-US" sz="3200" dirty="0" smtClean="0"/>
                  <a:t>not unique</a:t>
                </a:r>
              </a:p>
              <a:p>
                <a:pPr lvl="0"/>
                <a:endParaRPr lang="en-US" sz="3200" dirty="0" smtClean="0"/>
              </a:p>
              <a:p>
                <a:pPr lvl="0"/>
                <a:r>
                  <a:rPr lang="en-US" sz="3200" dirty="0" smtClean="0"/>
                  <a:t>We saw</a:t>
                </a:r>
                <a:r>
                  <a:rPr lang="en-US" sz="3200" baseline="0" dirty="0" smtClean="0"/>
                  <a:t> this in the previous lectures were we discussed two examples of RK2 methods</a:t>
                </a:r>
              </a:p>
              <a:p>
                <a:pPr lvl="0"/>
                <a:r>
                  <a:rPr lang="en-US" sz="3200" baseline="0" dirty="0" smtClean="0"/>
                  <a:t>In fact for a given N, there exist an infinite number of RKN methods</a:t>
                </a:r>
                <a:endParaRPr lang="en-CA" sz="3200" dirty="0"/>
              </a:p>
              <a:p>
                <a:pPr marL="0" indent="0">
                  <a:buNone/>
                </a:pPr>
                <a:endParaRPr lang="en-US" sz="3200" dirty="0" smtClean="0"/>
              </a:p>
              <a:p>
                <a:pPr marL="0" indent="0">
                  <a:buNone/>
                </a:pPr>
                <a:endParaRPr lang="en-CA" sz="3200" dirty="0" smtClean="0"/>
              </a:p>
              <a:p>
                <a:endParaRPr lang="en-CA" dirty="0"/>
              </a:p>
            </p:txBody>
          </p:sp>
        </mc:Choice>
        <mc:Fallback xmlns="">
          <p:sp>
            <p:nvSpPr>
              <p:cNvPr id="3" name="Notes Placeholder 2"/>
              <p:cNvSpPr>
                <a:spLocks noGrp="1"/>
              </p:cNvSpPr>
              <p:nvPr>
                <p:ph type="body" idx="1"/>
              </p:nvPr>
            </p:nvSpPr>
            <p:spPr/>
            <p:txBody>
              <a:bodyPr/>
              <a:lstStyle/>
              <a:p>
                <a:r>
                  <a:rPr lang="en-US" dirty="0" smtClean="0"/>
                  <a:t>A general RKN method always involves the calculation of N variables </a:t>
                </a:r>
                <a:r>
                  <a:rPr lang="en-US" i="0">
                    <a:latin typeface="Cambria Math" panose="02040503050406030204" pitchFamily="18" charset="0"/>
                  </a:rPr>
                  <a:t>𝑘_</a:t>
                </a:r>
                <a:r>
                  <a:rPr lang="en-US" b="0" i="0" smtClean="0">
                    <a:latin typeface="Cambria Math" panose="02040503050406030204" pitchFamily="18" charset="0"/>
                  </a:rPr>
                  <a:t>𝑖</a:t>
                </a:r>
                <a:r>
                  <a:rPr lang="en-CA" dirty="0" smtClean="0"/>
                  <a:t> and the approximation </a:t>
                </a:r>
                <a:r>
                  <a:rPr lang="en-US" b="0" i="0" smtClean="0">
                    <a:latin typeface="Cambria Math" panose="02040503050406030204" pitchFamily="18" charset="0"/>
                  </a:rPr>
                  <a:t>𝑤</a:t>
                </a:r>
                <a:r>
                  <a:rPr lang="en-US" b="0" i="0">
                    <a:latin typeface="Cambria Math" panose="02040503050406030204" pitchFamily="18" charset="0"/>
                  </a:rPr>
                  <a:t>_(</a:t>
                </a:r>
                <a:r>
                  <a:rPr lang="en-US" b="0" i="0" smtClean="0">
                    <a:latin typeface="Cambria Math" panose="02040503050406030204" pitchFamily="18" charset="0"/>
                  </a:rPr>
                  <a:t>𝑖+1</a:t>
                </a:r>
                <a:r>
                  <a:rPr lang="en-US" b="0" i="0">
                    <a:latin typeface="Cambria Math" panose="02040503050406030204" pitchFamily="18" charset="0"/>
                  </a:rPr>
                  <a:t>)</a:t>
                </a:r>
                <a:r>
                  <a:rPr lang="en-CA" dirty="0" smtClean="0"/>
                  <a:t> is computed according</a:t>
                </a:r>
              </a:p>
              <a:p>
                <a:pPr marL="0" indent="0">
                  <a:buNone/>
                </a:pPr>
                <a:r>
                  <a:rPr lang="en-US" b="0" i="0" smtClean="0">
                    <a:latin typeface="Cambria Math" panose="02040503050406030204" pitchFamily="18" charset="0"/>
                  </a:rPr>
                  <a:t>𝑤</a:t>
                </a:r>
                <a:r>
                  <a:rPr lang="en-US" b="0" i="0">
                    <a:latin typeface="Cambria Math" panose="02040503050406030204" pitchFamily="18" charset="0"/>
                  </a:rPr>
                  <a:t>_(</a:t>
                </a:r>
                <a:r>
                  <a:rPr lang="en-US" b="0" i="0" smtClean="0">
                    <a:latin typeface="Cambria Math" panose="02040503050406030204" pitchFamily="18" charset="0"/>
                  </a:rPr>
                  <a:t>𝑖+1</a:t>
                </a:r>
                <a:r>
                  <a:rPr lang="en-US" b="0" i="0">
                    <a:latin typeface="Cambria Math" panose="02040503050406030204" pitchFamily="18" charset="0"/>
                  </a:rPr>
                  <a:t>)</a:t>
                </a:r>
                <a:r>
                  <a:rPr lang="en-US" b="0" i="0" smtClean="0">
                    <a:latin typeface="Cambria Math" panose="02040503050406030204" pitchFamily="18" charset="0"/>
                  </a:rPr>
                  <a:t>=𝑤_𝑖+ℎ(𝑎_1 𝑘_1+</a:t>
                </a:r>
                <a:r>
                  <a:rPr lang="en-US" i="0">
                    <a:latin typeface="Cambria Math" panose="02040503050406030204" pitchFamily="18" charset="0"/>
                  </a:rPr>
                  <a:t>𝑎_</a:t>
                </a:r>
                <a:r>
                  <a:rPr lang="en-US" b="0" i="0" smtClean="0">
                    <a:latin typeface="Cambria Math" panose="02040503050406030204" pitchFamily="18" charset="0"/>
                  </a:rPr>
                  <a:t>2</a:t>
                </a:r>
                <a:r>
                  <a:rPr lang="en-US" b="0" i="0">
                    <a:latin typeface="Cambria Math" panose="02040503050406030204" pitchFamily="18" charset="0"/>
                  </a:rPr>
                  <a:t> </a:t>
                </a:r>
                <a:r>
                  <a:rPr lang="en-US" i="0">
                    <a:latin typeface="Cambria Math" panose="02040503050406030204" pitchFamily="18" charset="0"/>
                  </a:rPr>
                  <a:t>𝑘_</a:t>
                </a:r>
                <a:r>
                  <a:rPr lang="en-US" b="0" i="0" smtClean="0">
                    <a:latin typeface="Cambria Math" panose="02040503050406030204" pitchFamily="18" charset="0"/>
                  </a:rPr>
                  <a:t>2+</a:t>
                </a:r>
                <a:r>
                  <a:rPr lang="en-US" b="0" i="0" smtClean="0">
                    <a:latin typeface="Cambria Math" panose="02040503050406030204" pitchFamily="18" charset="0"/>
                    <a:ea typeface="Cambria Math" panose="02040503050406030204" pitchFamily="18" charset="0"/>
                  </a:rPr>
                  <a:t>⋯</a:t>
                </a:r>
                <a:r>
                  <a:rPr lang="en-US" i="0">
                    <a:latin typeface="Cambria Math" panose="02040503050406030204" pitchFamily="18" charset="0"/>
                  </a:rPr>
                  <a:t>𝑎_</a:t>
                </a:r>
                <a:r>
                  <a:rPr lang="en-US" b="0" i="0" smtClean="0">
                    <a:latin typeface="Cambria Math" panose="02040503050406030204" pitchFamily="18" charset="0"/>
                  </a:rPr>
                  <a:t>𝑁</a:t>
                </a:r>
                <a:r>
                  <a:rPr lang="en-US" b="0" i="0">
                    <a:latin typeface="Cambria Math" panose="02040503050406030204" pitchFamily="18" charset="0"/>
                  </a:rPr>
                  <a:t> </a:t>
                </a:r>
                <a:r>
                  <a:rPr lang="en-US" i="0">
                    <a:latin typeface="Cambria Math" panose="02040503050406030204" pitchFamily="18" charset="0"/>
                  </a:rPr>
                  <a:t>𝑘_</a:t>
                </a:r>
                <a:r>
                  <a:rPr lang="en-US" b="0" i="0" smtClean="0">
                    <a:latin typeface="Cambria Math" panose="02040503050406030204" pitchFamily="18" charset="0"/>
                  </a:rPr>
                  <a:t>𝑁 )</a:t>
                </a:r>
                <a:endParaRPr lang="en-US" b="0" dirty="0" smtClean="0"/>
              </a:p>
              <a:p>
                <a:pPr marL="0" indent="0">
                  <a:buNone/>
                </a:pPr>
                <a:r>
                  <a:rPr lang="en-US" sz="3200" dirty="0" smtClean="0"/>
                  <a:t>with </a:t>
                </a:r>
                <a:r>
                  <a:rPr lang="en-US" sz="3200" i="0">
                    <a:latin typeface="Cambria Math" panose="02040503050406030204" pitchFamily="18" charset="0"/>
                  </a:rPr>
                  <a:t>𝑎</a:t>
                </a:r>
                <a:r>
                  <a:rPr lang="en-US" sz="3200" i="0" smtClean="0">
                    <a:latin typeface="Cambria Math" panose="02040503050406030204" pitchFamily="18" charset="0"/>
                  </a:rPr>
                  <a:t>_</a:t>
                </a:r>
                <a:r>
                  <a:rPr lang="en-US" sz="3200" b="0" i="0" smtClean="0">
                    <a:latin typeface="Cambria Math" panose="02040503050406030204" pitchFamily="18" charset="0"/>
                  </a:rPr>
                  <a:t>𝑖</a:t>
                </a:r>
                <a:r>
                  <a:rPr lang="en-CA" sz="3200" dirty="0" smtClean="0"/>
                  <a:t> some fixed </a:t>
                </a:r>
                <a:r>
                  <a:rPr lang="en-CA" sz="3200" dirty="0" smtClean="0"/>
                  <a:t>constants</a:t>
                </a:r>
              </a:p>
              <a:p>
                <a:pPr marL="0" indent="0">
                  <a:buNone/>
                </a:pPr>
                <a:endParaRPr lang="en-US" sz="3200" dirty="0" smtClean="0"/>
              </a:p>
              <a:p>
                <a:pPr marL="0" indent="0">
                  <a:buNone/>
                </a:pPr>
                <a:r>
                  <a:rPr lang="en-US" sz="3200" dirty="0" smtClean="0"/>
                  <a:t>There are two rules that are valid for RKN methods</a:t>
                </a:r>
              </a:p>
              <a:p>
                <a:pPr marL="0" indent="0">
                  <a:buNone/>
                </a:pPr>
                <a:endParaRPr lang="en-US" sz="3200" dirty="0" smtClean="0"/>
              </a:p>
              <a:p>
                <a:r>
                  <a:rPr lang="en-US" dirty="0" smtClean="0"/>
                  <a:t>Each RKN method</a:t>
                </a:r>
              </a:p>
              <a:p>
                <a:pPr lvl="0"/>
                <a:r>
                  <a:rPr lang="en-US" sz="3200" dirty="0"/>
                  <a:t>i</a:t>
                </a:r>
                <a:r>
                  <a:rPr lang="en-US" sz="3200" dirty="0" smtClean="0"/>
                  <a:t>s of order </a:t>
                </a:r>
                <a:r>
                  <a:rPr lang="en-US" sz="3200" i="0">
                    <a:latin typeface="Cambria Math" panose="02040503050406030204" pitchFamily="18" charset="0"/>
                  </a:rPr>
                  <a:t>𝑂(ℎ^</a:t>
                </a:r>
                <a:r>
                  <a:rPr lang="en-US" sz="3200" b="0" i="0" smtClean="0">
                    <a:latin typeface="Cambria Math" panose="02040503050406030204" pitchFamily="18" charset="0"/>
                  </a:rPr>
                  <a:t>𝑁 )</a:t>
                </a:r>
                <a:r>
                  <a:rPr lang="en-CA" sz="3200" dirty="0" smtClean="0"/>
                  <a:t> for the global truncation error</a:t>
                </a:r>
              </a:p>
              <a:p>
                <a:pPr lvl="0"/>
                <a:r>
                  <a:rPr lang="en-US" sz="3200" dirty="0" smtClean="0"/>
                  <a:t>And</a:t>
                </a:r>
                <a:r>
                  <a:rPr lang="en-US" sz="3200" baseline="0" dirty="0" smtClean="0"/>
                  <a:t> RKN methods are </a:t>
                </a:r>
                <a:r>
                  <a:rPr lang="en-US" sz="3200" dirty="0" smtClean="0"/>
                  <a:t>not unique</a:t>
                </a:r>
              </a:p>
              <a:p>
                <a:pPr lvl="0"/>
                <a:endParaRPr lang="en-US" sz="3200" dirty="0" smtClean="0"/>
              </a:p>
              <a:p>
                <a:pPr lvl="0"/>
                <a:r>
                  <a:rPr lang="en-US" sz="3200" dirty="0" smtClean="0"/>
                  <a:t>We saw</a:t>
                </a:r>
                <a:r>
                  <a:rPr lang="en-US" sz="3200" baseline="0" dirty="0" smtClean="0"/>
                  <a:t> this in the previous lectures were we discussed two examples of RK2 methods</a:t>
                </a:r>
              </a:p>
              <a:p>
                <a:pPr lvl="0"/>
                <a:r>
                  <a:rPr lang="en-US" sz="3200" baseline="0" dirty="0" smtClean="0"/>
                  <a:t>In fact for a given N, there exist an infinite number of RKN methods</a:t>
                </a:r>
                <a:endParaRPr lang="en-CA" sz="3200" dirty="0"/>
              </a:p>
              <a:p>
                <a:pPr marL="0" indent="0">
                  <a:buNone/>
                </a:pPr>
                <a:endParaRPr lang="en-US" sz="3200" dirty="0" smtClean="0"/>
              </a:p>
              <a:p>
                <a:pPr marL="0" indent="0">
                  <a:buNone/>
                </a:pPr>
                <a:endParaRPr lang="en-CA" sz="3200" dirty="0" smtClean="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3</a:t>
            </a:fld>
            <a:endParaRPr lang="en-CA"/>
          </a:p>
        </p:txBody>
      </p:sp>
    </p:spTree>
    <p:extLst>
      <p:ext uri="{BB962C8B-B14F-4D97-AF65-F5344CB8AC3E}">
        <p14:creationId xmlns:p14="http://schemas.microsoft.com/office/powerpoint/2010/main" val="323712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Among the most popular RKN methods is the classical RK4 method</a:t>
                </a:r>
              </a:p>
              <a:p>
                <a:endParaRPr lang="en-US" dirty="0" smtClean="0"/>
              </a:p>
              <a:p>
                <a:r>
                  <a:rPr lang="en-US" dirty="0" smtClean="0"/>
                  <a:t>This methods writes</a:t>
                </a:r>
                <a:r>
                  <a:rPr lang="en-US" baseline="0" dirty="0" smtClean="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m:t>
                        </m:r>
                      </m:num>
                      <m:den>
                        <m:r>
                          <a:rPr lang="en-US" b="0" i="1" smtClean="0">
                            <a:latin typeface="Cambria Math" panose="02040503050406030204" pitchFamily="18" charset="0"/>
                            <a:ea typeface="Cambria Math" panose="02040503050406030204" pitchFamily="18" charset="0"/>
                          </a:rPr>
                          <m:t>6</m:t>
                        </m:r>
                      </m:den>
                    </m:f>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4</m:t>
                            </m:r>
                          </m:sub>
                        </m:sSub>
                      </m:e>
                    </m:d>
                  </m:oMath>
                </a14:m>
                <a:endParaRPr lang="en-CA" dirty="0" smtClean="0"/>
              </a:p>
              <a:p>
                <a:endParaRPr lang="en-US" dirty="0" smtClean="0"/>
              </a:p>
              <a:p>
                <a:r>
                  <a:rPr lang="en-US" dirty="0" smtClean="0"/>
                  <a:t>It involves for variables </a:t>
                </a:r>
                <a:r>
                  <a:rPr lang="en-US" dirty="0" err="1" smtClean="0"/>
                  <a:t>ki</a:t>
                </a:r>
                <a:r>
                  <a:rPr lang="en-US" dirty="0" smtClean="0"/>
                  <a:t> which are defined as displayed on the slide</a:t>
                </a:r>
              </a:p>
              <a:p>
                <a:endParaRPr lang="en-US" dirty="0" smtClean="0"/>
              </a:p>
              <a:p>
                <a:r>
                  <a:rPr lang="en-US" dirty="0" smtClean="0"/>
                  <a:t>This method is in order 4 for the global truncation error</a:t>
                </a:r>
                <a:endParaRPr lang="en-CA" dirty="0" smtClean="0"/>
              </a:p>
              <a:p>
                <a:endParaRPr lang="en-CA" dirty="0"/>
              </a:p>
            </p:txBody>
          </p:sp>
        </mc:Choice>
        <mc:Fallback xmlns="">
          <p:sp>
            <p:nvSpPr>
              <p:cNvPr id="3" name="Notes Placeholder 2"/>
              <p:cNvSpPr>
                <a:spLocks noGrp="1"/>
              </p:cNvSpPr>
              <p:nvPr>
                <p:ph type="body" idx="1"/>
              </p:nvPr>
            </p:nvSpPr>
            <p:spPr/>
            <p:txBody>
              <a:bodyPr/>
              <a:lstStyle/>
              <a:p>
                <a:r>
                  <a:rPr lang="en-US" dirty="0" smtClean="0"/>
                  <a:t>Among the most popular RKN methods is the classical RK4 method</a:t>
                </a:r>
              </a:p>
              <a:p>
                <a:endParaRPr lang="en-US" dirty="0" smtClean="0"/>
              </a:p>
              <a:p>
                <a:r>
                  <a:rPr lang="en-US" dirty="0" smtClean="0"/>
                  <a:t>This methods writes</a:t>
                </a:r>
                <a:r>
                  <a:rPr lang="en-US" baseline="0" dirty="0" smtClean="0"/>
                  <a:t> </a:t>
                </a:r>
                <a:r>
                  <a:rPr lang="en-US" i="0">
                    <a:latin typeface="Cambria Math" panose="02040503050406030204" pitchFamily="18" charset="0"/>
                    <a:ea typeface="Cambria Math" panose="02040503050406030204" pitchFamily="18" charset="0"/>
                  </a:rPr>
                  <a:t>𝑤</a:t>
                </a:r>
                <a:r>
                  <a:rPr lang="en-US" i="0" smtClean="0">
                    <a:latin typeface="Cambria Math" panose="02040503050406030204" pitchFamily="18" charset="0"/>
                    <a:ea typeface="Cambria Math" panose="02040503050406030204" pitchFamily="18" charset="0"/>
                  </a:rPr>
                  <a:t>_(</a:t>
                </a:r>
                <a:r>
                  <a:rPr lang="en-US" i="0">
                    <a:latin typeface="Cambria Math" panose="02040503050406030204" pitchFamily="18" charset="0"/>
                    <a:ea typeface="Cambria Math" panose="02040503050406030204" pitchFamily="18" charset="0"/>
                  </a:rPr>
                  <a:t>𝑖+1</a:t>
                </a:r>
                <a:r>
                  <a:rPr lang="en-US" i="0" smtClean="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=𝑤_𝑖+</a:t>
                </a:r>
                <a:r>
                  <a:rPr lang="en-US" b="0" i="0" smtClean="0">
                    <a:latin typeface="Cambria Math" panose="02040503050406030204" pitchFamily="18" charset="0"/>
                    <a:ea typeface="Cambria Math" panose="02040503050406030204" pitchFamily="18" charset="0"/>
                  </a:rPr>
                  <a:t>ℎ/6</a:t>
                </a:r>
                <a:r>
                  <a:rPr lang="en-US" b="0" i="0">
                    <a:latin typeface="Cambria Math" panose="02040503050406030204" pitchFamily="18" charset="0"/>
                    <a:ea typeface="Cambria Math" panose="02040503050406030204" pitchFamily="18" charset="0"/>
                  </a:rPr>
                  <a:t> </a:t>
                </a:r>
                <a:r>
                  <a:rPr lang="en-US" i="0">
                    <a:latin typeface="Cambria Math" panose="02040503050406030204" pitchFamily="18" charset="0"/>
                    <a:ea typeface="Cambria Math" panose="02040503050406030204" pitchFamily="18" charset="0"/>
                  </a:rPr>
                  <a:t>(𝑘_1+</a:t>
                </a:r>
                <a:r>
                  <a:rPr lang="en-US" b="0" i="0" smtClean="0">
                    <a:latin typeface="Cambria Math" panose="02040503050406030204" pitchFamily="18" charset="0"/>
                    <a:ea typeface="Cambria Math" panose="02040503050406030204" pitchFamily="18" charset="0"/>
                  </a:rPr>
                  <a:t>2</a:t>
                </a:r>
                <a:r>
                  <a:rPr lang="en-US" i="0">
                    <a:latin typeface="Cambria Math" panose="02040503050406030204" pitchFamily="18" charset="0"/>
                    <a:ea typeface="Cambria Math" panose="02040503050406030204" pitchFamily="18" charset="0"/>
                  </a:rPr>
                  <a:t>𝑘_2+2𝑘_</a:t>
                </a:r>
                <a:r>
                  <a:rPr lang="en-US" b="0" i="0" smtClean="0">
                    <a:latin typeface="Cambria Math" panose="02040503050406030204" pitchFamily="18" charset="0"/>
                    <a:ea typeface="Cambria Math" panose="02040503050406030204" pitchFamily="18" charset="0"/>
                  </a:rPr>
                  <a:t>3</a:t>
                </a:r>
                <a:r>
                  <a:rPr lang="en-US" i="0">
                    <a:latin typeface="Cambria Math" panose="02040503050406030204" pitchFamily="18" charset="0"/>
                    <a:ea typeface="Cambria Math" panose="02040503050406030204" pitchFamily="18" charset="0"/>
                  </a:rPr>
                  <a:t>+𝑘_</a:t>
                </a:r>
                <a:r>
                  <a:rPr lang="en-US" b="0" i="0" smtClean="0">
                    <a:latin typeface="Cambria Math" panose="02040503050406030204" pitchFamily="18" charset="0"/>
                    <a:ea typeface="Cambria Math" panose="02040503050406030204" pitchFamily="18" charset="0"/>
                  </a:rPr>
                  <a:t>4 )</a:t>
                </a:r>
                <a:endParaRPr lang="en-CA" dirty="0" smtClean="0"/>
              </a:p>
              <a:p>
                <a:endParaRPr lang="en-US" dirty="0" smtClean="0"/>
              </a:p>
              <a:p>
                <a:r>
                  <a:rPr lang="en-US" dirty="0" smtClean="0"/>
                  <a:t>It involves for variables </a:t>
                </a:r>
                <a:r>
                  <a:rPr lang="en-US" dirty="0" err="1" smtClean="0"/>
                  <a:t>ki</a:t>
                </a:r>
                <a:r>
                  <a:rPr lang="en-US" dirty="0" smtClean="0"/>
                  <a:t> which are defined as displayed on the slide</a:t>
                </a:r>
              </a:p>
              <a:p>
                <a:endParaRPr lang="en-US" dirty="0" smtClean="0"/>
              </a:p>
              <a:p>
                <a:r>
                  <a:rPr lang="en-US" dirty="0" smtClean="0"/>
                  <a:t>This method is in order 4 for the global truncation error</a:t>
                </a:r>
                <a:endParaRPr lang="en-CA" dirty="0" smtClean="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4</a:t>
            </a:fld>
            <a:endParaRPr lang="en-CA"/>
          </a:p>
        </p:txBody>
      </p:sp>
    </p:spTree>
    <p:extLst>
      <p:ext uri="{BB962C8B-B14F-4D97-AF65-F5344CB8AC3E}">
        <p14:creationId xmlns:p14="http://schemas.microsoft.com/office/powerpoint/2010/main" val="337507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apply the</a:t>
                </a:r>
                <a:r>
                  <a:rPr lang="en-US" baseline="0" dirty="0" smtClean="0"/>
                  <a:t> RK4 method to a sample problem</a:t>
                </a:r>
              </a:p>
              <a:p>
                <a:endParaRPr lang="en-US" baseline="0" dirty="0" smtClean="0"/>
              </a:p>
              <a:p>
                <a:r>
                  <a:rPr lang="en-US" baseline="0" dirty="0" smtClean="0"/>
                  <a:t>We consider the initial value problem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𝑡𝑦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oMath>
                </a14:m>
                <a:r>
                  <a:rPr lang="en-CA" dirty="0" smtClean="0"/>
                  <a:t> with initial condition y(0)=1</a:t>
                </a:r>
                <a:endParaRPr lang="en-CA" dirty="0"/>
              </a:p>
              <a:p>
                <a:endParaRPr lang="en-CA" dirty="0"/>
              </a:p>
            </p:txBody>
          </p:sp>
        </mc:Choice>
        <mc:Fallback xmlns="">
          <p:sp>
            <p:nvSpPr>
              <p:cNvPr id="3" name="Notes Placeholder 2"/>
              <p:cNvSpPr>
                <a:spLocks noGrp="1"/>
              </p:cNvSpPr>
              <p:nvPr>
                <p:ph type="body" idx="1"/>
              </p:nvPr>
            </p:nvSpPr>
            <p:spPr/>
            <p:txBody>
              <a:bodyPr/>
              <a:lstStyle/>
              <a:p>
                <a:r>
                  <a:rPr lang="en-US" dirty="0" smtClean="0"/>
                  <a:t>Let us apply the</a:t>
                </a:r>
                <a:r>
                  <a:rPr lang="en-US" baseline="0" dirty="0" smtClean="0"/>
                  <a:t> </a:t>
                </a:r>
                <a:r>
                  <a:rPr lang="en-US" baseline="0" dirty="0" smtClean="0"/>
                  <a:t>RK4 method to </a:t>
                </a:r>
                <a:r>
                  <a:rPr lang="en-US" baseline="0" dirty="0" smtClean="0"/>
                  <a:t>a sample problem</a:t>
                </a:r>
              </a:p>
              <a:p>
                <a:endParaRPr lang="en-US" baseline="0" dirty="0" smtClean="0"/>
              </a:p>
              <a:p>
                <a:r>
                  <a:rPr lang="en-US" baseline="0" dirty="0" smtClean="0"/>
                  <a:t>We consider the initial value problem </a:t>
                </a:r>
                <a:r>
                  <a:rPr lang="en-US" i="0">
                    <a:latin typeface="Cambria Math" panose="02040503050406030204" pitchFamily="18" charset="0"/>
                  </a:rPr>
                  <a:t>𝑑𝑦</a:t>
                </a:r>
                <a:r>
                  <a:rPr lang="en-US" i="0" smtClean="0">
                    <a:latin typeface="Cambria Math" panose="02040503050406030204" pitchFamily="18" charset="0"/>
                  </a:rPr>
                  <a:t>/</a:t>
                </a:r>
                <a:r>
                  <a:rPr lang="en-US" i="0">
                    <a:latin typeface="Cambria Math" panose="02040503050406030204" pitchFamily="18" charset="0"/>
                  </a:rPr>
                  <a:t>𝑑𝑡=𝑡𝑦+𝑡^3</a:t>
                </a:r>
                <a:r>
                  <a:rPr lang="en-CA" dirty="0" smtClean="0"/>
                  <a:t> with initial condition y(0)=1</a:t>
                </a:r>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5</a:t>
            </a:fld>
            <a:endParaRPr lang="en-CA"/>
          </a:p>
        </p:txBody>
      </p:sp>
    </p:spTree>
    <p:extLst>
      <p:ext uri="{BB962C8B-B14F-4D97-AF65-F5344CB8AC3E}">
        <p14:creationId xmlns:p14="http://schemas.microsoft.com/office/powerpoint/2010/main" val="330229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always, organizing</a:t>
            </a:r>
            <a:r>
              <a:rPr lang="en-US" baseline="0" dirty="0" smtClean="0"/>
              <a:t> the calculations in a table is very useful</a:t>
            </a:r>
          </a:p>
          <a:p>
            <a:endParaRPr lang="en-US" baseline="0" dirty="0" smtClean="0"/>
          </a:p>
          <a:p>
            <a:r>
              <a:rPr lang="en-US" baseline="0" dirty="0" smtClean="0"/>
              <a:t>We present the calculations for the case one chooses h=0.2</a:t>
            </a:r>
          </a:p>
          <a:p>
            <a:endParaRPr lang="en-US" baseline="0" dirty="0" smtClean="0"/>
          </a:p>
          <a:p>
            <a:r>
              <a:rPr lang="en-US" baseline="0" dirty="0" smtClean="0"/>
              <a:t>At first we enter the initial condition.</a:t>
            </a:r>
          </a:p>
          <a:p>
            <a:r>
              <a:rPr lang="en-US" baseline="0" dirty="0" smtClean="0"/>
              <a:t>At this point k1 to k4 are not defined, and not needed neither of course</a:t>
            </a:r>
          </a:p>
          <a:p>
            <a:endParaRPr lang="en-US" baseline="0" dirty="0" smtClean="0"/>
          </a:p>
          <a:p>
            <a:r>
              <a:rPr lang="en-US" baseline="0" dirty="0" smtClean="0"/>
              <a:t>To compute the approximation w1 in t1, in our example 0.2, one needs to compute k1 to k4 using the entries form the line above.</a:t>
            </a:r>
          </a:p>
          <a:p>
            <a:r>
              <a:rPr lang="en-US" baseline="0" dirty="0" smtClean="0"/>
              <a:t>Once k1 to k4 are computed, one can then calculate w1</a:t>
            </a:r>
          </a:p>
          <a:p>
            <a:endParaRPr lang="en-US" baseline="0" dirty="0" smtClean="0"/>
          </a:p>
          <a:p>
            <a:r>
              <a:rPr lang="en-US" baseline="0" dirty="0" smtClean="0"/>
              <a:t>One proceeds like this for each </a:t>
            </a:r>
            <a:r>
              <a:rPr lang="en-US" baseline="0" dirty="0" err="1" smtClean="0"/>
              <a:t>ti</a:t>
            </a:r>
            <a:r>
              <a:rPr lang="en-US" baseline="0" dirty="0" smtClean="0"/>
              <a:t> until one reaches the desired </a:t>
            </a:r>
            <a:r>
              <a:rPr lang="en-US" baseline="0" dirty="0" err="1" smtClean="0"/>
              <a:t>tf</a:t>
            </a:r>
            <a:r>
              <a:rPr lang="en-US" baseline="0" dirty="0" smtClean="0"/>
              <a:t>, in our case 1</a:t>
            </a:r>
          </a:p>
          <a:p>
            <a:endParaRPr lang="en-US" baseline="0" dirty="0" smtClean="0"/>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6</a:t>
            </a:fld>
            <a:endParaRPr lang="en-CA"/>
          </a:p>
        </p:txBody>
      </p:sp>
    </p:spTree>
    <p:extLst>
      <p:ext uri="{BB962C8B-B14F-4D97-AF65-F5344CB8AC3E}">
        <p14:creationId xmlns:p14="http://schemas.microsoft.com/office/powerpoint/2010/main" val="88808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displays the computed approximations (the circles)</a:t>
            </a:r>
            <a:r>
              <a:rPr lang="en-US" baseline="0" dirty="0" smtClean="0"/>
              <a:t> together with the exact solution (the smooth line)</a:t>
            </a:r>
          </a:p>
          <a:p>
            <a:endParaRPr lang="en-US" baseline="0" dirty="0" smtClean="0"/>
          </a:p>
          <a:p>
            <a:r>
              <a:rPr lang="en-US" baseline="0" dirty="0" smtClean="0"/>
              <a:t>Note how precise the approximations are. No difference can be detected between the approximations and the exact solution on the graph</a:t>
            </a:r>
          </a:p>
        </p:txBody>
      </p:sp>
      <p:sp>
        <p:nvSpPr>
          <p:cNvPr id="4" name="Slide Number Placeholder 3"/>
          <p:cNvSpPr>
            <a:spLocks noGrp="1"/>
          </p:cNvSpPr>
          <p:nvPr>
            <p:ph type="sldNum" sz="quarter" idx="10"/>
          </p:nvPr>
        </p:nvSpPr>
        <p:spPr/>
        <p:txBody>
          <a:bodyPr/>
          <a:lstStyle/>
          <a:p>
            <a:fld id="{461FE637-F9EA-4747-90AA-AF85CD1823BC}" type="slidenum">
              <a:rPr lang="en-CA" smtClean="0"/>
              <a:t>7</a:t>
            </a:fld>
            <a:endParaRPr lang="en-CA"/>
          </a:p>
        </p:txBody>
      </p:sp>
    </p:spTree>
    <p:extLst>
      <p:ext uri="{BB962C8B-B14F-4D97-AF65-F5344CB8AC3E}">
        <p14:creationId xmlns:p14="http://schemas.microsoft.com/office/powerpoint/2010/main" val="16979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present here a possible implementation of the RK4 method in octave</a:t>
            </a:r>
          </a:p>
          <a:p>
            <a:endParaRPr lang="en-US" baseline="0" dirty="0" smtClean="0"/>
          </a:p>
          <a:p>
            <a:r>
              <a:rPr lang="en-US" baseline="0" dirty="0" smtClean="0"/>
              <a:t>We define a function RK4 </a:t>
            </a:r>
          </a:p>
          <a:p>
            <a:r>
              <a:rPr lang="en-US" baseline="0" dirty="0" smtClean="0"/>
              <a:t>This function will return two vectors.</a:t>
            </a:r>
          </a:p>
          <a:p>
            <a:r>
              <a:rPr lang="en-US" baseline="0" dirty="0" smtClean="0"/>
              <a:t>The vector t will contain the various </a:t>
            </a:r>
            <a:r>
              <a:rPr lang="en-US" baseline="0" dirty="0" err="1" smtClean="0"/>
              <a:t>ti</a:t>
            </a:r>
            <a:r>
              <a:rPr lang="en-US" baseline="0" dirty="0" smtClean="0"/>
              <a:t> and the vector w will contain the various </a:t>
            </a:r>
            <a:r>
              <a:rPr lang="en-US" baseline="0" dirty="0" err="1" smtClean="0"/>
              <a:t>wi</a:t>
            </a:r>
            <a:endParaRPr lang="en-US" baseline="0" dirty="0" smtClean="0"/>
          </a:p>
          <a:p>
            <a:endParaRPr lang="en-US" baseline="0" dirty="0" smtClean="0"/>
          </a:p>
          <a:p>
            <a:r>
              <a:rPr lang="en-US" dirty="0" smtClean="0"/>
              <a:t>The function takes 4 arguments</a:t>
            </a:r>
          </a:p>
          <a:p>
            <a:r>
              <a:rPr lang="en-US" dirty="0" smtClean="0"/>
              <a:t>The</a:t>
            </a:r>
            <a:r>
              <a:rPr lang="en-US" baseline="0" dirty="0" smtClean="0"/>
              <a:t> first one is the function f defining the ODE</a:t>
            </a:r>
          </a:p>
          <a:p>
            <a:r>
              <a:rPr lang="en-US" baseline="0" dirty="0" smtClean="0"/>
              <a:t>The second one is the time to of the initial condition</a:t>
            </a:r>
          </a:p>
          <a:p>
            <a:r>
              <a:rPr lang="en-US" baseline="0" dirty="0" smtClean="0"/>
              <a:t>The third is the corresponding initial value </a:t>
            </a:r>
            <a:r>
              <a:rPr lang="en-US" baseline="0" dirty="0" err="1" smtClean="0"/>
              <a:t>yo</a:t>
            </a:r>
            <a:endParaRPr lang="en-US" baseline="0" dirty="0" smtClean="0"/>
          </a:p>
          <a:p>
            <a:r>
              <a:rPr lang="en-US" dirty="0" smtClean="0"/>
              <a:t>The next argument is the step size h and the last argument is the number n of steps we want to perform</a:t>
            </a:r>
          </a:p>
          <a:p>
            <a:endParaRPr lang="en-US" dirty="0" smtClean="0"/>
          </a:p>
          <a:p>
            <a:r>
              <a:rPr lang="en-US" dirty="0" smtClean="0"/>
              <a:t>The function start by initializing the vectors w and t by filling them with the initial</a:t>
            </a:r>
            <a:r>
              <a:rPr lang="en-US" baseline="0" dirty="0" smtClean="0"/>
              <a:t> condition</a:t>
            </a:r>
          </a:p>
          <a:p>
            <a:r>
              <a:rPr lang="en-US" dirty="0" smtClean="0"/>
              <a:t>These two vectors will then progressively be filled further with the calculated values </a:t>
            </a:r>
            <a:r>
              <a:rPr lang="en-US" dirty="0" err="1" smtClean="0"/>
              <a:t>ti</a:t>
            </a:r>
            <a:r>
              <a:rPr lang="en-US" dirty="0" smtClean="0"/>
              <a:t> and </a:t>
            </a:r>
            <a:r>
              <a:rPr lang="en-US" dirty="0" err="1" smtClean="0"/>
              <a:t>wi</a:t>
            </a:r>
            <a:endParaRPr lang="en-US" dirty="0" smtClean="0"/>
          </a:p>
          <a:p>
            <a:endParaRPr lang="en-US" dirty="0" smtClean="0"/>
          </a:p>
          <a:p>
            <a:r>
              <a:rPr lang="en-US" dirty="0" smtClean="0"/>
              <a:t>We do this with a for loop running from 1 to n</a:t>
            </a:r>
          </a:p>
          <a:p>
            <a:endParaRPr lang="en-US" dirty="0" smtClean="0"/>
          </a:p>
          <a:p>
            <a:r>
              <a:rPr lang="en-US" dirty="0" smtClean="0"/>
              <a:t>Inside</a:t>
            </a:r>
            <a:r>
              <a:rPr lang="en-US" baseline="0" dirty="0" smtClean="0"/>
              <a:t> the loop we calculate the values k1 to k4 as well as </a:t>
            </a:r>
            <a:r>
              <a:rPr lang="en-US" baseline="0" dirty="0" err="1" smtClean="0"/>
              <a:t>wi</a:t>
            </a:r>
            <a:r>
              <a:rPr lang="en-US" baseline="0" dirty="0" smtClean="0"/>
              <a:t> which we add to the vector w</a:t>
            </a:r>
          </a:p>
          <a:p>
            <a:r>
              <a:rPr lang="en-US" baseline="0" dirty="0" smtClean="0"/>
              <a:t>Note the keyword “end”. This keyword automatically sects the last entry of a vector</a:t>
            </a:r>
          </a:p>
          <a:p>
            <a:r>
              <a:rPr lang="en-US" baseline="0" dirty="0" smtClean="0"/>
              <a:t>We compute as well the time steps </a:t>
            </a:r>
            <a:r>
              <a:rPr lang="en-US" baseline="0" dirty="0" err="1" smtClean="0"/>
              <a:t>ti</a:t>
            </a:r>
            <a:r>
              <a:rPr lang="en-US" baseline="0" dirty="0" smtClean="0"/>
              <a:t> and add them to the vector t</a:t>
            </a:r>
          </a:p>
          <a:p>
            <a:endParaRPr lang="en-US" baseline="0" dirty="0" smtClean="0"/>
          </a:p>
          <a:p>
            <a:r>
              <a:rPr lang="en-US" baseline="0" dirty="0" smtClean="0"/>
              <a:t>We close the for loop with the key word </a:t>
            </a:r>
            <a:r>
              <a:rPr lang="en-US" baseline="0" dirty="0" err="1" smtClean="0"/>
              <a:t>endfor</a:t>
            </a:r>
            <a:r>
              <a:rPr lang="en-US" baseline="0" dirty="0" smtClean="0"/>
              <a:t> and we close the function with the keyword </a:t>
            </a:r>
            <a:r>
              <a:rPr lang="en-US" baseline="0" dirty="0" err="1" smtClean="0"/>
              <a:t>endfunction</a:t>
            </a:r>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61FE637-F9EA-4747-90AA-AF85CD1823BC}" type="slidenum">
              <a:rPr lang="en-CA" smtClean="0"/>
              <a:t>8</a:t>
            </a:fld>
            <a:endParaRPr lang="en-CA"/>
          </a:p>
        </p:txBody>
      </p:sp>
    </p:spTree>
    <p:extLst>
      <p:ext uri="{BB962C8B-B14F-4D97-AF65-F5344CB8AC3E}">
        <p14:creationId xmlns:p14="http://schemas.microsoft.com/office/powerpoint/2010/main" val="414744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plot on the slide displays the true error in t=1 in function of various step sizes</a:t>
            </a:r>
          </a:p>
          <a:p>
            <a:endParaRPr lang="en-US" baseline="0" dirty="0" smtClean="0"/>
          </a:p>
          <a:p>
            <a:r>
              <a:rPr lang="en-US" baseline="0" dirty="0" smtClean="0"/>
              <a:t>The true error is computed by taking the difference, in absolute value, between the true solution in t=1 and the numerical approximation in t=1 calculated by the RK4 solver. </a:t>
            </a:r>
          </a:p>
          <a:p>
            <a:r>
              <a:rPr lang="en-US" baseline="0" dirty="0" smtClean="0"/>
              <a:t>This error is the global truncation error.</a:t>
            </a:r>
          </a:p>
          <a:p>
            <a:endParaRPr lang="en-US" dirty="0" smtClean="0"/>
          </a:p>
          <a:p>
            <a:r>
              <a:rPr lang="en-US" dirty="0" smtClean="0"/>
              <a:t>I invite you</a:t>
            </a:r>
            <a:r>
              <a:rPr lang="en-US" baseline="0" dirty="0" smtClean="0"/>
              <a:t> to try to reproduce these graphs with the help of the octave script we presented to implement the RK4 solver</a:t>
            </a:r>
          </a:p>
          <a:p>
            <a:endParaRPr lang="en-US" baseline="0" dirty="0" smtClean="0"/>
          </a:p>
          <a:p>
            <a:r>
              <a:rPr lang="en-US" baseline="0" dirty="0" smtClean="0"/>
              <a:t>We can identify two different regions on the graph</a:t>
            </a:r>
          </a:p>
          <a:p>
            <a:r>
              <a:rPr lang="en-US" baseline="0" dirty="0" smtClean="0"/>
              <a:t>For larger values of h, we observe a decrease of the error</a:t>
            </a:r>
          </a:p>
          <a:p>
            <a:r>
              <a:rPr lang="en-US" baseline="0" dirty="0" smtClean="0"/>
              <a:t>This is the region dominated by the truncation error</a:t>
            </a:r>
          </a:p>
          <a:p>
            <a:endParaRPr lang="en-US" baseline="0" dirty="0" smtClean="0"/>
          </a:p>
          <a:p>
            <a:r>
              <a:rPr lang="en-US" baseline="0" dirty="0" smtClean="0"/>
              <a:t>For small values of h, we observe no further decrease in the error</a:t>
            </a:r>
          </a:p>
          <a:p>
            <a:r>
              <a:rPr lang="en-US" baseline="0" dirty="0" smtClean="0"/>
              <a:t>This region is dominated by the round-off errors</a:t>
            </a:r>
          </a:p>
          <a:p>
            <a:endParaRPr lang="en-US" baseline="0" dirty="0" smtClean="0"/>
          </a:p>
          <a:p>
            <a:r>
              <a:rPr lang="en-US" dirty="0" smtClean="0"/>
              <a:t>We can use a power law to fit the error plot in the region dominated by the truncation error</a:t>
            </a:r>
          </a:p>
          <a:p>
            <a:r>
              <a:rPr lang="en-US" baseline="0" dirty="0" smtClean="0"/>
              <a:t>The fitted power law suggests that the error decreases in forth order in h</a:t>
            </a:r>
          </a:p>
          <a:p>
            <a:r>
              <a:rPr lang="en-US" baseline="0" dirty="0" smtClean="0"/>
              <a:t>This is indeed the case. The </a:t>
            </a:r>
            <a:r>
              <a:rPr lang="en-US" dirty="0" smtClean="0"/>
              <a:t>RK4 </a:t>
            </a:r>
            <a:r>
              <a:rPr lang="en-US" baseline="0" dirty="0" smtClean="0"/>
              <a:t>solver  is in forth order in the step size h for the global truncation error.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61FE637-F9EA-4747-90AA-AF85CD1823BC}" type="slidenum">
              <a:rPr lang="en-CA" smtClean="0"/>
              <a:t>9</a:t>
            </a:fld>
            <a:endParaRPr lang="en-CA"/>
          </a:p>
        </p:txBody>
      </p:sp>
    </p:spTree>
    <p:extLst>
      <p:ext uri="{BB962C8B-B14F-4D97-AF65-F5344CB8AC3E}">
        <p14:creationId xmlns:p14="http://schemas.microsoft.com/office/powerpoint/2010/main" val="202878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0.png"/><Relationship Id="rId4" Type="http://schemas.openxmlformats.org/officeDocument/2006/relationships/image" Target="../media/image131.png"/></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a:t>
            </a:r>
            <a:r>
              <a:rPr lang="en-US"/>
              <a:t>8</a:t>
            </a:r>
            <a:endParaRPr lang="en-US" dirty="0"/>
          </a:p>
        </p:txBody>
      </p:sp>
      <p:sp>
        <p:nvSpPr>
          <p:cNvPr id="3" name="Subtitle 2"/>
          <p:cNvSpPr>
            <a:spLocks noGrp="1"/>
          </p:cNvSpPr>
          <p:nvPr>
            <p:ph type="subTitle" idx="1"/>
          </p:nvPr>
        </p:nvSpPr>
        <p:spPr/>
        <p:txBody>
          <a:bodyPr/>
          <a:lstStyle/>
          <a:p>
            <a:r>
              <a:rPr lang="en-US" dirty="0" err="1" smtClean="0"/>
              <a:t>Runge</a:t>
            </a:r>
            <a:r>
              <a:rPr lang="en-US" dirty="0" err="1"/>
              <a:t>-</a:t>
            </a:r>
            <a:r>
              <a:rPr lang="en-US" dirty="0" err="1" smtClean="0"/>
              <a:t>Kutta</a:t>
            </a:r>
            <a:r>
              <a:rPr lang="en-US" smtClean="0"/>
              <a:t> RK4 Methods</a:t>
            </a:r>
            <a:endParaRPr lang="en-US" dirty="0" smtClean="0"/>
          </a:p>
        </p:txBody>
      </p:sp>
    </p:spTree>
    <p:extLst>
      <p:ext uri="{BB962C8B-B14F-4D97-AF65-F5344CB8AC3E}">
        <p14:creationId xmlns:p14="http://schemas.microsoft.com/office/powerpoint/2010/main" val="1976823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Truncation Error</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As the RK4 method </a:t>
                </a:r>
                <a:r>
                  <a:rPr lang="en-US" dirty="0" smtClean="0">
                    <a:solidFill>
                      <a:schemeClr val="tx1"/>
                    </a:solidFill>
                  </a:rPr>
                  <a:t>is in </a:t>
                </a:r>
                <a14:m>
                  <m:oMath xmlns:m="http://schemas.openxmlformats.org/officeDocument/2006/math">
                    <m:r>
                      <a:rPr lang="en-US" i="1">
                        <a:solidFill>
                          <a:schemeClr val="tx1"/>
                        </a:solidFill>
                        <a:latin typeface="Cambria Math" panose="02040503050406030204" pitchFamily="18" charset="0"/>
                      </a:rPr>
                      <m:t>𝑂</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h</m:t>
                        </m:r>
                      </m:e>
                      <m:sup>
                        <m:r>
                          <a:rPr lang="en-US" i="1">
                            <a:solidFill>
                              <a:schemeClr val="tx1"/>
                            </a:solidFill>
                            <a:latin typeface="Cambria Math" panose="02040503050406030204" pitchFamily="18" charset="0"/>
                          </a:rPr>
                          <m:t>4</m:t>
                        </m:r>
                      </m:sup>
                    </m:sSup>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oMath>
                </a14:m>
                <a:r>
                  <a:rPr lang="en-CA" dirty="0" smtClean="0">
                    <a:solidFill>
                      <a:schemeClr val="tx1"/>
                    </a:solidFill>
                  </a:rPr>
                  <a:t>the error estimation according the Richardson error formula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b="0" i="1" smtClean="0">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−1</m:t>
                              </m:r>
                            </m:den>
                          </m:f>
                        </m:e>
                      </m:d>
                    </m:oMath>
                  </m:oMathPara>
                </a14:m>
                <a:endParaRPr lang="en-CA" dirty="0">
                  <a:solidFill>
                    <a:schemeClr val="tx1"/>
                  </a:solidFill>
                </a:endParaRPr>
              </a:p>
              <a:p>
                <a:pPr marL="0" indent="0">
                  <a:buNone/>
                </a:pPr>
                <a:r>
                  <a:rPr lang="en-US" dirty="0" smtClean="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CA" dirty="0" smtClean="0"/>
                  <a:t> two approximations produced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m:t>
                        </m:r>
                      </m:sub>
                    </m:sSub>
                  </m:oMath>
                </a14:m>
                <a:r>
                  <a:rPr lang="en-CA" dirty="0" smtClean="0"/>
                  <a:t> with two step sizes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CA"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a:stretch>
              </a:blipFill>
            </p:spPr>
            <p:txBody>
              <a:bodyPr/>
              <a:lstStyle/>
              <a:p>
                <a:r>
                  <a:rPr lang="en-CA">
                    <a:noFill/>
                  </a:rPr>
                  <a:t> </a:t>
                </a:r>
              </a:p>
            </p:txBody>
          </p:sp>
        </mc:Fallback>
      </mc:AlternateContent>
    </p:spTree>
    <p:extLst>
      <p:ext uri="{BB962C8B-B14F-4D97-AF65-F5344CB8AC3E}">
        <p14:creationId xmlns:p14="http://schemas.microsoft.com/office/powerpoint/2010/main" val="1548324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mc:AlternateContent xmlns:mc="http://schemas.openxmlformats.org/markup-compatibility/2006" xmlns:a14="http://schemas.microsoft.com/office/drawing/2010/main">
        <mc:Choice Requires="a14">
          <p:sp>
            <p:nvSpPr>
              <p:cNvPr id="4" name="Rectangle 3"/>
              <p:cNvSpPr/>
              <p:nvPr/>
            </p:nvSpPr>
            <p:spPr>
              <a:xfrm>
                <a:off x="533400" y="2057400"/>
                <a:ext cx="2791084" cy="16644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a:latin typeface="Cambria Math" panose="02040503050406030204" pitchFamily="18" charset="0"/>
                            </a:rPr>
                          </m:ctrlPr>
                        </m:dPr>
                        <m:e>
                          <m:eqArr>
                            <m:eqArrPr>
                              <m:ctrlPr>
                                <a:rPr lang="en-US" sz="3200" i="1">
                                  <a:latin typeface="Cambria Math" panose="02040503050406030204" pitchFamily="18" charset="0"/>
                                </a:rPr>
                              </m:ctrlPr>
                            </m:eqArrPr>
                            <m:e>
                              <m:f>
                                <m:fPr>
                                  <m:ctrlPr>
                                    <a:rPr lang="en-US" sz="3200" i="1">
                                      <a:latin typeface="Cambria Math" panose="02040503050406030204" pitchFamily="18" charset="0"/>
                                    </a:rPr>
                                  </m:ctrlPr>
                                </m:fPr>
                                <m:num>
                                  <m:r>
                                    <a:rPr lang="en-US" sz="3200" i="1">
                                      <a:latin typeface="Cambria Math" panose="02040503050406030204" pitchFamily="18" charset="0"/>
                                    </a:rPr>
                                    <m:t>𝑑𝑦</m:t>
                                  </m:r>
                                </m:num>
                                <m:den>
                                  <m:r>
                                    <a:rPr lang="en-US" sz="3200" i="1">
                                      <a:latin typeface="Cambria Math" panose="02040503050406030204" pitchFamily="18" charset="0"/>
                                    </a:rPr>
                                    <m:t>𝑑𝑡</m:t>
                                  </m:r>
                                </m:den>
                              </m:f>
                              <m:r>
                                <a:rPr lang="en-US" sz="3200" i="1">
                                  <a:latin typeface="Cambria Math" panose="02040503050406030204" pitchFamily="18" charset="0"/>
                                </a:rPr>
                                <m:t>=</m:t>
                              </m:r>
                              <m:r>
                                <a:rPr lang="en-US" sz="3200" i="1">
                                  <a:latin typeface="Cambria Math" panose="02040503050406030204" pitchFamily="18" charset="0"/>
                                </a:rPr>
                                <m:t>𝑡𝑦</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𝑡</m:t>
                                  </m:r>
                                </m:e>
                                <m:sup>
                                  <m:r>
                                    <a:rPr lang="en-US" sz="3200" i="1">
                                      <a:latin typeface="Cambria Math" panose="02040503050406030204" pitchFamily="18" charset="0"/>
                                    </a:rPr>
                                    <m:t>3</m:t>
                                  </m:r>
                                </m:sup>
                              </m:sSup>
                            </m:e>
                            <m:e>
                              <m:r>
                                <a:rPr lang="en-US" sz="3200" i="1">
                                  <a:latin typeface="Cambria Math" panose="02040503050406030204" pitchFamily="18" charset="0"/>
                                </a:rPr>
                                <m:t>𝑦</m:t>
                              </m:r>
                              <m:d>
                                <m:dPr>
                                  <m:ctrlPr>
                                    <a:rPr lang="en-US" sz="3200" i="1">
                                      <a:latin typeface="Cambria Math" panose="02040503050406030204" pitchFamily="18" charset="0"/>
                                    </a:rPr>
                                  </m:ctrlPr>
                                </m:dPr>
                                <m:e>
                                  <m:r>
                                    <a:rPr lang="en-US" sz="3200" i="1">
                                      <a:latin typeface="Cambria Math" panose="02040503050406030204" pitchFamily="18" charset="0"/>
                                    </a:rPr>
                                    <m:t>0</m:t>
                                  </m:r>
                                </m:e>
                              </m:d>
                              <m:r>
                                <a:rPr lang="en-US" sz="3200" i="1">
                                  <a:latin typeface="Cambria Math" panose="02040503050406030204" pitchFamily="18" charset="0"/>
                                </a:rPr>
                                <m:t>=1</m:t>
                              </m:r>
                            </m:e>
                          </m:eqArr>
                        </m:e>
                      </m:d>
                    </m:oMath>
                  </m:oMathPara>
                </a14:m>
                <a:endParaRPr lang="en-CA" sz="3200" dirty="0"/>
              </a:p>
            </p:txBody>
          </p:sp>
        </mc:Choice>
        <mc:Fallback xmlns="">
          <p:sp>
            <p:nvSpPr>
              <p:cNvPr id="4" name="Rectangle 3"/>
              <p:cNvSpPr>
                <a:spLocks noRot="1" noChangeAspect="1" noMove="1" noResize="1" noEditPoints="1" noAdjustHandles="1" noChangeArrowheads="1" noChangeShapeType="1" noTextEdit="1"/>
              </p:cNvSpPr>
              <p:nvPr/>
            </p:nvSpPr>
            <p:spPr>
              <a:xfrm>
                <a:off x="533400" y="2057400"/>
                <a:ext cx="2791084" cy="166449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032796411"/>
                  </p:ext>
                </p:extLst>
              </p:nvPr>
            </p:nvGraphicFramePr>
            <p:xfrm>
              <a:off x="4351866" y="1802674"/>
              <a:ext cx="2353734" cy="2595880"/>
            </p:xfrm>
            <a:graphic>
              <a:graphicData uri="http://schemas.openxmlformats.org/drawingml/2006/table">
                <a:tbl>
                  <a:tblPr firstRow="1" bandRow="1">
                    <a:tableStyleId>{5C22544A-7EE6-4342-B048-85BDC9FD1C3A}</a:tableStyleId>
                  </a:tblPr>
                  <a:tblGrid>
                    <a:gridCol w="1176867">
                      <a:extLst>
                        <a:ext uri="{9D8B030D-6E8A-4147-A177-3AD203B41FA5}">
                          <a16:colId xmlns:a16="http://schemas.microsoft.com/office/drawing/2014/main" val="3638390713"/>
                        </a:ext>
                      </a:extLst>
                    </a:gridCol>
                    <a:gridCol w="1176867">
                      <a:extLst>
                        <a:ext uri="{9D8B030D-6E8A-4147-A177-3AD203B41FA5}">
                          <a16:colId xmlns:a16="http://schemas.microsoft.com/office/drawing/2014/main" val="392144616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i="1">
                                        <a:latin typeface="Cambria Math" panose="02040503050406030204" pitchFamily="18" charset="0"/>
                                      </a:rPr>
                                      <m:t>𝑖</m:t>
                                    </m:r>
                                  </m:sub>
                                </m:sSub>
                              </m:oMath>
                            </m:oMathPara>
                          </a14:m>
                          <a:endParaRPr lang="en-CA" dirty="0"/>
                        </a:p>
                      </a:txBody>
                      <a:tcPr/>
                    </a:tc>
                    <a:extLst>
                      <a:ext uri="{0D108BD9-81ED-4DB2-BD59-A6C34878D82A}">
                        <a16:rowId xmlns:a16="http://schemas.microsoft.com/office/drawing/2014/main" val="2916073862"/>
                      </a:ext>
                    </a:extLst>
                  </a:tr>
                  <a:tr h="370840">
                    <a:tc>
                      <a:txBody>
                        <a:bodyPr/>
                        <a:lstStyle/>
                        <a:p>
                          <a:r>
                            <a:rPr lang="en-US" dirty="0" smtClean="0"/>
                            <a:t>0</a:t>
                          </a:r>
                          <a:endParaRPr lang="en-CA" dirty="0"/>
                        </a:p>
                      </a:txBody>
                      <a:tcPr/>
                    </a:tc>
                    <a:tc>
                      <a:txBody>
                        <a:bodyPr/>
                        <a:lstStyle/>
                        <a:p>
                          <a:r>
                            <a:rPr lang="en-US" dirty="0" smtClean="0"/>
                            <a:t>1</a:t>
                          </a:r>
                          <a:endParaRPr lang="en-CA" dirty="0"/>
                        </a:p>
                      </a:txBody>
                      <a:tcPr/>
                    </a:tc>
                    <a:extLst>
                      <a:ext uri="{0D108BD9-81ED-4DB2-BD59-A6C34878D82A}">
                        <a16:rowId xmlns:a16="http://schemas.microsoft.com/office/drawing/2014/main" val="3501857122"/>
                      </a:ext>
                    </a:extLst>
                  </a:tr>
                  <a:tr h="370840">
                    <a:tc>
                      <a:txBody>
                        <a:bodyPr/>
                        <a:lstStyle/>
                        <a:p>
                          <a:r>
                            <a:rPr lang="en-US" dirty="0" smtClean="0"/>
                            <a:t>0.2</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1.02060335</a:t>
                          </a:r>
                        </a:p>
                      </a:txBody>
                      <a:tcPr marL="4763" marR="4763" marT="4763" marB="0" anchor="b"/>
                    </a:tc>
                    <a:extLst>
                      <a:ext uri="{0D108BD9-81ED-4DB2-BD59-A6C34878D82A}">
                        <a16:rowId xmlns:a16="http://schemas.microsoft.com/office/drawing/2014/main" val="1448006014"/>
                      </a:ext>
                    </a:extLst>
                  </a:tr>
                  <a:tr h="370840">
                    <a:tc>
                      <a:txBody>
                        <a:bodyPr/>
                        <a:lstStyle/>
                        <a:p>
                          <a:r>
                            <a:rPr lang="en-US" dirty="0" smtClean="0"/>
                            <a:t>0.4</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1.08985852</a:t>
                          </a:r>
                        </a:p>
                      </a:txBody>
                      <a:tcPr marL="4763" marR="4763" marT="4763" marB="0" anchor="b"/>
                    </a:tc>
                    <a:extLst>
                      <a:ext uri="{0D108BD9-81ED-4DB2-BD59-A6C34878D82A}">
                        <a16:rowId xmlns:a16="http://schemas.microsoft.com/office/drawing/2014/main" val="3051089933"/>
                      </a:ext>
                    </a:extLst>
                  </a:tr>
                  <a:tr h="370840">
                    <a:tc>
                      <a:txBody>
                        <a:bodyPr/>
                        <a:lstStyle/>
                        <a:p>
                          <a:r>
                            <a:rPr lang="en-US" dirty="0" smtClean="0"/>
                            <a:t>0.6</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1.23164598</a:t>
                          </a:r>
                        </a:p>
                      </a:txBody>
                      <a:tcPr marL="4763" marR="4763" marT="4763" marB="0" anchor="b"/>
                    </a:tc>
                    <a:extLst>
                      <a:ext uri="{0D108BD9-81ED-4DB2-BD59-A6C34878D82A}">
                        <a16:rowId xmlns:a16="http://schemas.microsoft.com/office/drawing/2014/main" val="254851767"/>
                      </a:ext>
                    </a:extLst>
                  </a:tr>
                  <a:tr h="370840">
                    <a:tc>
                      <a:txBody>
                        <a:bodyPr/>
                        <a:lstStyle/>
                        <a:p>
                          <a:r>
                            <a:rPr lang="en-US" dirty="0" smtClean="0"/>
                            <a:t>0.8</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1.49137139</a:t>
                          </a:r>
                        </a:p>
                      </a:txBody>
                      <a:tcPr marL="4763" marR="4763" marT="4763" marB="0" anchor="b"/>
                    </a:tc>
                    <a:extLst>
                      <a:ext uri="{0D108BD9-81ED-4DB2-BD59-A6C34878D82A}">
                        <a16:rowId xmlns:a16="http://schemas.microsoft.com/office/drawing/2014/main" val="4242596820"/>
                      </a:ext>
                    </a:extLst>
                  </a:tr>
                  <a:tr h="370840">
                    <a:tc>
                      <a:txBody>
                        <a:bodyPr/>
                        <a:lstStyle/>
                        <a:p>
                          <a:r>
                            <a:rPr lang="en-US" dirty="0" smtClean="0"/>
                            <a:t>1.0</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1.94614002</a:t>
                          </a:r>
                        </a:p>
                      </a:txBody>
                      <a:tcPr marL="4763" marR="4763" marT="4763" marB="0" anchor="b"/>
                    </a:tc>
                    <a:extLst>
                      <a:ext uri="{0D108BD9-81ED-4DB2-BD59-A6C34878D82A}">
                        <a16:rowId xmlns:a16="http://schemas.microsoft.com/office/drawing/2014/main" val="154694018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032796411"/>
                  </p:ext>
                </p:extLst>
              </p:nvPr>
            </p:nvGraphicFramePr>
            <p:xfrm>
              <a:off x="4351866" y="1802674"/>
              <a:ext cx="2353734" cy="2595880"/>
            </p:xfrm>
            <a:graphic>
              <a:graphicData uri="http://schemas.openxmlformats.org/drawingml/2006/table">
                <a:tbl>
                  <a:tblPr firstRow="1" bandRow="1">
                    <a:tableStyleId>{5C22544A-7EE6-4342-B048-85BDC9FD1C3A}</a:tableStyleId>
                  </a:tblPr>
                  <a:tblGrid>
                    <a:gridCol w="1176867">
                      <a:extLst>
                        <a:ext uri="{9D8B030D-6E8A-4147-A177-3AD203B41FA5}">
                          <a16:colId xmlns:a16="http://schemas.microsoft.com/office/drawing/2014/main" val="3638390713"/>
                        </a:ext>
                      </a:extLst>
                    </a:gridCol>
                    <a:gridCol w="1176867">
                      <a:extLst>
                        <a:ext uri="{9D8B030D-6E8A-4147-A177-3AD203B41FA5}">
                          <a16:colId xmlns:a16="http://schemas.microsoft.com/office/drawing/2014/main" val="3921446160"/>
                        </a:ext>
                      </a:extLst>
                    </a:gridCol>
                  </a:tblGrid>
                  <a:tr h="370840">
                    <a:tc>
                      <a:txBody>
                        <a:bodyPr/>
                        <a:lstStyle/>
                        <a:p>
                          <a:endParaRPr lang="en-US"/>
                        </a:p>
                      </a:txBody>
                      <a:tcPr>
                        <a:blipFill>
                          <a:blip r:embed="rId4"/>
                          <a:stretch>
                            <a:fillRect l="-515" t="-1639" r="-102062" b="-637705"/>
                          </a:stretch>
                        </a:blipFill>
                      </a:tcPr>
                    </a:tc>
                    <a:tc>
                      <a:txBody>
                        <a:bodyPr/>
                        <a:lstStyle/>
                        <a:p>
                          <a:endParaRPr lang="en-US"/>
                        </a:p>
                      </a:txBody>
                      <a:tcPr>
                        <a:blipFill>
                          <a:blip r:embed="rId4"/>
                          <a:stretch>
                            <a:fillRect l="-101036" t="-1639" r="-2591" b="-637705"/>
                          </a:stretch>
                        </a:blipFill>
                      </a:tcPr>
                    </a:tc>
                    <a:extLst>
                      <a:ext uri="{0D108BD9-81ED-4DB2-BD59-A6C34878D82A}">
                        <a16:rowId xmlns:a16="http://schemas.microsoft.com/office/drawing/2014/main" val="2916073862"/>
                      </a:ext>
                    </a:extLst>
                  </a:tr>
                  <a:tr h="370840">
                    <a:tc>
                      <a:txBody>
                        <a:bodyPr/>
                        <a:lstStyle/>
                        <a:p>
                          <a:r>
                            <a:rPr lang="en-US" dirty="0" smtClean="0"/>
                            <a:t>0</a:t>
                          </a:r>
                          <a:endParaRPr lang="en-CA" dirty="0"/>
                        </a:p>
                      </a:txBody>
                      <a:tcPr/>
                    </a:tc>
                    <a:tc>
                      <a:txBody>
                        <a:bodyPr/>
                        <a:lstStyle/>
                        <a:p>
                          <a:r>
                            <a:rPr lang="en-US" dirty="0" smtClean="0"/>
                            <a:t>1</a:t>
                          </a:r>
                          <a:endParaRPr lang="en-CA" dirty="0"/>
                        </a:p>
                      </a:txBody>
                      <a:tcPr/>
                    </a:tc>
                    <a:extLst>
                      <a:ext uri="{0D108BD9-81ED-4DB2-BD59-A6C34878D82A}">
                        <a16:rowId xmlns:a16="http://schemas.microsoft.com/office/drawing/2014/main" val="3501857122"/>
                      </a:ext>
                    </a:extLst>
                  </a:tr>
                  <a:tr h="370840">
                    <a:tc>
                      <a:txBody>
                        <a:bodyPr/>
                        <a:lstStyle/>
                        <a:p>
                          <a:r>
                            <a:rPr lang="en-US" dirty="0" smtClean="0"/>
                            <a:t>0.2</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1.02060335</a:t>
                          </a:r>
                        </a:p>
                      </a:txBody>
                      <a:tcPr marL="4763" marR="4763" marT="4763" marB="0" anchor="b"/>
                    </a:tc>
                    <a:extLst>
                      <a:ext uri="{0D108BD9-81ED-4DB2-BD59-A6C34878D82A}">
                        <a16:rowId xmlns:a16="http://schemas.microsoft.com/office/drawing/2014/main" val="1448006014"/>
                      </a:ext>
                    </a:extLst>
                  </a:tr>
                  <a:tr h="370840">
                    <a:tc>
                      <a:txBody>
                        <a:bodyPr/>
                        <a:lstStyle/>
                        <a:p>
                          <a:r>
                            <a:rPr lang="en-US" dirty="0" smtClean="0"/>
                            <a:t>0.4</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1.08985852</a:t>
                          </a:r>
                        </a:p>
                      </a:txBody>
                      <a:tcPr marL="4763" marR="4763" marT="4763" marB="0" anchor="b"/>
                    </a:tc>
                    <a:extLst>
                      <a:ext uri="{0D108BD9-81ED-4DB2-BD59-A6C34878D82A}">
                        <a16:rowId xmlns:a16="http://schemas.microsoft.com/office/drawing/2014/main" val="3051089933"/>
                      </a:ext>
                    </a:extLst>
                  </a:tr>
                  <a:tr h="370840">
                    <a:tc>
                      <a:txBody>
                        <a:bodyPr/>
                        <a:lstStyle/>
                        <a:p>
                          <a:r>
                            <a:rPr lang="en-US" dirty="0" smtClean="0"/>
                            <a:t>0.6</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1.23164598</a:t>
                          </a:r>
                        </a:p>
                      </a:txBody>
                      <a:tcPr marL="4763" marR="4763" marT="4763" marB="0" anchor="b"/>
                    </a:tc>
                    <a:extLst>
                      <a:ext uri="{0D108BD9-81ED-4DB2-BD59-A6C34878D82A}">
                        <a16:rowId xmlns:a16="http://schemas.microsoft.com/office/drawing/2014/main" val="254851767"/>
                      </a:ext>
                    </a:extLst>
                  </a:tr>
                  <a:tr h="370840">
                    <a:tc>
                      <a:txBody>
                        <a:bodyPr/>
                        <a:lstStyle/>
                        <a:p>
                          <a:r>
                            <a:rPr lang="en-US" dirty="0" smtClean="0"/>
                            <a:t>0.8</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1.49137139</a:t>
                          </a:r>
                        </a:p>
                      </a:txBody>
                      <a:tcPr marL="4763" marR="4763" marT="4763" marB="0" anchor="b"/>
                    </a:tc>
                    <a:extLst>
                      <a:ext uri="{0D108BD9-81ED-4DB2-BD59-A6C34878D82A}">
                        <a16:rowId xmlns:a16="http://schemas.microsoft.com/office/drawing/2014/main" val="4242596820"/>
                      </a:ext>
                    </a:extLst>
                  </a:tr>
                  <a:tr h="370840">
                    <a:tc>
                      <a:txBody>
                        <a:bodyPr/>
                        <a:lstStyle/>
                        <a:p>
                          <a:r>
                            <a:rPr lang="en-US" dirty="0" smtClean="0"/>
                            <a:t>1.0</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1.94614002</a:t>
                          </a:r>
                        </a:p>
                      </a:txBody>
                      <a:tcPr marL="4763" marR="4763" marT="4763" marB="0" anchor="b"/>
                    </a:tc>
                    <a:extLst>
                      <a:ext uri="{0D108BD9-81ED-4DB2-BD59-A6C34878D82A}">
                        <a16:rowId xmlns:a16="http://schemas.microsoft.com/office/drawing/2014/main" val="15469401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727541403"/>
                  </p:ext>
                </p:extLst>
              </p:nvPr>
            </p:nvGraphicFramePr>
            <p:xfrm>
              <a:off x="7628466" y="1802674"/>
              <a:ext cx="2353734" cy="4450080"/>
            </p:xfrm>
            <a:graphic>
              <a:graphicData uri="http://schemas.openxmlformats.org/drawingml/2006/table">
                <a:tbl>
                  <a:tblPr firstRow="1" bandRow="1">
                    <a:tableStyleId>{5C22544A-7EE6-4342-B048-85BDC9FD1C3A}</a:tableStyleId>
                  </a:tblPr>
                  <a:tblGrid>
                    <a:gridCol w="1176867">
                      <a:extLst>
                        <a:ext uri="{9D8B030D-6E8A-4147-A177-3AD203B41FA5}">
                          <a16:colId xmlns:a16="http://schemas.microsoft.com/office/drawing/2014/main" val="3638390713"/>
                        </a:ext>
                      </a:extLst>
                    </a:gridCol>
                    <a:gridCol w="1176867">
                      <a:extLst>
                        <a:ext uri="{9D8B030D-6E8A-4147-A177-3AD203B41FA5}">
                          <a16:colId xmlns:a16="http://schemas.microsoft.com/office/drawing/2014/main" val="392144616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i="1">
                                        <a:latin typeface="Cambria Math" panose="02040503050406030204" pitchFamily="18" charset="0"/>
                                      </a:rPr>
                                      <m:t>𝑖</m:t>
                                    </m:r>
                                  </m:sub>
                                </m:sSub>
                              </m:oMath>
                            </m:oMathPara>
                          </a14:m>
                          <a:endParaRPr lang="en-CA" dirty="0"/>
                        </a:p>
                      </a:txBody>
                      <a:tcPr/>
                    </a:tc>
                    <a:extLst>
                      <a:ext uri="{0D108BD9-81ED-4DB2-BD59-A6C34878D82A}">
                        <a16:rowId xmlns:a16="http://schemas.microsoft.com/office/drawing/2014/main" val="2916073862"/>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a:t>
                          </a:r>
                        </a:p>
                      </a:txBody>
                      <a:tcPr marL="4763" marR="4763" marT="4763" marB="0" anchor="b"/>
                    </a:tc>
                    <a:tc>
                      <a:txBody>
                        <a:bodyPr/>
                        <a:lstStyle/>
                        <a:p>
                          <a:r>
                            <a:rPr lang="en-US" dirty="0" smtClean="0"/>
                            <a:t>1</a:t>
                          </a:r>
                          <a:endParaRPr lang="en-CA" dirty="0"/>
                        </a:p>
                      </a:txBody>
                      <a:tcPr/>
                    </a:tc>
                    <a:extLst>
                      <a:ext uri="{0D108BD9-81ED-4DB2-BD59-A6C34878D82A}">
                        <a16:rowId xmlns:a16="http://schemas.microsoft.com/office/drawing/2014/main" val="3501857122"/>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1.005038</a:t>
                          </a:r>
                        </a:p>
                      </a:txBody>
                      <a:tcPr marL="4763" marR="4763" marT="4763" marB="0" anchor="b"/>
                    </a:tc>
                    <a:extLst>
                      <a:ext uri="{0D108BD9-81ED-4DB2-BD59-A6C34878D82A}">
                        <a16:rowId xmlns:a16="http://schemas.microsoft.com/office/drawing/2014/main" val="1448006014"/>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0.2</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1.020604</a:t>
                          </a:r>
                        </a:p>
                      </a:txBody>
                      <a:tcPr marL="4763" marR="4763" marT="4763" marB="0" anchor="b"/>
                    </a:tc>
                    <a:extLst>
                      <a:ext uri="{0D108BD9-81ED-4DB2-BD59-A6C34878D82A}">
                        <a16:rowId xmlns:a16="http://schemas.microsoft.com/office/drawing/2014/main" val="3051089933"/>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0.3</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1.048083</a:t>
                          </a:r>
                        </a:p>
                      </a:txBody>
                      <a:tcPr marL="4763" marR="4763" marT="4763" marB="0" anchor="b"/>
                    </a:tc>
                    <a:extLst>
                      <a:ext uri="{0D108BD9-81ED-4DB2-BD59-A6C34878D82A}">
                        <a16:rowId xmlns:a16="http://schemas.microsoft.com/office/drawing/2014/main" val="254851767"/>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0.4</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1.089861</a:t>
                          </a:r>
                        </a:p>
                      </a:txBody>
                      <a:tcPr marL="4763" marR="4763" marT="4763" marB="0" anchor="b"/>
                    </a:tc>
                    <a:extLst>
                      <a:ext uri="{0D108BD9-81ED-4DB2-BD59-A6C34878D82A}">
                        <a16:rowId xmlns:a16="http://schemas.microsoft.com/office/drawing/2014/main" val="4242596820"/>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0.5</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1.149445</a:t>
                          </a:r>
                        </a:p>
                      </a:txBody>
                      <a:tcPr marL="4763" marR="4763" marT="4763" marB="0" anchor="b"/>
                    </a:tc>
                    <a:extLst>
                      <a:ext uri="{0D108BD9-81ED-4DB2-BD59-A6C34878D82A}">
                        <a16:rowId xmlns:a16="http://schemas.microsoft.com/office/drawing/2014/main" val="1546940189"/>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0.6</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1.231652</a:t>
                          </a:r>
                        </a:p>
                      </a:txBody>
                      <a:tcPr marL="4763" marR="4763" marT="4763" marB="0" anchor="b"/>
                    </a:tc>
                    <a:extLst>
                      <a:ext uri="{0D108BD9-81ED-4DB2-BD59-A6C34878D82A}">
                        <a16:rowId xmlns:a16="http://schemas.microsoft.com/office/drawing/2014/main" val="4050860066"/>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0.7</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1.342863</a:t>
                          </a:r>
                        </a:p>
                      </a:txBody>
                      <a:tcPr marL="4763" marR="4763" marT="4763" marB="0" anchor="b"/>
                    </a:tc>
                    <a:extLst>
                      <a:ext uri="{0D108BD9-81ED-4DB2-BD59-A6C34878D82A}">
                        <a16:rowId xmlns:a16="http://schemas.microsoft.com/office/drawing/2014/main" val="2897476367"/>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0.8</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1.491383</a:t>
                          </a:r>
                        </a:p>
                      </a:txBody>
                      <a:tcPr marL="4763" marR="4763" marT="4763" marB="0" anchor="b"/>
                    </a:tc>
                    <a:extLst>
                      <a:ext uri="{0D108BD9-81ED-4DB2-BD59-A6C34878D82A}">
                        <a16:rowId xmlns:a16="http://schemas.microsoft.com/office/drawing/2014/main" val="1392604888"/>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0.9</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1.687906</a:t>
                          </a:r>
                        </a:p>
                      </a:txBody>
                      <a:tcPr marL="4763" marR="4763" marT="4763" marB="0" anchor="b"/>
                    </a:tc>
                    <a:extLst>
                      <a:ext uri="{0D108BD9-81ED-4DB2-BD59-A6C34878D82A}">
                        <a16:rowId xmlns:a16="http://schemas.microsoft.com/office/drawing/2014/main" val="626675153"/>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1.946162</a:t>
                          </a:r>
                        </a:p>
                      </a:txBody>
                      <a:tcPr marL="4763" marR="4763" marT="4763" marB="0" anchor="b"/>
                    </a:tc>
                    <a:extLst>
                      <a:ext uri="{0D108BD9-81ED-4DB2-BD59-A6C34878D82A}">
                        <a16:rowId xmlns:a16="http://schemas.microsoft.com/office/drawing/2014/main" val="117302216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727541403"/>
                  </p:ext>
                </p:extLst>
              </p:nvPr>
            </p:nvGraphicFramePr>
            <p:xfrm>
              <a:off x="7628466" y="1802674"/>
              <a:ext cx="2353734" cy="4450080"/>
            </p:xfrm>
            <a:graphic>
              <a:graphicData uri="http://schemas.openxmlformats.org/drawingml/2006/table">
                <a:tbl>
                  <a:tblPr firstRow="1" bandRow="1">
                    <a:tableStyleId>{5C22544A-7EE6-4342-B048-85BDC9FD1C3A}</a:tableStyleId>
                  </a:tblPr>
                  <a:tblGrid>
                    <a:gridCol w="1176867">
                      <a:extLst>
                        <a:ext uri="{9D8B030D-6E8A-4147-A177-3AD203B41FA5}">
                          <a16:colId xmlns:a16="http://schemas.microsoft.com/office/drawing/2014/main" val="3638390713"/>
                        </a:ext>
                      </a:extLst>
                    </a:gridCol>
                    <a:gridCol w="1176867">
                      <a:extLst>
                        <a:ext uri="{9D8B030D-6E8A-4147-A177-3AD203B41FA5}">
                          <a16:colId xmlns:a16="http://schemas.microsoft.com/office/drawing/2014/main" val="3921446160"/>
                        </a:ext>
                      </a:extLst>
                    </a:gridCol>
                  </a:tblGrid>
                  <a:tr h="370840">
                    <a:tc>
                      <a:txBody>
                        <a:bodyPr/>
                        <a:lstStyle/>
                        <a:p>
                          <a:endParaRPr lang="en-US"/>
                        </a:p>
                      </a:txBody>
                      <a:tcPr>
                        <a:blipFill>
                          <a:blip r:embed="rId5"/>
                          <a:stretch>
                            <a:fillRect l="-515" t="-1639" r="-101546" b="-1136066"/>
                          </a:stretch>
                        </a:blipFill>
                      </a:tcPr>
                    </a:tc>
                    <a:tc>
                      <a:txBody>
                        <a:bodyPr/>
                        <a:lstStyle/>
                        <a:p>
                          <a:endParaRPr lang="en-US"/>
                        </a:p>
                      </a:txBody>
                      <a:tcPr>
                        <a:blipFill>
                          <a:blip r:embed="rId5"/>
                          <a:stretch>
                            <a:fillRect l="-101036" t="-1639" r="-2073" b="-1136066"/>
                          </a:stretch>
                        </a:blipFill>
                      </a:tcPr>
                    </a:tc>
                    <a:extLst>
                      <a:ext uri="{0D108BD9-81ED-4DB2-BD59-A6C34878D82A}">
                        <a16:rowId xmlns:a16="http://schemas.microsoft.com/office/drawing/2014/main" val="2916073862"/>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a:t>
                          </a:r>
                        </a:p>
                      </a:txBody>
                      <a:tcPr marL="4763" marR="4763" marT="4763" marB="0" anchor="b"/>
                    </a:tc>
                    <a:tc>
                      <a:txBody>
                        <a:bodyPr/>
                        <a:lstStyle/>
                        <a:p>
                          <a:r>
                            <a:rPr lang="en-US" dirty="0" smtClean="0"/>
                            <a:t>1</a:t>
                          </a:r>
                          <a:endParaRPr lang="en-CA" dirty="0"/>
                        </a:p>
                      </a:txBody>
                      <a:tcPr/>
                    </a:tc>
                    <a:extLst>
                      <a:ext uri="{0D108BD9-81ED-4DB2-BD59-A6C34878D82A}">
                        <a16:rowId xmlns:a16="http://schemas.microsoft.com/office/drawing/2014/main" val="3501857122"/>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1.005038</a:t>
                          </a:r>
                        </a:p>
                      </a:txBody>
                      <a:tcPr marL="4763" marR="4763" marT="4763" marB="0" anchor="b"/>
                    </a:tc>
                    <a:extLst>
                      <a:ext uri="{0D108BD9-81ED-4DB2-BD59-A6C34878D82A}">
                        <a16:rowId xmlns:a16="http://schemas.microsoft.com/office/drawing/2014/main" val="1448006014"/>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0.2</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1.020604</a:t>
                          </a:r>
                        </a:p>
                      </a:txBody>
                      <a:tcPr marL="4763" marR="4763" marT="4763" marB="0" anchor="b"/>
                    </a:tc>
                    <a:extLst>
                      <a:ext uri="{0D108BD9-81ED-4DB2-BD59-A6C34878D82A}">
                        <a16:rowId xmlns:a16="http://schemas.microsoft.com/office/drawing/2014/main" val="3051089933"/>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0.3</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1.048083</a:t>
                          </a:r>
                        </a:p>
                      </a:txBody>
                      <a:tcPr marL="4763" marR="4763" marT="4763" marB="0" anchor="b"/>
                    </a:tc>
                    <a:extLst>
                      <a:ext uri="{0D108BD9-81ED-4DB2-BD59-A6C34878D82A}">
                        <a16:rowId xmlns:a16="http://schemas.microsoft.com/office/drawing/2014/main" val="254851767"/>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0.4</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1.089861</a:t>
                          </a:r>
                        </a:p>
                      </a:txBody>
                      <a:tcPr marL="4763" marR="4763" marT="4763" marB="0" anchor="b"/>
                    </a:tc>
                    <a:extLst>
                      <a:ext uri="{0D108BD9-81ED-4DB2-BD59-A6C34878D82A}">
                        <a16:rowId xmlns:a16="http://schemas.microsoft.com/office/drawing/2014/main" val="4242596820"/>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0.5</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1.149445</a:t>
                          </a:r>
                        </a:p>
                      </a:txBody>
                      <a:tcPr marL="4763" marR="4763" marT="4763" marB="0" anchor="b"/>
                    </a:tc>
                    <a:extLst>
                      <a:ext uri="{0D108BD9-81ED-4DB2-BD59-A6C34878D82A}">
                        <a16:rowId xmlns:a16="http://schemas.microsoft.com/office/drawing/2014/main" val="1546940189"/>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0.6</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1.231652</a:t>
                          </a:r>
                        </a:p>
                      </a:txBody>
                      <a:tcPr marL="4763" marR="4763" marT="4763" marB="0" anchor="b"/>
                    </a:tc>
                    <a:extLst>
                      <a:ext uri="{0D108BD9-81ED-4DB2-BD59-A6C34878D82A}">
                        <a16:rowId xmlns:a16="http://schemas.microsoft.com/office/drawing/2014/main" val="4050860066"/>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0.7</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1.342863</a:t>
                          </a:r>
                        </a:p>
                      </a:txBody>
                      <a:tcPr marL="4763" marR="4763" marT="4763" marB="0" anchor="b"/>
                    </a:tc>
                    <a:extLst>
                      <a:ext uri="{0D108BD9-81ED-4DB2-BD59-A6C34878D82A}">
                        <a16:rowId xmlns:a16="http://schemas.microsoft.com/office/drawing/2014/main" val="2897476367"/>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0.8</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1.491383</a:t>
                          </a:r>
                        </a:p>
                      </a:txBody>
                      <a:tcPr marL="4763" marR="4763" marT="4763" marB="0" anchor="b"/>
                    </a:tc>
                    <a:extLst>
                      <a:ext uri="{0D108BD9-81ED-4DB2-BD59-A6C34878D82A}">
                        <a16:rowId xmlns:a16="http://schemas.microsoft.com/office/drawing/2014/main" val="1392604888"/>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0.9</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1.687906</a:t>
                          </a:r>
                        </a:p>
                      </a:txBody>
                      <a:tcPr marL="4763" marR="4763" marT="4763" marB="0" anchor="b"/>
                    </a:tc>
                    <a:extLst>
                      <a:ext uri="{0D108BD9-81ED-4DB2-BD59-A6C34878D82A}">
                        <a16:rowId xmlns:a16="http://schemas.microsoft.com/office/drawing/2014/main" val="626675153"/>
                      </a:ext>
                    </a:extLst>
                  </a:tr>
                  <a:tr h="370840">
                    <a:tc>
                      <a:txBody>
                        <a:bodyPr/>
                        <a:lstStyle/>
                        <a:p>
                          <a:pPr marL="0" algn="l" defTabSz="914400" rtl="0" eaLnBrk="1" fontAlgn="b" latinLnBrk="0" hangingPunct="1"/>
                          <a:r>
                            <a:rPr lang="en-CA" sz="1800" kern="1200" dirty="0">
                              <a:solidFill>
                                <a:schemeClr val="dk1"/>
                              </a:solidFill>
                              <a:latin typeface="+mn-lt"/>
                              <a:ea typeface="+mn-ea"/>
                              <a:cs typeface="+mn-cs"/>
                            </a:rPr>
                            <a:t>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1.946162</a:t>
                          </a:r>
                        </a:p>
                      </a:txBody>
                      <a:tcPr marL="4763" marR="4763" marT="4763" marB="0" anchor="b"/>
                    </a:tc>
                    <a:extLst>
                      <a:ext uri="{0D108BD9-81ED-4DB2-BD59-A6C34878D82A}">
                        <a16:rowId xmlns:a16="http://schemas.microsoft.com/office/drawing/2014/main" val="1173022164"/>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762000" y="4783590"/>
                <a:ext cx="5645905" cy="9140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m:rPr>
                                  <m:nor/>
                                </m:rPr>
                                <a:rPr lang="en-CA" sz="2400" dirty="0">
                                  <a:solidFill>
                                    <a:schemeClr val="dk1"/>
                                  </a:solidFill>
                                </a:rPr>
                                <m:t>1.946162 </m:t>
                              </m:r>
                              <m:r>
                                <a:rPr lang="en-US" sz="2400" i="1">
                                  <a:latin typeface="Cambria Math" panose="02040503050406030204" pitchFamily="18" charset="0"/>
                                </a:rPr>
                                <m:t>−</m:t>
                              </m:r>
                              <m:r>
                                <m:rPr>
                                  <m:nor/>
                                </m:rPr>
                                <a:rPr lang="en-CA" sz="2400" dirty="0">
                                  <a:solidFill>
                                    <a:schemeClr val="dk1"/>
                                  </a:solidFill>
                                </a:rPr>
                                <m:t>1.94614002 </m:t>
                              </m:r>
                            </m:num>
                            <m:den>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4</m:t>
                                  </m:r>
                                </m:sup>
                              </m:sSup>
                              <m:r>
                                <a:rPr lang="en-US" sz="2400" i="1">
                                  <a:latin typeface="Cambria Math" panose="02040503050406030204" pitchFamily="18" charset="0"/>
                                  <a:ea typeface="Cambria Math" panose="02040503050406030204" pitchFamily="18" charset="0"/>
                                </a:rPr>
                                <m:t>−1</m:t>
                              </m:r>
                            </m:den>
                          </m:f>
                        </m:e>
                      </m:d>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−6</m:t>
                          </m:r>
                        </m:sup>
                      </m:sSup>
                    </m:oMath>
                  </m:oMathPara>
                </a14:m>
                <a:endParaRPr lang="en-CA" sz="2400" dirty="0"/>
              </a:p>
            </p:txBody>
          </p:sp>
        </mc:Choice>
        <mc:Fallback xmlns="">
          <p:sp>
            <p:nvSpPr>
              <p:cNvPr id="7" name="Rectangle 6"/>
              <p:cNvSpPr>
                <a:spLocks noRot="1" noChangeAspect="1" noMove="1" noResize="1" noEditPoints="1" noAdjustHandles="1" noChangeArrowheads="1" noChangeShapeType="1" noTextEdit="1"/>
              </p:cNvSpPr>
              <p:nvPr/>
            </p:nvSpPr>
            <p:spPr>
              <a:xfrm>
                <a:off x="762000" y="4783590"/>
                <a:ext cx="5645905" cy="914096"/>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62000" y="5851889"/>
                <a:ext cx="38848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(1)≅</m:t>
                      </m:r>
                      <m:r>
                        <m:rPr>
                          <m:nor/>
                        </m:rPr>
                        <a:rPr lang="en-CA" sz="2400"/>
                        <m:t>1.94616</m:t>
                      </m:r>
                      <m:r>
                        <a:rPr lang="en-CA"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0.000001</m:t>
                      </m:r>
                    </m:oMath>
                  </m:oMathPara>
                </a14:m>
                <a:endParaRPr lang="en-CA" sz="2400" dirty="0"/>
              </a:p>
            </p:txBody>
          </p:sp>
        </mc:Choice>
        <mc:Fallback xmlns="">
          <p:sp>
            <p:nvSpPr>
              <p:cNvPr id="8" name="Rectangle 7"/>
              <p:cNvSpPr>
                <a:spLocks noRot="1" noChangeAspect="1" noMove="1" noResize="1" noEditPoints="1" noAdjustHandles="1" noChangeArrowheads="1" noChangeShapeType="1" noTextEdit="1"/>
              </p:cNvSpPr>
              <p:nvPr/>
            </p:nvSpPr>
            <p:spPr>
              <a:xfrm>
                <a:off x="762000" y="5851889"/>
                <a:ext cx="3884846" cy="461665"/>
              </a:xfrm>
              <a:prstGeom prst="rect">
                <a:avLst/>
              </a:prstGeom>
              <a:blipFill>
                <a:blip r:embed="rId7"/>
                <a:stretch>
                  <a:fillRect b="-17105"/>
                </a:stretch>
              </a:blipFill>
            </p:spPr>
            <p:txBody>
              <a:bodyPr/>
              <a:lstStyle/>
              <a:p>
                <a:r>
                  <a:rPr lang="en-CA">
                    <a:noFill/>
                  </a:rPr>
                  <a:t> </a:t>
                </a:r>
              </a:p>
            </p:txBody>
          </p:sp>
        </mc:Fallback>
      </mc:AlternateContent>
    </p:spTree>
    <p:extLst>
      <p:ext uri="{BB962C8B-B14F-4D97-AF65-F5344CB8AC3E}">
        <p14:creationId xmlns:p14="http://schemas.microsoft.com/office/powerpoint/2010/main" val="1486650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We want to solve</a:t>
                </a:r>
              </a:p>
              <a:p>
                <a:pPr marL="0" indent="0">
                  <a:buNone/>
                </a:pPr>
                <a:endParaRPr lang="en-US" sz="12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e>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e>
                              </m:d>
                              <m:r>
                                <a:rPr lang="en-US" i="1">
                                  <a:latin typeface="Cambria Math" panose="02040503050406030204" pitchFamily="18" charset="0"/>
                                </a:rPr>
                                <m:t>=1</m:t>
                              </m:r>
                              <m:r>
                                <a:rPr lang="en-US" b="0" i="1" smtClean="0">
                                  <a:latin typeface="Cambria Math" panose="02040503050406030204" pitchFamily="18" charset="0"/>
                                </a:rPr>
                                <m:t>/10001</m:t>
                              </m:r>
                            </m:e>
                          </m:eqArr>
                        </m:e>
                      </m:d>
                    </m:oMath>
                  </m:oMathPara>
                </a14:m>
                <a:endParaRPr lang="en-CA" dirty="0" smtClean="0"/>
              </a:p>
              <a:p>
                <a:pPr marL="0" indent="0">
                  <a:buNone/>
                </a:pPr>
                <a:endParaRPr lang="en-US" sz="1200" dirty="0" smtClean="0"/>
              </a:p>
              <a:p>
                <a:pPr marL="0" indent="0">
                  <a:buNone/>
                </a:pPr>
                <a:r>
                  <a:rPr lang="en-US" dirty="0" smtClean="0"/>
                  <a:t>with </a:t>
                </a:r>
                <a:r>
                  <a:rPr lang="en-US" dirty="0"/>
                  <a:t>the </a:t>
                </a:r>
                <a:r>
                  <a:rPr lang="en-US" dirty="0" smtClean="0"/>
                  <a:t>various RKN methods</a:t>
                </a:r>
              </a:p>
              <a:p>
                <a:pPr marL="0" indent="0">
                  <a:buNone/>
                </a:pPr>
                <a:endParaRPr lang="en-US" dirty="0"/>
              </a:p>
              <a:p>
                <a:pPr marL="0" indent="0">
                  <a:buNone/>
                </a:pPr>
                <a:r>
                  <a:rPr lang="en-US" dirty="0" smtClean="0"/>
                  <a:t>Exact solution: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4</m:t>
                            </m:r>
                          </m:sup>
                        </m:sSup>
                        <m:r>
                          <a:rPr lang="en-US" b="0" i="1" smtClean="0">
                            <a:latin typeface="Cambria Math" panose="02040503050406030204" pitchFamily="18" charset="0"/>
                          </a:rPr>
                          <m:t>+1</m:t>
                        </m:r>
                      </m:den>
                    </m:f>
                  </m:oMath>
                </a14:m>
                <a:endParaRPr lang="en-CA"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2830"/>
                </a:stretch>
              </a:blipFill>
            </p:spPr>
            <p:txBody>
              <a:bodyPr/>
              <a:lstStyle/>
              <a:p>
                <a:r>
                  <a:rPr lang="en-CA">
                    <a:noFill/>
                  </a:rPr>
                  <a:t> </a:t>
                </a:r>
              </a:p>
            </p:txBody>
          </p:sp>
        </mc:Fallback>
      </mc:AlternateContent>
    </p:spTree>
    <p:extLst>
      <p:ext uri="{BB962C8B-B14F-4D97-AF65-F5344CB8AC3E}">
        <p14:creationId xmlns:p14="http://schemas.microsoft.com/office/powerpoint/2010/main" val="124426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693978" y="1066800"/>
            <a:ext cx="8804044" cy="4953000"/>
          </a:xfrm>
          <a:prstGeom prst="rect">
            <a:avLst/>
          </a:prstGeom>
        </p:spPr>
      </p:pic>
      <p:sp>
        <p:nvSpPr>
          <p:cNvPr id="2" name="Title 1"/>
          <p:cNvSpPr>
            <a:spLocks noGrp="1"/>
          </p:cNvSpPr>
          <p:nvPr>
            <p:ph type="title"/>
          </p:nvPr>
        </p:nvSpPr>
        <p:spPr/>
        <p:txBody>
          <a:bodyPr/>
          <a:lstStyle/>
          <a:p>
            <a:r>
              <a:rPr lang="en-US" dirty="0" smtClean="0"/>
              <a:t>Illustration</a:t>
            </a:r>
            <a:endParaRPr lang="en-CA" dirty="0"/>
          </a:p>
        </p:txBody>
      </p:sp>
      <p:sp>
        <p:nvSpPr>
          <p:cNvPr id="5" name="TextBox 4">
            <a:extLst>
              <a:ext uri="{FF2B5EF4-FFF2-40B4-BE49-F238E27FC236}">
                <a16:creationId xmlns:a16="http://schemas.microsoft.com/office/drawing/2014/main" id="{1B98AA2D-479D-41F4-98B3-EBF1997314FC}"/>
              </a:ext>
            </a:extLst>
          </p:cNvPr>
          <p:cNvSpPr txBox="1"/>
          <p:nvPr/>
        </p:nvSpPr>
        <p:spPr>
          <a:xfrm flipH="1">
            <a:off x="6781800" y="1845122"/>
            <a:ext cx="2241969" cy="461665"/>
          </a:xfrm>
          <a:prstGeom prst="rect">
            <a:avLst/>
          </a:prstGeom>
          <a:noFill/>
        </p:spPr>
        <p:txBody>
          <a:bodyPr wrap="square" rtlCol="0">
            <a:spAutoFit/>
          </a:bodyPr>
          <a:lstStyle/>
          <a:p>
            <a:r>
              <a:rPr lang="en-US" sz="2400" dirty="0" smtClean="0">
                <a:solidFill>
                  <a:srgbClr val="00B050"/>
                </a:solidFill>
              </a:rPr>
              <a:t>RK4</a:t>
            </a:r>
            <a:endParaRPr lang="en-CA" sz="2400" dirty="0">
              <a:solidFill>
                <a:srgbClr val="00B050"/>
              </a:solidFill>
            </a:endParaRPr>
          </a:p>
        </p:txBody>
      </p:sp>
      <p:sp>
        <p:nvSpPr>
          <p:cNvPr id="6" name="TextBox 5">
            <a:extLst>
              <a:ext uri="{FF2B5EF4-FFF2-40B4-BE49-F238E27FC236}">
                <a16:creationId xmlns:a16="http://schemas.microsoft.com/office/drawing/2014/main" id="{1B98AA2D-479D-41F4-98B3-EBF1997314FC}"/>
              </a:ext>
            </a:extLst>
          </p:cNvPr>
          <p:cNvSpPr txBox="1"/>
          <p:nvPr/>
        </p:nvSpPr>
        <p:spPr>
          <a:xfrm flipH="1">
            <a:off x="7391400" y="3983187"/>
            <a:ext cx="2241969" cy="461665"/>
          </a:xfrm>
          <a:prstGeom prst="rect">
            <a:avLst/>
          </a:prstGeom>
          <a:noFill/>
        </p:spPr>
        <p:txBody>
          <a:bodyPr wrap="square" rtlCol="0">
            <a:spAutoFit/>
          </a:bodyPr>
          <a:lstStyle/>
          <a:p>
            <a:r>
              <a:rPr lang="en-US" sz="2400" dirty="0" smtClean="0">
                <a:solidFill>
                  <a:srgbClr val="0070C0"/>
                </a:solidFill>
              </a:rPr>
              <a:t>RK2 (Midpoint)</a:t>
            </a:r>
            <a:endParaRPr lang="en-CA" sz="2400" dirty="0">
              <a:solidFill>
                <a:srgbClr val="0070C0"/>
              </a:solidFill>
            </a:endParaRPr>
          </a:p>
        </p:txBody>
      </p:sp>
      <p:sp>
        <p:nvSpPr>
          <p:cNvPr id="7" name="TextBox 6">
            <a:extLst>
              <a:ext uri="{FF2B5EF4-FFF2-40B4-BE49-F238E27FC236}">
                <a16:creationId xmlns:a16="http://schemas.microsoft.com/office/drawing/2014/main" id="{1B98AA2D-479D-41F4-98B3-EBF1997314FC}"/>
              </a:ext>
            </a:extLst>
          </p:cNvPr>
          <p:cNvSpPr txBox="1"/>
          <p:nvPr/>
        </p:nvSpPr>
        <p:spPr>
          <a:xfrm flipH="1">
            <a:off x="6096000" y="6019800"/>
            <a:ext cx="2241969" cy="461665"/>
          </a:xfrm>
          <a:prstGeom prst="rect">
            <a:avLst/>
          </a:prstGeom>
          <a:noFill/>
        </p:spPr>
        <p:txBody>
          <a:bodyPr wrap="square" rtlCol="0">
            <a:spAutoFit/>
          </a:bodyPr>
          <a:lstStyle/>
          <a:p>
            <a:r>
              <a:rPr lang="en-US" sz="2400" dirty="0" smtClean="0">
                <a:solidFill>
                  <a:srgbClr val="C00000"/>
                </a:solidFill>
              </a:rPr>
              <a:t>RK1 (Euler)</a:t>
            </a:r>
            <a:endParaRPr lang="en-CA" sz="2400" dirty="0">
              <a:solidFill>
                <a:srgbClr val="C00000"/>
              </a:solidFill>
            </a:endParaRPr>
          </a:p>
        </p:txBody>
      </p:sp>
      <p:cxnSp>
        <p:nvCxnSpPr>
          <p:cNvPr id="10" name="Straight Connector 9"/>
          <p:cNvCxnSpPr/>
          <p:nvPr/>
        </p:nvCxnSpPr>
        <p:spPr>
          <a:xfrm flipV="1">
            <a:off x="6477000" y="2286000"/>
            <a:ext cx="457200" cy="45720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456218" y="4419600"/>
            <a:ext cx="1163782" cy="510156"/>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3"/>
          </p:cNvCxnSpPr>
          <p:nvPr/>
        </p:nvCxnSpPr>
        <p:spPr>
          <a:xfrm flipH="1" flipV="1">
            <a:off x="5507182" y="5485399"/>
            <a:ext cx="588818" cy="76523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3276600" y="2286000"/>
                <a:ext cx="158665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h</m:t>
                      </m:r>
                      <m:r>
                        <a:rPr lang="en-US" sz="3200" b="0" i="1" smtClean="0">
                          <a:latin typeface="Cambria Math" panose="02040503050406030204" pitchFamily="18" charset="0"/>
                        </a:rPr>
                        <m:t>=0.1</m:t>
                      </m:r>
                    </m:oMath>
                  </m:oMathPara>
                </a14:m>
                <a:endParaRPr lang="en-CA" sz="3200" dirty="0"/>
              </a:p>
            </p:txBody>
          </p:sp>
        </mc:Choice>
        <mc:Fallback xmlns="">
          <p:sp>
            <p:nvSpPr>
              <p:cNvPr id="15" name="Rectangle 14"/>
              <p:cNvSpPr>
                <a:spLocks noRot="1" noChangeAspect="1" noMove="1" noResize="1" noEditPoints="1" noAdjustHandles="1" noChangeArrowheads="1" noChangeShapeType="1" noTextEdit="1"/>
              </p:cNvSpPr>
              <p:nvPr/>
            </p:nvSpPr>
            <p:spPr>
              <a:xfrm>
                <a:off x="3276600" y="2286000"/>
                <a:ext cx="1586653" cy="584775"/>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49866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Every RKN method</a:t>
                </a:r>
              </a:p>
              <a:p>
                <a:pPr lvl="1"/>
                <a:r>
                  <a:rPr lang="en-US" dirty="0" smtClean="0"/>
                  <a:t>Involves N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r>
                  <a:rPr lang="en-US" dirty="0" smtClean="0"/>
                  <a:t> to calculate</a:t>
                </a:r>
              </a:p>
              <a:p>
                <a:pPr lvl="1"/>
                <a:r>
                  <a:rPr lang="en-US" dirty="0" smtClean="0"/>
                  <a:t>Is of order N in the global truncation error</a:t>
                </a:r>
              </a:p>
              <a:p>
                <a:r>
                  <a:rPr lang="en-US" dirty="0" smtClean="0"/>
                  <a:t>The classical RK4 method is a popular </a:t>
                </a:r>
                <a:r>
                  <a:rPr lang="en-US" dirty="0" err="1" smtClean="0"/>
                  <a:t>Runge-Kutta</a:t>
                </a:r>
                <a:r>
                  <a:rPr lang="en-US" dirty="0" smtClean="0"/>
                  <a:t> method as it presents an excellent trade –off between computational effort and precision</a:t>
                </a:r>
              </a:p>
              <a:p>
                <a:r>
                  <a:rPr lang="en-US" dirty="0" smtClean="0"/>
                  <a:t>Richardson's error formula is used to estimate the global truncation error</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4794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previous lectures we presented two examples of </a:t>
                </a:r>
                <a:r>
                  <a:rPr lang="en-US" dirty="0" err="1" smtClean="0"/>
                  <a:t>Runge-Kutta</a:t>
                </a:r>
                <a:r>
                  <a:rPr lang="en-US" dirty="0" smtClean="0"/>
                  <a:t> methods</a:t>
                </a:r>
              </a:p>
              <a:p>
                <a:r>
                  <a:rPr lang="en-US" dirty="0" smtClean="0"/>
                  <a:t>Both were so-called RK2 methods</a:t>
                </a:r>
              </a:p>
              <a:p>
                <a:r>
                  <a:rPr lang="en-US" dirty="0" smtClean="0"/>
                  <a:t>This because it involved the calculation of two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oMath>
                </a14:m>
                <a:endParaRPr lang="en-US" dirty="0" smtClean="0"/>
              </a:p>
              <a:p>
                <a:r>
                  <a:rPr lang="en-US" dirty="0" smtClean="0"/>
                  <a:t>Further both methods had a global truncation error decreasing in order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e>
                    </m:d>
                  </m:oMath>
                </a14:m>
                <a:r>
                  <a:rPr lang="en-CA" dirty="0" smtClean="0"/>
                  <a:t> in the step size </a:t>
                </a:r>
                <a14:m>
                  <m:oMath xmlns:m="http://schemas.openxmlformats.org/officeDocument/2006/math">
                    <m:r>
                      <a:rPr lang="en-US" i="1">
                        <a:latin typeface="Cambria Math" panose="02040503050406030204" pitchFamily="18" charset="0"/>
                      </a:rPr>
                      <m:t>h</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r="-1556"/>
                </a:stretch>
              </a:blipFill>
            </p:spPr>
            <p:txBody>
              <a:bodyPr/>
              <a:lstStyle/>
              <a:p>
                <a:r>
                  <a:rPr lang="en-CA">
                    <a:noFill/>
                  </a:rPr>
                  <a:t> </a:t>
                </a:r>
              </a:p>
            </p:txBody>
          </p:sp>
        </mc:Fallback>
      </mc:AlternateContent>
    </p:spTree>
    <p:extLst>
      <p:ext uri="{BB962C8B-B14F-4D97-AF65-F5344CB8AC3E}">
        <p14:creationId xmlns:p14="http://schemas.microsoft.com/office/powerpoint/2010/main" val="21647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RKN methods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general RKN method always involves the calculation of N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𝑖</m:t>
                        </m:r>
                      </m:sub>
                    </m:sSub>
                  </m:oMath>
                </a14:m>
                <a:r>
                  <a:rPr lang="en-CA" dirty="0" smtClean="0"/>
                  <a:t> and the approximation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CA" dirty="0" smtClean="0"/>
                  <a:t> is computed according</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𝑁</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𝑁</m:t>
                              </m:r>
                            </m:sub>
                          </m:sSub>
                        </m:e>
                      </m:d>
                    </m:oMath>
                  </m:oMathPara>
                </a14:m>
                <a:endParaRPr lang="en-CA" dirty="0" smtClean="0"/>
              </a:p>
              <a:p>
                <a:pPr marL="400050" lvl="1" indent="0">
                  <a:buNone/>
                </a:pPr>
                <a:r>
                  <a:rPr lang="en-US" sz="3200" dirty="0" smtClean="0"/>
                  <a:t>with </a:t>
                </a:r>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𝑎</m:t>
                        </m:r>
                      </m:e>
                      <m:sub>
                        <m:r>
                          <a:rPr lang="en-US" sz="3200" b="0" i="1" smtClean="0">
                            <a:latin typeface="Cambria Math" panose="02040503050406030204" pitchFamily="18" charset="0"/>
                          </a:rPr>
                          <m:t>𝑖</m:t>
                        </m:r>
                      </m:sub>
                    </m:sSub>
                  </m:oMath>
                </a14:m>
                <a:r>
                  <a:rPr lang="en-CA" sz="3200" dirty="0" smtClean="0"/>
                  <a:t> some fixed constants</a:t>
                </a:r>
              </a:p>
              <a:p>
                <a:r>
                  <a:rPr lang="en-US" dirty="0" smtClean="0"/>
                  <a:t>Each RKN method</a:t>
                </a:r>
              </a:p>
              <a:p>
                <a:pPr lvl="1"/>
                <a:r>
                  <a:rPr lang="en-US" sz="3200" dirty="0"/>
                  <a:t>i</a:t>
                </a:r>
                <a:r>
                  <a:rPr lang="en-US" sz="3200" dirty="0" smtClean="0"/>
                  <a:t>s of order </a:t>
                </a:r>
                <a14:m>
                  <m:oMath xmlns:m="http://schemas.openxmlformats.org/officeDocument/2006/math">
                    <m:r>
                      <a:rPr lang="en-US" sz="3200" i="1">
                        <a:latin typeface="Cambria Math" panose="02040503050406030204" pitchFamily="18" charset="0"/>
                      </a:rPr>
                      <m:t>𝑂</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h</m:t>
                            </m:r>
                          </m:e>
                          <m:sup>
                            <m:r>
                              <a:rPr lang="en-US" sz="3200" b="0" i="1" smtClean="0">
                                <a:latin typeface="Cambria Math" panose="02040503050406030204" pitchFamily="18" charset="0"/>
                              </a:rPr>
                              <m:t>𝑁</m:t>
                            </m:r>
                          </m:sup>
                        </m:sSup>
                      </m:e>
                    </m:d>
                  </m:oMath>
                </a14:m>
                <a:r>
                  <a:rPr lang="en-CA" sz="3200" dirty="0" smtClean="0"/>
                  <a:t> for the global truncation error</a:t>
                </a:r>
              </a:p>
              <a:p>
                <a:pPr lvl="1"/>
                <a:r>
                  <a:rPr lang="en-US" sz="3200" dirty="0"/>
                  <a:t>i</a:t>
                </a:r>
                <a:r>
                  <a:rPr lang="en-US" sz="3200" dirty="0" smtClean="0"/>
                  <a:t>s not unique</a:t>
                </a:r>
                <a:endParaRPr lang="en-CA"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b="-2965"/>
                </a:stretch>
              </a:blipFill>
            </p:spPr>
            <p:txBody>
              <a:bodyPr/>
              <a:lstStyle/>
              <a:p>
                <a:r>
                  <a:rPr lang="en-CA">
                    <a:noFill/>
                  </a:rPr>
                  <a:t> </a:t>
                </a:r>
              </a:p>
            </p:txBody>
          </p:sp>
        </mc:Fallback>
      </mc:AlternateContent>
    </p:spTree>
    <p:extLst>
      <p:ext uri="{BB962C8B-B14F-4D97-AF65-F5344CB8AC3E}">
        <p14:creationId xmlns:p14="http://schemas.microsoft.com/office/powerpoint/2010/main" val="284670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RK4 method</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Among the most popular RKN methods is the classical RK4 method: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m:t>
                          </m:r>
                        </m:num>
                        <m:den>
                          <m:r>
                            <a:rPr lang="en-US" b="0" i="1" smtClean="0">
                              <a:latin typeface="Cambria Math" panose="02040503050406030204" pitchFamily="18" charset="0"/>
                              <a:ea typeface="Cambria Math" panose="02040503050406030204" pitchFamily="18" charset="0"/>
                            </a:rPr>
                            <m:t>6</m:t>
                          </m:r>
                        </m:den>
                      </m:f>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4</m:t>
                              </m:r>
                            </m:sub>
                          </m:sSub>
                        </m:e>
                      </m:d>
                    </m:oMath>
                  </m:oMathPara>
                </a14:m>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oMath>
                  </m:oMathPara>
                </a14:m>
                <a:endParaRPr lang="en-CA"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e>
                      </m:d>
                    </m:oMath>
                  </m:oMathPara>
                </a14:m>
                <a:endParaRPr lang="en-CA"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3</m:t>
                              </m:r>
                            </m:sub>
                          </m:sSub>
                        </m:e>
                      </m:d>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56" t="-2156"/>
                </a:stretch>
              </a:blipFill>
            </p:spPr>
            <p:txBody>
              <a:bodyPr/>
              <a:lstStyle/>
              <a:p>
                <a:r>
                  <a:rPr lang="en-CA">
                    <a:noFill/>
                  </a:rPr>
                  <a:t> </a:t>
                </a:r>
              </a:p>
            </p:txBody>
          </p:sp>
        </mc:Fallback>
      </mc:AlternateContent>
    </p:spTree>
    <p:extLst>
      <p:ext uri="{BB962C8B-B14F-4D97-AF65-F5344CB8AC3E}">
        <p14:creationId xmlns:p14="http://schemas.microsoft.com/office/powerpoint/2010/main" val="2464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want to solve</a:t>
                </a:r>
              </a:p>
              <a:p>
                <a:pPr marL="0" indent="0">
                  <a:buNone/>
                </a:pPr>
                <a:endParaRPr lang="en-US" sz="12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𝑡𝑦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e>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=1</m:t>
                              </m:r>
                            </m:e>
                          </m:eqArr>
                        </m:e>
                      </m:d>
                    </m:oMath>
                  </m:oMathPara>
                </a14:m>
                <a:endParaRPr lang="en-CA" dirty="0" smtClean="0"/>
              </a:p>
              <a:p>
                <a:pPr marL="0" indent="0">
                  <a:buNone/>
                </a:pPr>
                <a:endParaRPr lang="en-US" sz="1200" dirty="0" smtClean="0"/>
              </a:p>
              <a:p>
                <a:pPr marL="0" indent="0">
                  <a:buNone/>
                </a:pPr>
                <a:r>
                  <a:rPr lang="en-US" dirty="0" smtClean="0"/>
                  <a:t>with </a:t>
                </a:r>
                <a:r>
                  <a:rPr lang="en-US" dirty="0"/>
                  <a:t>the </a:t>
                </a:r>
                <a:r>
                  <a:rPr lang="en-US" dirty="0" smtClean="0"/>
                  <a:t>classical </a:t>
                </a:r>
                <a:r>
                  <a:rPr lang="en-US" dirty="0" err="1" smtClean="0"/>
                  <a:t>Runge-Kutta</a:t>
                </a:r>
                <a:r>
                  <a:rPr lang="en-US" dirty="0" smtClean="0"/>
                  <a:t> RK4 </a:t>
                </a:r>
                <a:r>
                  <a:rPr lang="en-US" dirty="0"/>
                  <a:t>method</a:t>
                </a:r>
                <a:endParaRPr lang="en-CA"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CA">
                    <a:noFill/>
                  </a:rPr>
                  <a:t> </a:t>
                </a:r>
              </a:p>
            </p:txBody>
          </p:sp>
        </mc:Fallback>
      </mc:AlternateContent>
    </p:spTree>
    <p:extLst>
      <p:ext uri="{BB962C8B-B14F-4D97-AF65-F5344CB8AC3E}">
        <p14:creationId xmlns:p14="http://schemas.microsoft.com/office/powerpoint/2010/main" val="406967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p:sp>
        <p:nvSpPr>
          <p:cNvPr id="3" name="Content Placeholder 2"/>
          <p:cNvSpPr>
            <a:spLocks noGrp="1"/>
          </p:cNvSpPr>
          <p:nvPr>
            <p:ph idx="1"/>
          </p:nvPr>
        </p:nvSpPr>
        <p:spPr/>
        <p:txBody>
          <a:bodyPr/>
          <a:lstStyle/>
          <a:p>
            <a:pPr marL="0" indent="0">
              <a:buNone/>
            </a:pPr>
            <a:r>
              <a:rPr lang="en-US" dirty="0" smtClean="0"/>
              <a:t>We organize the calculations in a table </a:t>
            </a:r>
            <a:endParaRPr lang="en-CA"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135129521"/>
                  </p:ext>
                </p:extLst>
              </p:nvPr>
            </p:nvGraphicFramePr>
            <p:xfrm>
              <a:off x="4749798" y="2661920"/>
              <a:ext cx="7061202" cy="2595880"/>
            </p:xfrm>
            <a:graphic>
              <a:graphicData uri="http://schemas.openxmlformats.org/drawingml/2006/table">
                <a:tbl>
                  <a:tblPr firstRow="1" bandRow="1">
                    <a:tableStyleId>{5C22544A-7EE6-4342-B048-85BDC9FD1C3A}</a:tableStyleId>
                  </a:tblPr>
                  <a:tblGrid>
                    <a:gridCol w="1176867">
                      <a:extLst>
                        <a:ext uri="{9D8B030D-6E8A-4147-A177-3AD203B41FA5}">
                          <a16:colId xmlns:a16="http://schemas.microsoft.com/office/drawing/2014/main" val="1813497036"/>
                        </a:ext>
                      </a:extLst>
                    </a:gridCol>
                    <a:gridCol w="1176867">
                      <a:extLst>
                        <a:ext uri="{9D8B030D-6E8A-4147-A177-3AD203B41FA5}">
                          <a16:colId xmlns:a16="http://schemas.microsoft.com/office/drawing/2014/main" val="3504865239"/>
                        </a:ext>
                      </a:extLst>
                    </a:gridCol>
                    <a:gridCol w="1176867">
                      <a:extLst>
                        <a:ext uri="{9D8B030D-6E8A-4147-A177-3AD203B41FA5}">
                          <a16:colId xmlns:a16="http://schemas.microsoft.com/office/drawing/2014/main" val="4038891141"/>
                        </a:ext>
                      </a:extLst>
                    </a:gridCol>
                    <a:gridCol w="1176867">
                      <a:extLst>
                        <a:ext uri="{9D8B030D-6E8A-4147-A177-3AD203B41FA5}">
                          <a16:colId xmlns:a16="http://schemas.microsoft.com/office/drawing/2014/main" val="3442222191"/>
                        </a:ext>
                      </a:extLst>
                    </a:gridCol>
                    <a:gridCol w="1176867">
                      <a:extLst>
                        <a:ext uri="{9D8B030D-6E8A-4147-A177-3AD203B41FA5}">
                          <a16:colId xmlns:a16="http://schemas.microsoft.com/office/drawing/2014/main" val="3111494063"/>
                        </a:ext>
                      </a:extLst>
                    </a:gridCol>
                    <a:gridCol w="1176867">
                      <a:extLst>
                        <a:ext uri="{9D8B030D-6E8A-4147-A177-3AD203B41FA5}">
                          <a16:colId xmlns:a16="http://schemas.microsoft.com/office/drawing/2014/main" val="74882120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𝟏</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𝟐</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𝟑</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𝟒</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i="1">
                                        <a:latin typeface="Cambria Math" panose="02040503050406030204" pitchFamily="18" charset="0"/>
                                      </a:rPr>
                                      <m:t>𝑖</m:t>
                                    </m:r>
                                  </m:sub>
                                </m:sSub>
                              </m:oMath>
                            </m:oMathPara>
                          </a14:m>
                          <a:endParaRPr lang="en-CA" dirty="0"/>
                        </a:p>
                      </a:txBody>
                      <a:tcPr/>
                    </a:tc>
                    <a:extLst>
                      <a:ext uri="{0D108BD9-81ED-4DB2-BD59-A6C34878D82A}">
                        <a16:rowId xmlns:a16="http://schemas.microsoft.com/office/drawing/2014/main" val="3061390639"/>
                      </a:ext>
                    </a:extLst>
                  </a:tr>
                  <a:tr h="370840">
                    <a:tc>
                      <a:txBody>
                        <a:bodyPr/>
                        <a:lstStyle/>
                        <a:p>
                          <a:r>
                            <a:rPr lang="en-US" dirty="0" smtClean="0"/>
                            <a:t>0</a:t>
                          </a:r>
                          <a:endParaRPr lang="en-CA" dirty="0"/>
                        </a:p>
                      </a:txBody>
                      <a:tcPr/>
                    </a:tc>
                    <a:tc>
                      <a:txBody>
                        <a:bodyPr/>
                        <a:lstStyle/>
                        <a:p>
                          <a:r>
                            <a:rPr lang="en-US" dirty="0" smtClean="0"/>
                            <a:t>N.A.</a:t>
                          </a:r>
                          <a:endParaRPr lang="en-CA" dirty="0"/>
                        </a:p>
                      </a:txBody>
                      <a:tcPr/>
                    </a:tc>
                    <a:tc>
                      <a:txBody>
                        <a:bodyPr/>
                        <a:lstStyle/>
                        <a:p>
                          <a:r>
                            <a:rPr lang="en-US" dirty="0" smtClean="0"/>
                            <a:t>N.A.</a:t>
                          </a:r>
                          <a:endParaRPr lang="en-CA" dirty="0"/>
                        </a:p>
                      </a:txBody>
                      <a:tcPr/>
                    </a:tc>
                    <a:tc>
                      <a:txBody>
                        <a:bodyPr/>
                        <a:lstStyle/>
                        <a:p>
                          <a:r>
                            <a:rPr lang="en-US" dirty="0" smtClean="0"/>
                            <a:t>N.A.</a:t>
                          </a:r>
                          <a:endParaRPr lang="en-CA" dirty="0"/>
                        </a:p>
                      </a:txBody>
                      <a:tcPr/>
                    </a:tc>
                    <a:tc>
                      <a:txBody>
                        <a:bodyPr/>
                        <a:lstStyle/>
                        <a:p>
                          <a:r>
                            <a:rPr lang="en-US" smtClean="0"/>
                            <a:t>N.A.</a:t>
                          </a:r>
                          <a:endParaRPr lang="en-CA" dirty="0"/>
                        </a:p>
                      </a:txBody>
                      <a:tcPr/>
                    </a:tc>
                    <a:tc>
                      <a:txBody>
                        <a:bodyPr/>
                        <a:lstStyle/>
                        <a:p>
                          <a:r>
                            <a:rPr lang="en-US" dirty="0" smtClean="0"/>
                            <a:t>1</a:t>
                          </a:r>
                          <a:endParaRPr lang="en-CA" dirty="0"/>
                        </a:p>
                      </a:txBody>
                      <a:tcPr/>
                    </a:tc>
                    <a:extLst>
                      <a:ext uri="{0D108BD9-81ED-4DB2-BD59-A6C34878D82A}">
                        <a16:rowId xmlns:a16="http://schemas.microsoft.com/office/drawing/2014/main" val="3973583358"/>
                      </a:ext>
                    </a:extLst>
                  </a:tr>
                  <a:tr h="370840">
                    <a:tc>
                      <a:txBody>
                        <a:bodyPr/>
                        <a:lstStyle/>
                        <a:p>
                          <a:r>
                            <a:rPr lang="en-US" dirty="0" smtClean="0"/>
                            <a:t>0.2</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0</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0.101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0.10201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0.21208</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1.02060335</a:t>
                          </a:r>
                        </a:p>
                      </a:txBody>
                      <a:tcPr marL="4763" marR="4763" marT="4763" marB="0" anchor="b"/>
                    </a:tc>
                    <a:extLst>
                      <a:ext uri="{0D108BD9-81ED-4DB2-BD59-A6C34878D82A}">
                        <a16:rowId xmlns:a16="http://schemas.microsoft.com/office/drawing/2014/main" val="2836911775"/>
                      </a:ext>
                    </a:extLst>
                  </a:tr>
                  <a:tr h="370840">
                    <a:tc>
                      <a:txBody>
                        <a:bodyPr/>
                        <a:lstStyle/>
                        <a:p>
                          <a:r>
                            <a:rPr lang="en-US" dirty="0" smtClean="0"/>
                            <a:t>0.4</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0.212121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0.339545</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0.343367</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0.499711</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1.08985852</a:t>
                          </a:r>
                        </a:p>
                      </a:txBody>
                      <a:tcPr marL="4763" marR="4763" marT="4763" marB="0" anchor="b"/>
                    </a:tc>
                    <a:extLst>
                      <a:ext uri="{0D108BD9-81ED-4DB2-BD59-A6C34878D82A}">
                        <a16:rowId xmlns:a16="http://schemas.microsoft.com/office/drawing/2014/main" val="479025476"/>
                      </a:ext>
                    </a:extLst>
                  </a:tr>
                  <a:tr h="370840">
                    <a:tc>
                      <a:txBody>
                        <a:bodyPr/>
                        <a:lstStyle/>
                        <a:p>
                          <a:r>
                            <a:rPr lang="en-US" dirty="0" smtClean="0"/>
                            <a:t>0.6</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0.499943</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0.694926</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0.704676</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0.954476</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1.23164598</a:t>
                          </a:r>
                        </a:p>
                      </a:txBody>
                      <a:tcPr marL="4763" marR="4763" marT="4763" marB="0" anchor="b"/>
                    </a:tc>
                    <a:extLst>
                      <a:ext uri="{0D108BD9-81ED-4DB2-BD59-A6C34878D82A}">
                        <a16:rowId xmlns:a16="http://schemas.microsoft.com/office/drawing/2014/main" val="560673009"/>
                      </a:ext>
                    </a:extLst>
                  </a:tr>
                  <a:tr h="370840">
                    <a:tc>
                      <a:txBody>
                        <a:bodyPr/>
                        <a:lstStyle/>
                        <a:p>
                          <a:r>
                            <a:rPr lang="en-US" dirty="0" smtClean="0"/>
                            <a:t>0.8</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0.954988</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1.272001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1.294192</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1.704388</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1.49137139</a:t>
                          </a:r>
                        </a:p>
                      </a:txBody>
                      <a:tcPr marL="4763" marR="4763" marT="4763" marB="0" anchor="b"/>
                    </a:tc>
                    <a:extLst>
                      <a:ext uri="{0D108BD9-81ED-4DB2-BD59-A6C34878D82A}">
                        <a16:rowId xmlns:a16="http://schemas.microsoft.com/office/drawing/2014/main" val="2472070670"/>
                      </a:ext>
                    </a:extLst>
                  </a:tr>
                  <a:tr h="370840">
                    <a:tc>
                      <a:txBody>
                        <a:bodyPr/>
                        <a:lstStyle/>
                        <a:p>
                          <a:r>
                            <a:rPr lang="en-US" dirty="0" smtClean="0"/>
                            <a:t>1.0</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1.705097</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2.224693</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2.271457</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2.945663</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1.94614002</a:t>
                          </a:r>
                        </a:p>
                      </a:txBody>
                      <a:tcPr marL="4763" marR="4763" marT="4763" marB="0" anchor="b"/>
                    </a:tc>
                    <a:extLst>
                      <a:ext uri="{0D108BD9-81ED-4DB2-BD59-A6C34878D82A}">
                        <a16:rowId xmlns:a16="http://schemas.microsoft.com/office/drawing/2014/main" val="400913465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135129521"/>
                  </p:ext>
                </p:extLst>
              </p:nvPr>
            </p:nvGraphicFramePr>
            <p:xfrm>
              <a:off x="4749798" y="2661920"/>
              <a:ext cx="7061202" cy="2595880"/>
            </p:xfrm>
            <a:graphic>
              <a:graphicData uri="http://schemas.openxmlformats.org/drawingml/2006/table">
                <a:tbl>
                  <a:tblPr firstRow="1" bandRow="1">
                    <a:tableStyleId>{5C22544A-7EE6-4342-B048-85BDC9FD1C3A}</a:tableStyleId>
                  </a:tblPr>
                  <a:tblGrid>
                    <a:gridCol w="1176867">
                      <a:extLst>
                        <a:ext uri="{9D8B030D-6E8A-4147-A177-3AD203B41FA5}">
                          <a16:colId xmlns:a16="http://schemas.microsoft.com/office/drawing/2014/main" val="1813497036"/>
                        </a:ext>
                      </a:extLst>
                    </a:gridCol>
                    <a:gridCol w="1176867">
                      <a:extLst>
                        <a:ext uri="{9D8B030D-6E8A-4147-A177-3AD203B41FA5}">
                          <a16:colId xmlns:a16="http://schemas.microsoft.com/office/drawing/2014/main" val="3504865239"/>
                        </a:ext>
                      </a:extLst>
                    </a:gridCol>
                    <a:gridCol w="1176867">
                      <a:extLst>
                        <a:ext uri="{9D8B030D-6E8A-4147-A177-3AD203B41FA5}">
                          <a16:colId xmlns:a16="http://schemas.microsoft.com/office/drawing/2014/main" val="4038891141"/>
                        </a:ext>
                      </a:extLst>
                    </a:gridCol>
                    <a:gridCol w="1176867">
                      <a:extLst>
                        <a:ext uri="{9D8B030D-6E8A-4147-A177-3AD203B41FA5}">
                          <a16:colId xmlns:a16="http://schemas.microsoft.com/office/drawing/2014/main" val="3442222191"/>
                        </a:ext>
                      </a:extLst>
                    </a:gridCol>
                    <a:gridCol w="1176867">
                      <a:extLst>
                        <a:ext uri="{9D8B030D-6E8A-4147-A177-3AD203B41FA5}">
                          <a16:colId xmlns:a16="http://schemas.microsoft.com/office/drawing/2014/main" val="3111494063"/>
                        </a:ext>
                      </a:extLst>
                    </a:gridCol>
                    <a:gridCol w="1176867">
                      <a:extLst>
                        <a:ext uri="{9D8B030D-6E8A-4147-A177-3AD203B41FA5}">
                          <a16:colId xmlns:a16="http://schemas.microsoft.com/office/drawing/2014/main" val="748821200"/>
                        </a:ext>
                      </a:extLst>
                    </a:gridCol>
                  </a:tblGrid>
                  <a:tr h="370840">
                    <a:tc>
                      <a:txBody>
                        <a:bodyPr/>
                        <a:lstStyle/>
                        <a:p>
                          <a:endParaRPr lang="en-US"/>
                        </a:p>
                      </a:txBody>
                      <a:tcPr>
                        <a:blipFill>
                          <a:blip r:embed="rId3"/>
                          <a:stretch>
                            <a:fillRect l="-518" t="-1639" r="-502591" b="-637705"/>
                          </a:stretch>
                        </a:blipFill>
                      </a:tcPr>
                    </a:tc>
                    <a:tc>
                      <a:txBody>
                        <a:bodyPr/>
                        <a:lstStyle/>
                        <a:p>
                          <a:endParaRPr lang="en-US"/>
                        </a:p>
                      </a:txBody>
                      <a:tcPr>
                        <a:blipFill>
                          <a:blip r:embed="rId3"/>
                          <a:stretch>
                            <a:fillRect l="-100518" t="-1639" r="-402591" b="-637705"/>
                          </a:stretch>
                        </a:blipFill>
                      </a:tcPr>
                    </a:tc>
                    <a:tc>
                      <a:txBody>
                        <a:bodyPr/>
                        <a:lstStyle/>
                        <a:p>
                          <a:endParaRPr lang="en-US"/>
                        </a:p>
                      </a:txBody>
                      <a:tcPr>
                        <a:blipFill>
                          <a:blip r:embed="rId3"/>
                          <a:stretch>
                            <a:fillRect l="-199485" t="-1639" r="-300515" b="-637705"/>
                          </a:stretch>
                        </a:blipFill>
                      </a:tcPr>
                    </a:tc>
                    <a:tc>
                      <a:txBody>
                        <a:bodyPr/>
                        <a:lstStyle/>
                        <a:p>
                          <a:endParaRPr lang="en-US"/>
                        </a:p>
                      </a:txBody>
                      <a:tcPr>
                        <a:blipFill>
                          <a:blip r:embed="rId3"/>
                          <a:stretch>
                            <a:fillRect l="-301036" t="-1639" r="-202073" b="-637705"/>
                          </a:stretch>
                        </a:blipFill>
                      </a:tcPr>
                    </a:tc>
                    <a:tc>
                      <a:txBody>
                        <a:bodyPr/>
                        <a:lstStyle/>
                        <a:p>
                          <a:endParaRPr lang="en-US"/>
                        </a:p>
                      </a:txBody>
                      <a:tcPr>
                        <a:blipFill>
                          <a:blip r:embed="rId3"/>
                          <a:stretch>
                            <a:fillRect l="-401036" t="-1639" r="-102073" b="-637705"/>
                          </a:stretch>
                        </a:blipFill>
                      </a:tcPr>
                    </a:tc>
                    <a:tc>
                      <a:txBody>
                        <a:bodyPr/>
                        <a:lstStyle/>
                        <a:p>
                          <a:endParaRPr lang="en-US"/>
                        </a:p>
                      </a:txBody>
                      <a:tcPr>
                        <a:blipFill>
                          <a:blip r:embed="rId3"/>
                          <a:stretch>
                            <a:fillRect l="-501036" t="-1639" r="-2073" b="-637705"/>
                          </a:stretch>
                        </a:blipFill>
                      </a:tcPr>
                    </a:tc>
                    <a:extLst>
                      <a:ext uri="{0D108BD9-81ED-4DB2-BD59-A6C34878D82A}">
                        <a16:rowId xmlns:a16="http://schemas.microsoft.com/office/drawing/2014/main" val="3061390639"/>
                      </a:ext>
                    </a:extLst>
                  </a:tr>
                  <a:tr h="370840">
                    <a:tc>
                      <a:txBody>
                        <a:bodyPr/>
                        <a:lstStyle/>
                        <a:p>
                          <a:r>
                            <a:rPr lang="en-US" dirty="0" smtClean="0"/>
                            <a:t>0</a:t>
                          </a:r>
                          <a:endParaRPr lang="en-CA" dirty="0"/>
                        </a:p>
                      </a:txBody>
                      <a:tcPr/>
                    </a:tc>
                    <a:tc>
                      <a:txBody>
                        <a:bodyPr/>
                        <a:lstStyle/>
                        <a:p>
                          <a:r>
                            <a:rPr lang="en-US" dirty="0" smtClean="0"/>
                            <a:t>N.A.</a:t>
                          </a:r>
                          <a:endParaRPr lang="en-CA" dirty="0"/>
                        </a:p>
                      </a:txBody>
                      <a:tcPr/>
                    </a:tc>
                    <a:tc>
                      <a:txBody>
                        <a:bodyPr/>
                        <a:lstStyle/>
                        <a:p>
                          <a:r>
                            <a:rPr lang="en-US" dirty="0" smtClean="0"/>
                            <a:t>N.A.</a:t>
                          </a:r>
                          <a:endParaRPr lang="en-CA" dirty="0"/>
                        </a:p>
                      </a:txBody>
                      <a:tcPr/>
                    </a:tc>
                    <a:tc>
                      <a:txBody>
                        <a:bodyPr/>
                        <a:lstStyle/>
                        <a:p>
                          <a:r>
                            <a:rPr lang="en-US" dirty="0" smtClean="0"/>
                            <a:t>N.A.</a:t>
                          </a:r>
                          <a:endParaRPr lang="en-CA" dirty="0"/>
                        </a:p>
                      </a:txBody>
                      <a:tcPr/>
                    </a:tc>
                    <a:tc>
                      <a:txBody>
                        <a:bodyPr/>
                        <a:lstStyle/>
                        <a:p>
                          <a:r>
                            <a:rPr lang="en-US" smtClean="0"/>
                            <a:t>N.A.</a:t>
                          </a:r>
                          <a:endParaRPr lang="en-CA" dirty="0"/>
                        </a:p>
                      </a:txBody>
                      <a:tcPr/>
                    </a:tc>
                    <a:tc>
                      <a:txBody>
                        <a:bodyPr/>
                        <a:lstStyle/>
                        <a:p>
                          <a:r>
                            <a:rPr lang="en-US" dirty="0" smtClean="0"/>
                            <a:t>1</a:t>
                          </a:r>
                          <a:endParaRPr lang="en-CA" dirty="0"/>
                        </a:p>
                      </a:txBody>
                      <a:tcPr/>
                    </a:tc>
                    <a:extLst>
                      <a:ext uri="{0D108BD9-81ED-4DB2-BD59-A6C34878D82A}">
                        <a16:rowId xmlns:a16="http://schemas.microsoft.com/office/drawing/2014/main" val="3973583358"/>
                      </a:ext>
                    </a:extLst>
                  </a:tr>
                  <a:tr h="370840">
                    <a:tc>
                      <a:txBody>
                        <a:bodyPr/>
                        <a:lstStyle/>
                        <a:p>
                          <a:r>
                            <a:rPr lang="en-US" dirty="0" smtClean="0"/>
                            <a:t>0.2</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0</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0.101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0.10201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0.21208</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1.02060335</a:t>
                          </a:r>
                        </a:p>
                      </a:txBody>
                      <a:tcPr marL="4763" marR="4763" marT="4763" marB="0" anchor="b"/>
                    </a:tc>
                    <a:extLst>
                      <a:ext uri="{0D108BD9-81ED-4DB2-BD59-A6C34878D82A}">
                        <a16:rowId xmlns:a16="http://schemas.microsoft.com/office/drawing/2014/main" val="2836911775"/>
                      </a:ext>
                    </a:extLst>
                  </a:tr>
                  <a:tr h="370840">
                    <a:tc>
                      <a:txBody>
                        <a:bodyPr/>
                        <a:lstStyle/>
                        <a:p>
                          <a:r>
                            <a:rPr lang="en-US" dirty="0" smtClean="0"/>
                            <a:t>0.4</a:t>
                          </a:r>
                          <a:endParaRPr lang="en-CA" dirty="0"/>
                        </a:p>
                      </a:txBody>
                      <a:tcPr/>
                    </a:tc>
                    <a:tc>
                      <a:txBody>
                        <a:bodyPr/>
                        <a:lstStyle/>
                        <a:p>
                          <a:pPr marL="0" algn="l" defTabSz="914400" rtl="0" eaLnBrk="1" fontAlgn="b" latinLnBrk="0" hangingPunct="1"/>
                          <a:r>
                            <a:rPr lang="en-CA" sz="1800" kern="1200" dirty="0">
                              <a:solidFill>
                                <a:schemeClr val="dk1"/>
                              </a:solidFill>
                              <a:latin typeface="+mn-lt"/>
                              <a:ea typeface="+mn-ea"/>
                              <a:cs typeface="+mn-cs"/>
                            </a:rPr>
                            <a:t>0.212121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0.339545</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0.343367</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0.499711</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1.08985852</a:t>
                          </a:r>
                        </a:p>
                      </a:txBody>
                      <a:tcPr marL="4763" marR="4763" marT="4763" marB="0" anchor="b"/>
                    </a:tc>
                    <a:extLst>
                      <a:ext uri="{0D108BD9-81ED-4DB2-BD59-A6C34878D82A}">
                        <a16:rowId xmlns:a16="http://schemas.microsoft.com/office/drawing/2014/main" val="479025476"/>
                      </a:ext>
                    </a:extLst>
                  </a:tr>
                  <a:tr h="370840">
                    <a:tc>
                      <a:txBody>
                        <a:bodyPr/>
                        <a:lstStyle/>
                        <a:p>
                          <a:r>
                            <a:rPr lang="en-US" dirty="0" smtClean="0"/>
                            <a:t>0.6</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0.499943</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0.694926</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0.704676</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0.954476</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1.23164598</a:t>
                          </a:r>
                        </a:p>
                      </a:txBody>
                      <a:tcPr marL="4763" marR="4763" marT="4763" marB="0" anchor="b"/>
                    </a:tc>
                    <a:extLst>
                      <a:ext uri="{0D108BD9-81ED-4DB2-BD59-A6C34878D82A}">
                        <a16:rowId xmlns:a16="http://schemas.microsoft.com/office/drawing/2014/main" val="560673009"/>
                      </a:ext>
                    </a:extLst>
                  </a:tr>
                  <a:tr h="370840">
                    <a:tc>
                      <a:txBody>
                        <a:bodyPr/>
                        <a:lstStyle/>
                        <a:p>
                          <a:r>
                            <a:rPr lang="en-US" dirty="0" smtClean="0"/>
                            <a:t>0.8</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0.954988</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1.272001</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1.294192</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1.704388</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1.49137139</a:t>
                          </a:r>
                        </a:p>
                      </a:txBody>
                      <a:tcPr marL="4763" marR="4763" marT="4763" marB="0" anchor="b"/>
                    </a:tc>
                    <a:extLst>
                      <a:ext uri="{0D108BD9-81ED-4DB2-BD59-A6C34878D82A}">
                        <a16:rowId xmlns:a16="http://schemas.microsoft.com/office/drawing/2014/main" val="2472070670"/>
                      </a:ext>
                    </a:extLst>
                  </a:tr>
                  <a:tr h="370840">
                    <a:tc>
                      <a:txBody>
                        <a:bodyPr/>
                        <a:lstStyle/>
                        <a:p>
                          <a:r>
                            <a:rPr lang="en-US" dirty="0" smtClean="0"/>
                            <a:t>1.0</a:t>
                          </a:r>
                          <a:endParaRPr lang="en-CA" dirty="0"/>
                        </a:p>
                      </a:txBody>
                      <a:tcPr/>
                    </a:tc>
                    <a:tc>
                      <a:txBody>
                        <a:bodyPr/>
                        <a:lstStyle/>
                        <a:p>
                          <a:pPr marL="0" algn="l" defTabSz="914400" rtl="0" eaLnBrk="1" fontAlgn="b" latinLnBrk="0" hangingPunct="1"/>
                          <a:r>
                            <a:rPr lang="en-CA" sz="1800" kern="1200">
                              <a:solidFill>
                                <a:schemeClr val="dk1"/>
                              </a:solidFill>
                              <a:latin typeface="+mn-lt"/>
                              <a:ea typeface="+mn-ea"/>
                              <a:cs typeface="+mn-cs"/>
                            </a:rPr>
                            <a:t>1.705097</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2.224693</a:t>
                          </a:r>
                        </a:p>
                      </a:txBody>
                      <a:tcPr marL="4763" marR="4763" marT="4763" marB="0" anchor="b"/>
                    </a:tc>
                    <a:tc>
                      <a:txBody>
                        <a:bodyPr/>
                        <a:lstStyle/>
                        <a:p>
                          <a:pPr marL="0" algn="l" defTabSz="914400" rtl="0" eaLnBrk="1" fontAlgn="b" latinLnBrk="0" hangingPunct="1"/>
                          <a:r>
                            <a:rPr lang="en-CA" sz="1800" kern="1200">
                              <a:solidFill>
                                <a:schemeClr val="dk1"/>
                              </a:solidFill>
                              <a:latin typeface="+mn-lt"/>
                              <a:ea typeface="+mn-ea"/>
                              <a:cs typeface="+mn-cs"/>
                            </a:rPr>
                            <a:t>2.271457</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2.945663</a:t>
                          </a:r>
                        </a:p>
                      </a:txBody>
                      <a:tcPr marL="4763" marR="4763" marT="4763" marB="0" anchor="b"/>
                    </a:tc>
                    <a:tc>
                      <a:txBody>
                        <a:bodyPr/>
                        <a:lstStyle/>
                        <a:p>
                          <a:pPr marL="0" algn="l" defTabSz="914400" rtl="0" eaLnBrk="1" fontAlgn="b" latinLnBrk="0" hangingPunct="1"/>
                          <a:r>
                            <a:rPr lang="en-CA" sz="1800" kern="1200" dirty="0">
                              <a:solidFill>
                                <a:schemeClr val="dk1"/>
                              </a:solidFill>
                              <a:latin typeface="+mn-lt"/>
                              <a:ea typeface="+mn-ea"/>
                              <a:cs typeface="+mn-cs"/>
                            </a:rPr>
                            <a:t>1.94614002</a:t>
                          </a:r>
                        </a:p>
                      </a:txBody>
                      <a:tcPr marL="4763" marR="4763" marT="4763" marB="0" anchor="b"/>
                    </a:tc>
                    <a:extLst>
                      <a:ext uri="{0D108BD9-81ED-4DB2-BD59-A6C34878D82A}">
                        <a16:rowId xmlns:a16="http://schemas.microsoft.com/office/drawing/2014/main" val="400913465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566151" y="2514600"/>
                <a:ext cx="1655646"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𝑡𝑦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3</m:t>
                                  </m:r>
                                </m:sup>
                              </m:sSup>
                            </m:e>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=1</m:t>
                              </m:r>
                            </m:e>
                          </m:eqArr>
                        </m:e>
                      </m:d>
                    </m:oMath>
                  </m:oMathPara>
                </a14:m>
                <a:endParaRPr lang="en-CA" dirty="0"/>
              </a:p>
            </p:txBody>
          </p:sp>
        </mc:Choice>
        <mc:Fallback xmlns="">
          <p:sp>
            <p:nvSpPr>
              <p:cNvPr id="5" name="Rectangle 4"/>
              <p:cNvSpPr>
                <a:spLocks noRot="1" noChangeAspect="1" noMove="1" noResize="1" noEditPoints="1" noAdjustHandles="1" noChangeArrowheads="1" noChangeShapeType="1" noTextEdit="1"/>
              </p:cNvSpPr>
              <p:nvPr/>
            </p:nvSpPr>
            <p:spPr>
              <a:xfrm>
                <a:off x="566151" y="2514600"/>
                <a:ext cx="1655646" cy="976614"/>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66151" y="3796242"/>
                <a:ext cx="15785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oMath>
                  </m:oMathPara>
                </a14:m>
                <a:endParaRPr lang="en-CA" dirty="0"/>
              </a:p>
            </p:txBody>
          </p:sp>
        </mc:Choice>
        <mc:Fallback xmlns="">
          <p:sp>
            <p:nvSpPr>
              <p:cNvPr id="6" name="Rectangle 5"/>
              <p:cNvSpPr>
                <a:spLocks noRot="1" noChangeAspect="1" noMove="1" noResize="1" noEditPoints="1" noAdjustHandles="1" noChangeArrowheads="1" noChangeShapeType="1" noTextEdit="1"/>
              </p:cNvSpPr>
              <p:nvPr/>
            </p:nvSpPr>
            <p:spPr>
              <a:xfrm>
                <a:off x="566151" y="3796242"/>
                <a:ext cx="1578573" cy="369332"/>
              </a:xfrm>
              <a:prstGeom prst="rect">
                <a:avLst/>
              </a:prstGeom>
              <a:blipFill>
                <a:blip r:embed="rId5"/>
                <a:stretch>
                  <a:fillRect b="-1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66151" y="4165574"/>
                <a:ext cx="2859629" cy="1614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e>
                      </m:d>
                    </m:oMath>
                  </m:oMathPara>
                </a14:m>
                <a:endParaRPr lang="en-US"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e>
                      </m:d>
                    </m:oMath>
                  </m:oMathPara>
                </a14:m>
                <a:endParaRPr lang="en-CA" dirty="0"/>
              </a:p>
            </p:txBody>
          </p:sp>
        </mc:Choice>
        <mc:Fallback xmlns="">
          <p:sp>
            <p:nvSpPr>
              <p:cNvPr id="7" name="Rectangle 6"/>
              <p:cNvSpPr>
                <a:spLocks noRot="1" noChangeAspect="1" noMove="1" noResize="1" noEditPoints="1" noAdjustHandles="1" noChangeArrowheads="1" noChangeShapeType="1" noTextEdit="1"/>
              </p:cNvSpPr>
              <p:nvPr/>
            </p:nvSpPr>
            <p:spPr>
              <a:xfrm>
                <a:off x="566151" y="4165574"/>
                <a:ext cx="2859629" cy="1614032"/>
              </a:xfrm>
              <a:prstGeom prst="rect">
                <a:avLst/>
              </a:prstGeom>
              <a:blipFill>
                <a:blip r:embed="rId6"/>
                <a:stretch>
                  <a:fillRect b="-2264"/>
                </a:stretch>
              </a:blipFill>
            </p:spPr>
            <p:txBody>
              <a:bodyPr/>
              <a:lstStyle/>
              <a:p>
                <a:r>
                  <a:rPr lang="en-CA">
                    <a:noFill/>
                  </a:rPr>
                  <a:t> </a:t>
                </a:r>
              </a:p>
            </p:txBody>
          </p:sp>
        </mc:Fallback>
      </mc:AlternateContent>
      <p:sp>
        <p:nvSpPr>
          <p:cNvPr id="9" name="Rectangle 8"/>
          <p:cNvSpPr/>
          <p:nvPr/>
        </p:nvSpPr>
        <p:spPr>
          <a:xfrm>
            <a:off x="457200" y="3762745"/>
            <a:ext cx="3973818" cy="2866655"/>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0" name="Rectangle 9"/>
              <p:cNvSpPr/>
              <p:nvPr/>
            </p:nvSpPr>
            <p:spPr>
              <a:xfrm>
                <a:off x="546557" y="5873312"/>
                <a:ext cx="3884461"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6</m:t>
                          </m:r>
                        </m:den>
                      </m:f>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𝑘</m:t>
                              </m:r>
                            </m:e>
                            <m:sub>
                              <m:r>
                                <a:rPr lang="en-US" i="1">
                                  <a:latin typeface="Cambria Math" panose="02040503050406030204" pitchFamily="18" charset="0"/>
                                  <a:ea typeface="Cambria Math" panose="02040503050406030204" pitchFamily="18" charset="0"/>
                                </a:rPr>
                                <m:t>4</m:t>
                              </m:r>
                            </m:sub>
                          </m:sSub>
                        </m:e>
                      </m:d>
                    </m:oMath>
                  </m:oMathPara>
                </a14:m>
                <a:endParaRPr lang="en-CA" dirty="0"/>
              </a:p>
            </p:txBody>
          </p:sp>
        </mc:Choice>
        <mc:Fallback xmlns="">
          <p:sp>
            <p:nvSpPr>
              <p:cNvPr id="10" name="Rectangle 9"/>
              <p:cNvSpPr>
                <a:spLocks noRot="1" noChangeAspect="1" noMove="1" noResize="1" noEditPoints="1" noAdjustHandles="1" noChangeArrowheads="1" noChangeShapeType="1" noTextEdit="1"/>
              </p:cNvSpPr>
              <p:nvPr/>
            </p:nvSpPr>
            <p:spPr>
              <a:xfrm>
                <a:off x="546557" y="5873312"/>
                <a:ext cx="3884461" cy="618246"/>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428550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p:pic>
        <p:nvPicPr>
          <p:cNvPr id="4" name="Picture 3"/>
          <p:cNvPicPr>
            <a:picLocks noChangeAspect="1"/>
          </p:cNvPicPr>
          <p:nvPr/>
        </p:nvPicPr>
        <p:blipFill>
          <a:blip r:embed="rId3"/>
          <a:stretch>
            <a:fillRect/>
          </a:stretch>
        </p:blipFill>
        <p:spPr>
          <a:xfrm>
            <a:off x="2209800" y="1752600"/>
            <a:ext cx="7595016" cy="426720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671992" y="171994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48A6AD"/>
                          </a:solidFill>
                          <a:latin typeface="Cambria Math" panose="02040503050406030204" pitchFamily="18" charset="0"/>
                        </a:rPr>
                        <m:t>𝑦</m:t>
                      </m:r>
                    </m:oMath>
                  </m:oMathPara>
                </a14:m>
                <a:endParaRPr lang="en-US" sz="3200" dirty="0">
                  <a:solidFill>
                    <a:srgbClr val="48A6AD"/>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671992" y="1719943"/>
                <a:ext cx="513859" cy="58477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580043" y="5867400"/>
                <a:ext cx="44954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48A6AD"/>
                          </a:solidFill>
                          <a:latin typeface="Cambria Math" panose="02040503050406030204" pitchFamily="18" charset="0"/>
                        </a:rPr>
                        <m:t>𝑡</m:t>
                      </m:r>
                    </m:oMath>
                  </m:oMathPara>
                </a14:m>
                <a:endParaRPr lang="en-US" sz="32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9580043" y="5867400"/>
                <a:ext cx="449546" cy="58477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772400" y="2048558"/>
                <a:ext cx="3216778" cy="5123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d>
                        <m:dPr>
                          <m:ctrlPr>
                            <a:rPr lang="en-US" sz="2400" i="1">
                              <a:solidFill>
                                <a:srgbClr val="0070C0"/>
                              </a:solidFill>
                              <a:latin typeface="Cambria Math" panose="02040503050406030204" pitchFamily="18" charset="0"/>
                            </a:rPr>
                          </m:ctrlPr>
                        </m:dPr>
                        <m:e>
                          <m:r>
                            <a:rPr lang="en-US" sz="2400" i="1">
                              <a:solidFill>
                                <a:srgbClr val="0070C0"/>
                              </a:solidFill>
                              <a:latin typeface="Cambria Math" panose="02040503050406030204" pitchFamily="18" charset="0"/>
                            </a:rPr>
                            <m:t>𝑡</m:t>
                          </m:r>
                        </m:e>
                      </m:d>
                      <m:r>
                        <a:rPr lang="en-US" sz="2400" i="1">
                          <a:solidFill>
                            <a:srgbClr val="0070C0"/>
                          </a:solidFill>
                          <a:latin typeface="Cambria Math" panose="02040503050406030204" pitchFamily="18" charset="0"/>
                        </a:rPr>
                        <m:t>=</m:t>
                      </m:r>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𝑒</m:t>
                          </m:r>
                        </m:e>
                        <m:sup>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𝑡</m:t>
                              </m:r>
                            </m:e>
                            <m:sup>
                              <m:r>
                                <a:rPr lang="en-US" sz="2400" i="1">
                                  <a:solidFill>
                                    <a:srgbClr val="0070C0"/>
                                  </a:solidFill>
                                  <a:latin typeface="Cambria Math" panose="02040503050406030204" pitchFamily="18" charset="0"/>
                                </a:rPr>
                                <m:t>2</m:t>
                              </m:r>
                            </m:sup>
                          </m:sSup>
                          <m:r>
                            <a:rPr lang="en-US" sz="2400" i="1">
                              <a:solidFill>
                                <a:srgbClr val="0070C0"/>
                              </a:solidFill>
                              <a:latin typeface="Cambria Math" panose="02040503050406030204" pitchFamily="18" charset="0"/>
                            </a:rPr>
                            <m:t>/2</m:t>
                          </m:r>
                        </m:sup>
                      </m:sSup>
                      <m:r>
                        <a:rPr lang="en-US" sz="2400" i="1">
                          <a:solidFill>
                            <a:srgbClr val="0070C0"/>
                          </a:solidFill>
                          <a:latin typeface="Cambria Math" panose="02040503050406030204" pitchFamily="18" charset="0"/>
                        </a:rPr>
                        <m:t>−</m:t>
                      </m:r>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𝑡</m:t>
                          </m:r>
                        </m:e>
                        <m:sup>
                          <m:r>
                            <a:rPr lang="en-US" sz="2400" i="1">
                              <a:solidFill>
                                <a:srgbClr val="0070C0"/>
                              </a:solidFill>
                              <a:latin typeface="Cambria Math" panose="02040503050406030204" pitchFamily="18" charset="0"/>
                            </a:rPr>
                            <m:t>2</m:t>
                          </m:r>
                        </m:sup>
                      </m:sSup>
                      <m:r>
                        <a:rPr lang="en-US" sz="2400" i="1">
                          <a:solidFill>
                            <a:srgbClr val="0070C0"/>
                          </a:solidFill>
                          <a:latin typeface="Cambria Math" panose="02040503050406030204" pitchFamily="18" charset="0"/>
                        </a:rPr>
                        <m:t>−2</m:t>
                      </m:r>
                    </m:oMath>
                  </m:oMathPara>
                </a14:m>
                <a:endParaRPr lang="en-US" sz="2400" dirty="0">
                  <a:solidFill>
                    <a:srgbClr val="0070C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772400" y="2048558"/>
                <a:ext cx="3216778" cy="512320"/>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51126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Octave Code</a:t>
            </a:r>
            <a:endParaRPr lang="en-CA" dirty="0"/>
          </a:p>
        </p:txBody>
      </p:sp>
      <p:sp>
        <p:nvSpPr>
          <p:cNvPr id="4" name="Rectangle 3">
            <a:extLst>
              <a:ext uri="{FF2B5EF4-FFF2-40B4-BE49-F238E27FC236}">
                <a16:creationId xmlns:a16="http://schemas.microsoft.com/office/drawing/2014/main" id="{2E85C464-7325-4CCE-94FD-775BF585B406}"/>
              </a:ext>
            </a:extLst>
          </p:cNvPr>
          <p:cNvSpPr/>
          <p:nvPr/>
        </p:nvSpPr>
        <p:spPr>
          <a:xfrm>
            <a:off x="609600" y="1600200"/>
            <a:ext cx="4506686" cy="441960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function [t, w] = </a:t>
            </a:r>
            <a:r>
              <a:rPr lang="en-CA" dirty="0" smtClean="0">
                <a:solidFill>
                  <a:schemeClr val="tx1"/>
                </a:solidFill>
              </a:rPr>
              <a:t>RK4(</a:t>
            </a:r>
            <a:r>
              <a:rPr lang="en-CA" dirty="0" err="1" smtClean="0">
                <a:solidFill>
                  <a:schemeClr val="tx1"/>
                </a:solidFill>
              </a:rPr>
              <a:t>f,to,yo,h,n</a:t>
            </a:r>
            <a:r>
              <a:rPr lang="en-CA" dirty="0">
                <a:solidFill>
                  <a:schemeClr val="tx1"/>
                </a:solidFill>
              </a:rPr>
              <a:t>)</a:t>
            </a:r>
          </a:p>
          <a:p>
            <a:r>
              <a:rPr lang="en-CA" dirty="0">
                <a:solidFill>
                  <a:schemeClr val="tx1"/>
                </a:solidFill>
              </a:rPr>
              <a:t>  </a:t>
            </a:r>
          </a:p>
          <a:p>
            <a:r>
              <a:rPr lang="en-CA" dirty="0">
                <a:solidFill>
                  <a:schemeClr val="tx1"/>
                </a:solidFill>
              </a:rPr>
              <a:t>  w=[</a:t>
            </a:r>
            <a:r>
              <a:rPr lang="en-CA" dirty="0" err="1">
                <a:solidFill>
                  <a:schemeClr val="tx1"/>
                </a:solidFill>
              </a:rPr>
              <a:t>yo</a:t>
            </a:r>
            <a:r>
              <a:rPr lang="en-CA" dirty="0">
                <a:solidFill>
                  <a:schemeClr val="tx1"/>
                </a:solidFill>
              </a:rPr>
              <a:t>];</a:t>
            </a:r>
          </a:p>
          <a:p>
            <a:r>
              <a:rPr lang="en-CA" dirty="0">
                <a:solidFill>
                  <a:schemeClr val="tx1"/>
                </a:solidFill>
              </a:rPr>
              <a:t>  t=[to];</a:t>
            </a:r>
          </a:p>
          <a:p>
            <a:endParaRPr lang="en-CA" dirty="0">
              <a:solidFill>
                <a:schemeClr val="tx1"/>
              </a:solidFill>
            </a:endParaRPr>
          </a:p>
          <a:p>
            <a:r>
              <a:rPr lang="en-CA" dirty="0">
                <a:solidFill>
                  <a:schemeClr val="tx1"/>
                </a:solidFill>
              </a:rPr>
              <a:t>  for </a:t>
            </a:r>
            <a:r>
              <a:rPr lang="en-CA" dirty="0" err="1">
                <a:solidFill>
                  <a:schemeClr val="tx1"/>
                </a:solidFill>
              </a:rPr>
              <a:t>i</a:t>
            </a:r>
            <a:r>
              <a:rPr lang="en-CA" dirty="0">
                <a:solidFill>
                  <a:schemeClr val="tx1"/>
                </a:solidFill>
              </a:rPr>
              <a:t> = 1:n</a:t>
            </a:r>
          </a:p>
          <a:p>
            <a:r>
              <a:rPr lang="en-CA" dirty="0">
                <a:solidFill>
                  <a:schemeClr val="tx1"/>
                </a:solidFill>
              </a:rPr>
              <a:t>    k1=f(t(end),w(end</a:t>
            </a:r>
            <a:r>
              <a:rPr lang="en-CA" dirty="0" smtClean="0">
                <a:solidFill>
                  <a:schemeClr val="tx1"/>
                </a:solidFill>
              </a:rPr>
              <a:t>));</a:t>
            </a:r>
            <a:endParaRPr lang="en-CA" dirty="0">
              <a:solidFill>
                <a:schemeClr val="tx1"/>
              </a:solidFill>
            </a:endParaRPr>
          </a:p>
          <a:p>
            <a:r>
              <a:rPr lang="en-CA" dirty="0">
                <a:solidFill>
                  <a:schemeClr val="tx1"/>
                </a:solidFill>
              </a:rPr>
              <a:t>    k2=f(t(end)+</a:t>
            </a:r>
            <a:r>
              <a:rPr lang="en-CA" dirty="0" smtClean="0">
                <a:solidFill>
                  <a:schemeClr val="tx1"/>
                </a:solidFill>
              </a:rPr>
              <a:t>h/2,w(end</a:t>
            </a:r>
            <a:r>
              <a:rPr lang="en-CA" dirty="0">
                <a:solidFill>
                  <a:schemeClr val="tx1"/>
                </a:solidFill>
              </a:rPr>
              <a:t>)+</a:t>
            </a:r>
            <a:r>
              <a:rPr lang="en-CA" dirty="0" smtClean="0">
                <a:solidFill>
                  <a:schemeClr val="tx1"/>
                </a:solidFill>
              </a:rPr>
              <a:t>k1*h/2);</a:t>
            </a:r>
          </a:p>
          <a:p>
            <a:r>
              <a:rPr lang="en-CA" dirty="0">
                <a:solidFill>
                  <a:schemeClr val="tx1"/>
                </a:solidFill>
              </a:rPr>
              <a:t> </a:t>
            </a:r>
            <a:r>
              <a:rPr lang="en-CA" dirty="0" smtClean="0">
                <a:solidFill>
                  <a:schemeClr val="tx1"/>
                </a:solidFill>
              </a:rPr>
              <a:t>   k3=f(t(end</a:t>
            </a:r>
            <a:r>
              <a:rPr lang="en-CA" dirty="0">
                <a:solidFill>
                  <a:schemeClr val="tx1"/>
                </a:solidFill>
              </a:rPr>
              <a:t>)+h/2,w(end)+</a:t>
            </a:r>
            <a:r>
              <a:rPr lang="en-CA" dirty="0" smtClean="0">
                <a:solidFill>
                  <a:schemeClr val="tx1"/>
                </a:solidFill>
              </a:rPr>
              <a:t>k2*h/2);</a:t>
            </a:r>
          </a:p>
          <a:p>
            <a:r>
              <a:rPr lang="en-CA" dirty="0">
                <a:solidFill>
                  <a:schemeClr val="tx1"/>
                </a:solidFill>
              </a:rPr>
              <a:t> </a:t>
            </a:r>
            <a:r>
              <a:rPr lang="en-CA" dirty="0" smtClean="0">
                <a:solidFill>
                  <a:schemeClr val="tx1"/>
                </a:solidFill>
              </a:rPr>
              <a:t>   k4=f(t(end</a:t>
            </a:r>
            <a:r>
              <a:rPr lang="en-CA" dirty="0">
                <a:solidFill>
                  <a:schemeClr val="tx1"/>
                </a:solidFill>
              </a:rPr>
              <a:t>)+</a:t>
            </a:r>
            <a:r>
              <a:rPr lang="en-CA" dirty="0" err="1" smtClean="0">
                <a:solidFill>
                  <a:schemeClr val="tx1"/>
                </a:solidFill>
              </a:rPr>
              <a:t>h,w</a:t>
            </a:r>
            <a:r>
              <a:rPr lang="en-CA" dirty="0" smtClean="0">
                <a:solidFill>
                  <a:schemeClr val="tx1"/>
                </a:solidFill>
              </a:rPr>
              <a:t>(end</a:t>
            </a:r>
            <a:r>
              <a:rPr lang="en-CA" dirty="0">
                <a:solidFill>
                  <a:schemeClr val="tx1"/>
                </a:solidFill>
              </a:rPr>
              <a:t>)+</a:t>
            </a:r>
            <a:r>
              <a:rPr lang="en-CA" dirty="0" smtClean="0">
                <a:solidFill>
                  <a:schemeClr val="tx1"/>
                </a:solidFill>
              </a:rPr>
              <a:t>k3*h);</a:t>
            </a:r>
            <a:endParaRPr lang="en-CA" dirty="0">
              <a:solidFill>
                <a:schemeClr val="tx1"/>
              </a:solidFill>
            </a:endParaRPr>
          </a:p>
          <a:p>
            <a:r>
              <a:rPr lang="en-CA" dirty="0">
                <a:solidFill>
                  <a:schemeClr val="tx1"/>
                </a:solidFill>
              </a:rPr>
              <a:t>    w=[w w(end)+</a:t>
            </a:r>
            <a:r>
              <a:rPr lang="en-CA" dirty="0" smtClean="0">
                <a:solidFill>
                  <a:schemeClr val="tx1"/>
                </a:solidFill>
              </a:rPr>
              <a:t>h/6</a:t>
            </a:r>
            <a:r>
              <a:rPr lang="en-CA" dirty="0">
                <a:solidFill>
                  <a:schemeClr val="tx1"/>
                </a:solidFill>
              </a:rPr>
              <a:t>*(</a:t>
            </a:r>
            <a:r>
              <a:rPr lang="en-CA" dirty="0" smtClean="0">
                <a:solidFill>
                  <a:schemeClr val="tx1"/>
                </a:solidFill>
              </a:rPr>
              <a:t>k1+2*k2+2*k3+k4)];</a:t>
            </a:r>
            <a:endParaRPr lang="en-CA" dirty="0">
              <a:solidFill>
                <a:schemeClr val="tx1"/>
              </a:solidFill>
            </a:endParaRPr>
          </a:p>
          <a:p>
            <a:r>
              <a:rPr lang="en-CA" dirty="0">
                <a:solidFill>
                  <a:schemeClr val="tx1"/>
                </a:solidFill>
              </a:rPr>
              <a:t>    t=[t t(end)+h];</a:t>
            </a:r>
          </a:p>
          <a:p>
            <a:r>
              <a:rPr lang="en-CA" dirty="0">
                <a:solidFill>
                  <a:schemeClr val="tx1"/>
                </a:solidFill>
              </a:rPr>
              <a:t>  </a:t>
            </a:r>
            <a:r>
              <a:rPr lang="en-CA" dirty="0" err="1">
                <a:solidFill>
                  <a:schemeClr val="tx1"/>
                </a:solidFill>
              </a:rPr>
              <a:t>endfor</a:t>
            </a:r>
            <a:endParaRPr lang="en-CA" dirty="0">
              <a:solidFill>
                <a:schemeClr val="tx1"/>
              </a:solidFill>
            </a:endParaRPr>
          </a:p>
          <a:p>
            <a:r>
              <a:rPr lang="en-CA" dirty="0">
                <a:solidFill>
                  <a:schemeClr val="tx1"/>
                </a:solidFill>
              </a:rPr>
              <a:t>  </a:t>
            </a:r>
          </a:p>
          <a:p>
            <a:r>
              <a:rPr lang="en-CA" dirty="0" err="1">
                <a:solidFill>
                  <a:schemeClr val="tx1"/>
                </a:solidFill>
              </a:rPr>
              <a:t>endfunction</a:t>
            </a:r>
            <a:endParaRPr lang="en-CA" dirty="0">
              <a:solidFill>
                <a:schemeClr val="tx1"/>
              </a:solidFill>
            </a:endParaRPr>
          </a:p>
        </p:txBody>
      </p:sp>
    </p:spTree>
    <p:extLst>
      <p:ext uri="{BB962C8B-B14F-4D97-AF65-F5344CB8AC3E}">
        <p14:creationId xmlns:p14="http://schemas.microsoft.com/office/powerpoint/2010/main" val="370151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7315199" y="2895600"/>
            <a:ext cx="3810000" cy="304800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4215984" y="1828800"/>
            <a:ext cx="7595016" cy="4267200"/>
          </a:xfrm>
          <a:prstGeom prst="rect">
            <a:avLst/>
          </a:prstGeom>
        </p:spPr>
      </p:pic>
      <p:sp>
        <p:nvSpPr>
          <p:cNvPr id="2" name="Title 1"/>
          <p:cNvSpPr>
            <a:spLocks noGrp="1"/>
          </p:cNvSpPr>
          <p:nvPr>
            <p:ph type="title"/>
          </p:nvPr>
        </p:nvSpPr>
        <p:spPr/>
        <p:txBody>
          <a:bodyPr/>
          <a:lstStyle/>
          <a:p>
            <a:r>
              <a:rPr lang="en-US" dirty="0" smtClean="0"/>
              <a:t>Convergence</a:t>
            </a:r>
            <a:endParaRPr lang="en-CA" dirty="0"/>
          </a:p>
        </p:txBody>
      </p:sp>
      <mc:AlternateContent xmlns:mc="http://schemas.openxmlformats.org/markup-compatibility/2006" xmlns:a14="http://schemas.microsoft.com/office/drawing/2010/main">
        <mc:Choice Requires="a14">
          <p:sp>
            <p:nvSpPr>
              <p:cNvPr id="5" name="Rectangle 4"/>
              <p:cNvSpPr/>
              <p:nvPr/>
            </p:nvSpPr>
            <p:spPr>
              <a:xfrm>
                <a:off x="8102183" y="1399709"/>
                <a:ext cx="47134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48A6AD"/>
                          </a:solidFill>
                          <a:latin typeface="Cambria Math" panose="02040503050406030204" pitchFamily="18" charset="0"/>
                        </a:rPr>
                        <m:t>h</m:t>
                      </m:r>
                    </m:oMath>
                  </m:oMathPara>
                </a14:m>
                <a:endParaRPr lang="en-US" sz="2800" dirty="0">
                  <a:solidFill>
                    <a:srgbClr val="48A6AD"/>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102183" y="1399709"/>
                <a:ext cx="471347" cy="52322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rot="16200000">
                <a:off x="2348616" y="3843213"/>
                <a:ext cx="3211520" cy="523220"/>
              </a:xfrm>
              <a:prstGeom prst="rect">
                <a:avLst/>
              </a:prstGeom>
            </p:spPr>
            <p:txBody>
              <a:bodyPr wrap="none">
                <a:spAutoFit/>
              </a:bodyPr>
              <a:lstStyle/>
              <a:p>
                <a:r>
                  <a:rPr lang="en-US" sz="2800" b="0" dirty="0" smtClean="0">
                    <a:solidFill>
                      <a:srgbClr val="48A6AD"/>
                    </a:solidFill>
                  </a:rPr>
                  <a:t>True Error</a:t>
                </a:r>
                <a14:m>
                  <m:oMath xmlns:m="http://schemas.openxmlformats.org/officeDocument/2006/math">
                    <m:r>
                      <a:rPr lang="en-US" sz="2800" b="0" i="0" smtClean="0">
                        <a:solidFill>
                          <a:srgbClr val="48A6AD"/>
                        </a:solidFill>
                        <a:latin typeface="Cambria Math" panose="02040503050406030204" pitchFamily="18" charset="0"/>
                      </a:rPr>
                      <m:t> </m:t>
                    </m:r>
                    <m:r>
                      <a:rPr lang="en-US" sz="2800" b="0" i="1" smtClean="0">
                        <a:solidFill>
                          <a:srgbClr val="48A6AD"/>
                        </a:solidFill>
                        <a:latin typeface="Cambria Math" panose="02040503050406030204" pitchFamily="18" charset="0"/>
                      </a:rPr>
                      <m:t>𝐸</m:t>
                    </m:r>
                  </m:oMath>
                </a14:m>
                <a:r>
                  <a:rPr lang="en-US" sz="2800" dirty="0" smtClean="0">
                    <a:solidFill>
                      <a:srgbClr val="48A6AD"/>
                    </a:solidFill>
                  </a:rPr>
                  <a:t> in </a:t>
                </a:r>
                <a14:m>
                  <m:oMath xmlns:m="http://schemas.openxmlformats.org/officeDocument/2006/math">
                    <m:r>
                      <a:rPr lang="en-US" sz="2800" b="0" i="1" smtClean="0">
                        <a:solidFill>
                          <a:srgbClr val="48A6AD"/>
                        </a:solidFill>
                        <a:latin typeface="Cambria Math" panose="02040503050406030204" pitchFamily="18" charset="0"/>
                      </a:rPr>
                      <m:t>𝑡</m:t>
                    </m:r>
                    <m:r>
                      <a:rPr lang="en-US" sz="2800" b="0" i="1" smtClean="0">
                        <a:solidFill>
                          <a:srgbClr val="48A6AD"/>
                        </a:solidFill>
                        <a:latin typeface="Cambria Math" panose="02040503050406030204" pitchFamily="18" charset="0"/>
                      </a:rPr>
                      <m:t>=1</m:t>
                    </m:r>
                  </m:oMath>
                </a14:m>
                <a:endParaRPr lang="en-US" sz="28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rot="16200000">
                <a:off x="2348616" y="3843213"/>
                <a:ext cx="3211520" cy="523220"/>
              </a:xfrm>
              <a:prstGeom prst="rect">
                <a:avLst/>
              </a:prstGeom>
              <a:blipFill>
                <a:blip r:embed="rId5"/>
                <a:stretch>
                  <a:fillRect l="-11628" r="-32558" b="-37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608616" y="3599633"/>
                <a:ext cx="28766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E6F97"/>
                              </a:solidFill>
                              <a:latin typeface="Cambria Math" panose="02040503050406030204" pitchFamily="18" charset="0"/>
                            </a:rPr>
                          </m:ctrlPr>
                        </m:sSupPr>
                        <m:e>
                          <m:r>
                            <a:rPr lang="en-US" sz="2800" b="0" i="1" smtClean="0">
                              <a:solidFill>
                                <a:srgbClr val="4E6F97"/>
                              </a:solidFill>
                              <a:latin typeface="Cambria Math" panose="02040503050406030204" pitchFamily="18" charset="0"/>
                            </a:rPr>
                            <m:t>𝐸</m:t>
                          </m:r>
                          <m:r>
                            <a:rPr lang="en-US" sz="2800" b="0" i="1" smtClean="0">
                              <a:solidFill>
                                <a:srgbClr val="4E6F97"/>
                              </a:solidFill>
                              <a:latin typeface="Cambria Math" panose="02040503050406030204" pitchFamily="18" charset="0"/>
                              <a:ea typeface="Cambria Math" panose="02040503050406030204" pitchFamily="18" charset="0"/>
                            </a:rPr>
                            <m:t>≅0.015</m:t>
                          </m:r>
                          <m:r>
                            <a:rPr lang="en-US" sz="2800" b="0" i="1" smtClean="0">
                              <a:solidFill>
                                <a:srgbClr val="4E6F97"/>
                              </a:solidFill>
                              <a:latin typeface="Cambria Math" panose="02040503050406030204" pitchFamily="18" charset="0"/>
                            </a:rPr>
                            <m:t>h</m:t>
                          </m:r>
                        </m:e>
                        <m:sup>
                          <m:r>
                            <a:rPr lang="en-US" sz="2800" b="0" i="1" smtClean="0">
                              <a:solidFill>
                                <a:srgbClr val="4E6F97"/>
                              </a:solidFill>
                              <a:latin typeface="Cambria Math" panose="02040503050406030204" pitchFamily="18" charset="0"/>
                            </a:rPr>
                            <m:t>4.0078</m:t>
                          </m:r>
                        </m:sup>
                      </m:sSup>
                    </m:oMath>
                  </m:oMathPara>
                </a14:m>
                <a:endParaRPr lang="en-CA" sz="2800" dirty="0">
                  <a:solidFill>
                    <a:srgbClr val="4E6F9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608616" y="3599633"/>
                <a:ext cx="2876685" cy="523220"/>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206793" y="2971800"/>
                <a:ext cx="18932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E6F97"/>
                          </a:solidFill>
                          <a:latin typeface="Cambria Math" panose="02040503050406030204" pitchFamily="18" charset="0"/>
                        </a:rPr>
                        <m:t>𝐸</m:t>
                      </m:r>
                      <m:r>
                        <a:rPr lang="en-US" sz="2800" b="0" i="1" smtClean="0">
                          <a:solidFill>
                            <a:srgbClr val="4E6F97"/>
                          </a:solidFill>
                          <a:latin typeface="Cambria Math" panose="02040503050406030204" pitchFamily="18" charset="0"/>
                        </a:rPr>
                        <m:t>=</m:t>
                      </m:r>
                      <m:r>
                        <a:rPr lang="en-US" sz="2800" b="0" i="1" smtClean="0">
                          <a:solidFill>
                            <a:srgbClr val="4E6F97"/>
                          </a:solidFill>
                          <a:latin typeface="Cambria Math" panose="02040503050406030204" pitchFamily="18" charset="0"/>
                        </a:rPr>
                        <m:t>𝑂</m:t>
                      </m:r>
                      <m:r>
                        <a:rPr lang="en-US" sz="2800" b="0" i="1" smtClean="0">
                          <a:solidFill>
                            <a:srgbClr val="4E6F97"/>
                          </a:solidFill>
                          <a:latin typeface="Cambria Math" panose="02040503050406030204" pitchFamily="18" charset="0"/>
                        </a:rPr>
                        <m:t>(</m:t>
                      </m:r>
                      <m:sSup>
                        <m:sSupPr>
                          <m:ctrlPr>
                            <a:rPr lang="en-US" sz="2800" b="0" i="1" smtClean="0">
                              <a:solidFill>
                                <a:srgbClr val="4E6F97"/>
                              </a:solidFill>
                              <a:latin typeface="Cambria Math" panose="02040503050406030204" pitchFamily="18" charset="0"/>
                            </a:rPr>
                          </m:ctrlPr>
                        </m:sSupPr>
                        <m:e>
                          <m:r>
                            <a:rPr lang="en-US" sz="2800" b="0" i="1" smtClean="0">
                              <a:solidFill>
                                <a:srgbClr val="4E6F97"/>
                              </a:solidFill>
                              <a:latin typeface="Cambria Math" panose="02040503050406030204" pitchFamily="18" charset="0"/>
                            </a:rPr>
                            <m:t>h</m:t>
                          </m:r>
                        </m:e>
                        <m:sup>
                          <m:r>
                            <a:rPr lang="en-US" sz="2800" b="0" i="1" smtClean="0">
                              <a:solidFill>
                                <a:srgbClr val="4E6F97"/>
                              </a:solidFill>
                              <a:latin typeface="Cambria Math" panose="02040503050406030204" pitchFamily="18" charset="0"/>
                            </a:rPr>
                            <m:t>4</m:t>
                          </m:r>
                        </m:sup>
                      </m:sSup>
                      <m:r>
                        <a:rPr lang="en-US" sz="2800" b="0" i="1" smtClean="0">
                          <a:solidFill>
                            <a:srgbClr val="4E6F97"/>
                          </a:solidFill>
                          <a:latin typeface="Cambria Math" panose="02040503050406030204" pitchFamily="18" charset="0"/>
                        </a:rPr>
                        <m:t>)</m:t>
                      </m:r>
                    </m:oMath>
                  </m:oMathPara>
                </a14:m>
                <a:endParaRPr lang="en-CA" sz="2800" dirty="0">
                  <a:solidFill>
                    <a:srgbClr val="4E6F97"/>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7206793" y="2971800"/>
                <a:ext cx="1893211" cy="523220"/>
              </a:xfrm>
              <a:prstGeom prst="rect">
                <a:avLst/>
              </a:prstGeom>
              <a:blipFill>
                <a:blip r:embed="rId7"/>
                <a:stretch>
                  <a:fillRect/>
                </a:stretch>
              </a:blipFill>
            </p:spPr>
            <p:txBody>
              <a:bodyPr/>
              <a:lstStyle/>
              <a:p>
                <a:r>
                  <a:rPr lang="en-CA">
                    <a:noFill/>
                  </a:rPr>
                  <a:t> </a:t>
                </a:r>
              </a:p>
            </p:txBody>
          </p:sp>
        </mc:Fallback>
      </mc:AlternateContent>
      <p:sp>
        <p:nvSpPr>
          <p:cNvPr id="13" name="TextBox 12">
            <a:extLst>
              <a:ext uri="{FF2B5EF4-FFF2-40B4-BE49-F238E27FC236}">
                <a16:creationId xmlns:a16="http://schemas.microsoft.com/office/drawing/2014/main" id="{1B98AA2D-479D-41F4-98B3-EBF1997314FC}"/>
              </a:ext>
            </a:extLst>
          </p:cNvPr>
          <p:cNvSpPr txBox="1"/>
          <p:nvPr/>
        </p:nvSpPr>
        <p:spPr>
          <a:xfrm flipH="1">
            <a:off x="5867141" y="4870798"/>
            <a:ext cx="2241969" cy="369332"/>
          </a:xfrm>
          <a:prstGeom prst="rect">
            <a:avLst/>
          </a:prstGeom>
          <a:noFill/>
        </p:spPr>
        <p:txBody>
          <a:bodyPr wrap="square" rtlCol="0">
            <a:spAutoFit/>
          </a:bodyPr>
          <a:lstStyle/>
          <a:p>
            <a:r>
              <a:rPr lang="en-US" dirty="0">
                <a:solidFill>
                  <a:srgbClr val="48A6AD"/>
                </a:solidFill>
              </a:rPr>
              <a:t>Round-off errors</a:t>
            </a:r>
            <a:endParaRPr lang="en-CA" dirty="0">
              <a:solidFill>
                <a:srgbClr val="48A6AD"/>
              </a:solidFill>
            </a:endParaRPr>
          </a:p>
        </p:txBody>
      </p:sp>
      <p:sp>
        <p:nvSpPr>
          <p:cNvPr id="12" name="Oval 11">
            <a:extLst>
              <a:ext uri="{FF2B5EF4-FFF2-40B4-BE49-F238E27FC236}">
                <a16:creationId xmlns:a16="http://schemas.microsoft.com/office/drawing/2014/main" id="{B453EA85-3D6A-40B1-911B-253665E8D428}"/>
              </a:ext>
            </a:extLst>
          </p:cNvPr>
          <p:cNvSpPr/>
          <p:nvPr/>
        </p:nvSpPr>
        <p:spPr>
          <a:xfrm>
            <a:off x="5605787" y="5350966"/>
            <a:ext cx="2242812" cy="581891"/>
          </a:xfrm>
          <a:prstGeom prst="ellipse">
            <a:avLst/>
          </a:prstGeom>
          <a:noFill/>
          <a:ln w="28575">
            <a:solidFill>
              <a:srgbClr val="48A6A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60EF86F2-D5CB-4781-B73B-8E7C501CA46D}"/>
              </a:ext>
            </a:extLst>
          </p:cNvPr>
          <p:cNvSpPr/>
          <p:nvPr/>
        </p:nvSpPr>
        <p:spPr>
          <a:xfrm rot="19339651">
            <a:off x="7263768" y="3973192"/>
            <a:ext cx="4223695" cy="581891"/>
          </a:xfrm>
          <a:prstGeom prst="ellipse">
            <a:avLst/>
          </a:prstGeom>
          <a:noFill/>
          <a:ln w="28575">
            <a:solidFill>
              <a:srgbClr val="48A6A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E783207A-DD66-41EF-9242-6BD7530D09A1}"/>
              </a:ext>
            </a:extLst>
          </p:cNvPr>
          <p:cNvSpPr txBox="1"/>
          <p:nvPr/>
        </p:nvSpPr>
        <p:spPr>
          <a:xfrm rot="19178732" flipH="1">
            <a:off x="8820258" y="4281821"/>
            <a:ext cx="2241969" cy="369332"/>
          </a:xfrm>
          <a:prstGeom prst="rect">
            <a:avLst/>
          </a:prstGeom>
          <a:noFill/>
        </p:spPr>
        <p:txBody>
          <a:bodyPr wrap="square" rtlCol="0">
            <a:spAutoFit/>
          </a:bodyPr>
          <a:lstStyle/>
          <a:p>
            <a:r>
              <a:rPr lang="en-US" dirty="0">
                <a:solidFill>
                  <a:srgbClr val="48A6AD"/>
                </a:solidFill>
              </a:rPr>
              <a:t>Truncation errors</a:t>
            </a:r>
            <a:endParaRPr lang="en-CA" dirty="0">
              <a:solidFill>
                <a:srgbClr val="48A6AD"/>
              </a:solidFill>
            </a:endParaRPr>
          </a:p>
        </p:txBody>
      </p:sp>
      <mc:AlternateContent xmlns:mc="http://schemas.openxmlformats.org/markup-compatibility/2006" xmlns:a14="http://schemas.microsoft.com/office/drawing/2010/main">
        <mc:Choice Requires="a14">
          <p:sp>
            <p:nvSpPr>
              <p:cNvPr id="16" name="Rectangle 15"/>
              <p:cNvSpPr/>
              <p:nvPr/>
            </p:nvSpPr>
            <p:spPr>
              <a:xfrm>
                <a:off x="272059" y="3048000"/>
                <a:ext cx="2137893" cy="127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i="1">
                                  <a:latin typeface="Cambria Math" panose="02040503050406030204" pitchFamily="18" charset="0"/>
                                </a:rPr>
                                <m:t>𝑡𝑦</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3</m:t>
                                  </m:r>
                                </m:sup>
                              </m:sSup>
                            </m:e>
                            <m:e>
                              <m:r>
                                <a:rPr lang="en-US" sz="2400" i="1">
                                  <a:latin typeface="Cambria Math" panose="02040503050406030204" pitchFamily="18" charset="0"/>
                                </a:rPr>
                                <m:t>𝑦</m:t>
                              </m:r>
                              <m:d>
                                <m:dPr>
                                  <m:ctrlPr>
                                    <a:rPr lang="en-US" sz="2400" i="1">
                                      <a:latin typeface="Cambria Math" panose="02040503050406030204" pitchFamily="18" charset="0"/>
                                    </a:rPr>
                                  </m:ctrlPr>
                                </m:dPr>
                                <m:e>
                                  <m:r>
                                    <a:rPr lang="en-US" sz="2400" i="1">
                                      <a:latin typeface="Cambria Math" panose="02040503050406030204" pitchFamily="18" charset="0"/>
                                    </a:rPr>
                                    <m:t>0</m:t>
                                  </m:r>
                                </m:e>
                              </m:d>
                              <m:r>
                                <a:rPr lang="en-US" sz="2400" i="1">
                                  <a:latin typeface="Cambria Math" panose="02040503050406030204" pitchFamily="18" charset="0"/>
                                </a:rPr>
                                <m:t>=1</m:t>
                              </m:r>
                            </m:e>
                          </m:eqArr>
                        </m:e>
                      </m:d>
                    </m:oMath>
                  </m:oMathPara>
                </a14:m>
                <a:endParaRPr lang="en-CA" sz="2400" dirty="0"/>
              </a:p>
            </p:txBody>
          </p:sp>
        </mc:Choice>
        <mc:Fallback xmlns="">
          <p:sp>
            <p:nvSpPr>
              <p:cNvPr id="16" name="Rectangle 15"/>
              <p:cNvSpPr>
                <a:spLocks noRot="1" noChangeAspect="1" noMove="1" noResize="1" noEditPoints="1" noAdjustHandles="1" noChangeArrowheads="1" noChangeShapeType="1" noTextEdit="1"/>
              </p:cNvSpPr>
              <p:nvPr/>
            </p:nvSpPr>
            <p:spPr>
              <a:xfrm>
                <a:off x="272059" y="3048000"/>
                <a:ext cx="2137893" cy="1271438"/>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13251" y="4684379"/>
                <a:ext cx="3216778" cy="5123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𝑦</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3</m:t>
                          </m:r>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r>
                        <a:rPr lang="en-US" sz="2400" i="1">
                          <a:latin typeface="Cambria Math" panose="02040503050406030204" pitchFamily="18" charset="0"/>
                        </a:rPr>
                        <m:t>−2</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313251" y="4684379"/>
                <a:ext cx="3216778" cy="512320"/>
              </a:xfrm>
              <a:prstGeom prst="rect">
                <a:avLst/>
              </a:prstGeom>
              <a:blipFill>
                <a:blip r:embed="rId9"/>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963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2" grpId="0" animBg="1"/>
      <p:bldP spid="14" grpId="0" animBg="1"/>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1117</Words>
  <Application>Microsoft Office PowerPoint</Application>
  <PresentationFormat>Widescreen</PresentationFormat>
  <Paragraphs>315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Lecture 8</vt:lpstr>
      <vt:lpstr>Introduction</vt:lpstr>
      <vt:lpstr>General RKN methods</vt:lpstr>
      <vt:lpstr>Classical RK4 method</vt:lpstr>
      <vt:lpstr>Example</vt:lpstr>
      <vt:lpstr>Example</vt:lpstr>
      <vt:lpstr>Example</vt:lpstr>
      <vt:lpstr>Octave Code</vt:lpstr>
      <vt:lpstr>Convergence</vt:lpstr>
      <vt:lpstr>Estimating Truncation Error</vt:lpstr>
      <vt:lpstr>Example</vt:lpstr>
      <vt:lpstr>Illustration</vt:lpstr>
      <vt:lpstr>Illustration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Rolf</dc:creator>
  <cp:lastModifiedBy>Rolf Wuthrich</cp:lastModifiedBy>
  <cp:revision>378</cp:revision>
  <dcterms:created xsi:type="dcterms:W3CDTF">2006-08-16T00:00:00Z</dcterms:created>
  <dcterms:modified xsi:type="dcterms:W3CDTF">2020-04-05T22:07:27Z</dcterms:modified>
</cp:coreProperties>
</file>