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E1762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9" autoAdjust="0"/>
  </p:normalViewPr>
  <p:slideViewPr>
    <p:cSldViewPr>
      <p:cViewPr varScale="1">
        <p:scale>
          <a:sx n="73" d="100"/>
          <a:sy n="73" d="100"/>
        </p:scale>
        <p:origin x="60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 we present how the </a:t>
            </a:r>
            <a:r>
              <a:rPr lang="en-US" dirty="0" err="1" smtClean="0"/>
              <a:t>Runge-Kutta</a:t>
            </a:r>
            <a:r>
              <a:rPr lang="en-US" dirty="0" smtClean="0"/>
              <a:t> methods are applied to a situation where the true solution is not known and how we can be confident about our error estimations</a:t>
            </a:r>
          </a:p>
          <a:p>
            <a:endParaRPr lang="en-US" dirty="0" smtClean="0"/>
          </a:p>
          <a:p>
            <a:r>
              <a:rPr lang="en-US" dirty="0" smtClean="0"/>
              <a:t>The solution process using an IVP solver will in general involve</a:t>
            </a:r>
            <a:r>
              <a:rPr lang="en-US" baseline="0" dirty="0" smtClean="0"/>
              <a:t> the following steps:</a:t>
            </a:r>
          </a:p>
          <a:p>
            <a:pPr lvl="1"/>
            <a:endParaRPr lang="en-US" dirty="0" smtClean="0"/>
          </a:p>
          <a:p>
            <a:pPr lvl="0" algn="l"/>
            <a:r>
              <a:rPr lang="en-US" dirty="0" smtClean="0"/>
              <a:t>First solve graphically the IVP using</a:t>
            </a:r>
            <a:r>
              <a:rPr lang="en-US" baseline="0" dirty="0" smtClean="0"/>
              <a:t> the methods of </a:t>
            </a:r>
            <a:r>
              <a:rPr lang="en-US" dirty="0" smtClean="0"/>
              <a:t>slope fields</a:t>
            </a:r>
          </a:p>
          <a:p>
            <a:pPr lvl="0" algn="l"/>
            <a:r>
              <a:rPr lang="en-US" dirty="0" smtClean="0"/>
              <a:t>Second, solve the IVP for various step sizes with a chosen solver</a:t>
            </a:r>
          </a:p>
          <a:p>
            <a:pPr lvl="0" algn="l"/>
            <a:r>
              <a:rPr lang="en-US" dirty="0" smtClean="0"/>
              <a:t>Third, identify the region where the error decrease is controlled by the truncation error</a:t>
            </a:r>
          </a:p>
          <a:p>
            <a:pPr lvl="0" algn="l"/>
            <a:r>
              <a:rPr lang="en-US" dirty="0" smtClean="0"/>
              <a:t>Fourth step is to estimate the truncation error using the Richardson error formula</a:t>
            </a:r>
          </a:p>
          <a:p>
            <a:pPr lvl="0" algn="l"/>
            <a:r>
              <a:rPr lang="en-US" dirty="0" smtClean="0"/>
              <a:t>And finally we compute a numerical solution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3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lecture we will consider the</a:t>
                </a:r>
                <a:r>
                  <a:rPr lang="en-US" baseline="0" dirty="0" smtClean="0"/>
                  <a:t>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−0.6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CA" dirty="0" smtClean="0"/>
                  <a:t> with the initial</a:t>
                </a:r>
                <a:r>
                  <a:rPr lang="en-CA" baseline="0" dirty="0" smtClean="0"/>
                  <a:t> condition y(0)=0.5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lecture we will consider the</a:t>
                </a:r>
                <a:r>
                  <a:rPr lang="en-US" baseline="0" dirty="0" smtClean="0"/>
                  <a:t> initial value problem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−0.6𝑦+10𝑒^(−100(𝑡−2)^2 )</a:t>
                </a:r>
                <a:r>
                  <a:rPr lang="en-CA" dirty="0" smtClean="0"/>
                  <a:t> with the initial</a:t>
                </a:r>
                <a:r>
                  <a:rPr lang="en-CA" baseline="0" dirty="0" smtClean="0"/>
                  <a:t> condition y(0)=0.5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02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 use the slope fields to get a rough idea on how ill look the solution</a:t>
            </a:r>
          </a:p>
          <a:p>
            <a:endParaRPr lang="en-US" dirty="0" smtClean="0"/>
          </a:p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or octave this is quite straight forward to do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51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we choose a IVP solver for our</a:t>
            </a:r>
            <a:r>
              <a:rPr lang="en-US" baseline="0" dirty="0" smtClean="0"/>
              <a:t> problem</a:t>
            </a:r>
          </a:p>
          <a:p>
            <a:r>
              <a:rPr lang="en-US" baseline="0" dirty="0" smtClean="0"/>
              <a:t>We will use the most accurate one we learned so far: the classical RK4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solve the IVP for different step sizes until a final value of t. In our case we compute the approximations from the initial condition t=0 to the final value of t=4</a:t>
            </a:r>
          </a:p>
          <a:p>
            <a:endParaRPr lang="en-US" dirty="0" smtClean="0"/>
          </a:p>
          <a:p>
            <a:r>
              <a:rPr lang="en-US" dirty="0" smtClean="0"/>
              <a:t>The displayed table lists</a:t>
            </a:r>
            <a:r>
              <a:rPr lang="en-US" baseline="0" dirty="0" smtClean="0"/>
              <a:t> the approximations computed in t=4 for different step sizes</a:t>
            </a:r>
          </a:p>
          <a:p>
            <a:endParaRPr lang="en-US" dirty="0" smtClean="0"/>
          </a:p>
          <a:p>
            <a:r>
              <a:rPr lang="en-US" dirty="0" smtClean="0"/>
              <a:t>As we don’t yet know which step size will give us good results, we start with large step sizes and progressively compute with smaller</a:t>
            </a:r>
            <a:r>
              <a:rPr lang="en-US" baseline="0" dirty="0" smtClean="0"/>
              <a:t> ones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32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step size, expect the first one, we can compute an estimation of the truncation error using Richardson’s error formula</a:t>
            </a:r>
          </a:p>
          <a:p>
            <a:endParaRPr lang="en-US" dirty="0" smtClean="0"/>
          </a:p>
          <a:p>
            <a:r>
              <a:rPr lang="en-US" dirty="0" smtClean="0"/>
              <a:t>I invite you to check the estimated</a:t>
            </a:r>
            <a:r>
              <a:rPr lang="en-US" baseline="0" dirty="0" smtClean="0"/>
              <a:t> errors listed in the table using the Richardson error formula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27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Plotting the estimated</a:t>
            </a:r>
            <a:r>
              <a:rPr lang="en-US" baseline="0" dirty="0" smtClean="0"/>
              <a:t> errors in function of the step size allows us to identify for which values of the step size we can be confident of our estimations. We look </a:t>
            </a:r>
            <a:r>
              <a:rPr lang="en-US" baseline="0" dirty="0" err="1" smtClean="0"/>
              <a:t>fr</a:t>
            </a:r>
            <a:r>
              <a:rPr lang="en-US" baseline="0" dirty="0" smtClean="0"/>
              <a:t> the region in error plot in which the error decreases according the order of the used IVP solver, which is four in our case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plot we can identify three regions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very small values of the step size we note that the error doesn’t decrease further, in fact it even increases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the region controlled by the round-off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observe as well a region, for intermediate values of the step size, in which the error decreases according the expected order of four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 is the region where the truncation error dominates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finally, for large values of the step size we observe a region where the error decreases but not according the expected order of four</a:t>
            </a:r>
          </a:p>
          <a:p>
            <a:r>
              <a:rPr lang="en-US" baseline="0" dirty="0" smtClean="0"/>
              <a:t>In this region the Richardson error formula is not valid and we can not be confident about the error estimation</a:t>
            </a:r>
          </a:p>
          <a:p>
            <a:r>
              <a:rPr lang="en-US" baseline="0" dirty="0" smtClean="0"/>
              <a:t>Note that for other example, the error can even increase in this region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summarize, we can state that for </a:t>
            </a:r>
            <a:r>
              <a:rPr lang="en-US" sz="1200" dirty="0" smtClean="0"/>
              <a:t>step sizes between about 0.05 and 0.001  we estimate correctly the truncation error because the error</a:t>
            </a:r>
            <a:r>
              <a:rPr lang="en-US" sz="1200" baseline="0" dirty="0" smtClean="0"/>
              <a:t> behaves as expected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76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</a:t>
                </a:r>
                <a:r>
                  <a:rPr lang="en-US" baseline="0" dirty="0" smtClean="0"/>
                  <a:t> finish, we can compute a numerical solution of our IVP using a step size in the identified region.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Here we present an example for h=0.005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According the error plot form the previous slide, we expect the error to be less than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</a:t>
                </a:r>
                <a:r>
                  <a:rPr lang="en-US" baseline="0" dirty="0" smtClean="0"/>
                  <a:t> finish, we can compute a numerical solution of our IVP using a step size in the identified region.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Here we present an example for h=0.005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According the error plot form the previous slide, we expect the error to be less than about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~10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〗^(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−12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9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Solving an initial value problem with an IVP solver with various step sizes allow to apply Richardson's error formula to estimate the truncation error</a:t>
            </a:r>
          </a:p>
          <a:p>
            <a:endParaRPr lang="en-US" dirty="0" smtClean="0"/>
          </a:p>
          <a:p>
            <a:r>
              <a:rPr lang="en-US" dirty="0" smtClean="0"/>
              <a:t>On the error plot displaying the estimated error in function for the step size, we can identify for which step sizes we are confident to estimate correctly the truncation error</a:t>
            </a:r>
          </a:p>
          <a:p>
            <a:endParaRPr lang="en-US" smtClean="0"/>
          </a:p>
          <a:p>
            <a:r>
              <a:rPr lang="en-US" smtClean="0"/>
              <a:t>Based </a:t>
            </a:r>
            <a:r>
              <a:rPr lang="en-US" dirty="0" smtClean="0"/>
              <a:t>on the error plot we can then choose an appropriate step sizes allowing us to reach a desired precision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55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r>
              <a:rPr lang="en-US" dirty="0" err="1" smtClean="0"/>
              <a:t>Runge</a:t>
            </a:r>
            <a:r>
              <a:rPr lang="en-US" dirty="0" err="1"/>
              <a:t>-</a:t>
            </a:r>
            <a:r>
              <a:rPr lang="en-US" dirty="0" err="1" smtClean="0"/>
              <a:t>Kutta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lecture we present how the </a:t>
            </a:r>
            <a:r>
              <a:rPr lang="en-US" dirty="0" err="1" smtClean="0"/>
              <a:t>Runge-Kutta</a:t>
            </a:r>
            <a:r>
              <a:rPr lang="en-US" dirty="0" smtClean="0"/>
              <a:t> methods are applied to a situation where the true solution is not known and how we can be confident about our error estimations</a:t>
            </a:r>
          </a:p>
          <a:p>
            <a:r>
              <a:rPr lang="en-US" dirty="0" smtClean="0"/>
              <a:t>The solution process using an IVP solver will in general involve:</a:t>
            </a:r>
          </a:p>
          <a:p>
            <a:pPr lvl="1"/>
            <a:r>
              <a:rPr lang="en-US" dirty="0" smtClean="0"/>
              <a:t>Solve graphically the IVP (slope fields)</a:t>
            </a:r>
          </a:p>
          <a:p>
            <a:pPr lvl="1"/>
            <a:r>
              <a:rPr lang="en-US" dirty="0" smtClean="0"/>
              <a:t>Solve the IVP for various step sizes with a chosen solver</a:t>
            </a:r>
          </a:p>
          <a:p>
            <a:pPr lvl="1"/>
            <a:r>
              <a:rPr lang="en-US" dirty="0" smtClean="0"/>
              <a:t>Identify the region where the error decrease is controlled by the truncation error</a:t>
            </a:r>
          </a:p>
          <a:p>
            <a:pPr lvl="1"/>
            <a:r>
              <a:rPr lang="en-US" dirty="0" smtClean="0"/>
              <a:t>Estimate the truncation error using the Richardson error formula</a:t>
            </a:r>
          </a:p>
          <a:p>
            <a:pPr lvl="1"/>
            <a:r>
              <a:rPr lang="en-US" dirty="0" smtClean="0"/>
              <a:t>Compute a numerical solution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6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want to solve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−100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 field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52472"/>
            <a:ext cx="6248400" cy="46863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618854" y="2796552"/>
            <a:ext cx="3878451" cy="1977418"/>
          </a:xfrm>
          <a:custGeom>
            <a:avLst/>
            <a:gdLst>
              <a:gd name="connsiteX0" fmla="*/ 0 w 3878451"/>
              <a:gd name="connsiteY0" fmla="*/ 1554597 h 1977418"/>
              <a:gd name="connsiteX1" fmla="*/ 709048 w 3878451"/>
              <a:gd name="connsiteY1" fmla="*/ 1779323 h 1977418"/>
              <a:gd name="connsiteX2" fmla="*/ 1425844 w 3878451"/>
              <a:gd name="connsiteY2" fmla="*/ 1926556 h 1977418"/>
              <a:gd name="connsiteX3" fmla="*/ 1731936 w 3878451"/>
              <a:gd name="connsiteY3" fmla="*/ 1976926 h 1977418"/>
              <a:gd name="connsiteX4" fmla="*/ 1824926 w 3878451"/>
              <a:gd name="connsiteY4" fmla="*/ 1926556 h 1977418"/>
              <a:gd name="connsiteX5" fmla="*/ 1890793 w 3878451"/>
              <a:gd name="connsiteY5" fmla="*/ 1620465 h 1977418"/>
              <a:gd name="connsiteX6" fmla="*/ 2010905 w 3878451"/>
              <a:gd name="connsiteY6" fmla="*/ 384475 h 1977418"/>
              <a:gd name="connsiteX7" fmla="*/ 2038027 w 3878451"/>
              <a:gd name="connsiteY7" fmla="*/ 109380 h 1977418"/>
              <a:gd name="connsiteX8" fmla="*/ 2084522 w 3878451"/>
              <a:gd name="connsiteY8" fmla="*/ 4767 h 1977418"/>
              <a:gd name="connsiteX9" fmla="*/ 2181387 w 3878451"/>
              <a:gd name="connsiteY9" fmla="*/ 47387 h 1977418"/>
              <a:gd name="connsiteX10" fmla="*/ 2371241 w 3878451"/>
              <a:gd name="connsiteY10" fmla="*/ 303109 h 1977418"/>
              <a:gd name="connsiteX11" fmla="*/ 2828441 w 3878451"/>
              <a:gd name="connsiteY11" fmla="*/ 764184 h 1977418"/>
              <a:gd name="connsiteX12" fmla="*/ 3285641 w 3878451"/>
              <a:gd name="connsiteY12" fmla="*/ 1093523 h 1977418"/>
              <a:gd name="connsiteX13" fmla="*/ 3878451 w 3878451"/>
              <a:gd name="connsiteY13" fmla="*/ 1457733 h 197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78451" h="1977418">
                <a:moveTo>
                  <a:pt x="0" y="1554597"/>
                </a:moveTo>
                <a:cubicBezTo>
                  <a:pt x="235703" y="1635963"/>
                  <a:pt x="471407" y="1717330"/>
                  <a:pt x="709048" y="1779323"/>
                </a:cubicBezTo>
                <a:cubicBezTo>
                  <a:pt x="946689" y="1841316"/>
                  <a:pt x="1255363" y="1893622"/>
                  <a:pt x="1425844" y="1926556"/>
                </a:cubicBezTo>
                <a:cubicBezTo>
                  <a:pt x="1596325" y="1959490"/>
                  <a:pt x="1665422" y="1976926"/>
                  <a:pt x="1731936" y="1976926"/>
                </a:cubicBezTo>
                <a:cubicBezTo>
                  <a:pt x="1798450" y="1976926"/>
                  <a:pt x="1798450" y="1985966"/>
                  <a:pt x="1824926" y="1926556"/>
                </a:cubicBezTo>
                <a:cubicBezTo>
                  <a:pt x="1851402" y="1867146"/>
                  <a:pt x="1859796" y="1877479"/>
                  <a:pt x="1890793" y="1620465"/>
                </a:cubicBezTo>
                <a:cubicBezTo>
                  <a:pt x="1921790" y="1363451"/>
                  <a:pt x="1986366" y="636322"/>
                  <a:pt x="2010905" y="384475"/>
                </a:cubicBezTo>
                <a:cubicBezTo>
                  <a:pt x="2035444" y="132628"/>
                  <a:pt x="2025758" y="172665"/>
                  <a:pt x="2038027" y="109380"/>
                </a:cubicBezTo>
                <a:cubicBezTo>
                  <a:pt x="2050297" y="46095"/>
                  <a:pt x="2060629" y="15099"/>
                  <a:pt x="2084522" y="4767"/>
                </a:cubicBezTo>
                <a:cubicBezTo>
                  <a:pt x="2108415" y="-5565"/>
                  <a:pt x="2133600" y="-2337"/>
                  <a:pt x="2181387" y="47387"/>
                </a:cubicBezTo>
                <a:cubicBezTo>
                  <a:pt x="2229174" y="97111"/>
                  <a:pt x="2263399" y="183643"/>
                  <a:pt x="2371241" y="303109"/>
                </a:cubicBezTo>
                <a:cubicBezTo>
                  <a:pt x="2479083" y="422575"/>
                  <a:pt x="2676041" y="632448"/>
                  <a:pt x="2828441" y="764184"/>
                </a:cubicBezTo>
                <a:cubicBezTo>
                  <a:pt x="2980841" y="895920"/>
                  <a:pt x="3110639" y="977931"/>
                  <a:pt x="3285641" y="1093523"/>
                </a:cubicBezTo>
                <a:cubicBezTo>
                  <a:pt x="3460643" y="1209114"/>
                  <a:pt x="3669547" y="1333423"/>
                  <a:pt x="3878451" y="14577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6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with an IVP solver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use the classical RK4 method to solve the IVP on the interval from 0 to 4</a:t>
                </a:r>
              </a:p>
              <a:p>
                <a:r>
                  <a:rPr lang="en-US" dirty="0" smtClean="0"/>
                  <a:t>For different step sizes we compute the estimation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518725"/>
                  </p:ext>
                </p:extLst>
              </p:nvPr>
            </p:nvGraphicFramePr>
            <p:xfrm>
              <a:off x="1981200" y="3342007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02169772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7963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Estimation in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571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4.00000000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14.14587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4000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1.40536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45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1.03026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67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0.55046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083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0.25000000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0.50835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618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0.12500000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0.57906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615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57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518725"/>
                  </p:ext>
                </p:extLst>
              </p:nvPr>
            </p:nvGraphicFramePr>
            <p:xfrm>
              <a:off x="1981200" y="3342007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02169772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7963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" t="-8197" r="-1006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00" t="-8197" r="-600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7571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4.00000000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14.14587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4000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1.40536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45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1.03026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67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0.55046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083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0.25000000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0.50835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618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0.12500000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0.57906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615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5709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9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estimation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077664"/>
                  </p:ext>
                </p:extLst>
              </p:nvPr>
            </p:nvGraphicFramePr>
            <p:xfrm>
              <a:off x="1295400" y="2133600"/>
              <a:ext cx="61722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021697729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979631834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418089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Estimation in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estimation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571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4.00000000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14.14587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4000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1.40536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8.4937e-01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45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1.03026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2.5006e-02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67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0.55046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3.1987e-02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083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0.25000000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0.50835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2.8073e-03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618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0.12500000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0.57906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4.7139e-03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615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570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077664"/>
                  </p:ext>
                </p:extLst>
              </p:nvPr>
            </p:nvGraphicFramePr>
            <p:xfrm>
              <a:off x="1295400" y="2133600"/>
              <a:ext cx="61722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021697729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979631834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4180893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6" t="-8197" r="-20118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93" t="-8197" r="-10178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estimation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571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4.00000000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14.14587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N.A.</a:t>
                          </a:r>
                          <a:endParaRPr lang="en-CA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4000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1.40536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8.4937e-01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45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1.03026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2.5006e-02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67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0.55046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3.1987e-02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083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0.25000000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0.50835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2.8073e-03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8618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0.12500000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0.57906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 smtClean="0"/>
                            <a:t> 4.7139e-03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615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….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5709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77200" y="3200400"/>
                <a:ext cx="3191771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200400"/>
                <a:ext cx="3191771" cy="91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8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plot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868895" cy="4426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8AA2D-479D-41F4-98B3-EBF1997314FC}"/>
              </a:ext>
            </a:extLst>
          </p:cNvPr>
          <p:cNvSpPr txBox="1"/>
          <p:nvPr/>
        </p:nvSpPr>
        <p:spPr>
          <a:xfrm flipH="1">
            <a:off x="2590800" y="4705906"/>
            <a:ext cx="22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Round-off errors</a:t>
            </a:r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53EA85-3D6A-40B1-911B-253665E8D428}"/>
              </a:ext>
            </a:extLst>
          </p:cNvPr>
          <p:cNvSpPr/>
          <p:nvPr/>
        </p:nvSpPr>
        <p:spPr>
          <a:xfrm>
            <a:off x="2819400" y="5181600"/>
            <a:ext cx="1480812" cy="581891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F86F2-D5CB-4781-B73B-8E7C501CA46D}"/>
              </a:ext>
            </a:extLst>
          </p:cNvPr>
          <p:cNvSpPr/>
          <p:nvPr/>
        </p:nvSpPr>
        <p:spPr>
          <a:xfrm rot="19661485">
            <a:off x="3915467" y="4419243"/>
            <a:ext cx="2886998" cy="581891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3207A-DD66-41EF-9242-6BD7530D09A1}"/>
              </a:ext>
            </a:extLst>
          </p:cNvPr>
          <p:cNvSpPr txBox="1"/>
          <p:nvPr/>
        </p:nvSpPr>
        <p:spPr>
          <a:xfrm rot="19482016" flipH="1">
            <a:off x="4718135" y="4850827"/>
            <a:ext cx="22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Truncation errors</a:t>
            </a:r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EF86F2-D5CB-4781-B73B-8E7C501CA46D}"/>
              </a:ext>
            </a:extLst>
          </p:cNvPr>
          <p:cNvSpPr/>
          <p:nvPr/>
        </p:nvSpPr>
        <p:spPr>
          <a:xfrm rot="20211261">
            <a:off x="6158213" y="2592100"/>
            <a:ext cx="2281070" cy="732520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3207A-DD66-41EF-9242-6BD7530D09A1}"/>
              </a:ext>
            </a:extLst>
          </p:cNvPr>
          <p:cNvSpPr txBox="1"/>
          <p:nvPr/>
        </p:nvSpPr>
        <p:spPr>
          <a:xfrm rot="19712314" flipH="1">
            <a:off x="6617199" y="3153300"/>
            <a:ext cx="224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48A6AD"/>
                </a:solidFill>
              </a:rPr>
              <a:t>Richardson formula</a:t>
            </a:r>
            <a:r>
              <a:rPr lang="en-CA" dirty="0">
                <a:solidFill>
                  <a:srgbClr val="48A6AD"/>
                </a:solidFill>
              </a:rPr>
              <a:t/>
            </a:r>
            <a:br>
              <a:rPr lang="en-CA" dirty="0">
                <a:solidFill>
                  <a:srgbClr val="48A6AD"/>
                </a:solidFill>
              </a:rPr>
            </a:br>
            <a:r>
              <a:rPr lang="en-CA" dirty="0" smtClean="0">
                <a:solidFill>
                  <a:srgbClr val="48A6AD"/>
                </a:solidFill>
              </a:rPr>
              <a:t>not valid</a:t>
            </a:r>
            <a:endParaRPr lang="en-US" dirty="0" smtClean="0">
              <a:solidFill>
                <a:srgbClr val="48A6A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765442" y="4075942"/>
            <a:ext cx="3931711" cy="1200329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step sizes between about 0.05 and 0.001  we estimate correctly the truncation error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99184" y="1311575"/>
                <a:ext cx="471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84" y="1311575"/>
                <a:ext cx="4713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16200000">
                <a:off x="-1301340" y="3755079"/>
                <a:ext cx="3705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48A6AD"/>
                    </a:solidFill>
                  </a:rPr>
                  <a:t>Estimated er</a:t>
                </a:r>
                <a:r>
                  <a:rPr lang="en-US" sz="2800" b="0" dirty="0" smtClean="0">
                    <a:solidFill>
                      <a:srgbClr val="48A6AD"/>
                    </a:solidFill>
                  </a:rPr>
                  <a:t>ror</a:t>
                </a:r>
                <a:r>
                  <a:rPr lang="en-US" sz="2800" dirty="0" smtClean="0">
                    <a:solidFill>
                      <a:srgbClr val="48A6AD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01340" y="3755079"/>
                <a:ext cx="3705438" cy="523220"/>
              </a:xfrm>
              <a:prstGeom prst="rect">
                <a:avLst/>
              </a:prstGeom>
              <a:blipFill>
                <a:blip r:embed="rId5"/>
                <a:stretch>
                  <a:fillRect l="-11765" r="-34118" b="-3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solution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05000"/>
            <a:ext cx="7848600" cy="43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2514600"/>
                <a:ext cx="20419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en-US" sz="3200" dirty="0"/>
                  <a:t> </a:t>
                </a:r>
                <a:endParaRPr lang="en-CA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20419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15200" y="2438400"/>
                <a:ext cx="41096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0" dirty="0" smtClean="0"/>
                  <a:t>Error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438400"/>
                <a:ext cx="4109651" cy="584775"/>
              </a:xfrm>
              <a:prstGeom prst="rect">
                <a:avLst/>
              </a:prstGeom>
              <a:blipFill>
                <a:blip r:embed="rId5"/>
                <a:stretch>
                  <a:fillRect l="-3709"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448800" y="6036956"/>
                <a:ext cx="4162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6036956"/>
                <a:ext cx="4162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56408" y="205740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408" y="2057400"/>
                <a:ext cx="4729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an initial value problem with an IVP solver with various step sizes allow to apply Richardson's error formula to estimate the truncation error</a:t>
            </a:r>
          </a:p>
          <a:p>
            <a:r>
              <a:rPr lang="en-US" dirty="0" smtClean="0"/>
              <a:t>On the error plot displaying the estimated error in function for the step size, we can identify for which step sizes we are confident to estimate correctly the truncation error</a:t>
            </a:r>
          </a:p>
          <a:p>
            <a:r>
              <a:rPr lang="en-US" dirty="0" smtClean="0"/>
              <a:t>Based on the error plot we can then choose an appropriate step sizes allowing us to reach a desired precision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35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965</Words>
  <Application>Microsoft Office PowerPoint</Application>
  <PresentationFormat>Widescreen</PresentationFormat>
  <Paragraphs>139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 9</vt:lpstr>
      <vt:lpstr>Introduction</vt:lpstr>
      <vt:lpstr>Sample problem</vt:lpstr>
      <vt:lpstr>Slope field</vt:lpstr>
      <vt:lpstr>Solving with an IVP solver</vt:lpstr>
      <vt:lpstr>Error estimation</vt:lpstr>
      <vt:lpstr>Error plot</vt:lpstr>
      <vt:lpstr>Numerical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354</cp:revision>
  <dcterms:created xsi:type="dcterms:W3CDTF">2006-08-16T00:00:00Z</dcterms:created>
  <dcterms:modified xsi:type="dcterms:W3CDTF">2020-04-05T22:07:37Z</dcterms:modified>
</cp:coreProperties>
</file>