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516" r:id="rId2"/>
    <p:sldId id="506" r:id="rId3"/>
    <p:sldId id="535" r:id="rId4"/>
    <p:sldId id="519" r:id="rId5"/>
    <p:sldId id="537" r:id="rId6"/>
    <p:sldId id="523" r:id="rId7"/>
    <p:sldId id="539" r:id="rId8"/>
    <p:sldId id="540" r:id="rId9"/>
    <p:sldId id="533" r:id="rId10"/>
    <p:sldId id="392" r:id="rId11"/>
    <p:sldId id="399" r:id="rId12"/>
    <p:sldId id="529" r:id="rId13"/>
    <p:sldId id="541" r:id="rId14"/>
    <p:sldId id="459" r:id="rId15"/>
    <p:sldId id="527" r:id="rId16"/>
    <p:sldId id="530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31" r:id="rId25"/>
    <p:sldId id="436" r:id="rId26"/>
    <p:sldId id="496" r:id="rId27"/>
    <p:sldId id="498" r:id="rId28"/>
    <p:sldId id="497" r:id="rId29"/>
    <p:sldId id="532" r:id="rId30"/>
    <p:sldId id="470" r:id="rId31"/>
    <p:sldId id="549" r:id="rId32"/>
    <p:sldId id="528" r:id="rId33"/>
    <p:sldId id="444" r:id="rId34"/>
    <p:sldId id="276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1pPr>
    <a:lvl2pPr marL="0" marR="0" indent="2286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2pPr>
    <a:lvl3pPr marL="0" marR="0" indent="4572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3pPr>
    <a:lvl4pPr marL="0" marR="0" indent="6858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4pPr>
    <a:lvl5pPr marL="0" marR="0" indent="9144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5pPr>
    <a:lvl6pPr marL="0" marR="0" indent="11430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6pPr>
    <a:lvl7pPr marL="0" marR="0" indent="13716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7pPr>
    <a:lvl8pPr marL="0" marR="0" indent="16002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8pPr>
    <a:lvl9pPr marL="0" marR="0" indent="1828800" algn="ctr" defTabSz="457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4500" b="0" i="0" u="none" strike="noStrike" cap="none" spc="0" normalizeH="0" baseline="0">
        <a:ln>
          <a:noFill/>
        </a:ln>
        <a:solidFill>
          <a:schemeClr val="accent2">
            <a:hueOff val="-1350000"/>
            <a:satOff val="-92307"/>
            <a:lumOff val="-15294"/>
          </a:schemeClr>
        </a:solidFill>
        <a:effectLst/>
        <a:uFillTx/>
        <a:latin typeface="NB International Pro Regular"/>
        <a:ea typeface="NB International Pro Regular"/>
        <a:cs typeface="NB International Pro Regular"/>
        <a:sym typeface="NB International Pro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4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ill" initials="DD" lastIdx="3" clrIdx="0">
    <p:extLst>
      <p:ext uri="{19B8F6BF-5375-455C-9EA6-DF929625EA0E}">
        <p15:presenceInfo xmlns:p15="http://schemas.microsoft.com/office/powerpoint/2012/main" userId="S::dill@fb.com::f5082127-a663-4365-b38f-8e6bc200e5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1BFF"/>
    <a:srgbClr val="671FE0"/>
    <a:srgbClr val="FFFFFF"/>
    <a:srgbClr val="38288C"/>
    <a:srgbClr val="45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NB International Pro Light"/>
          <a:ea typeface="NB International Pro Light"/>
          <a:cs typeface="NB International Pro Light"/>
        </a:font>
        <a:schemeClr val="accent2">
          <a:hueOff val="-1350000"/>
          <a:satOff val="-92307"/>
          <a:lumOff val="-15294"/>
        </a:schemeClr>
      </a:tcTxStyle>
      <a:tcStyle>
        <a:tcBdr>
          <a:left>
            <a:ln w="12700" cap="flat">
              <a:solidFill>
                <a:srgbClr val="898F9C"/>
              </a:solidFill>
              <a:prstDash val="solid"/>
              <a:miter lim="400000"/>
            </a:ln>
          </a:left>
          <a:right>
            <a:ln w="12700" cap="flat">
              <a:solidFill>
                <a:srgbClr val="898F9C"/>
              </a:solidFill>
              <a:prstDash val="solid"/>
              <a:miter lim="400000"/>
            </a:ln>
          </a:right>
          <a:top>
            <a:ln w="12700" cap="flat">
              <a:solidFill>
                <a:srgbClr val="898F9C"/>
              </a:solidFill>
              <a:prstDash val="solid"/>
              <a:miter lim="400000"/>
            </a:ln>
          </a:top>
          <a:bottom>
            <a:ln w="12700" cap="flat">
              <a:solidFill>
                <a:srgbClr val="898F9C"/>
              </a:solidFill>
              <a:prstDash val="solid"/>
              <a:miter lim="400000"/>
            </a:ln>
          </a:bottom>
          <a:insideH>
            <a:ln w="12700" cap="flat">
              <a:solidFill>
                <a:srgbClr val="898F9C"/>
              </a:solidFill>
              <a:prstDash val="solid"/>
              <a:miter lim="400000"/>
            </a:ln>
          </a:insideH>
          <a:insideV>
            <a:ln w="12700" cap="flat">
              <a:solidFill>
                <a:srgbClr val="898F9C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3994467"/>
              <a:satOff val="2533"/>
              <a:lumOff val="85091"/>
            </a:schemeClr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NB International Pro Medium "/>
          <a:ea typeface="NB International Pro Medium "/>
          <a:cs typeface="NB International Pro Medium "/>
        </a:font>
        <a:schemeClr val="accent1">
          <a:hueOff val="3994467"/>
          <a:satOff val="2533"/>
          <a:lumOff val="8509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2FF"/>
          </a:solidFill>
        </a:fill>
      </a:tcStyle>
    </a:firstCol>
    <a:lastRow>
      <a:tcTxStyle b="off" i="off">
        <a:font>
          <a:latin typeface="NB International Pro Medium "/>
          <a:ea typeface="NB International Pro Medium "/>
          <a:cs typeface="NB International Pro Medium "/>
        </a:font>
        <a:schemeClr val="accent1">
          <a:hueOff val="3994467"/>
          <a:satOff val="2533"/>
          <a:lumOff val="85091"/>
        </a:schemeClr>
      </a:tcTxStyle>
      <a:tcStyle>
        <a:tcBdr>
          <a:left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898F9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1350000"/>
              <a:satOff val="-92307"/>
              <a:lumOff val="-15294"/>
            </a:schemeClr>
          </a:solidFill>
        </a:fill>
      </a:tcStyle>
    </a:lastRow>
    <a:firstRow>
      <a:tcTxStyle b="off" i="off">
        <a:font>
          <a:latin typeface="NB International Pro Medium "/>
          <a:ea typeface="NB International Pro Medium "/>
          <a:cs typeface="NB International Pro Medium "/>
        </a:font>
        <a:schemeClr val="accent1">
          <a:hueOff val="3994467"/>
          <a:satOff val="2533"/>
          <a:lumOff val="85091"/>
        </a:schemeClr>
      </a:tcTxStyle>
      <a:tcStyle>
        <a:tcBdr>
          <a:left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1">
                  <a:hueOff val="3994467"/>
                  <a:satOff val="2533"/>
                  <a:lumOff val="85091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481193"/>
              <a:satOff val="-2963"/>
              <a:lumOff val="36862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8"/>
    <p:restoredTop sz="91020"/>
  </p:normalViewPr>
  <p:slideViewPr>
    <p:cSldViewPr snapToGrid="0" snapToObjects="1">
      <p:cViewPr varScale="1">
        <p:scale>
          <a:sx n="55" d="100"/>
          <a:sy n="55" d="100"/>
        </p:scale>
        <p:origin x="264" y="240"/>
      </p:cViewPr>
      <p:guideLst>
        <p:guide orient="horz" pos="4320"/>
        <p:guide pos="7464"/>
      </p:guideLst>
    </p:cSldViewPr>
  </p:slideViewPr>
  <p:outlineViewPr>
    <p:cViewPr>
      <p:scale>
        <a:sx n="33" d="100"/>
        <a:sy n="33" d="100"/>
      </p:scale>
      <p:origin x="0" y="-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1pPr>
    <a:lvl2pPr indent="2286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2pPr>
    <a:lvl3pPr indent="4572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3pPr>
    <a:lvl4pPr indent="6858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4pPr>
    <a:lvl5pPr indent="9144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5pPr>
    <a:lvl6pPr indent="11430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6pPr>
    <a:lvl7pPr indent="13716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7pPr>
    <a:lvl8pPr indent="16002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8pPr>
    <a:lvl9pPr indent="1828800" defTabSz="546100" latinLnBrk="0">
      <a:spcBef>
        <a:spcPts val="1500"/>
      </a:spcBef>
      <a:defRPr sz="2200">
        <a:solidFill>
          <a:schemeClr val="accent2">
            <a:hueOff val="-1350000"/>
            <a:satOff val="-92307"/>
            <a:lumOff val="-15294"/>
          </a:schemeClr>
        </a:solidFill>
        <a:latin typeface="NB International Pro Regular"/>
        <a:ea typeface="NB International Pro Regular"/>
        <a:cs typeface="NB International Pro Regular"/>
        <a:sym typeface="NB International Pro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200" b="0" i="0" dirty="0"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Thank you for inviting me to speak today.</a:t>
            </a:r>
          </a:p>
          <a:p>
            <a:endParaRPr lang="en-US" sz="2200" b="0" i="0" dirty="0"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  <a:p>
            <a:r>
              <a:rPr lang="en-US" sz="2200" b="0" i="0" dirty="0"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I am a blockchain researcher for Novi, a Facebook company that develops applications for the Diem blockchain.</a:t>
            </a:r>
          </a:p>
          <a:p>
            <a:r>
              <a:rPr lang="en-US" sz="2200" b="0" i="0" dirty="0"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The research I am presenting today is one of Novi’s contributions to the Blockchain</a:t>
            </a:r>
          </a:p>
          <a:p>
            <a:r>
              <a:rPr lang="en-US" sz="2200" b="0" i="0" dirty="0"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 You may have heard of the “Libra blockchain”.  The association announced a name change from “Libra” to “Diem” in December.</a:t>
            </a:r>
          </a:p>
          <a:p>
            <a:endParaRPr lang="en-US" sz="2200" b="0" i="0" dirty="0"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  <a:p>
            <a:r>
              <a:rPr lang="en-US" sz="2200" b="0" i="0" dirty="0"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The work I’ll describe today is the result of efforts from many people, including the Prover team, the Move platform team, and numerous interns.</a:t>
            </a:r>
          </a:p>
          <a:p>
            <a:endParaRPr lang="en-US" sz="2200" b="0" i="0" dirty="0"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318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4D6F7-7B88-4477-9EF3-9AF1BE28D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9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008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4D6F7-7B88-4477-9EF3-9AF1BE28D0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1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1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a bare bones theme built with just the brand colors and fonts"/>
          <p:cNvSpPr txBox="1"/>
          <p:nvPr/>
        </p:nvSpPr>
        <p:spPr>
          <a:xfrm>
            <a:off x="1498600" y="2247900"/>
            <a:ext cx="21386800" cy="56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defRPr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</a:defRPr>
            </a:lvl1pPr>
          </a:lstStyle>
          <a:p>
            <a:r>
              <a:t>This is a bare bones theme built with just the brand colors and fonts</a:t>
            </a:r>
          </a:p>
        </p:txBody>
      </p:sp>
      <p:sp>
        <p:nvSpPr>
          <p:cNvPr id="12" name="Rounded Rectangle"/>
          <p:cNvSpPr/>
          <p:nvPr/>
        </p:nvSpPr>
        <p:spPr>
          <a:xfrm>
            <a:off x="18026695" y="4271433"/>
            <a:ext cx="5037506" cy="4142425"/>
          </a:xfrm>
          <a:prstGeom prst="roundRect">
            <a:avLst>
              <a:gd name="adj" fmla="val 4599"/>
            </a:avLst>
          </a:prstGeom>
          <a:solidFill>
            <a:srgbClr val="EEEEE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13" name="Rounded Rectangle"/>
          <p:cNvSpPr/>
          <p:nvPr/>
        </p:nvSpPr>
        <p:spPr>
          <a:xfrm>
            <a:off x="1540933" y="4271433"/>
            <a:ext cx="4603251" cy="4142425"/>
          </a:xfrm>
          <a:prstGeom prst="roundRect">
            <a:avLst>
              <a:gd name="adj" fmla="val 4599"/>
            </a:avLst>
          </a:prstGeom>
          <a:solidFill>
            <a:srgbClr val="EEEEE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14" name="Master Slide Options"/>
          <p:cNvSpPr txBox="1"/>
          <p:nvPr/>
        </p:nvSpPr>
        <p:spPr>
          <a:xfrm>
            <a:off x="1732822" y="3489589"/>
            <a:ext cx="4379325" cy="37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3000" cap="all" spc="-59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lvl1pPr>
          </a:lstStyle>
          <a:p>
            <a:r>
              <a:t>Master Slide Options</a:t>
            </a:r>
          </a:p>
        </p:txBody>
      </p:sp>
      <p:sp>
        <p:nvSpPr>
          <p:cNvPr id="15" name="You can choose different slide layouts as Master Slides, by clicking “Add Slide” or “Change Master.” For additional layouts, copy slides from the  Starter Deck."/>
          <p:cNvSpPr txBox="1"/>
          <p:nvPr/>
        </p:nvSpPr>
        <p:spPr>
          <a:xfrm>
            <a:off x="1663937" y="8782170"/>
            <a:ext cx="4357243" cy="261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r>
              <a:t>You can choose different slide layouts as Master Slides, by clicking “Add Slide” or “Change Master.” For additional layouts, copy slides from the </a:t>
            </a:r>
            <a:br/>
            <a:r>
              <a:t>Starter Deck.</a:t>
            </a:r>
          </a:p>
        </p:txBody>
      </p:sp>
      <p:pic>
        <p:nvPicPr>
          <p:cNvPr id="16" name="Image" descr="Image"/>
          <p:cNvPicPr>
            <a:picLocks noChangeAspect="1"/>
          </p:cNvPicPr>
          <p:nvPr/>
        </p:nvPicPr>
        <p:blipFill>
          <a:blip r:embed="rId2"/>
          <a:srcRect b="30233"/>
          <a:stretch>
            <a:fillRect/>
          </a:stretch>
        </p:blipFill>
        <p:spPr>
          <a:xfrm>
            <a:off x="1652999" y="4409665"/>
            <a:ext cx="4379252" cy="386583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You can access brand colors, gradients, and logos as fills directly from the Format window. Each column corresponds to a different brand in the family of apps."/>
          <p:cNvSpPr txBox="1"/>
          <p:nvPr/>
        </p:nvSpPr>
        <p:spPr>
          <a:xfrm>
            <a:off x="7171990" y="8782170"/>
            <a:ext cx="4048431" cy="261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lvl1pPr>
          </a:lstStyle>
          <a:p>
            <a:r>
              <a:t>You can access brand colors, gradients, and logos as fills directly from the Format window. Each column corresponds to a different brand in the family of apps.</a:t>
            </a:r>
          </a:p>
        </p:txBody>
      </p:sp>
      <p:sp>
        <p:nvSpPr>
          <p:cNvPr id="18" name="BUILT IN COLORS"/>
          <p:cNvSpPr txBox="1"/>
          <p:nvPr/>
        </p:nvSpPr>
        <p:spPr>
          <a:xfrm>
            <a:off x="6914422" y="3489589"/>
            <a:ext cx="4379325" cy="37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3000" cap="all" spc="-59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lvl1pPr>
          </a:lstStyle>
          <a:p>
            <a:r>
              <a:t>BUILT IN COLORS</a:t>
            </a:r>
          </a:p>
        </p:txBody>
      </p:sp>
      <p:sp>
        <p:nvSpPr>
          <p:cNvPr id="19" name="Rounded Rectangle"/>
          <p:cNvSpPr/>
          <p:nvPr/>
        </p:nvSpPr>
        <p:spPr>
          <a:xfrm>
            <a:off x="7271632" y="4271433"/>
            <a:ext cx="3664906" cy="4142425"/>
          </a:xfrm>
          <a:prstGeom prst="roundRect">
            <a:avLst>
              <a:gd name="adj" fmla="val 5198"/>
            </a:avLst>
          </a:prstGeom>
          <a:solidFill>
            <a:srgbClr val="EEEEE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pic>
        <p:nvPicPr>
          <p:cNvPr id="20" name="Image" descr="Image"/>
          <p:cNvPicPr>
            <a:picLocks noChangeAspect="1"/>
          </p:cNvPicPr>
          <p:nvPr/>
        </p:nvPicPr>
        <p:blipFill>
          <a:blip r:embed="rId3"/>
          <a:srcRect b="10031"/>
          <a:stretch>
            <a:fillRect/>
          </a:stretch>
        </p:blipFill>
        <p:spPr>
          <a:xfrm>
            <a:off x="7401746" y="4455312"/>
            <a:ext cx="3494854" cy="386591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Libra Colors"/>
          <p:cNvSpPr txBox="1"/>
          <p:nvPr/>
        </p:nvSpPr>
        <p:spPr>
          <a:xfrm>
            <a:off x="11118838" y="5332492"/>
            <a:ext cx="996091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lvl1pPr>
          </a:lstStyle>
          <a:p>
            <a:r>
              <a:rPr lang="en-US" dirty="0"/>
              <a:t>Diem</a:t>
            </a:r>
            <a:r>
              <a:rPr dirty="0"/>
              <a:t> Colors</a:t>
            </a:r>
          </a:p>
        </p:txBody>
      </p:sp>
      <p:sp>
        <p:nvSpPr>
          <p:cNvPr id="22" name="Shape"/>
          <p:cNvSpPr/>
          <p:nvPr/>
        </p:nvSpPr>
        <p:spPr>
          <a:xfrm>
            <a:off x="7429571" y="5677221"/>
            <a:ext cx="3439320" cy="176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9" y="0"/>
                </a:moveTo>
                <a:cubicBezTo>
                  <a:pt x="1303" y="0"/>
                  <a:pt x="1036" y="1"/>
                  <a:pt x="755" y="175"/>
                </a:cubicBezTo>
                <a:cubicBezTo>
                  <a:pt x="446" y="394"/>
                  <a:pt x="202" y="868"/>
                  <a:pt x="90" y="1471"/>
                </a:cubicBezTo>
                <a:cubicBezTo>
                  <a:pt x="0" y="2022"/>
                  <a:pt x="0" y="2543"/>
                  <a:pt x="0" y="3564"/>
                </a:cubicBezTo>
                <a:lnTo>
                  <a:pt x="0" y="18021"/>
                </a:lnTo>
                <a:cubicBezTo>
                  <a:pt x="0" y="19058"/>
                  <a:pt x="0" y="19578"/>
                  <a:pt x="90" y="20129"/>
                </a:cubicBezTo>
                <a:cubicBezTo>
                  <a:pt x="202" y="20732"/>
                  <a:pt x="446" y="21206"/>
                  <a:pt x="755" y="21425"/>
                </a:cubicBezTo>
                <a:cubicBezTo>
                  <a:pt x="1038" y="21600"/>
                  <a:pt x="1305" y="21600"/>
                  <a:pt x="1829" y="21600"/>
                </a:cubicBezTo>
                <a:lnTo>
                  <a:pt x="19763" y="21600"/>
                </a:lnTo>
                <a:cubicBezTo>
                  <a:pt x="20295" y="21600"/>
                  <a:pt x="20562" y="21600"/>
                  <a:pt x="20845" y="21425"/>
                </a:cubicBezTo>
                <a:cubicBezTo>
                  <a:pt x="21154" y="21206"/>
                  <a:pt x="21398" y="20732"/>
                  <a:pt x="21510" y="20129"/>
                </a:cubicBezTo>
                <a:cubicBezTo>
                  <a:pt x="21600" y="19578"/>
                  <a:pt x="21600" y="19057"/>
                  <a:pt x="21600" y="18036"/>
                </a:cubicBezTo>
                <a:lnTo>
                  <a:pt x="21600" y="3579"/>
                </a:lnTo>
                <a:cubicBezTo>
                  <a:pt x="21600" y="2542"/>
                  <a:pt x="21600" y="2022"/>
                  <a:pt x="21510" y="1471"/>
                </a:cubicBezTo>
                <a:cubicBezTo>
                  <a:pt x="21489" y="1355"/>
                  <a:pt x="21459" y="1247"/>
                  <a:pt x="21428" y="1141"/>
                </a:cubicBezTo>
                <a:lnTo>
                  <a:pt x="21428" y="4371"/>
                </a:lnTo>
                <a:lnTo>
                  <a:pt x="14045" y="4371"/>
                </a:lnTo>
                <a:lnTo>
                  <a:pt x="14045" y="0"/>
                </a:lnTo>
                <a:lnTo>
                  <a:pt x="1837" y="0"/>
                </a:lnTo>
                <a:lnTo>
                  <a:pt x="1829" y="0"/>
                </a:lnTo>
                <a:close/>
              </a:path>
            </a:pathLst>
          </a:custGeom>
          <a:solidFill>
            <a:srgbClr val="EEEEEE">
              <a:alpha val="72979"/>
            </a:srgbClr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23" name="Shape"/>
          <p:cNvSpPr/>
          <p:nvPr/>
        </p:nvSpPr>
        <p:spPr>
          <a:xfrm>
            <a:off x="7346553" y="5299868"/>
            <a:ext cx="3515122" cy="730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2526"/>
                </a:lnTo>
                <a:lnTo>
                  <a:pt x="13796" y="12526"/>
                </a:lnTo>
                <a:lnTo>
                  <a:pt x="13796" y="21600"/>
                </a:lnTo>
                <a:lnTo>
                  <a:pt x="21600" y="21600"/>
                </a:lnTo>
                <a:lnTo>
                  <a:pt x="21600" y="12526"/>
                </a:lnTo>
                <a:lnTo>
                  <a:pt x="21600" y="32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chemeClr val="accent2">
                <a:hueOff val="-1350000"/>
                <a:satOff val="-92307"/>
                <a:lumOff val="-15294"/>
                <a:alpha val="42971"/>
              </a:schemeClr>
            </a:outerShdw>
          </a:effectLst>
        </p:spPr>
        <p:txBody>
          <a:bodyPr lIns="76200" tIns="76200" rIns="76200" bIns="76200" anchor="ctr"/>
          <a:lstStyle/>
          <a:p>
            <a:pPr>
              <a:lnSpc>
                <a:spcPct val="100000"/>
              </a:lnSpc>
              <a:defRPr sz="5400" spc="0" baseline="-24074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24" name="Rectangle"/>
          <p:cNvSpPr/>
          <p:nvPr/>
        </p:nvSpPr>
        <p:spPr>
          <a:xfrm>
            <a:off x="7429571" y="7730066"/>
            <a:ext cx="3439233" cy="427342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chemeClr val="accent2">
                <a:hueOff val="-1350000"/>
                <a:satOff val="-92307"/>
                <a:lumOff val="-15294"/>
                <a:alpha val="42971"/>
              </a:schemeClr>
            </a:outerShdw>
          </a:effectLst>
        </p:spPr>
        <p:txBody>
          <a:bodyPr lIns="76200" tIns="76200" rIns="76200" bIns="76200" anchor="ctr"/>
          <a:lstStyle/>
          <a:p>
            <a:pPr>
              <a:lnSpc>
                <a:spcPct val="100000"/>
              </a:lnSpc>
              <a:defRPr sz="5400" spc="0" baseline="-24074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25" name="Brand Imagery"/>
          <p:cNvSpPr txBox="1"/>
          <p:nvPr/>
        </p:nvSpPr>
        <p:spPr>
          <a:xfrm>
            <a:off x="11118838" y="7602233"/>
            <a:ext cx="1246146" cy="606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lvl1pPr>
          </a:lstStyle>
          <a:p>
            <a:r>
              <a:t>Brand Imagery</a:t>
            </a:r>
          </a:p>
        </p:txBody>
      </p:sp>
      <p:sp>
        <p:nvSpPr>
          <p:cNvPr id="26" name="TEXT STYLES"/>
          <p:cNvSpPr txBox="1"/>
          <p:nvPr/>
        </p:nvSpPr>
        <p:spPr>
          <a:xfrm>
            <a:off x="12929173" y="3489589"/>
            <a:ext cx="3565923" cy="37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3000" cap="all" spc="-59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lvl1pPr>
          </a:lstStyle>
          <a:p>
            <a:r>
              <a:t>TEXT STYLES</a:t>
            </a:r>
          </a:p>
        </p:txBody>
      </p:sp>
      <p:sp>
        <p:nvSpPr>
          <p:cNvPr id="27" name="Use the built-in text styles to keep formatting consistent throughout your deck."/>
          <p:cNvSpPr txBox="1"/>
          <p:nvPr/>
        </p:nvSpPr>
        <p:spPr>
          <a:xfrm>
            <a:off x="13107075" y="8782170"/>
            <a:ext cx="3104566" cy="261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lvl1pPr>
          </a:lstStyle>
          <a:p>
            <a:r>
              <a:t>Use the built-in text styles to keep formatting consistent throughout your deck.</a:t>
            </a:r>
          </a:p>
        </p:txBody>
      </p:sp>
      <p:sp>
        <p:nvSpPr>
          <p:cNvPr id="28" name="Rounded Rectangle"/>
          <p:cNvSpPr/>
          <p:nvPr/>
        </p:nvSpPr>
        <p:spPr>
          <a:xfrm>
            <a:off x="12826905" y="4271433"/>
            <a:ext cx="3664906" cy="4142425"/>
          </a:xfrm>
          <a:prstGeom prst="roundRect">
            <a:avLst>
              <a:gd name="adj" fmla="val 5198"/>
            </a:avLst>
          </a:prstGeom>
          <a:solidFill>
            <a:srgbClr val="EEEEE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pic>
        <p:nvPicPr>
          <p:cNvPr id="29" name="Image" descr="Image"/>
          <p:cNvPicPr>
            <a:picLocks noChangeAspect="1"/>
          </p:cNvPicPr>
          <p:nvPr/>
        </p:nvPicPr>
        <p:blipFill>
          <a:blip r:embed="rId4"/>
          <a:srcRect b="29144"/>
          <a:stretch>
            <a:fillRect/>
          </a:stretch>
        </p:blipFill>
        <p:spPr>
          <a:xfrm>
            <a:off x="13000023" y="4503334"/>
            <a:ext cx="3344057" cy="3668203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When pasting text, always use Paste and Match Style. (Keyboard: Command + Option + Shift + V)"/>
          <p:cNvSpPr txBox="1"/>
          <p:nvPr/>
        </p:nvSpPr>
        <p:spPr>
          <a:xfrm>
            <a:off x="18216433" y="8782170"/>
            <a:ext cx="4048431" cy="261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4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lvl1pPr>
          </a:lstStyle>
          <a:p>
            <a:r>
              <a:t>When pasting text, always use Paste and Match Style. (Keyboard: Command + Option + Shift + V)</a:t>
            </a:r>
          </a:p>
        </p:txBody>
      </p:sp>
      <p:sp>
        <p:nvSpPr>
          <p:cNvPr id="31" name="PASTING TEXT FROM…"/>
          <p:cNvSpPr txBox="1"/>
          <p:nvPr/>
        </p:nvSpPr>
        <p:spPr>
          <a:xfrm>
            <a:off x="17297629" y="3324489"/>
            <a:ext cx="6495639" cy="784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defRPr sz="3000" cap="all" spc="-59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pPr>
            <a:r>
              <a:t>PASTING TEXT FROM </a:t>
            </a:r>
          </a:p>
          <a:p>
            <a:pPr>
              <a:lnSpc>
                <a:spcPct val="100000"/>
              </a:lnSpc>
              <a:defRPr sz="3000" cap="all" spc="-59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pPr>
            <a:r>
              <a:t>OTHER SOURCES</a:t>
            </a:r>
          </a:p>
        </p:txBody>
      </p:sp>
      <p:pic>
        <p:nvPicPr>
          <p:cNvPr id="32" name="Image" descr="Image"/>
          <p:cNvPicPr>
            <a:picLocks noChangeAspect="1"/>
          </p:cNvPicPr>
          <p:nvPr/>
        </p:nvPicPr>
        <p:blipFill>
          <a:blip r:embed="rId5"/>
          <a:srcRect b="37459"/>
          <a:stretch>
            <a:fillRect/>
          </a:stretch>
        </p:blipFill>
        <p:spPr>
          <a:xfrm>
            <a:off x="18155732" y="4468448"/>
            <a:ext cx="4754034" cy="3813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833" y="4398433"/>
            <a:ext cx="911709" cy="56673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Rectangle"/>
          <p:cNvSpPr/>
          <p:nvPr/>
        </p:nvSpPr>
        <p:spPr>
          <a:xfrm>
            <a:off x="0" y="12020060"/>
            <a:ext cx="24384000" cy="1695940"/>
          </a:xfrm>
          <a:prstGeom prst="rect">
            <a:avLst/>
          </a:prstGeom>
          <a:solidFill>
            <a:schemeClr val="accent1">
              <a:hueOff val="3994467"/>
              <a:satOff val="2533"/>
              <a:lumOff val="85091"/>
            </a:schemeClr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35" name="Rounded Rectangle"/>
          <p:cNvSpPr/>
          <p:nvPr/>
        </p:nvSpPr>
        <p:spPr>
          <a:xfrm>
            <a:off x="16978714" y="12370863"/>
            <a:ext cx="5327750" cy="1021359"/>
          </a:xfrm>
          <a:prstGeom prst="roundRect">
            <a:avLst>
              <a:gd name="adj" fmla="val 18652"/>
            </a:avLst>
          </a:prstGeom>
          <a:solidFill>
            <a:schemeClr val="accent4">
              <a:hueOff val="8521183"/>
              <a:satOff val="-38896"/>
              <a:lumOff val="49215"/>
            </a:schemeClr>
          </a:solidFill>
          <a:ln w="12700">
            <a:miter lim="400000"/>
          </a:ln>
          <a:effectLst>
            <a:outerShdw blurRad="63500" dist="25400" dir="5400000" rotWithShape="0">
              <a:schemeClr val="accent2">
                <a:hueOff val="-1350000"/>
                <a:satOff val="-92307"/>
                <a:lumOff val="-15294"/>
                <a:alpha val="50000"/>
              </a:schemeClr>
            </a:outerShdw>
          </a:effectLst>
        </p:spPr>
        <p:txBody>
          <a:bodyPr lIns="76200" tIns="76200" rIns="76200" bIns="76200" anchor="ctr"/>
          <a:lstStyle/>
          <a:p>
            <a:pPr lvl="2">
              <a:lnSpc>
                <a:spcPct val="80000"/>
              </a:lnSpc>
              <a:defRPr sz="4000" spc="0" baseline="-25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</a:defRPr>
            </a:pPr>
            <a:endParaRPr/>
          </a:p>
        </p:txBody>
      </p:sp>
      <p:sp>
        <p:nvSpPr>
          <p:cNvPr id="36" name="More than 150 prebuilt slide templates can be found here:    Libra Starter Deck"/>
          <p:cNvSpPr txBox="1"/>
          <p:nvPr/>
        </p:nvSpPr>
        <p:spPr>
          <a:xfrm>
            <a:off x="2077537" y="12610319"/>
            <a:ext cx="18524302" cy="567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0000"/>
              </a:lnSpc>
              <a:defRPr>
                <a:solidFill>
                  <a:schemeClr val="accent1">
                    <a:hueOff val="13571008"/>
                    <a:satOff val="-42672"/>
                    <a:lumOff val="20588"/>
                  </a:schemeClr>
                </a:solidFill>
                <a:latin typeface="NB International Pro Medium "/>
                <a:ea typeface="NB International Pro Medium "/>
                <a:cs typeface="NB International Pro Medium "/>
                <a:sym typeface="NB International Pro Medium "/>
              </a:defRPr>
            </a:pPr>
            <a:r>
              <a:rPr dirty="0"/>
              <a:t>More than 150 prebuilt slide templates can be found here:    </a:t>
            </a:r>
            <a:r>
              <a:rPr lang="en-US" dirty="0">
                <a:latin typeface="+mn-lt"/>
                <a:ea typeface="+mn-ea"/>
                <a:cs typeface="+mn-cs"/>
                <a:sym typeface="NB International Pro Bold"/>
              </a:rPr>
              <a:t>Diem</a:t>
            </a:r>
            <a:r>
              <a:rPr dirty="0">
                <a:latin typeface="+mn-lt"/>
                <a:ea typeface="+mn-ea"/>
                <a:cs typeface="+mn-cs"/>
                <a:sym typeface="NB International Pro Bold"/>
              </a:rPr>
              <a:t> Starter Deck</a:t>
            </a:r>
          </a:p>
        </p:txBody>
      </p:sp>
      <p:sp>
        <p:nvSpPr>
          <p:cNvPr id="37" name="How to Use The Libra Presentation Theme"/>
          <p:cNvSpPr/>
          <p:nvPr/>
        </p:nvSpPr>
        <p:spPr>
          <a:xfrm>
            <a:off x="1504751" y="1219200"/>
            <a:ext cx="21374498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>
              <a:lnSpc>
                <a:spcPct val="80000"/>
              </a:lnSpc>
              <a:defRPr sz="70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+mn-lt"/>
                <a:ea typeface="+mn-ea"/>
                <a:cs typeface="+mn-cs"/>
                <a:sym typeface="NB International Pro Bold"/>
              </a:defRPr>
            </a:lvl1pPr>
          </a:lstStyle>
          <a:p>
            <a:r>
              <a:rPr dirty="0"/>
              <a:t>How to Use The </a:t>
            </a:r>
            <a:r>
              <a:rPr lang="en-US" dirty="0"/>
              <a:t>Diem</a:t>
            </a:r>
            <a:r>
              <a:rPr dirty="0"/>
              <a:t> Presentation Theme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B221-753A-49B4-AC2D-686A2C1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E83BD-E544-48A6-81BD-42EC8F8B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0610-66C3-4C89-9713-E77011C9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6845-0300-43A9-AC7C-E911172C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00" y="13081000"/>
            <a:ext cx="965200" cy="471924"/>
          </a:xfrm>
        </p:spPr>
        <p:txBody>
          <a:bodyPr/>
          <a:lstStyle/>
          <a:p>
            <a:fld id="{B3EFC192-FB8D-4CDE-860E-11179F4A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Title Only Light - v1.0">
    <p:bg>
      <p:bgPr>
        <a:solidFill>
          <a:schemeClr val="accent1">
            <a:hueOff val="3994467"/>
            <a:satOff val="2533"/>
            <a:lumOff val="8509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3571008"/>
                    <a:satOff val="-42672"/>
                    <a:lumOff val="20588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Bullets + Sub Light - v1.0">
    <p:bg>
      <p:bgPr>
        <a:solidFill>
          <a:schemeClr val="accent1">
            <a:hueOff val="3994467"/>
            <a:satOff val="2533"/>
            <a:lumOff val="8509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504751" y="1219200"/>
            <a:ext cx="21374498" cy="1765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3571008"/>
                    <a:satOff val="-42672"/>
                    <a:lumOff val="20588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1pPr>
            <a:lvl2pPr marL="952500" indent="-508000">
              <a:buClr>
                <a:schemeClr val="accent1">
                  <a:hueOff val="13571008"/>
                  <a:satOff val="-42672"/>
                  <a:lumOff val="20588"/>
                </a:schemeClr>
              </a:buClr>
              <a:buSzPct val="65000"/>
              <a:defRPr sz="35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2pPr>
            <a:lvl3pPr>
              <a:spcBef>
                <a:spcPts val="1500"/>
              </a:spcBef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3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3pPr>
            <a:lvl4pPr>
              <a:spcBef>
                <a:spcPts val="1500"/>
              </a:spcBef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25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4pPr>
            <a:lvl5pPr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2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1498600" y="2247900"/>
            <a:ext cx="21386800" cy="56673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0"/>
            </a:lvl1pPr>
          </a:lstStyle>
          <a:p>
            <a:r>
              <a:t>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Half Left Dark - v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1504751" y="1219200"/>
            <a:ext cx="10668001" cy="1765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04751" y="3343175"/>
            <a:ext cx="10668001" cy="9164043"/>
          </a:xfrm>
          <a:prstGeom prst="rect">
            <a:avLst/>
          </a:prstGeom>
        </p:spPr>
        <p:txBody>
          <a:bodyPr/>
          <a:lstStyle>
            <a:lvl1pPr>
              <a:defRPr sz="40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1pPr>
            <a:lvl2pPr marL="952500" indent="-508000">
              <a:buClr>
                <a:schemeClr val="accent4">
                  <a:hueOff val="8521183"/>
                  <a:satOff val="-38896"/>
                  <a:lumOff val="49215"/>
                </a:schemeClr>
              </a:buClr>
              <a:buSzPct val="65000"/>
              <a:defRPr sz="35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2pPr>
            <a:lvl3pPr>
              <a:spcBef>
                <a:spcPts val="1500"/>
              </a:spcBef>
              <a:buClr>
                <a:schemeClr val="accent4">
                  <a:hueOff val="8521183"/>
                  <a:satOff val="-38896"/>
                  <a:lumOff val="49215"/>
                </a:schemeClr>
              </a:buClr>
              <a:defRPr sz="30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3pPr>
            <a:lvl4pPr>
              <a:spcBef>
                <a:spcPts val="1500"/>
              </a:spcBef>
              <a:buClr>
                <a:schemeClr val="accent4">
                  <a:hueOff val="8521183"/>
                  <a:satOff val="-38896"/>
                  <a:lumOff val="49215"/>
                </a:schemeClr>
              </a:buClr>
              <a:defRPr sz="25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4pPr>
            <a:lvl5pPr>
              <a:buClr>
                <a:schemeClr val="accent4">
                  <a:hueOff val="8521183"/>
                  <a:satOff val="-38896"/>
                  <a:lumOff val="49215"/>
                </a:schemeClr>
              </a:buClr>
              <a:defRPr sz="2000" spc="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1498600" y="2247900"/>
            <a:ext cx="10668000" cy="56673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0">
                <a:solidFill>
                  <a:schemeClr val="accent4">
                    <a:hueOff val="8521183"/>
                    <a:satOff val="-38896"/>
                    <a:lumOff val="49215"/>
                  </a:schemeClr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11154686" y="-155430"/>
            <a:ext cx="24390407" cy="151909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Half Left Light - v1.0">
    <p:bg>
      <p:bgPr>
        <a:solidFill>
          <a:schemeClr val="accent1">
            <a:hueOff val="3994467"/>
            <a:satOff val="2533"/>
            <a:lumOff val="8509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1504751" y="1219200"/>
            <a:ext cx="10668001" cy="1765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3571008"/>
                    <a:satOff val="-42672"/>
                    <a:lumOff val="20588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04751" y="3343175"/>
            <a:ext cx="10668001" cy="9164043"/>
          </a:xfrm>
          <a:prstGeom prst="rect">
            <a:avLst/>
          </a:prstGeom>
        </p:spPr>
        <p:txBody>
          <a:bodyPr/>
          <a:lstStyle>
            <a:lvl1pPr>
              <a:defRPr sz="4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1pPr>
            <a:lvl2pPr marL="952500" indent="-508000">
              <a:buClr>
                <a:schemeClr val="accent1">
                  <a:hueOff val="13571008"/>
                  <a:satOff val="-42672"/>
                  <a:lumOff val="20588"/>
                </a:schemeClr>
              </a:buClr>
              <a:buSzPct val="65000"/>
              <a:defRPr sz="35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2pPr>
            <a:lvl3pPr>
              <a:spcBef>
                <a:spcPts val="1500"/>
              </a:spcBef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3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3pPr>
            <a:lvl4pPr>
              <a:spcBef>
                <a:spcPts val="1500"/>
              </a:spcBef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25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4pPr>
            <a:lvl5pPr>
              <a:buClr>
                <a:schemeClr val="accent1">
                  <a:hueOff val="13571008"/>
                  <a:satOff val="-42672"/>
                  <a:lumOff val="20588"/>
                </a:schemeClr>
              </a:buClr>
              <a:defRPr sz="2000" spc="0">
                <a:latin typeface="NB International Pro Light"/>
                <a:ea typeface="NB International Pro Light"/>
                <a:cs typeface="NB International Pro Light"/>
                <a:sym typeface="NB International Pr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1498600" y="2247900"/>
            <a:ext cx="10668000" cy="56673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0"/>
            </a:lvl1pPr>
          </a:lstStyle>
          <a:p>
            <a:r>
              <a:t>Subtitle</a:t>
            </a:r>
          </a:p>
        </p:txBody>
      </p:sp>
      <p:sp>
        <p:nvSpPr>
          <p:cNvPr id="103" name="Image"/>
          <p:cNvSpPr>
            <a:spLocks noGrp="1"/>
          </p:cNvSpPr>
          <p:nvPr>
            <p:ph type="pic" idx="14"/>
          </p:nvPr>
        </p:nvSpPr>
        <p:spPr>
          <a:xfrm>
            <a:off x="11154686" y="-155430"/>
            <a:ext cx="24390407" cy="151909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bra Blank - v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libra Title Only Dark - v1.0">
    <p:bg>
      <p:bgPr>
        <a:solidFill>
          <a:schemeClr val="accent1">
            <a:hueOff val="14441819"/>
            <a:satOff val="2631"/>
            <a:lumOff val="4039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1504751" y="1015338"/>
            <a:ext cx="21374498" cy="18415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Circular Pro"/>
                <a:ea typeface="Circular Pro"/>
                <a:cs typeface="Circular Pro"/>
                <a:sym typeface="Circular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82600"/>
          </a:xfrm>
          <a:prstGeom prst="rect">
            <a:avLst/>
          </a:prstGeom>
        </p:spPr>
        <p:txBody>
          <a:bodyPr/>
          <a:lstStyle>
            <a:lvl1pPr>
              <a:defRPr>
                <a:latin typeface="Circular Pro"/>
                <a:ea typeface="Circular Pro"/>
                <a:cs typeface="Circular Pro"/>
                <a:sym typeface="Circular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libra Divider - v1.0">
    <p:bg>
      <p:bgPr>
        <a:solidFill>
          <a:schemeClr val="accent1">
            <a:hueOff val="14441819"/>
            <a:satOff val="2631"/>
            <a:lumOff val="4039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1504751" y="1224160"/>
            <a:ext cx="14859001" cy="11267680"/>
          </a:xfrm>
          <a:prstGeom prst="rect">
            <a:avLst/>
          </a:prstGeom>
        </p:spPr>
        <p:txBody>
          <a:bodyPr anchor="ctr"/>
          <a:lstStyle>
            <a:lvl1pPr>
              <a:defRPr sz="7500" b="1">
                <a:latin typeface="Circular Pro"/>
                <a:ea typeface="Circular Pro"/>
                <a:cs typeface="Circular Pro"/>
                <a:sym typeface="Circular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82600"/>
          </a:xfrm>
          <a:prstGeom prst="rect">
            <a:avLst/>
          </a:prstGeom>
        </p:spPr>
        <p:txBody>
          <a:bodyPr/>
          <a:lstStyle>
            <a:lvl1pPr>
              <a:defRPr>
                <a:latin typeface="Circular Pro"/>
                <a:ea typeface="Circular Pro"/>
                <a:cs typeface="Circular Pro"/>
                <a:sym typeface="Circular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9DAD-DABD-42F3-938D-61AEBCA3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E715-63F4-4EE2-865C-9590168C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0CFB-CA5F-4620-8F50-834D838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D16-00FF-42C6-BE7B-CF4114C7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BB2B-04BD-4A0E-951D-58B0671A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00" y="13081000"/>
            <a:ext cx="965200" cy="471924"/>
          </a:xfrm>
        </p:spPr>
        <p:txBody>
          <a:bodyPr/>
          <a:lstStyle/>
          <a:p>
            <a:fld id="{B3EFC192-FB8D-4CDE-860E-11179F4A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3571008"/>
            <a:satOff val="-42672"/>
            <a:lumOff val="2058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04751" y="1219200"/>
            <a:ext cx="21374498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04751" y="3343175"/>
            <a:ext cx="21374498" cy="9164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2pPr marL="838200" indent="-393700">
              <a:buClr>
                <a:srgbClr val="0092FF"/>
              </a:buClr>
              <a:buSzPct val="85000"/>
            </a:lvl2pPr>
            <a:lvl3pPr marL="1282700" indent="-393700">
              <a:spcBef>
                <a:spcPts val="1000"/>
              </a:spcBef>
              <a:buClr>
                <a:srgbClr val="247EF2"/>
              </a:buClr>
              <a:buSzPct val="100000"/>
              <a:buChar char="-"/>
              <a:defRPr sz="4000" spc="0"/>
            </a:lvl3pPr>
            <a:lvl4pPr marL="1714500" indent="-381000">
              <a:spcBef>
                <a:spcPts val="1000"/>
              </a:spcBef>
              <a:buClr>
                <a:srgbClr val="0092FF"/>
              </a:buClr>
              <a:buSzPct val="50000"/>
              <a:buChar char="‣"/>
              <a:defRPr sz="3000" spc="0"/>
            </a:lvl4pPr>
            <a:lvl5pPr marL="2222500" indent="-444500">
              <a:buClr>
                <a:srgbClr val="0092FF"/>
              </a:buClr>
              <a:buChar char="๏"/>
              <a:defRPr sz="2500" spc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08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61" r:id="rId7"/>
    <p:sldLayoutId id="2147483662" r:id="rId8"/>
    <p:sldLayoutId id="2147483663" r:id="rId9"/>
    <p:sldLayoutId id="2147483664" r:id="rId10"/>
  </p:sldLayoutIdLst>
  <p:transition spd="med"/>
  <p:hf hdr="0" ftr="0" dt="0"/>
  <p:txStyles>
    <p:titleStyle>
      <a:lvl1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1pPr>
      <a:lvl2pPr marL="0" marR="0" indent="2286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2pPr>
      <a:lvl3pPr marL="0" marR="0" indent="4572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3pPr>
      <a:lvl4pPr marL="0" marR="0" indent="6858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4pPr>
      <a:lvl5pPr marL="0" marR="0" indent="9144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5pPr>
      <a:lvl6pPr marL="0" marR="0" indent="11430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6pPr>
      <a:lvl7pPr marL="0" marR="0" indent="13716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7pPr>
      <a:lvl8pPr marL="0" marR="0" indent="16002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8pPr>
      <a:lvl9pPr marL="0" marR="0" indent="182880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chemeClr val="accent1">
              <a:hueOff val="3994467"/>
              <a:satOff val="2533"/>
              <a:lumOff val="85091"/>
            </a:schemeClr>
          </a:solidFill>
          <a:uFillTx/>
          <a:latin typeface="+mn-lt"/>
          <a:ea typeface="+mn-ea"/>
          <a:cs typeface="+mn-cs"/>
          <a:sym typeface="NB International Pro Bold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2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1pPr>
      <a:lvl2pPr marL="10001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2pPr>
      <a:lvl3pPr marL="14446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3pPr>
      <a:lvl4pPr marL="18891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4pPr>
      <a:lvl5pPr marL="23336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5pPr>
      <a:lvl6pPr marL="27781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6pPr>
      <a:lvl7pPr marL="32226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7pPr>
      <a:lvl8pPr marL="36671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8pPr>
      <a:lvl9pPr marL="4111625" marR="0" indent="-555625" algn="l" defTabSz="457200" rtl="0" latinLnBrk="0">
        <a:lnSpc>
          <a:spcPct val="100000"/>
        </a:lnSpc>
        <a:spcBef>
          <a:spcPts val="1500"/>
        </a:spcBef>
        <a:spcAft>
          <a:spcPts val="0"/>
        </a:spcAft>
        <a:buClr>
          <a:srgbClr val="5890FF">
            <a:alpha val="0"/>
          </a:srgbClr>
        </a:buClr>
        <a:buSzPct val="75000"/>
        <a:buFontTx/>
        <a:buChar char="•"/>
        <a:tabLst/>
        <a:defRPr sz="4500" b="0" i="0" u="none" strike="noStrike" cap="none" spc="0" baseline="0">
          <a:solidFill>
            <a:schemeClr val="accent2">
              <a:hueOff val="-1350000"/>
              <a:satOff val="-92307"/>
              <a:lumOff val="-15294"/>
            </a:schemeClr>
          </a:solidFill>
          <a:uFillTx/>
          <a:latin typeface="NB International Pro Regular"/>
          <a:ea typeface="NB International Pro Regular"/>
          <a:cs typeface="NB International Pro Regular"/>
          <a:sym typeface="NB International Pro Regular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B International Pr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em/diem" TargetMode="External"/><Relationship Id="rId2" Type="http://schemas.openxmlformats.org/officeDocument/2006/relationships/hyperlink" Target="https://github.com/diem/mov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"/>
          <p:cNvSpPr/>
          <p:nvPr/>
        </p:nvSpPr>
        <p:spPr>
          <a:xfrm>
            <a:off x="5524500" y="3937324"/>
            <a:ext cx="1333500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lnSpc>
                <a:spcPct val="80000"/>
              </a:lnSpc>
              <a:defRPr sz="9000" b="1">
                <a:solidFill>
                  <a:schemeClr val="accent6">
                    <a:hueOff val="8390226"/>
                    <a:lumOff val="24509"/>
                  </a:schemeClr>
                </a:solidFill>
                <a:latin typeface="Circular Pro Bold Italic"/>
                <a:ea typeface="Circular Pro Bold Italic"/>
                <a:cs typeface="Circular Pro Bold Italic"/>
                <a:sym typeface="Circular Pro"/>
              </a:defRPr>
            </a:lvl1pPr>
          </a:lstStyle>
          <a:p>
            <a:r>
              <a:rPr lang="en-US" b="0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 formal verifier for the Diem blockchain Move language</a:t>
            </a:r>
            <a:endParaRPr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  <p:sp>
        <p:nvSpPr>
          <p:cNvPr id="185" name="Date"/>
          <p:cNvSpPr/>
          <p:nvPr/>
        </p:nvSpPr>
        <p:spPr>
          <a:xfrm>
            <a:off x="5524499" y="7464564"/>
            <a:ext cx="1382227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defRPr sz="3200">
                <a:solidFill>
                  <a:schemeClr val="accent1">
                    <a:hueOff val="3994467"/>
                    <a:satOff val="2533"/>
                    <a:lumOff val="85091"/>
                  </a:schemeClr>
                </a:solidFill>
                <a:latin typeface="Circular Pro Bold Italic"/>
                <a:ea typeface="Circular Pro Bold Italic"/>
                <a:cs typeface="Circular Pro Bold Italic"/>
                <a:sym typeface="Circular Pro"/>
              </a:defRPr>
            </a:lvl1pPr>
          </a:lstStyle>
          <a:p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David Dill, Lead Researcher, Blockchain, Novi</a:t>
            </a:r>
            <a:b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</a:b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September 29, 2021</a:t>
            </a:r>
            <a:endParaRPr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F1E67-22DC-AE4E-AA42-DD90B019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4" y="10404615"/>
            <a:ext cx="4106672" cy="200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EA06C00F-8437-B34B-95CA-398D50EFFD78}"/>
              </a:ext>
            </a:extLst>
          </p:cNvPr>
          <p:cNvSpPr/>
          <p:nvPr/>
        </p:nvSpPr>
        <p:spPr>
          <a:xfrm>
            <a:off x="16219712" y="4767491"/>
            <a:ext cx="3921802" cy="1534453"/>
          </a:xfrm>
          <a:prstGeom prst="ellipse">
            <a:avLst/>
          </a:prstGeom>
          <a:solidFill>
            <a:srgbClr val="45F1FF"/>
          </a:solidFill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t" anchorCtr="1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Bytecode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2922D-B039-E84B-BEEF-A4831ED6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Move compilation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C6CBF-C6FE-5F42-81B5-CB8B52558C7D}"/>
              </a:ext>
            </a:extLst>
          </p:cNvPr>
          <p:cNvSpPr/>
          <p:nvPr/>
        </p:nvSpPr>
        <p:spPr>
          <a:xfrm>
            <a:off x="10604731" y="4695577"/>
            <a:ext cx="3377165" cy="1606364"/>
          </a:xfrm>
          <a:prstGeom prst="rect">
            <a:avLst/>
          </a:prstGeom>
          <a:solidFill>
            <a:srgbClr val="45F1FF"/>
          </a:solidFill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365760" numCol="1" spcCol="38100" rtlCol="0" anchor="ctr" anchorCtr="1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-2500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Compiler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349461-5CB8-9B45-919C-4BB7A1BCDF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981896" y="5498759"/>
            <a:ext cx="2278767" cy="11245"/>
          </a:xfrm>
          <a:prstGeom prst="straightConnector1">
            <a:avLst/>
          </a:prstGeom>
          <a:noFill/>
          <a:ln w="127000" cap="rnd">
            <a:solidFill>
              <a:srgbClr val="002060"/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18A58-11E6-994B-89CD-96423A88544D}"/>
              </a:ext>
            </a:extLst>
          </p:cNvPr>
          <p:cNvCxnSpPr/>
          <p:nvPr/>
        </p:nvCxnSpPr>
        <p:spPr>
          <a:xfrm>
            <a:off x="8325964" y="5510002"/>
            <a:ext cx="2278767" cy="0"/>
          </a:xfrm>
          <a:prstGeom prst="straightConnector1">
            <a:avLst/>
          </a:prstGeom>
          <a:noFill/>
          <a:ln w="127000" cap="rnd">
            <a:solidFill>
              <a:srgbClr val="002060"/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DE194-599E-264A-A205-14240AA1A72D}"/>
              </a:ext>
            </a:extLst>
          </p:cNvPr>
          <p:cNvSpPr txBox="1"/>
          <p:nvPr/>
        </p:nvSpPr>
        <p:spPr>
          <a:xfrm>
            <a:off x="5986898" y="4886754"/>
            <a:ext cx="2019785" cy="1246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Move</a:t>
            </a:r>
            <a:b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</a:b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program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307E18-C606-1749-92FA-2F0ED926B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4431" y="8399340"/>
            <a:ext cx="12472506" cy="3514825"/>
          </a:xfrm>
        </p:spPr>
        <p:txBody>
          <a:bodyPr vert="horz" lIns="182880" tIns="91440" rIns="182880" bIns="91440" rtlCol="0" anchor="t">
            <a:normAutofit/>
          </a:bodyPr>
          <a:lstStyle/>
          <a:p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Bytecode verifier does semantic checks on the bytecode</a:t>
            </a:r>
          </a:p>
          <a:p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Don't trust compiler to do these checks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CC3BD-ED78-B940-BCDD-4061356677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4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922D-B039-E84B-BEEF-A4831ED6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Every change in blockchain state goes through the Move VM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3713-03D7-624F-B46D-72C135B852BC}"/>
              </a:ext>
            </a:extLst>
          </p:cNvPr>
          <p:cNvSpPr txBox="1"/>
          <p:nvPr/>
        </p:nvSpPr>
        <p:spPr>
          <a:xfrm>
            <a:off x="16260664" y="6281351"/>
            <a:ext cx="2652606" cy="1259915"/>
          </a:xfrm>
          <a:prstGeom prst="rect">
            <a:avLst/>
          </a:prstGeom>
          <a:solidFill>
            <a:srgbClr val="45F1FF"/>
          </a:solidFill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C6CBF-C6FE-5F42-81B5-CB8B52558C7D}"/>
              </a:ext>
            </a:extLst>
          </p:cNvPr>
          <p:cNvSpPr/>
          <p:nvPr/>
        </p:nvSpPr>
        <p:spPr>
          <a:xfrm>
            <a:off x="11144665" y="6673169"/>
            <a:ext cx="2278767" cy="4821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 dirty="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" panose="020B0604020101020102" pitchFamily="34" charset="77"/>
              <a:cs typeface="Circular Pro Book" panose="020B0604020101020102" pitchFamily="34" charset="77"/>
              <a:sym typeface="NB International Pro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4D98F-A2CD-3842-AB13-6864F814AE7D}"/>
              </a:ext>
            </a:extLst>
          </p:cNvPr>
          <p:cNvSpPr txBox="1"/>
          <p:nvPr/>
        </p:nvSpPr>
        <p:spPr>
          <a:xfrm>
            <a:off x="12293282" y="6291013"/>
            <a:ext cx="64" cy="1246495"/>
          </a:xfrm>
          <a:prstGeom prst="rect">
            <a:avLst/>
          </a:prstGeom>
          <a:solidFill>
            <a:srgbClr val="45F1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ircular Pro Book" panose="020B0604020101020102" pitchFamily="34" charset="77"/>
              <a:cs typeface="Circular Pro Book" panose="020B0604020101020102" pitchFamily="34" charset="77"/>
              <a:sym typeface="NB International Pro Regular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349461-5CB8-9B45-919C-4BB7A1BCDF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423432" y="6914260"/>
            <a:ext cx="2837232" cy="0"/>
          </a:xfrm>
          <a:prstGeom prst="straightConnector1">
            <a:avLst/>
          </a:prstGeom>
          <a:noFill/>
          <a:ln w="127000" cap="rnd">
            <a:solidFill>
              <a:srgbClr val="002060"/>
            </a:solidFill>
            <a:prstDash val="solid"/>
            <a:round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18A58-11E6-994B-89CD-96423A88544D}"/>
              </a:ext>
            </a:extLst>
          </p:cNvPr>
          <p:cNvCxnSpPr/>
          <p:nvPr/>
        </p:nvCxnSpPr>
        <p:spPr>
          <a:xfrm>
            <a:off x="8827413" y="6914258"/>
            <a:ext cx="2278767" cy="0"/>
          </a:xfrm>
          <a:prstGeom prst="straightConnector1">
            <a:avLst/>
          </a:prstGeom>
          <a:noFill/>
          <a:ln w="127000" cap="rnd">
            <a:solidFill>
              <a:srgbClr val="002060"/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FDE194-599E-264A-A205-14240AA1A72D}"/>
              </a:ext>
            </a:extLst>
          </p:cNvPr>
          <p:cNvSpPr txBox="1"/>
          <p:nvPr/>
        </p:nvSpPr>
        <p:spPr>
          <a:xfrm>
            <a:off x="5626221" y="5979388"/>
            <a:ext cx="2741135" cy="1869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Transaction</a:t>
            </a:r>
          </a:p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Scripts</a:t>
            </a:r>
            <a:b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</a:b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in Move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Circular Pro Book" panose="020B0604020101020102" pitchFamily="34" charset="77"/>
              <a:cs typeface="Circular Pro Book" panose="020B0604020101020102" pitchFamily="34" charset="77"/>
              <a:sym typeface="NB International Pro Regula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CD6-E686-8E47-AA2A-5A684D6C05DB}"/>
              </a:ext>
            </a:extLst>
          </p:cNvPr>
          <p:cNvSpPr txBox="1"/>
          <p:nvPr/>
        </p:nvSpPr>
        <p:spPr>
          <a:xfrm>
            <a:off x="5470730" y="9277202"/>
            <a:ext cx="13979320" cy="2492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Basic functionality is implemented in smart contracts, e.g.:</a:t>
            </a:r>
          </a:p>
          <a:p>
            <a:pPr marL="685800" marR="0" indent="-68580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Currency</a:t>
            </a:r>
          </a:p>
          <a:p>
            <a:pPr marL="685800" marR="0" indent="-68580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Accounts</a:t>
            </a:r>
            <a:endParaRPr lang="en-US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  <a:p>
            <a:pPr marL="685800" marR="0" indent="-68580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404F-7DAB-E148-B0F5-30808B2F9475}"/>
              </a:ext>
            </a:extLst>
          </p:cNvPr>
          <p:cNvSpPr/>
          <p:nvPr/>
        </p:nvSpPr>
        <p:spPr>
          <a:xfrm>
            <a:off x="11106180" y="5840971"/>
            <a:ext cx="2317251" cy="2180617"/>
          </a:xfrm>
          <a:prstGeom prst="rect">
            <a:avLst/>
          </a:prstGeom>
          <a:solidFill>
            <a:srgbClr val="45F1FF"/>
          </a:solidFill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3152" numCol="1" spcCol="38100" rtlCol="0" anchor="ctr" anchorCtr="1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Virtual Machine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F951D2-90A2-B746-9CEC-81882419AF1C}"/>
              </a:ext>
            </a:extLst>
          </p:cNvPr>
          <p:cNvCxnSpPr>
            <a:cxnSpLocks/>
          </p:cNvCxnSpPr>
          <p:nvPr/>
        </p:nvCxnSpPr>
        <p:spPr>
          <a:xfrm>
            <a:off x="12192000" y="4331368"/>
            <a:ext cx="0" cy="1464263"/>
          </a:xfrm>
          <a:prstGeom prst="straightConnector1">
            <a:avLst/>
          </a:prstGeom>
          <a:noFill/>
          <a:ln w="127000" cap="rnd">
            <a:solidFill>
              <a:srgbClr val="002060"/>
            </a:solidFill>
            <a:prstDash val="solid"/>
            <a:round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F070F-3BF4-8547-A5AF-02144745BF90}"/>
              </a:ext>
            </a:extLst>
          </p:cNvPr>
          <p:cNvSpPr txBox="1"/>
          <p:nvPr/>
        </p:nvSpPr>
        <p:spPr>
          <a:xfrm>
            <a:off x="11090150" y="2441495"/>
            <a:ext cx="2050241" cy="1869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" panose="020B0604020101020102" pitchFamily="34" charset="77"/>
                <a:cs typeface="Circular Pro Book" panose="020B0604020101020102" pitchFamily="34" charset="77"/>
                <a:sym typeface="NB International Pro Regular"/>
              </a:rPr>
              <a:t>Library</a:t>
            </a:r>
          </a:p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Modules</a:t>
            </a:r>
            <a:b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</a:b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in Move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Circular Pro Book" panose="020B0604020101020102" pitchFamily="34" charset="77"/>
              <a:cs typeface="Circular Pro Book" panose="020B0604020101020102" pitchFamily="34" charset="77"/>
              <a:sym typeface="NB International Pr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ECEE-FE26-264B-AD50-10B07986DF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Outline of the talk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Background</a:t>
            </a:r>
          </a:p>
          <a:p>
            <a:pPr>
              <a:buNone/>
            </a:pPr>
            <a:r>
              <a:rPr lang="en-US" b="1" dirty="0"/>
              <a:t>Move Prover</a:t>
            </a:r>
          </a:p>
          <a:p>
            <a:pPr>
              <a:buNone/>
            </a:pPr>
            <a:r>
              <a:rPr lang="en-US" dirty="0"/>
              <a:t>Using the Prover</a:t>
            </a:r>
          </a:p>
          <a:p>
            <a:pPr>
              <a:buNone/>
            </a:pPr>
            <a:r>
              <a:rPr lang="en-US" dirty="0"/>
              <a:t>Memory Model</a:t>
            </a:r>
          </a:p>
          <a:p>
            <a:pPr>
              <a:buNone/>
            </a:pPr>
            <a:r>
              <a:rPr lang="en-US" dirty="0"/>
              <a:t>Concluding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4F8B-9074-554F-BA4E-AF43303C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9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1219200"/>
            <a:ext cx="21374498" cy="1765300"/>
          </a:xfrm>
        </p:spPr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Formal specification and verification of Move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51" y="3343175"/>
            <a:ext cx="21374498" cy="9164043"/>
          </a:xfrm>
        </p:spPr>
        <p:txBody>
          <a:bodyPr/>
          <a:lstStyle/>
          <a:p>
            <a:r>
              <a:rPr lang="en-US" dirty="0"/>
              <a:t>Uses a classical (Floyd/Hoare) approach with explicit specifications</a:t>
            </a:r>
          </a:p>
          <a:p>
            <a:pPr lvl="1"/>
            <a:r>
              <a:rPr lang="en-US" dirty="0"/>
              <a:t>Specifications are mathematically precise</a:t>
            </a:r>
          </a:p>
          <a:p>
            <a:pPr lvl="1"/>
            <a:r>
              <a:rPr lang="en-US" dirty="0"/>
              <a:t>Specifications are separate from implementations</a:t>
            </a:r>
          </a:p>
          <a:p>
            <a:pPr lvl="1"/>
            <a:r>
              <a:rPr lang="en-US" dirty="0"/>
              <a:t>Specifications explicitly capture user intent</a:t>
            </a:r>
          </a:p>
          <a:p>
            <a:endParaRPr lang="en-US" dirty="0"/>
          </a:p>
          <a:p>
            <a:r>
              <a:rPr lang="en-US" dirty="0"/>
              <a:t>Formal verification proves that Move program satisfies specification </a:t>
            </a:r>
            <a:r>
              <a:rPr lang="en-US" i="1" dirty="0"/>
              <a:t>for all inputs, in all states</a:t>
            </a:r>
          </a:p>
          <a:p>
            <a:endParaRPr lang="en-US" dirty="0"/>
          </a:p>
          <a:p>
            <a:r>
              <a:rPr lang="en-US" dirty="0"/>
              <a:t>Goal is to prove correctness, not to hunt for bugs</a:t>
            </a:r>
          </a:p>
          <a:p>
            <a:endParaRPr lang="en-US" dirty="0"/>
          </a:p>
          <a:p>
            <a:pPr algn="ctr"/>
            <a:r>
              <a:rPr lang="en-US" dirty="0"/>
              <a:t>… although we expect it will be good for finding bugs.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547722-1F64-8D47-A448-CA612FE8C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0894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2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8774-4743-074B-AA94-9E58357B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Lifetime of a verification task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D6601-0E25-884A-A9F8-2A043385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38" y="2139950"/>
            <a:ext cx="22482524" cy="94439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C5418-6337-B649-BB20-0275425187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77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DE0C-A918-CB40-A3E1-C58D2F54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Boogie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3FF61-AAA4-0544-9270-FE7136BF8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Boogie (developed at Microsoft Research) is a </a:t>
            </a:r>
            <a:r>
              <a:rPr lang="en-US" b="1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intermediate language for verification --  </a:t>
            </a: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between program and SMT solver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Looks approximately like a simple imperative language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Procedures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Assignment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Data structures based on theories in SMT solvers</a:t>
            </a:r>
          </a:p>
          <a:p>
            <a:pPr lvl="1"/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  <a:p>
            <a:pPr marL="444500" lvl="1" indent="0">
              <a:buNone/>
            </a:pPr>
            <a:r>
              <a:rPr lang="en-US" b="1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Problem</a:t>
            </a: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: Translate bytecode program to Boogie</a:t>
            </a:r>
          </a:p>
          <a:p>
            <a:pPr lvl="1"/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  <a:p>
            <a:pPr marL="444500" lvl="1" indent="0">
              <a:buNone/>
            </a:pPr>
            <a:r>
              <a:rPr lang="en-US" b="1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Our approach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Implement each bytecode instruction as a Boogie procedure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Bytecode program -&gt;</a:t>
            </a: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  <a:sym typeface="Wingdings" pitchFamily="2" charset="2"/>
              </a:rPr>
              <a:t> a sequence of procedure calls</a:t>
            </a:r>
          </a:p>
          <a:p>
            <a:pPr lvl="1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  <a:sym typeface="Wingdings" pitchFamily="2" charset="2"/>
              </a:rPr>
              <a:t>Specifications translate into a Boogie code + Boogie assumptions and assertions</a:t>
            </a:r>
          </a:p>
          <a:p>
            <a:pPr lvl="1"/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16BD6-0D09-1842-B14C-88A274F4BD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71924"/>
          </a:xfrm>
        </p:spPr>
        <p:txBody>
          <a:bodyPr/>
          <a:lstStyle/>
          <a:p>
            <a:fld id="{86CB4B4D-7CA3-9044-876B-883B54F8677D}" type="slidenum">
              <a:rPr lang="en-US" smtClean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15</a:t>
            </a:fld>
            <a:endParaRPr lang="en-US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0347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Outline of the talk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Background</a:t>
            </a:r>
          </a:p>
          <a:p>
            <a:pPr>
              <a:buNone/>
            </a:pPr>
            <a:r>
              <a:rPr lang="en-US" dirty="0"/>
              <a:t>Move Prover</a:t>
            </a:r>
          </a:p>
          <a:p>
            <a:pPr>
              <a:buNone/>
            </a:pPr>
            <a:r>
              <a:rPr lang="en-US" b="1" dirty="0"/>
              <a:t>Using the Prover</a:t>
            </a:r>
          </a:p>
          <a:p>
            <a:pPr>
              <a:buNone/>
            </a:pPr>
            <a:r>
              <a:rPr lang="en-US" dirty="0"/>
              <a:t>Memory Model</a:t>
            </a:r>
          </a:p>
          <a:p>
            <a:pPr>
              <a:buNone/>
            </a:pPr>
            <a:r>
              <a:rPr lang="en-US" dirty="0"/>
              <a:t>Concluding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4F8B-9074-554F-BA4E-AF43303C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38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568D-7375-4028-A90C-1D8C089E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Move specification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C90BF-AA41-654B-9F62-0828AAF49D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1F378-D926-E248-8B3B-DD072A712780}"/>
              </a:ext>
            </a:extLst>
          </p:cNvPr>
          <p:cNvSpPr/>
          <p:nvPr/>
        </p:nvSpPr>
        <p:spPr>
          <a:xfrm>
            <a:off x="1433423" y="8944315"/>
            <a:ext cx="8563065" cy="15881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Does a resource exist at the top level?</a:t>
            </a:r>
          </a:p>
          <a:p>
            <a:pPr marL="914400" lvl="1" indent="0"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E.g. </a:t>
            </a:r>
            <a:r>
              <a:rPr lang="en-US" sz="3600" dirty="0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exists&lt;</a:t>
            </a:r>
            <a:r>
              <a:rPr lang="en-US" sz="3600" dirty="0" err="1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r>
              <a:rPr lang="en-US" sz="3600" dirty="0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&gt;(0x2)</a:t>
            </a:r>
            <a:br>
              <a:rPr lang="en-US" sz="3600" dirty="0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</a:br>
            <a:endParaRPr lang="en-US" sz="3600" dirty="0">
              <a:solidFill>
                <a:srgbClr val="771BFF"/>
              </a:solidFill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142B2FD-A079-B040-8A54-D873139B4F0A}"/>
              </a:ext>
            </a:extLst>
          </p:cNvPr>
          <p:cNvCxnSpPr/>
          <p:nvPr/>
        </p:nvCxnSpPr>
        <p:spPr>
          <a:xfrm>
            <a:off x="5158154" y="3840127"/>
            <a:ext cx="3905901" cy="2941673"/>
          </a:xfrm>
          <a:prstGeom prst="curvedConnector3">
            <a:avLst/>
          </a:prstGeom>
          <a:noFill/>
          <a:ln w="50800" cap="rnd">
            <a:solidFill>
              <a:schemeClr val="accent1">
                <a:hueOff val="3994467"/>
                <a:satOff val="2533"/>
                <a:lumOff val="85091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240D3-DE3F-1746-9546-FD69238A696D}"/>
              </a:ext>
            </a:extLst>
          </p:cNvPr>
          <p:cNvCxnSpPr>
            <a:cxnSpLocks/>
          </p:cNvCxnSpPr>
          <p:nvPr/>
        </p:nvCxnSpPr>
        <p:spPr>
          <a:xfrm flipV="1">
            <a:off x="6904018" y="7632201"/>
            <a:ext cx="1657271" cy="1183151"/>
          </a:xfrm>
          <a:prstGeom prst="straightConnector1">
            <a:avLst/>
          </a:prstGeom>
          <a:noFill/>
          <a:ln w="50800" cap="rnd">
            <a:solidFill>
              <a:srgbClr val="771BFF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63D302-C5C8-AF4C-9505-E337C1EDC2B7}"/>
              </a:ext>
            </a:extLst>
          </p:cNvPr>
          <p:cNvSpPr txBox="1"/>
          <p:nvPr/>
        </p:nvSpPr>
        <p:spPr>
          <a:xfrm>
            <a:off x="15729388" y="10532442"/>
            <a:ext cx="7846861" cy="1620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Access a value</a:t>
            </a:r>
          </a:p>
          <a:p>
            <a:pPr marL="914400" lvl="1" indent="0"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E.g. </a:t>
            </a:r>
            <a:r>
              <a:rPr lang="en-US" sz="3600" dirty="0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global&lt;</a:t>
            </a:r>
            <a:r>
              <a:rPr lang="en-US" sz="3600" dirty="0" err="1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RoleId</a:t>
            </a:r>
            <a:r>
              <a:rPr lang="en-US" sz="3600" dirty="0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&gt;(0x2).</a:t>
            </a:r>
            <a:r>
              <a:rPr lang="en-US" sz="3600" dirty="0" err="1">
                <a:solidFill>
                  <a:srgbClr val="771B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role_id</a:t>
            </a:r>
            <a:endParaRPr lang="en-US" sz="3600" dirty="0">
              <a:solidFill>
                <a:srgbClr val="771BFF"/>
              </a:solidFill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F3252C-D8D9-5B4D-B6B4-922946996345}"/>
              </a:ext>
            </a:extLst>
          </p:cNvPr>
          <p:cNvCxnSpPr>
            <a:cxnSpLocks/>
          </p:cNvCxnSpPr>
          <p:nvPr/>
        </p:nvCxnSpPr>
        <p:spPr>
          <a:xfrm flipH="1" flipV="1">
            <a:off x="15729388" y="9300503"/>
            <a:ext cx="1270140" cy="1231940"/>
          </a:xfrm>
          <a:prstGeom prst="straightConnector1">
            <a:avLst/>
          </a:prstGeom>
          <a:noFill/>
          <a:ln w="50800" cap="rnd">
            <a:solidFill>
              <a:srgbClr val="771BFF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C0D0F0-A597-164E-8C8E-C7F8D0C69FC4}"/>
              </a:ext>
            </a:extLst>
          </p:cNvPr>
          <p:cNvSpPr txBox="1"/>
          <p:nvPr/>
        </p:nvSpPr>
        <p:spPr>
          <a:xfrm>
            <a:off x="9760191" y="7772190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B3C918-7A1E-BE46-A5BB-8C7A2636E7C6}"/>
              </a:ext>
            </a:extLst>
          </p:cNvPr>
          <p:cNvSpPr/>
          <p:nvPr/>
        </p:nvSpPr>
        <p:spPr>
          <a:xfrm>
            <a:off x="8322581" y="6826389"/>
            <a:ext cx="3248367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B3576-7DB4-2C4C-A9A1-DF9CE196CBF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946765" y="5831051"/>
            <a:ext cx="1933830" cy="995338"/>
          </a:xfrm>
          <a:prstGeom prst="straightConnector1">
            <a:avLst/>
          </a:prstGeom>
          <a:solidFill>
            <a:srgbClr val="38288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D939E5-AF36-B841-AE9E-55968F23E6AE}"/>
              </a:ext>
            </a:extLst>
          </p:cNvPr>
          <p:cNvCxnSpPr>
            <a:cxnSpLocks/>
          </p:cNvCxnSpPr>
          <p:nvPr/>
        </p:nvCxnSpPr>
        <p:spPr>
          <a:xfrm flipH="1">
            <a:off x="9996488" y="5853970"/>
            <a:ext cx="1903027" cy="972419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E7C5F3-E0F7-E24B-91E6-7C7B7D0A121F}"/>
              </a:ext>
            </a:extLst>
          </p:cNvPr>
          <p:cNvGrpSpPr/>
          <p:nvPr/>
        </p:nvGrpSpPr>
        <p:grpSpPr>
          <a:xfrm>
            <a:off x="8616054" y="4123008"/>
            <a:ext cx="7838948" cy="1842796"/>
            <a:chOff x="3572664" y="3840127"/>
            <a:chExt cx="7838948" cy="18427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29880C-9A33-6841-9CBC-1C33F54EAA5A}"/>
                </a:ext>
              </a:extLst>
            </p:cNvPr>
            <p:cNvSpPr/>
            <p:nvPr/>
          </p:nvSpPr>
          <p:spPr>
            <a:xfrm>
              <a:off x="8504782" y="5140393"/>
              <a:ext cx="1974306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0x11BA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5ADD24-04CE-604E-9236-F6C6689F281D}"/>
                </a:ext>
              </a:extLst>
            </p:cNvPr>
            <p:cNvSpPr/>
            <p:nvPr/>
          </p:nvSpPr>
          <p:spPr>
            <a:xfrm>
              <a:off x="3572664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793415-D9FB-2E41-A941-92C7695B083B}"/>
                </a:ext>
              </a:extLst>
            </p:cNvPr>
            <p:cNvSpPr/>
            <p:nvPr/>
          </p:nvSpPr>
          <p:spPr>
            <a:xfrm>
              <a:off x="4953098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809E28-488F-8C45-A64B-D552276BC55B}"/>
                </a:ext>
              </a:extLst>
            </p:cNvPr>
            <p:cNvSpPr/>
            <p:nvPr/>
          </p:nvSpPr>
          <p:spPr>
            <a:xfrm>
              <a:off x="6333532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E0832D-913B-A144-9FF1-F6F30EE84FDD}"/>
                </a:ext>
              </a:extLst>
            </p:cNvPr>
            <p:cNvSpPr txBox="1"/>
            <p:nvPr/>
          </p:nvSpPr>
          <p:spPr>
            <a:xfrm>
              <a:off x="7585726" y="4999659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266F48-4922-834A-8167-C4A971694304}"/>
                </a:ext>
              </a:extLst>
            </p:cNvPr>
            <p:cNvSpPr txBox="1"/>
            <p:nvPr/>
          </p:nvSpPr>
          <p:spPr>
            <a:xfrm>
              <a:off x="6066646" y="3840127"/>
              <a:ext cx="2322574" cy="59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addresses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350F983-B5DE-BF44-8D63-1B8144862284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4130360" y="4395971"/>
              <a:ext cx="2086036" cy="7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FA826CB-F86F-2241-B1D0-5F5ACBF8E4A2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5510794" y="4445519"/>
              <a:ext cx="984612" cy="694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082CC1-6EC9-D64A-986A-0675B4C58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01" y="4413705"/>
              <a:ext cx="0" cy="72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B405A0E-4FD8-414D-AB96-0C2DC434D39D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8123704" y="4426461"/>
              <a:ext cx="1368232" cy="713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60B117-F72E-684D-BCBF-28830954156A}"/>
                </a:ext>
              </a:extLst>
            </p:cNvPr>
            <p:cNvSpPr txBox="1"/>
            <p:nvPr/>
          </p:nvSpPr>
          <p:spPr>
            <a:xfrm>
              <a:off x="10618692" y="4973151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825832C5-73C3-8B48-8449-BDB44D8FC1E9}"/>
              </a:ext>
            </a:extLst>
          </p:cNvPr>
          <p:cNvSpPr/>
          <p:nvPr/>
        </p:nvSpPr>
        <p:spPr>
          <a:xfrm>
            <a:off x="12659167" y="6789035"/>
            <a:ext cx="3550066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RoleId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224132-4E5B-EA49-9802-47C1974B9EAE}"/>
              </a:ext>
            </a:extLst>
          </p:cNvPr>
          <p:cNvCxnSpPr>
            <a:cxnSpLocks/>
          </p:cNvCxnSpPr>
          <p:nvPr/>
        </p:nvCxnSpPr>
        <p:spPr>
          <a:xfrm flipV="1">
            <a:off x="14535325" y="7790670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31">
            <a:extLst>
              <a:ext uri="{FF2B5EF4-FFF2-40B4-BE49-F238E27FC236}">
                <a16:creationId xmlns:a16="http://schemas.microsoft.com/office/drawing/2014/main" id="{53F154D2-194A-094E-963C-BEE9A2413C58}"/>
              </a:ext>
            </a:extLst>
          </p:cNvPr>
          <p:cNvSpPr/>
          <p:nvPr/>
        </p:nvSpPr>
        <p:spPr>
          <a:xfrm>
            <a:off x="13275057" y="8530743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role_id</a:t>
            </a:r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: u64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246C52-8A9C-9341-B23F-1A1B265095A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1934617" y="5853970"/>
            <a:ext cx="2614175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C317BD5-3008-9845-B48F-EB74925571C3}"/>
              </a:ext>
            </a:extLst>
          </p:cNvPr>
          <p:cNvSpPr txBox="1"/>
          <p:nvPr/>
        </p:nvSpPr>
        <p:spPr>
          <a:xfrm>
            <a:off x="11734370" y="6039254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E9CC60-FA63-2B49-AB4F-27BCC6481FB1}"/>
              </a:ext>
            </a:extLst>
          </p:cNvPr>
          <p:cNvSpPr txBox="1"/>
          <p:nvPr/>
        </p:nvSpPr>
        <p:spPr>
          <a:xfrm>
            <a:off x="14535325" y="6046591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5418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D2F4-A026-6E4D-8378-9B5FA14C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Post-conditions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B645-40BF-214C-BAC2-D25C26C4C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ourier" pitchFamily="2" charset="0"/>
              </a:rPr>
              <a:t>public fun </a:t>
            </a:r>
            <a:r>
              <a:rPr lang="en-US" sz="3000" b="1" dirty="0" err="1">
                <a:latin typeface="Courier" pitchFamily="2" charset="0"/>
              </a:rPr>
              <a:t>publish_parent_vasp_credential</a:t>
            </a:r>
            <a:r>
              <a:rPr lang="en-US" sz="3000" dirty="0">
                <a:latin typeface="Courier" pitchFamily="2" charset="0"/>
              </a:rPr>
              <a:t>(… </a:t>
            </a:r>
            <a:r>
              <a:rPr lang="en-US" sz="3000" dirty="0" err="1">
                <a:latin typeface="Courier" pitchFamily="2" charset="0"/>
              </a:rPr>
              <a:t>addr</a:t>
            </a:r>
            <a:r>
              <a:rPr lang="en-US" sz="3000" dirty="0">
                <a:latin typeface="Courier" pitchFamily="2" charset="0"/>
              </a:rPr>
              <a:t>: Address …) {</a:t>
            </a:r>
            <a:br>
              <a:rPr lang="en-US" sz="3000" dirty="0">
                <a:latin typeface="Courier" pitchFamily="2" charset="0"/>
              </a:rPr>
            </a:br>
            <a:r>
              <a:rPr lang="en-US" sz="3000" dirty="0">
                <a:latin typeface="Courier" pitchFamily="2" charset="0"/>
              </a:rPr>
              <a:t>    …</a:t>
            </a:r>
            <a:br>
              <a:rPr lang="en-US" sz="3000" dirty="0">
                <a:latin typeface="Courier" pitchFamily="2" charset="0"/>
              </a:rPr>
            </a:br>
            <a:r>
              <a:rPr lang="en-US" sz="3000" dirty="0">
                <a:latin typeface="Courier" pitchFamily="2" charset="0"/>
              </a:rPr>
              <a:t>}</a:t>
            </a:r>
            <a:br>
              <a:rPr lang="en-US" sz="3000" dirty="0">
                <a:latin typeface="Courier" pitchFamily="2" charset="0"/>
              </a:rPr>
            </a:br>
            <a:endParaRPr lang="en-US" sz="3000" dirty="0">
              <a:latin typeface="Courier" pitchFamily="2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 specifications are enclosed in special blocks:</a:t>
            </a:r>
          </a:p>
          <a:p>
            <a:endParaRPr lang="en-US" sz="30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spec </a:t>
            </a:r>
            <a:r>
              <a:rPr lang="en-US" sz="3200" b="1" dirty="0" err="1">
                <a:latin typeface="Courier" pitchFamily="2" charset="0"/>
              </a:rPr>
              <a:t>publish_parent_vasp_credential</a:t>
            </a:r>
            <a:r>
              <a:rPr lang="en-US" sz="3200" b="1" dirty="0">
                <a:latin typeface="Courier" pitchFamily="2" charset="0"/>
              </a:rPr>
              <a:t> </a:t>
            </a:r>
            <a:r>
              <a:rPr lang="en-US" sz="3200" dirty="0">
                <a:latin typeface="Courier" pitchFamily="2" charset="0"/>
              </a:rPr>
              <a:t>{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//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ParentVASP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resource is published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ensures exists&lt;ParentVASP&gt;(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);</a:t>
            </a:r>
            <a:br>
              <a:rPr lang="en-US" sz="32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// Field value of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ParentVASP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resource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ensures global&lt;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ParentVASP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).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num_children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== 0;</a:t>
            </a:r>
            <a:br>
              <a:rPr lang="en-US" sz="32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}</a:t>
            </a:r>
            <a:endParaRPr lang="en-US" sz="3000" dirty="0">
              <a:solidFill>
                <a:srgbClr val="0070C0"/>
              </a:solidFill>
              <a:latin typeface="Courier" pitchFamily="2" charset="0"/>
              <a:cs typeface="Circular Pro Book" panose="020B0604020101020102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C893F-18F8-7B48-9A74-736E98D93C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617BC-AE82-E540-8A32-6B4FEC5D5E99}"/>
              </a:ext>
            </a:extLst>
          </p:cNvPr>
          <p:cNvCxnSpPr/>
          <p:nvPr/>
        </p:nvCxnSpPr>
        <p:spPr>
          <a:xfrm flipH="1" flipV="1">
            <a:off x="10771632" y="3822192"/>
            <a:ext cx="5321808" cy="1700784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2ECBC-8906-0C4F-BB9D-C38220399950}"/>
              </a:ext>
            </a:extLst>
          </p:cNvPr>
          <p:cNvCxnSpPr>
            <a:cxnSpLocks/>
          </p:cNvCxnSpPr>
          <p:nvPr/>
        </p:nvCxnSpPr>
        <p:spPr>
          <a:xfrm flipH="1">
            <a:off x="10168128" y="5779008"/>
            <a:ext cx="5925312" cy="1078992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ADF9CD-284D-2D43-ABBF-41161FE0A1A3}"/>
              </a:ext>
            </a:extLst>
          </p:cNvPr>
          <p:cNvSpPr txBox="1"/>
          <p:nvPr/>
        </p:nvSpPr>
        <p:spPr>
          <a:xfrm>
            <a:off x="16376340" y="5072009"/>
            <a:ext cx="3893695" cy="1246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 </a:t>
            </a:r>
          </a:p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repeated in spec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7616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D2F4-A026-6E4D-8378-9B5FA14C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Aborts_if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B645-40BF-214C-BAC2-D25C26C4C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Instead of run-time errors or exceptions, Move programs </a:t>
            </a:r>
            <a:r>
              <a:rPr lang="en-US" i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abort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(e.g., U64 overflow, out-of-bounds vector access)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Abort – no state change, except for consuming a bit of “gas” to pay for the computation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Programs are </a:t>
            </a:r>
            <a:r>
              <a:rPr lang="en-US" b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supposed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to abort under some conditions</a:t>
            </a:r>
          </a:p>
          <a:p>
            <a:pPr lvl="2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Verifier should </a:t>
            </a:r>
            <a:r>
              <a:rPr lang="en-US" i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not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report an </a:t>
            </a:r>
            <a:r>
              <a:rPr lang="en-US" b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expected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abort as an error </a:t>
            </a:r>
          </a:p>
          <a:p>
            <a:pPr lvl="2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But</a:t>
            </a:r>
            <a:r>
              <a:rPr lang="en-US" b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unexpected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abort is an error</a:t>
            </a:r>
          </a:p>
          <a:p>
            <a:pPr lvl="2"/>
            <a:r>
              <a:rPr lang="en-US" b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Expected abort that does not occur 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is also an error</a:t>
            </a:r>
          </a:p>
          <a:p>
            <a:pPr lvl="2"/>
            <a:r>
              <a:rPr lang="en-US" b="1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aborts_if</a:t>
            </a:r>
            <a:r>
              <a:rPr lang="en-US" b="1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 </a:t>
            </a: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specification capture programmer’s expectations about aborting.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00777-640F-7C4A-91C9-D8F906799C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3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Outline of the talk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Background</a:t>
            </a:r>
          </a:p>
          <a:p>
            <a:pPr>
              <a:buNone/>
            </a:pPr>
            <a:r>
              <a:rPr lang="en-US" dirty="0"/>
              <a:t>Move Prover</a:t>
            </a:r>
          </a:p>
          <a:p>
            <a:pPr>
              <a:buNone/>
            </a:pPr>
            <a:r>
              <a:rPr lang="en-US" dirty="0"/>
              <a:t>Using the Prover</a:t>
            </a:r>
          </a:p>
          <a:p>
            <a:pPr>
              <a:buNone/>
            </a:pPr>
            <a:r>
              <a:rPr lang="en-US" dirty="0"/>
              <a:t>Memory Model</a:t>
            </a:r>
          </a:p>
          <a:p>
            <a:pPr>
              <a:buNone/>
            </a:pPr>
            <a:r>
              <a:rPr lang="en-US" dirty="0"/>
              <a:t>Concluding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4F8B-9074-554F-BA4E-AF43303C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0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54C8B3-A1C8-C94C-8E0C-1FAAEFB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Access control and </a:t>
            </a:r>
            <a:r>
              <a:rPr lang="en-US" dirty="0" err="1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aborts_if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5496-A4DE-3A4E-A7AC-27A38924AF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1841B-6757-2148-BDE4-09949918F854}"/>
              </a:ext>
            </a:extLst>
          </p:cNvPr>
          <p:cNvSpPr/>
          <p:nvPr/>
        </p:nvSpPr>
        <p:spPr>
          <a:xfrm>
            <a:off x="959917" y="3060700"/>
            <a:ext cx="22382683" cy="481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latin typeface="+mn-lt"/>
              </a:rPr>
              <a:t>Access control rule</a:t>
            </a:r>
            <a:r>
              <a:rPr lang="en-US" sz="3600" dirty="0">
                <a:latin typeface="+mn-lt"/>
              </a:rPr>
              <a:t>: Parent VASP can only be created by account with </a:t>
            </a:r>
            <a:r>
              <a:rPr lang="en-US" sz="3600" i="1" dirty="0">
                <a:latin typeface="+mn-lt"/>
              </a:rPr>
              <a:t>treasury compliance role.</a:t>
            </a:r>
          </a:p>
          <a:p>
            <a:pPr algn="l"/>
            <a:endParaRPr lang="en-US" sz="3600" dirty="0">
              <a:latin typeface="Courier" pitchFamily="2" charset="0"/>
            </a:endParaRPr>
          </a:p>
          <a:p>
            <a:pPr algn="l"/>
            <a:r>
              <a:rPr lang="en-US" sz="3200" dirty="0">
                <a:latin typeface="Courier" pitchFamily="2" charset="0"/>
              </a:rPr>
              <a:t>spec </a:t>
            </a:r>
            <a:r>
              <a:rPr lang="en-US" sz="3200" dirty="0" err="1">
                <a:latin typeface="Courier" pitchFamily="2" charset="0"/>
              </a:rPr>
              <a:t>create_parent_vasp_account</a:t>
            </a:r>
            <a:r>
              <a:rPr lang="en-US" sz="3200" dirty="0">
                <a:latin typeface="Courier" pitchFamily="2" charset="0"/>
              </a:rPr>
              <a:t> {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//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has required value</a:t>
            </a:r>
            <a:br>
              <a:rPr lang="en-US" sz="32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aborts_if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global&lt;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creator_addr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).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role_id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!= TREASURY_COMPLIANCE_ROLE_ID</a:t>
            </a:r>
            <a:r>
              <a:rPr lang="en-US" sz="3200" dirty="0">
                <a:latin typeface="Courier" pitchFamily="2" charset="0"/>
              </a:rPr>
              <a:t> 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with Errors::REQUIRES_ROLE;</a:t>
            </a:r>
            <a:br>
              <a:rPr lang="en-US" sz="3200" dirty="0">
                <a:highlight>
                  <a:srgbClr val="FFFF00"/>
                </a:highlight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}</a:t>
            </a:r>
          </a:p>
          <a:p>
            <a:pPr algn="l"/>
            <a:endParaRPr lang="en-US" sz="3600" dirty="0">
              <a:latin typeface="Courier" pitchFamily="2" charset="0"/>
            </a:endParaRPr>
          </a:p>
          <a:p>
            <a:pPr algn="l"/>
            <a:br>
              <a:rPr lang="en-US" sz="3600" dirty="0">
                <a:latin typeface="Courier" pitchFamily="2" charset="0"/>
              </a:rPr>
            </a:br>
            <a:endParaRPr lang="en-US" sz="3600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86B4A-AB6F-F244-9B25-41B9684B432B}"/>
              </a:ext>
            </a:extLst>
          </p:cNvPr>
          <p:cNvSpPr txBox="1"/>
          <p:nvPr/>
        </p:nvSpPr>
        <p:spPr>
          <a:xfrm>
            <a:off x="15041317" y="10616378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688EB-457C-4249-B943-7897C01C0443}"/>
              </a:ext>
            </a:extLst>
          </p:cNvPr>
          <p:cNvSpPr/>
          <p:nvPr/>
        </p:nvSpPr>
        <p:spPr>
          <a:xfrm>
            <a:off x="13603707" y="9670577"/>
            <a:ext cx="3248367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C1BD66-EC63-084D-BC33-80123B0F3B5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5227891" y="8675239"/>
            <a:ext cx="1933830" cy="995338"/>
          </a:xfrm>
          <a:prstGeom prst="straightConnector1">
            <a:avLst/>
          </a:prstGeom>
          <a:solidFill>
            <a:srgbClr val="38288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208D44-E6CD-294E-892A-CC69FF7BFAA4}"/>
              </a:ext>
            </a:extLst>
          </p:cNvPr>
          <p:cNvCxnSpPr>
            <a:cxnSpLocks/>
          </p:cNvCxnSpPr>
          <p:nvPr/>
        </p:nvCxnSpPr>
        <p:spPr>
          <a:xfrm flipH="1">
            <a:off x="15277614" y="8698158"/>
            <a:ext cx="1903027" cy="972419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BDA609-DE46-C647-8B3F-70619D192CE1}"/>
              </a:ext>
            </a:extLst>
          </p:cNvPr>
          <p:cNvGrpSpPr/>
          <p:nvPr/>
        </p:nvGrpSpPr>
        <p:grpSpPr>
          <a:xfrm>
            <a:off x="13897180" y="6967196"/>
            <a:ext cx="7838948" cy="1842796"/>
            <a:chOff x="3572664" y="3840127"/>
            <a:chExt cx="7838948" cy="1842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DAF8D-DB8B-B149-802B-974685452751}"/>
                </a:ext>
              </a:extLst>
            </p:cNvPr>
            <p:cNvSpPr/>
            <p:nvPr/>
          </p:nvSpPr>
          <p:spPr>
            <a:xfrm>
              <a:off x="8504782" y="5140393"/>
              <a:ext cx="1974306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0x11BA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F8DF7E-0017-B04C-9847-61D12CDD7419}"/>
                </a:ext>
              </a:extLst>
            </p:cNvPr>
            <p:cNvSpPr/>
            <p:nvPr/>
          </p:nvSpPr>
          <p:spPr>
            <a:xfrm>
              <a:off x="3572664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80FF65-10D8-CD43-9792-E2008D9243E3}"/>
                </a:ext>
              </a:extLst>
            </p:cNvPr>
            <p:cNvSpPr/>
            <p:nvPr/>
          </p:nvSpPr>
          <p:spPr>
            <a:xfrm>
              <a:off x="4953098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DF4ACB-F3EA-B249-BAC0-643189B543FD}"/>
                </a:ext>
              </a:extLst>
            </p:cNvPr>
            <p:cNvSpPr/>
            <p:nvPr/>
          </p:nvSpPr>
          <p:spPr>
            <a:xfrm>
              <a:off x="6333532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77800A-D021-8E47-BDDC-7E883F0A1FEC}"/>
                </a:ext>
              </a:extLst>
            </p:cNvPr>
            <p:cNvSpPr txBox="1"/>
            <p:nvPr/>
          </p:nvSpPr>
          <p:spPr>
            <a:xfrm>
              <a:off x="7585726" y="4999659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02956-CA2F-2A46-9ABE-4EA8A15AA9AA}"/>
                </a:ext>
              </a:extLst>
            </p:cNvPr>
            <p:cNvSpPr txBox="1"/>
            <p:nvPr/>
          </p:nvSpPr>
          <p:spPr>
            <a:xfrm>
              <a:off x="6066646" y="3840127"/>
              <a:ext cx="2322574" cy="59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addresses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6C79FD-8171-7845-B938-10C3B779F36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130360" y="4395971"/>
              <a:ext cx="2086036" cy="7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87FB03-E249-0347-AB8D-57EB7FB97EC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5510794" y="4445519"/>
              <a:ext cx="984612" cy="694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4EC779-BD15-E144-8D5C-16A5A6A78543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01" y="4413705"/>
              <a:ext cx="0" cy="72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347D82-B22D-1449-972D-F880512061E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123704" y="4426461"/>
              <a:ext cx="1368232" cy="713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E7C1CA-52D3-DF49-8A06-1801001EC19E}"/>
                </a:ext>
              </a:extLst>
            </p:cNvPr>
            <p:cNvSpPr txBox="1"/>
            <p:nvPr/>
          </p:nvSpPr>
          <p:spPr>
            <a:xfrm>
              <a:off x="10618692" y="4973151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F72EE83-F016-644D-B4D6-63EBC1BA9707}"/>
              </a:ext>
            </a:extLst>
          </p:cNvPr>
          <p:cNvSpPr/>
          <p:nvPr/>
        </p:nvSpPr>
        <p:spPr>
          <a:xfrm>
            <a:off x="17940293" y="9633223"/>
            <a:ext cx="3550066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RoleId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390BC-A110-D24A-BB67-1A13265D5A48}"/>
              </a:ext>
            </a:extLst>
          </p:cNvPr>
          <p:cNvCxnSpPr>
            <a:cxnSpLocks/>
          </p:cNvCxnSpPr>
          <p:nvPr/>
        </p:nvCxnSpPr>
        <p:spPr>
          <a:xfrm flipV="1">
            <a:off x="19816451" y="10634858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3B18765F-661B-D446-93E9-DE1A3B4BB2FE}"/>
              </a:ext>
            </a:extLst>
          </p:cNvPr>
          <p:cNvSpPr/>
          <p:nvPr/>
        </p:nvSpPr>
        <p:spPr>
          <a:xfrm>
            <a:off x="18556183" y="11374931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Role_id</a:t>
            </a:r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: u64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6CAD51-77E1-CB42-B024-83BC276D6DA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215743" y="8698158"/>
            <a:ext cx="2614175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D80518-47C2-6E42-A3EA-83B58443E2E0}"/>
              </a:ext>
            </a:extLst>
          </p:cNvPr>
          <p:cNvSpPr txBox="1"/>
          <p:nvPr/>
        </p:nvSpPr>
        <p:spPr>
          <a:xfrm>
            <a:off x="17015496" y="8883442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F554E7-15AF-DF46-8B58-B00425FE5A1E}"/>
              </a:ext>
            </a:extLst>
          </p:cNvPr>
          <p:cNvSpPr txBox="1"/>
          <p:nvPr/>
        </p:nvSpPr>
        <p:spPr>
          <a:xfrm>
            <a:off x="19816451" y="8890779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55810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547-1DD8-2F45-BA58-2FA498B7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Global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65FC-0ADA-0B48-8687-ED2A90CC3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The most important properties are often "global"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Involve multiple functions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Involve properties of global state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Involve change (or no change) over time  (limited "temporal properties")</a:t>
            </a:r>
          </a:p>
          <a:p>
            <a:pPr indent="-508000">
              <a:buNone/>
            </a:pPr>
            <a:r>
              <a:rPr lang="en-US" b="1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Kinds of global properties</a:t>
            </a: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Global invariants – properties guaranteed to be true for all time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Two-state invariants – properties comparing previous and current state   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9844-BCF5-5E42-A984-EF2D08FEE2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0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9180-E411-7540-9A72-7E817A0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Example global invariant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7AF9-6CE2-4A47-AD83-0EEDFF85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51" y="3343175"/>
            <a:ext cx="11436723" cy="9164043"/>
          </a:xfrm>
        </p:spPr>
        <p:txBody>
          <a:bodyPr/>
          <a:lstStyle/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Every address that has a </a:t>
            </a:r>
            <a:r>
              <a:rPr lang="en-US" i="1" dirty="0" err="1"/>
              <a:t>DiemAccount</a:t>
            </a:r>
            <a:r>
              <a:rPr lang="en-US" i="1" dirty="0"/>
              <a:t> also has a </a:t>
            </a:r>
            <a:r>
              <a:rPr lang="en-US" i="1" dirty="0" err="1"/>
              <a:t>RoleId</a:t>
            </a:r>
            <a:r>
              <a:rPr lang="en-US" i="1" dirty="0"/>
              <a:t>:</a:t>
            </a:r>
          </a:p>
          <a:p>
            <a:r>
              <a:rPr lang="en-US" sz="3200" dirty="0">
                <a:latin typeface="Courier" pitchFamily="2" charset="0"/>
              </a:rPr>
              <a:t>spec module {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invariant [global]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forall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: address 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where exists&lt;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DiemAccount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):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exists&lt;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);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B2DF6-369B-D247-98B3-77A093117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B996-45D7-5940-8E97-167FBD7810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1855-6238-BA49-AC47-3607A658023A}"/>
              </a:ext>
            </a:extLst>
          </p:cNvPr>
          <p:cNvSpPr txBox="1"/>
          <p:nvPr/>
        </p:nvSpPr>
        <p:spPr>
          <a:xfrm>
            <a:off x="15621730" y="7662382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564B66-6DE7-324B-8981-AB0345F0CB04}"/>
              </a:ext>
            </a:extLst>
          </p:cNvPr>
          <p:cNvSpPr/>
          <p:nvPr/>
        </p:nvSpPr>
        <p:spPr>
          <a:xfrm>
            <a:off x="14220678" y="6716581"/>
            <a:ext cx="3211810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F0560-5A78-3E4C-AF45-4412C5E9DAF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5826583" y="5721243"/>
            <a:ext cx="1915551" cy="995338"/>
          </a:xfrm>
          <a:prstGeom prst="straightConnector1">
            <a:avLst/>
          </a:prstGeom>
          <a:solidFill>
            <a:srgbClr val="38288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DF914D-14F2-7A46-BFE4-ED8D455DC35A}"/>
              </a:ext>
            </a:extLst>
          </p:cNvPr>
          <p:cNvCxnSpPr>
            <a:cxnSpLocks/>
          </p:cNvCxnSpPr>
          <p:nvPr/>
        </p:nvCxnSpPr>
        <p:spPr>
          <a:xfrm flipH="1">
            <a:off x="15858027" y="5744162"/>
            <a:ext cx="1903027" cy="972419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D64A7-2DF1-8948-B84C-49EDD2541837}"/>
              </a:ext>
            </a:extLst>
          </p:cNvPr>
          <p:cNvGrpSpPr/>
          <p:nvPr/>
        </p:nvGrpSpPr>
        <p:grpSpPr>
          <a:xfrm>
            <a:off x="14477593" y="4013200"/>
            <a:ext cx="7838948" cy="1842796"/>
            <a:chOff x="3572664" y="3840127"/>
            <a:chExt cx="7838948" cy="1842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2DDA34-47A6-0E4E-9A2B-448A6825755E}"/>
                </a:ext>
              </a:extLst>
            </p:cNvPr>
            <p:cNvSpPr/>
            <p:nvPr/>
          </p:nvSpPr>
          <p:spPr>
            <a:xfrm>
              <a:off x="8504782" y="5140393"/>
              <a:ext cx="1974306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0x11BA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CE2B93-82B0-504F-90A8-FAF3E7C6A776}"/>
                </a:ext>
              </a:extLst>
            </p:cNvPr>
            <p:cNvSpPr/>
            <p:nvPr/>
          </p:nvSpPr>
          <p:spPr>
            <a:xfrm>
              <a:off x="3572664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D39F0-ABB9-4349-A79D-1C30F2A19A0A}"/>
                </a:ext>
              </a:extLst>
            </p:cNvPr>
            <p:cNvSpPr/>
            <p:nvPr/>
          </p:nvSpPr>
          <p:spPr>
            <a:xfrm>
              <a:off x="4953098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415995-FE5D-494E-85EE-A2CC2906F217}"/>
                </a:ext>
              </a:extLst>
            </p:cNvPr>
            <p:cNvSpPr/>
            <p:nvPr/>
          </p:nvSpPr>
          <p:spPr>
            <a:xfrm>
              <a:off x="6333532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7FBFE4-C9BB-324D-AB45-7C3877D09DBE}"/>
                </a:ext>
              </a:extLst>
            </p:cNvPr>
            <p:cNvSpPr txBox="1"/>
            <p:nvPr/>
          </p:nvSpPr>
          <p:spPr>
            <a:xfrm>
              <a:off x="7585726" y="4999659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C3783D-1F5E-3F4A-A6E4-AEB795A91FE6}"/>
                </a:ext>
              </a:extLst>
            </p:cNvPr>
            <p:cNvSpPr txBox="1"/>
            <p:nvPr/>
          </p:nvSpPr>
          <p:spPr>
            <a:xfrm>
              <a:off x="6066646" y="3840127"/>
              <a:ext cx="2322574" cy="59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addresses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4B6671-B7D5-404F-B0D2-3652FC64CCA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130360" y="4395971"/>
              <a:ext cx="2086036" cy="7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B0DD53-6ECD-CF48-90DB-EE7B19B91B7A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5510794" y="4445519"/>
              <a:ext cx="984612" cy="694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CAA72A-E0C2-3B47-A2BB-1704D5D439E1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01" y="4413705"/>
              <a:ext cx="0" cy="72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8EBE30-3F14-4241-8C77-F470918394D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123704" y="4426461"/>
              <a:ext cx="1368232" cy="713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DACDE9-CC2D-314C-A53C-3B34F08DB1FE}"/>
                </a:ext>
              </a:extLst>
            </p:cNvPr>
            <p:cNvSpPr txBox="1"/>
            <p:nvPr/>
          </p:nvSpPr>
          <p:spPr>
            <a:xfrm>
              <a:off x="10618692" y="4973151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8C87E72-4FB0-D44C-964E-D280C974C33C}"/>
              </a:ext>
            </a:extLst>
          </p:cNvPr>
          <p:cNvSpPr/>
          <p:nvPr/>
        </p:nvSpPr>
        <p:spPr>
          <a:xfrm>
            <a:off x="18520706" y="6679227"/>
            <a:ext cx="3550066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RoleId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7F20BC-3F04-CC4C-8AB3-E20BA9A59ACB}"/>
              </a:ext>
            </a:extLst>
          </p:cNvPr>
          <p:cNvCxnSpPr>
            <a:cxnSpLocks/>
          </p:cNvCxnSpPr>
          <p:nvPr/>
        </p:nvCxnSpPr>
        <p:spPr>
          <a:xfrm flipV="1">
            <a:off x="20396864" y="7680862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18779CDB-A972-A745-8DFA-218DC6DE10C1}"/>
              </a:ext>
            </a:extLst>
          </p:cNvPr>
          <p:cNvSpPr/>
          <p:nvPr/>
        </p:nvSpPr>
        <p:spPr>
          <a:xfrm>
            <a:off x="19136596" y="8420935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Role_id</a:t>
            </a:r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: u64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5CBF56-DF60-D44B-AF6C-EF177D38F9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796156" y="5744162"/>
            <a:ext cx="2614175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9E7301-7FEC-CD4E-B87D-79569297FFD4}"/>
              </a:ext>
            </a:extLst>
          </p:cNvPr>
          <p:cNvSpPr txBox="1"/>
          <p:nvPr/>
        </p:nvSpPr>
        <p:spPr>
          <a:xfrm>
            <a:off x="17595909" y="5929446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D1CC5-85A5-6547-85A8-512124317AB9}"/>
              </a:ext>
            </a:extLst>
          </p:cNvPr>
          <p:cNvSpPr txBox="1"/>
          <p:nvPr/>
        </p:nvSpPr>
        <p:spPr>
          <a:xfrm>
            <a:off x="20396864" y="5936783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8447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4" grpId="0" animBg="1"/>
      <p:bldP spid="26" grpId="0" animBg="1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9180-E411-7540-9A72-7E817A08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Example two-state invariant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7AF9-6CE2-4A47-AD83-0EEDFF85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673" y="3421992"/>
            <a:ext cx="14079867" cy="91640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Two-state invariants can refer to pre- and post-states of state changes</a:t>
            </a:r>
          </a:p>
          <a:p>
            <a:pPr>
              <a:buNone/>
            </a:pPr>
            <a:r>
              <a:rPr lang="en-US" dirty="0"/>
              <a:t>We use them to specify simple ”temporal” properties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i="1" dirty="0"/>
              <a:t>Once a </a:t>
            </a:r>
            <a:r>
              <a:rPr lang="en-US" i="1" dirty="0" err="1"/>
              <a:t>RoleId</a:t>
            </a:r>
            <a:r>
              <a:rPr lang="en-US" i="1" dirty="0"/>
              <a:t> is stored at an address, it never changes</a:t>
            </a:r>
            <a:endParaRPr lang="en-US" sz="3200" i="1" dirty="0">
              <a:latin typeface="Courier" pitchFamily="2" charset="0"/>
            </a:endParaRPr>
          </a:p>
          <a:p>
            <a:pPr>
              <a:buNone/>
            </a:pPr>
            <a:r>
              <a:rPr lang="en-US" sz="3200" dirty="0">
                <a:latin typeface="Courier" pitchFamily="2" charset="0"/>
              </a:rPr>
              <a:t>invariant update [global]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forall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: address where old(exists&lt;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)):</a:t>
            </a:r>
            <a:r>
              <a:rPr lang="en-US" sz="3200" dirty="0">
                <a:latin typeface="Courier" pitchFamily="2" charset="0"/>
              </a:rPr>
              <a:t> 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exists&lt;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 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&amp;&amp; global&lt;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).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role_id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           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== old(global&lt;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&gt;(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addr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).</a:t>
            </a:r>
            <a:r>
              <a:rPr lang="en-US" sz="3200" dirty="0" err="1">
                <a:highlight>
                  <a:srgbClr val="FFFF00"/>
                </a:highlight>
                <a:latin typeface="Courier" pitchFamily="2" charset="0"/>
              </a:rPr>
              <a:t>role_id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B2DF6-369B-D247-98B3-77A093117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4B996-45D7-5940-8E97-167FBD7810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71855-6238-BA49-AC47-3607A658023A}"/>
              </a:ext>
            </a:extLst>
          </p:cNvPr>
          <p:cNvSpPr txBox="1"/>
          <p:nvPr/>
        </p:nvSpPr>
        <p:spPr>
          <a:xfrm>
            <a:off x="16536130" y="7662382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564B66-6DE7-324B-8981-AB0345F0CB04}"/>
              </a:ext>
            </a:extLst>
          </p:cNvPr>
          <p:cNvSpPr/>
          <p:nvPr/>
        </p:nvSpPr>
        <p:spPr>
          <a:xfrm>
            <a:off x="15227564" y="6716581"/>
            <a:ext cx="3119324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F0560-5A78-3E4C-AF45-4412C5E9DAF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6787226" y="5721243"/>
            <a:ext cx="1869308" cy="995338"/>
          </a:xfrm>
          <a:prstGeom prst="straightConnector1">
            <a:avLst/>
          </a:prstGeom>
          <a:solidFill>
            <a:srgbClr val="38288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DF914D-14F2-7A46-BFE4-ED8D455DC35A}"/>
              </a:ext>
            </a:extLst>
          </p:cNvPr>
          <p:cNvCxnSpPr>
            <a:cxnSpLocks/>
          </p:cNvCxnSpPr>
          <p:nvPr/>
        </p:nvCxnSpPr>
        <p:spPr>
          <a:xfrm flipH="1">
            <a:off x="16772427" y="5744162"/>
            <a:ext cx="1903027" cy="972419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D64A7-2DF1-8948-B84C-49EDD2541837}"/>
              </a:ext>
            </a:extLst>
          </p:cNvPr>
          <p:cNvGrpSpPr/>
          <p:nvPr/>
        </p:nvGrpSpPr>
        <p:grpSpPr>
          <a:xfrm>
            <a:off x="15391993" y="4013200"/>
            <a:ext cx="7838948" cy="1842796"/>
            <a:chOff x="3572664" y="3840127"/>
            <a:chExt cx="7838948" cy="1842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2DDA34-47A6-0E4E-9A2B-448A6825755E}"/>
                </a:ext>
              </a:extLst>
            </p:cNvPr>
            <p:cNvSpPr/>
            <p:nvPr/>
          </p:nvSpPr>
          <p:spPr>
            <a:xfrm>
              <a:off x="8504782" y="5140393"/>
              <a:ext cx="1974306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0x11BA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CE2B93-82B0-504F-90A8-FAF3E7C6A776}"/>
                </a:ext>
              </a:extLst>
            </p:cNvPr>
            <p:cNvSpPr/>
            <p:nvPr/>
          </p:nvSpPr>
          <p:spPr>
            <a:xfrm>
              <a:off x="3572664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D39F0-ABB9-4349-A79D-1C30F2A19A0A}"/>
                </a:ext>
              </a:extLst>
            </p:cNvPr>
            <p:cNvSpPr/>
            <p:nvPr/>
          </p:nvSpPr>
          <p:spPr>
            <a:xfrm>
              <a:off x="4953098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415995-FE5D-494E-85EE-A2CC2906F217}"/>
                </a:ext>
              </a:extLst>
            </p:cNvPr>
            <p:cNvSpPr/>
            <p:nvPr/>
          </p:nvSpPr>
          <p:spPr>
            <a:xfrm>
              <a:off x="6333532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7FBFE4-C9BB-324D-AB45-7C3877D09DBE}"/>
                </a:ext>
              </a:extLst>
            </p:cNvPr>
            <p:cNvSpPr txBox="1"/>
            <p:nvPr/>
          </p:nvSpPr>
          <p:spPr>
            <a:xfrm>
              <a:off x="7585726" y="4999659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C3783D-1F5E-3F4A-A6E4-AEB795A91FE6}"/>
                </a:ext>
              </a:extLst>
            </p:cNvPr>
            <p:cNvSpPr txBox="1"/>
            <p:nvPr/>
          </p:nvSpPr>
          <p:spPr>
            <a:xfrm>
              <a:off x="6066646" y="3840127"/>
              <a:ext cx="2322574" cy="59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addresses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4B6671-B7D5-404F-B0D2-3652FC64CCA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130360" y="4395971"/>
              <a:ext cx="2086036" cy="7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B0DD53-6ECD-CF48-90DB-EE7B19B91B7A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5510794" y="4445519"/>
              <a:ext cx="984612" cy="694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CAA72A-E0C2-3B47-A2BB-1704D5D439E1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01" y="4413705"/>
              <a:ext cx="0" cy="72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8EBE30-3F14-4241-8C77-F470918394D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8123704" y="4426461"/>
              <a:ext cx="1368232" cy="713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DACDE9-CC2D-314C-A53C-3B34F08DB1FE}"/>
                </a:ext>
              </a:extLst>
            </p:cNvPr>
            <p:cNvSpPr txBox="1"/>
            <p:nvPr/>
          </p:nvSpPr>
          <p:spPr>
            <a:xfrm>
              <a:off x="10618692" y="4973151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8C87E72-4FB0-D44C-964E-D280C974C33C}"/>
              </a:ext>
            </a:extLst>
          </p:cNvPr>
          <p:cNvSpPr/>
          <p:nvPr/>
        </p:nvSpPr>
        <p:spPr>
          <a:xfrm>
            <a:off x="19435106" y="6679227"/>
            <a:ext cx="3550066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RoleId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7F20BC-3F04-CC4C-8AB3-E20BA9A59ACB}"/>
              </a:ext>
            </a:extLst>
          </p:cNvPr>
          <p:cNvCxnSpPr>
            <a:cxnSpLocks/>
          </p:cNvCxnSpPr>
          <p:nvPr/>
        </p:nvCxnSpPr>
        <p:spPr>
          <a:xfrm flipV="1">
            <a:off x="21311264" y="7680862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18779CDB-A972-A745-8DFA-218DC6DE10C1}"/>
              </a:ext>
            </a:extLst>
          </p:cNvPr>
          <p:cNvSpPr/>
          <p:nvPr/>
        </p:nvSpPr>
        <p:spPr>
          <a:xfrm>
            <a:off x="20050996" y="8420935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Role_id</a:t>
            </a:r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: u64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5CBF56-DF60-D44B-AF6C-EF177D38F9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8710556" y="5744162"/>
            <a:ext cx="2614175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9E7301-7FEC-CD4E-B87D-79569297FFD4}"/>
              </a:ext>
            </a:extLst>
          </p:cNvPr>
          <p:cNvSpPr txBox="1"/>
          <p:nvPr/>
        </p:nvSpPr>
        <p:spPr>
          <a:xfrm>
            <a:off x="18510309" y="5929446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D1CC5-85A5-6547-85A8-512124317AB9}"/>
              </a:ext>
            </a:extLst>
          </p:cNvPr>
          <p:cNvSpPr txBox="1"/>
          <p:nvPr/>
        </p:nvSpPr>
        <p:spPr>
          <a:xfrm>
            <a:off x="21311264" y="5936783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1488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4" grpId="0" animBg="1"/>
      <p:bldP spid="26" grpId="0" animBg="1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Outline of the talk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Background</a:t>
            </a:r>
          </a:p>
          <a:p>
            <a:pPr>
              <a:buNone/>
            </a:pPr>
            <a:r>
              <a:rPr lang="en-US" dirty="0"/>
              <a:t>Move Prover</a:t>
            </a:r>
          </a:p>
          <a:p>
            <a:pPr>
              <a:buNone/>
            </a:pPr>
            <a:r>
              <a:rPr lang="en-US" dirty="0"/>
              <a:t>Using the Prover</a:t>
            </a:r>
          </a:p>
          <a:p>
            <a:pPr>
              <a:buNone/>
            </a:pPr>
            <a:r>
              <a:rPr lang="en-US" b="1" dirty="0"/>
              <a:t>Memory Model</a:t>
            </a:r>
          </a:p>
          <a:p>
            <a:pPr>
              <a:buNone/>
            </a:pPr>
            <a:r>
              <a:rPr lang="en-US" dirty="0"/>
              <a:t>Concluding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4F8B-9074-554F-BA4E-AF43303C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61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78C4FF-A6B3-0442-8C48-F20AFEF1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and memory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7F756-3BB9-224D-96E0-2B8A9834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Aliasing of memory references creates major efficiency challenges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Reasoning about memory updates requires considering whether  runtime memory locations are the same or distinct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There is often a combinatorial explosion of possible aliasing relationships</a:t>
            </a:r>
          </a:p>
          <a:p>
            <a:pPr lvl="1"/>
            <a:r>
              <a:rPr lang="en-US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E.g., if memories are modeled as arrays, deeply nested array store expressions expand out to massive if-then-else trees covering all possibilities of location pairs equal and distinct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E863C-903D-1E4F-9871-7FBF7B5B43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9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CF9E-5CBC-EC4A-AF33-FB85293A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avoids aliasing!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86CF-035A-B447-A07D-3CA4F231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is tree-structured (records of records of records …)</a:t>
            </a:r>
          </a:p>
          <a:p>
            <a:r>
              <a:rPr lang="en-US" dirty="0"/>
              <a:t>References into memory (pointers to subtrees) can only be stored on the stack (local variables or parameters)</a:t>
            </a:r>
          </a:p>
          <a:p>
            <a:r>
              <a:rPr lang="en-US" dirty="0"/>
              <a:t>Static borrow-checker strictly forbids combinations of references that result in aliasing</a:t>
            </a:r>
          </a:p>
          <a:p>
            <a:pPr lvl="1"/>
            <a:r>
              <a:rPr lang="en-US" dirty="0"/>
              <a:t>Essentially, copy semantics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C38E-139A-D446-B2CD-4786C665C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9248-2569-2A41-AF3C-C7D31C810B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D8705B-125A-B746-893E-6FF1B0E2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reference as copy-in/copy-out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0BD80-0B48-EA41-965F-554358C535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39EED7A-E93C-FD45-820B-2A16B6C539C5}"/>
              </a:ext>
            </a:extLst>
          </p:cNvPr>
          <p:cNvSpPr/>
          <p:nvPr/>
        </p:nvSpPr>
        <p:spPr>
          <a:xfrm>
            <a:off x="6107723" y="7983414"/>
            <a:ext cx="1899138" cy="1899138"/>
          </a:xfrm>
          <a:prstGeom prst="triangle">
            <a:avLst/>
          </a:prstGeom>
          <a:noFill/>
          <a:ln w="38100" cap="flat">
            <a:solidFill>
              <a:srgbClr val="671F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D486D6F-B146-3C41-BD07-8FDB14BBCB3A}"/>
              </a:ext>
            </a:extLst>
          </p:cNvPr>
          <p:cNvSpPr/>
          <p:nvPr/>
        </p:nvSpPr>
        <p:spPr>
          <a:xfrm>
            <a:off x="4548554" y="5251937"/>
            <a:ext cx="5017477" cy="4618892"/>
          </a:xfrm>
          <a:prstGeom prst="triangle">
            <a:avLst/>
          </a:prstGeom>
          <a:noFill/>
          <a:ln w="38100" cap="flat">
            <a:solidFill>
              <a:srgbClr val="671F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CC56300B-AB43-B146-8E10-0E19BC2B482D}"/>
              </a:ext>
            </a:extLst>
          </p:cNvPr>
          <p:cNvSpPr/>
          <p:nvPr/>
        </p:nvSpPr>
        <p:spPr>
          <a:xfrm>
            <a:off x="17162587" y="5052640"/>
            <a:ext cx="1899138" cy="1899138"/>
          </a:xfrm>
          <a:prstGeom prst="triangle">
            <a:avLst/>
          </a:prstGeom>
          <a:noFill/>
          <a:ln w="38100" cap="flat">
            <a:solidFill>
              <a:srgbClr val="671F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2411878-FD6C-9945-97EB-30760885A211}"/>
              </a:ext>
            </a:extLst>
          </p:cNvPr>
          <p:cNvSpPr/>
          <p:nvPr/>
        </p:nvSpPr>
        <p:spPr>
          <a:xfrm>
            <a:off x="17162587" y="8721963"/>
            <a:ext cx="1899138" cy="1899138"/>
          </a:xfrm>
          <a:prstGeom prst="triangle">
            <a:avLst/>
          </a:prstGeom>
          <a:noFill/>
          <a:ln w="38100" cap="flat">
            <a:solidFill>
              <a:srgbClr val="671FE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8431C-64E1-8940-BFA4-E81380EB594F}"/>
              </a:ext>
            </a:extLst>
          </p:cNvPr>
          <p:cNvSpPr txBox="1"/>
          <p:nvPr/>
        </p:nvSpPr>
        <p:spPr>
          <a:xfrm>
            <a:off x="5752032" y="4642688"/>
            <a:ext cx="1682795" cy="49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</a:t>
            </a:r>
            <a:r>
              <a:rPr kumimoji="0" lang="en-US" sz="3600" b="0" i="0" u="none" strike="noStrike" cap="none" spc="0" normalizeH="0" baseline="-2500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83D20-C01A-0E4A-94CC-B393016A09AB}"/>
              </a:ext>
            </a:extLst>
          </p:cNvPr>
          <p:cNvSpPr txBox="1"/>
          <p:nvPr/>
        </p:nvSpPr>
        <p:spPr>
          <a:xfrm>
            <a:off x="1230923" y="7192895"/>
            <a:ext cx="3890995" cy="49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Reference &amp;mut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</a:t>
            </a:r>
            <a:r>
              <a:rPr lang="en-US" sz="3600" baseline="-25000" dirty="0"/>
              <a:t>2</a:t>
            </a:r>
            <a:endParaRPr kumimoji="0" lang="en-US" sz="3600" b="0" i="0" u="none" strike="noStrike" cap="none" spc="0" normalizeH="0" baseline="-2500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0705A-2688-5C4B-BFB3-2EAE2126997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21918" y="7442194"/>
            <a:ext cx="1771251" cy="54122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4DB53-FE31-5642-9309-3E337DAD5F1D}"/>
              </a:ext>
            </a:extLst>
          </p:cNvPr>
          <p:cNvSpPr txBox="1"/>
          <p:nvPr/>
        </p:nvSpPr>
        <p:spPr>
          <a:xfrm>
            <a:off x="14278784" y="3381645"/>
            <a:ext cx="2883803" cy="623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(&amp;mut r, …)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14DD2-5158-954C-ABC7-01EB992A8878}"/>
              </a:ext>
            </a:extLst>
          </p:cNvPr>
          <p:cNvSpPr/>
          <p:nvPr/>
        </p:nvSpPr>
        <p:spPr>
          <a:xfrm>
            <a:off x="14442831" y="4032738"/>
            <a:ext cx="7127631" cy="7831016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267A0-B269-4E49-B39E-84F819C72717}"/>
              </a:ext>
            </a:extLst>
          </p:cNvPr>
          <p:cNvSpPr txBox="1"/>
          <p:nvPr/>
        </p:nvSpPr>
        <p:spPr>
          <a:xfrm>
            <a:off x="9788502" y="5448211"/>
            <a:ext cx="501747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Copy in referenced subtree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B9DF7-4138-2640-8E94-A3C904CA4DDF}"/>
              </a:ext>
            </a:extLst>
          </p:cNvPr>
          <p:cNvSpPr txBox="1"/>
          <p:nvPr/>
        </p:nvSpPr>
        <p:spPr>
          <a:xfrm>
            <a:off x="6215894" y="8917778"/>
            <a:ext cx="1682795" cy="49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</a:t>
            </a:r>
            <a:r>
              <a:rPr lang="en-US" sz="3600" baseline="-25000" dirty="0"/>
              <a:t>2</a:t>
            </a:r>
            <a:endParaRPr kumimoji="0" lang="en-US" sz="3600" b="0" i="0" u="none" strike="noStrike" cap="none" spc="0" normalizeH="0" baseline="-2500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621EB-AD23-C64A-B747-469502830A3E}"/>
              </a:ext>
            </a:extLst>
          </p:cNvPr>
          <p:cNvSpPr txBox="1"/>
          <p:nvPr/>
        </p:nvSpPr>
        <p:spPr>
          <a:xfrm>
            <a:off x="17303262" y="5852788"/>
            <a:ext cx="1682795" cy="49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</a:t>
            </a:r>
            <a:r>
              <a:rPr lang="en-US" sz="3600" baseline="-25000" dirty="0"/>
              <a:t>2</a:t>
            </a:r>
            <a:endParaRPr kumimoji="0" lang="en-US" sz="3600" b="0" i="0" u="none" strike="noStrike" cap="none" spc="0" normalizeH="0" baseline="-2500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D806AC-42F1-7047-AE9F-682677156208}"/>
              </a:ext>
            </a:extLst>
          </p:cNvPr>
          <p:cNvSpPr txBox="1"/>
          <p:nvPr/>
        </p:nvSpPr>
        <p:spPr>
          <a:xfrm>
            <a:off x="17270758" y="9621530"/>
            <a:ext cx="1682795" cy="498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t</a:t>
            </a:r>
            <a:r>
              <a:rPr lang="en-US" sz="3600" baseline="-25000" dirty="0"/>
              <a:t>2</a:t>
            </a:r>
            <a:r>
              <a:rPr lang="en-US" sz="3600" dirty="0"/>
              <a:t>’</a:t>
            </a:r>
            <a:endParaRPr kumimoji="0" lang="en-US" sz="3600" b="0" i="0" u="none" strike="noStrike" cap="none" spc="0" normalizeH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C04D3-F9AB-8442-92CE-1F03B4B027F1}"/>
              </a:ext>
            </a:extLst>
          </p:cNvPr>
          <p:cNvCxnSpPr>
            <a:cxnSpLocks/>
          </p:cNvCxnSpPr>
          <p:nvPr/>
        </p:nvCxnSpPr>
        <p:spPr>
          <a:xfrm flipV="1">
            <a:off x="7279764" y="5028585"/>
            <a:ext cx="10662672" cy="2844178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86C2C1-982C-2043-9366-88EE3BFC3283}"/>
              </a:ext>
            </a:extLst>
          </p:cNvPr>
          <p:cNvCxnSpPr>
            <a:cxnSpLocks/>
          </p:cNvCxnSpPr>
          <p:nvPr/>
        </p:nvCxnSpPr>
        <p:spPr>
          <a:xfrm flipH="1" flipV="1">
            <a:off x="7426569" y="8265580"/>
            <a:ext cx="10369062" cy="431386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62CC93-5F42-6A4C-B8D4-E9C4E175DEEF}"/>
              </a:ext>
            </a:extLst>
          </p:cNvPr>
          <p:cNvSpPr txBox="1"/>
          <p:nvPr/>
        </p:nvSpPr>
        <p:spPr>
          <a:xfrm>
            <a:off x="9495693" y="8535785"/>
            <a:ext cx="5017477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Copy </a:t>
            </a:r>
            <a:r>
              <a:rPr lang="en-US" sz="4000" dirty="0"/>
              <a:t>modified subtree out of f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accent2">
                  <a:hueOff val="-1350000"/>
                  <a:satOff val="-92307"/>
                  <a:lumOff val="-15294"/>
                </a:schemeClr>
              </a:solidFill>
              <a:effectLst/>
              <a:uFillTx/>
              <a:latin typeface="NB International Pro Regular"/>
              <a:ea typeface="NB International Pro Regular"/>
              <a:cs typeface="NB International Pro Regular"/>
              <a:sym typeface="NB International Pro Regular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9C36BB-9DF9-1045-B0A9-8E18BE7F5C1D}"/>
              </a:ext>
            </a:extLst>
          </p:cNvPr>
          <p:cNvCxnSpPr>
            <a:cxnSpLocks/>
          </p:cNvCxnSpPr>
          <p:nvPr/>
        </p:nvCxnSpPr>
        <p:spPr>
          <a:xfrm>
            <a:off x="18112155" y="7151534"/>
            <a:ext cx="32505" cy="1329739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981032-F2F9-E341-854B-201FFF27D7D1}"/>
              </a:ext>
            </a:extLst>
          </p:cNvPr>
          <p:cNvSpPr txBox="1"/>
          <p:nvPr/>
        </p:nvSpPr>
        <p:spPr>
          <a:xfrm>
            <a:off x="18406298" y="7246980"/>
            <a:ext cx="1828802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Modify </a:t>
            </a:r>
            <a:b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</a:b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NB International Pro Regular"/>
                <a:ea typeface="NB International Pro Regular"/>
                <a:cs typeface="NB International Pro Regular"/>
                <a:sym typeface="NB International Pro Regular"/>
              </a:rPr>
              <a:t>subtree</a:t>
            </a:r>
          </a:p>
        </p:txBody>
      </p:sp>
    </p:spTree>
    <p:extLst>
      <p:ext uri="{BB962C8B-B14F-4D97-AF65-F5344CB8AC3E}">
        <p14:creationId xmlns:p14="http://schemas.microsoft.com/office/powerpoint/2010/main" val="4287897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6" grpId="0"/>
      <p:bldP spid="17" grpId="0" animBg="1"/>
      <p:bldP spid="18" grpId="0"/>
      <p:bldP spid="19" grpId="0"/>
      <p:bldP spid="21" grpId="0"/>
      <p:bldP spid="22" grpId="0"/>
      <p:bldP spid="31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5DA9-12E2-F343-B38C-F64746F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Prover Memory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A92D-061A-8E4A-8682-109505411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Eliminates combinatorial explosion of aliasing possibilities</a:t>
            </a:r>
          </a:p>
          <a:p>
            <a:pPr lvl="1"/>
            <a:r>
              <a:rPr lang="en-US" dirty="0"/>
              <a:t>Greatly simplifies “framing” – avoids need to specify memory that functions do not change</a:t>
            </a:r>
          </a:p>
          <a:p>
            <a:pPr lvl="1"/>
            <a:r>
              <a:rPr lang="en-US" dirty="0"/>
              <a:t>Convenience of imperative programming with (some of) the advantages of functional programming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A39E-55A4-A24E-B9C0-56415AB4C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B1D3-9819-634B-AF71-5C06F62193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1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Outline of the talk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Background</a:t>
            </a:r>
          </a:p>
          <a:p>
            <a:pPr>
              <a:buNone/>
            </a:pPr>
            <a:r>
              <a:rPr lang="en-US" dirty="0"/>
              <a:t>Move Prover</a:t>
            </a:r>
          </a:p>
          <a:p>
            <a:pPr>
              <a:buNone/>
            </a:pPr>
            <a:r>
              <a:rPr lang="en-US" dirty="0"/>
              <a:t>Using the Prover</a:t>
            </a:r>
          </a:p>
          <a:p>
            <a:pPr>
              <a:buNone/>
            </a:pPr>
            <a:r>
              <a:rPr lang="en-US" dirty="0"/>
              <a:t>Memory Model</a:t>
            </a:r>
          </a:p>
          <a:p>
            <a:pPr>
              <a:buNone/>
            </a:pPr>
            <a:r>
              <a:rPr lang="en-US" b="1" dirty="0"/>
              <a:t>Concluding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04F8B-9074-554F-BA4E-AF43303C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56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1219200"/>
            <a:ext cx="21374498" cy="1765300"/>
          </a:xfrm>
        </p:spPr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The Need for High Assurance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51" y="3343175"/>
            <a:ext cx="21374498" cy="9164043"/>
          </a:xfrm>
        </p:spPr>
        <p:txBody>
          <a:bodyPr/>
          <a:lstStyle/>
          <a:p>
            <a:r>
              <a:rPr lang="en-US" sz="4400" b="1" dirty="0"/>
              <a:t>A high-assurance system is one designed to have have low likelihood of major failure</a:t>
            </a:r>
          </a:p>
          <a:p>
            <a:r>
              <a:rPr lang="en-US" sz="4400" dirty="0"/>
              <a:t>Blockchains should be high assurance systems</a:t>
            </a:r>
          </a:p>
          <a:p>
            <a:pPr marL="571500" indent="-571500"/>
            <a:r>
              <a:rPr lang="en-US" dirty="0"/>
              <a:t>Large assets are at stake</a:t>
            </a:r>
          </a:p>
          <a:p>
            <a:pPr marL="571500" indent="-571500"/>
            <a:r>
              <a:rPr lang="en-US" dirty="0"/>
              <a:t>Transactions are irreversible(-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marL="571500" indent="-571500"/>
            <a:r>
              <a:rPr lang="en-US" dirty="0"/>
              <a:t>May be targeted by highly motivated, well-resourced adversaries</a:t>
            </a:r>
          </a:p>
          <a:p>
            <a:pPr marL="571500" indent="-571500"/>
            <a:r>
              <a:rPr lang="en-US" dirty="0"/>
              <a:t>Already: hundreds of millions of dollars in losses from bugs on other blockchains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20A3F-C401-AE41-A8F3-1F57FC623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0894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8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EDB5-74FE-5C42-88A9-3291CAC6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71BFF"/>
                </a:solidFill>
              </a:rPr>
              <a:t>Similar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887D-6597-9E40-B198-04643007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lvl="1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Similarities: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Smart contracts/blockchain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SMT-based</a:t>
            </a:r>
          </a:p>
          <a:p>
            <a:pPr marL="444500" lvl="1" indent="0">
              <a:buNone/>
            </a:pPr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  <a:sym typeface="Wingdings" pitchFamily="2" charset="2"/>
            </a:endParaRPr>
          </a:p>
          <a:p>
            <a:pPr marL="4445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VeriSol</a:t>
            </a: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 – Microsoft Research</a:t>
            </a:r>
          </a:p>
          <a:p>
            <a:pPr marL="4445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Solc</a:t>
            </a: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-Verify – SRI</a:t>
            </a:r>
          </a:p>
          <a:p>
            <a:pPr marL="4445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Certora</a:t>
            </a: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 – startup with proprietary technology</a:t>
            </a:r>
          </a:p>
          <a:p>
            <a:pPr marL="444500" lvl="1" indent="0">
              <a:buNone/>
            </a:pPr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  <a:sym typeface="Wingdings" pitchFamily="2" charset="2"/>
            </a:endParaRPr>
          </a:p>
          <a:p>
            <a:pPr marL="444500" lvl="1" indent="0">
              <a:buNone/>
            </a:pPr>
            <a:r>
              <a:rPr lang="en-US" b="1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Difference:</a:t>
            </a: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  <a:sym typeface="Wingdings" pitchFamily="2" charset="2"/>
              </a:rPr>
              <a:t>  Based on Solidity and Ethereum (Issues in Solidity are very different from Move)</a:t>
            </a:r>
          </a:p>
          <a:p>
            <a:pPr marL="444500" lvl="1" indent="0">
              <a:buNone/>
            </a:pPr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3370-CB55-E248-A8C6-E2B8BD9C07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7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B48-CF1C-1E42-B4E3-D7B3A45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Current 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9EA3-3A26-8B48-8730-8D429C4B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Extensive </a:t>
            </a:r>
            <a:r>
              <a:rPr lang="en-US" dirty="0"/>
              <a:t>specifications for the Move standard library</a:t>
            </a:r>
          </a:p>
          <a:p>
            <a:pPr lvl="1"/>
            <a:r>
              <a:rPr lang="en-US" dirty="0"/>
              <a:t>Specified and verified all of the access control requirements documented  in the “DIP-2” document (in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Specifications refer back to specific DIP-2 requirements</a:t>
            </a:r>
          </a:p>
          <a:p>
            <a:pPr lvl="1"/>
            <a:r>
              <a:rPr lang="en-US" dirty="0"/>
              <a:t>Specified and verified documented abort conditions in transaction scripts</a:t>
            </a:r>
          </a:p>
          <a:p>
            <a:pPr lvl="1"/>
            <a:r>
              <a:rPr lang="en-US" dirty="0"/>
              <a:t>Many other properties</a:t>
            </a:r>
          </a:p>
          <a:p>
            <a:r>
              <a:rPr lang="en-US" dirty="0"/>
              <a:t>All specifications verify automatically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30 secs or less per module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Formal verification is automatically run in continuous integration</a:t>
            </a:r>
          </a:p>
          <a:p>
            <a:r>
              <a:rPr lang="en-US" dirty="0"/>
              <a:t>Diem Framework, standard library + specifications in </a:t>
            </a:r>
            <a:r>
              <a:rPr lang="en-US" dirty="0" err="1"/>
              <a:t>github.com</a:t>
            </a:r>
            <a:r>
              <a:rPr lang="en-US" dirty="0"/>
              <a:t>/diem/diem</a:t>
            </a:r>
          </a:p>
          <a:p>
            <a:r>
              <a:rPr lang="en-US" dirty="0"/>
              <a:t>Move prover source code &amp; documentation </a:t>
            </a:r>
            <a:r>
              <a:rPr lang="en-US" dirty="0" err="1"/>
              <a:t>github.com</a:t>
            </a:r>
            <a:r>
              <a:rPr lang="en-US" dirty="0"/>
              <a:t>/diem/move</a:t>
            </a:r>
          </a:p>
          <a:p>
            <a:pPr lvl="1"/>
            <a:r>
              <a:rPr lang="en-US" dirty="0"/>
              <a:t>Not yet supported for general use (maybe next year)</a:t>
            </a:r>
          </a:p>
          <a:p>
            <a:pPr lvl="1"/>
            <a:r>
              <a:rPr lang="en-US" dirty="0"/>
              <a:t>Rapidly evolving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7EA90-FB75-3747-9735-9E3BE2A7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4FE28-CE95-E842-A29E-C0774E8FD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1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B48-CF1C-1E42-B4E3-D7B3A457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Next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9EA3-3A26-8B48-8730-8D429C4B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Next challenge:  minimize cost, maximize benefit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Reduce need for “boilerplate” specifications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Better debugging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Tools for specification correctness &amp; completeness</a:t>
            </a:r>
          </a:p>
          <a:p>
            <a:pPr marL="571500" indent="-571500"/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Many other improvements</a:t>
            </a:r>
          </a:p>
          <a:p>
            <a:pPr marL="571500" indent="-571500"/>
            <a:endParaRPr lang="en-US" dirty="0">
              <a:solidFill>
                <a:schemeClr val="tx1"/>
              </a:solidFill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7EA90-FB75-3747-9735-9E3BE2A7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4FE28-CE95-E842-A29E-C0774E8FD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9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71E8-38D3-47B8-83D2-09ADD29F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71B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4A1C-A3FE-44E5-AE03-77D13A8A5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Move programs (smart contracts) hit the sweet spot for formal verification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	Impacts of bugs can be bad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	Move programs are relatively simple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Starting with a clean slate makes the problem easier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Approach is highly automated Floyd/Hoare verification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Move and the Diem blockchain create some unique issues &amp; opportunities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5F48E-2098-274E-9890-F5A4AB5055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2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F105D44F-00DF-FC4F-A717-59DFCD1BD24C}"/>
              </a:ext>
            </a:extLst>
          </p:cNvPr>
          <p:cNvSpPr/>
          <p:nvPr/>
        </p:nvSpPr>
        <p:spPr>
          <a:xfrm>
            <a:off x="5524500" y="3937324"/>
            <a:ext cx="1333500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>
              <a:lnSpc>
                <a:spcPct val="80000"/>
              </a:lnSpc>
              <a:defRPr sz="9000" b="1">
                <a:solidFill>
                  <a:schemeClr val="accent6">
                    <a:hueOff val="8390226"/>
                    <a:lumOff val="24509"/>
                  </a:schemeClr>
                </a:solidFill>
                <a:latin typeface="Circular Pro"/>
                <a:ea typeface="Circular Pro"/>
                <a:cs typeface="Circular Pro"/>
                <a:sym typeface="Circular Pro"/>
              </a:defRPr>
            </a:lvl1pPr>
          </a:lstStyle>
          <a:p>
            <a:r>
              <a:rPr lang="en-US" b="0" dirty="0"/>
              <a:t>Thank you</a:t>
            </a:r>
            <a:endParaRPr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84B4FF-A55B-7447-95CF-D174D14F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4" y="10404615"/>
            <a:ext cx="4106672" cy="200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DFB44-2193-E448-86CC-49E1AC4D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20DF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  <a:sym typeface="Inter"/>
              </a:rPr>
              <a:t>The Move Prover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90CD-5C4C-C14D-99DA-F4208E5E7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The Move Prover is a formal verification tool for “smart contracts” on the Diem blockchain</a:t>
            </a:r>
          </a:p>
          <a:p>
            <a:pPr marL="571500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It’s a “work in progress” </a:t>
            </a:r>
          </a:p>
          <a:p>
            <a:pPr marL="571500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I will treat as an engineering project, not focus on research results</a:t>
            </a:r>
          </a:p>
          <a:p>
            <a:pPr marL="571500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100% open-source:  </a:t>
            </a:r>
            <a:r>
              <a:rPr lang="en-US" dirty="0">
                <a:hlinkClick r:id="rId2"/>
              </a:rPr>
              <a:t>https://github.com/diem/move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https://github.com/diem/diem</a:t>
            </a:r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  <a:p>
            <a:pPr marL="571500" indent="-571500"/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  <a:p>
            <a:pPr marL="571500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Aspirations:</a:t>
            </a:r>
          </a:p>
          <a:p>
            <a:pPr marL="1524000" lvl="1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Allow complete specification of functional properties of smart contracts</a:t>
            </a:r>
          </a:p>
          <a:p>
            <a:pPr marL="1524000" lvl="1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Enable fully automatic verification that implementations meet specifications</a:t>
            </a:r>
          </a:p>
          <a:p>
            <a:pPr marL="1524000" lvl="1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Run only a little slower than a compiler</a:t>
            </a:r>
          </a:p>
          <a:p>
            <a:pPr marL="1524000" lvl="1" indent="-571500"/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Can re-verify after every change (interactively and in continuous integration).</a:t>
            </a:r>
          </a:p>
          <a:p>
            <a:pPr marL="1524000" lvl="1" indent="-571500"/>
            <a:endParaRPr lang="en-US" dirty="0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175E-EBDB-C34D-8B02-4EE3C88294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71924"/>
          </a:xfrm>
        </p:spPr>
        <p:txBody>
          <a:bodyPr/>
          <a:lstStyle/>
          <a:p>
            <a:fld id="{86CB4B4D-7CA3-9044-876B-883B54F8677D}" type="slidenum">
              <a:rPr lang="en-US" smtClean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4</a:t>
            </a:fld>
            <a:endParaRPr lang="en-US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9179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1219200"/>
            <a:ext cx="21374498" cy="1765300"/>
          </a:xfrm>
        </p:spPr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Keys to success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51" y="3343175"/>
            <a:ext cx="21374498" cy="9164043"/>
          </a:xfrm>
        </p:spPr>
        <p:txBody>
          <a:bodyPr>
            <a:normAutofit/>
          </a:bodyPr>
          <a:lstStyle/>
          <a:p>
            <a:r>
              <a:rPr lang="en-US" sz="4400" dirty="0"/>
              <a:t>We’re starting with a clean slate</a:t>
            </a:r>
          </a:p>
          <a:p>
            <a:endParaRPr lang="en-US" sz="4400" dirty="0"/>
          </a:p>
          <a:p>
            <a:r>
              <a:rPr lang="en-US" sz="4400" dirty="0"/>
              <a:t>Trying to avoid problems with verifying traditional software</a:t>
            </a:r>
          </a:p>
          <a:p>
            <a:pPr marL="571500" indent="-571500"/>
            <a:r>
              <a:rPr lang="en-US" dirty="0"/>
              <a:t>Programming languages are too complex and ill-defined</a:t>
            </a:r>
          </a:p>
          <a:p>
            <a:pPr marL="571500" indent="-571500"/>
            <a:r>
              <a:rPr lang="en-US" dirty="0"/>
              <a:t>After-the-fact verification</a:t>
            </a:r>
          </a:p>
          <a:p>
            <a:pPr marL="571500" indent="-571500"/>
            <a:r>
              <a:rPr lang="en-US" dirty="0"/>
              <a:t>Lack of concern about bugs (even when they should).</a:t>
            </a:r>
          </a:p>
          <a:p>
            <a:endParaRPr lang="en-US" dirty="0"/>
          </a:p>
          <a:p>
            <a:pPr algn="ctr"/>
            <a:r>
              <a:rPr lang="en-US" sz="4400" dirty="0"/>
              <a:t>We are co-designing tools, programming style, verification methodology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229226-7503-8048-8BA2-3386FAFF1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0894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9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46F5-BFB0-E946-9004-C6803328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Our view of a blockchain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DE4CA9-355A-3441-9EBF-56B08E4A95D9}"/>
              </a:ext>
            </a:extLst>
          </p:cNvPr>
          <p:cNvSpPr/>
          <p:nvPr/>
        </p:nvSpPr>
        <p:spPr>
          <a:xfrm>
            <a:off x="707187" y="3750253"/>
            <a:ext cx="2117559" cy="1232015"/>
          </a:xfrm>
          <a:prstGeom prst="ellipse">
            <a:avLst/>
          </a:prstGeom>
          <a:noFill/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aseline="-25000" dirty="0">
                <a:solidFill>
                  <a:schemeClr val="tx1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Genesis</a:t>
            </a:r>
          </a:p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-2500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State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C7FAB9-211B-D14D-AB5E-CBB72D9798EC}"/>
              </a:ext>
            </a:extLst>
          </p:cNvPr>
          <p:cNvSpPr/>
          <p:nvPr/>
        </p:nvSpPr>
        <p:spPr>
          <a:xfrm>
            <a:off x="5287209" y="4027237"/>
            <a:ext cx="1419727" cy="678041"/>
          </a:xfrm>
          <a:prstGeom prst="ellipse">
            <a:avLst/>
          </a:prstGeom>
          <a:noFill/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 dirty="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A971E6-E9EF-4240-BAFA-B02E54477E8E}"/>
              </a:ext>
            </a:extLst>
          </p:cNvPr>
          <p:cNvSpPr/>
          <p:nvPr/>
        </p:nvSpPr>
        <p:spPr>
          <a:xfrm>
            <a:off x="14359018" y="4027239"/>
            <a:ext cx="1419727" cy="678041"/>
          </a:xfrm>
          <a:prstGeom prst="ellipse">
            <a:avLst/>
          </a:prstGeom>
          <a:noFill/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 dirty="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4B8E3A-F147-0241-8351-9A6AED103667}"/>
              </a:ext>
            </a:extLst>
          </p:cNvPr>
          <p:cNvSpPr/>
          <p:nvPr/>
        </p:nvSpPr>
        <p:spPr>
          <a:xfrm>
            <a:off x="18241208" y="4060935"/>
            <a:ext cx="1419727" cy="678041"/>
          </a:xfrm>
          <a:prstGeom prst="ellipse">
            <a:avLst/>
          </a:prstGeom>
          <a:noFill/>
          <a:ln w="50800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 dirty="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AC89A5-045D-7C47-90B8-B651F5A6152F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2824746" y="4366258"/>
            <a:ext cx="2462463" cy="3"/>
          </a:xfrm>
          <a:prstGeom prst="straightConnector1">
            <a:avLst/>
          </a:prstGeom>
          <a:noFill/>
          <a:ln w="50800" cap="rnd">
            <a:solidFill>
              <a:schemeClr val="accent1">
                <a:hueOff val="3994467"/>
                <a:satOff val="2533"/>
                <a:lumOff val="85091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FF701-CC67-0D48-9712-FB009802DB89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824746" y="4366261"/>
            <a:ext cx="2462463" cy="0"/>
          </a:xfrm>
          <a:prstGeom prst="straightConnector1">
            <a:avLst/>
          </a:prstGeom>
          <a:noFill/>
          <a:ln w="50800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8B56D3-E15E-7E4A-95B7-C9A270EDA938}"/>
              </a:ext>
            </a:extLst>
          </p:cNvPr>
          <p:cNvCxnSpPr>
            <a:cxnSpLocks/>
          </p:cNvCxnSpPr>
          <p:nvPr/>
        </p:nvCxnSpPr>
        <p:spPr>
          <a:xfrm>
            <a:off x="6706936" y="4366258"/>
            <a:ext cx="1556085" cy="0"/>
          </a:xfrm>
          <a:prstGeom prst="straightConnector1">
            <a:avLst/>
          </a:prstGeom>
          <a:noFill/>
          <a:ln w="50800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142515-4368-174A-A24F-5D4B2FF4CAA1}"/>
              </a:ext>
            </a:extLst>
          </p:cNvPr>
          <p:cNvCxnSpPr>
            <a:cxnSpLocks/>
          </p:cNvCxnSpPr>
          <p:nvPr/>
        </p:nvCxnSpPr>
        <p:spPr>
          <a:xfrm>
            <a:off x="12802933" y="4328160"/>
            <a:ext cx="1556085" cy="0"/>
          </a:xfrm>
          <a:prstGeom prst="straightConnector1">
            <a:avLst/>
          </a:prstGeom>
          <a:noFill/>
          <a:ln w="50800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93A8F1-3B58-C64F-8F6C-05C3B062BC44}"/>
              </a:ext>
            </a:extLst>
          </p:cNvPr>
          <p:cNvCxnSpPr>
            <a:cxnSpLocks/>
          </p:cNvCxnSpPr>
          <p:nvPr/>
        </p:nvCxnSpPr>
        <p:spPr>
          <a:xfrm>
            <a:off x="15778745" y="4374280"/>
            <a:ext cx="2462463" cy="0"/>
          </a:xfrm>
          <a:prstGeom prst="straightConnector1">
            <a:avLst/>
          </a:prstGeom>
          <a:noFill/>
          <a:ln w="50800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6F06FE6-4A5E-5A41-A1D3-8991CD045819}"/>
              </a:ext>
            </a:extLst>
          </p:cNvPr>
          <p:cNvSpPr/>
          <p:nvPr/>
        </p:nvSpPr>
        <p:spPr>
          <a:xfrm>
            <a:off x="9841328" y="4027237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AA9361-BB5B-7E47-9A2E-1C66CD239AB8}"/>
              </a:ext>
            </a:extLst>
          </p:cNvPr>
          <p:cNvSpPr/>
          <p:nvPr/>
        </p:nvSpPr>
        <p:spPr>
          <a:xfrm>
            <a:off x="10502318" y="4027234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890D2A-3B0D-9C46-ACD6-5BEE32A6EF91}"/>
              </a:ext>
            </a:extLst>
          </p:cNvPr>
          <p:cNvSpPr/>
          <p:nvPr/>
        </p:nvSpPr>
        <p:spPr>
          <a:xfrm>
            <a:off x="11163307" y="4027235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F0191-DE28-F14A-A0D6-87A405D1D865}"/>
              </a:ext>
            </a:extLst>
          </p:cNvPr>
          <p:cNvSpPr txBox="1"/>
          <p:nvPr/>
        </p:nvSpPr>
        <p:spPr>
          <a:xfrm>
            <a:off x="2654276" y="4679082"/>
            <a:ext cx="271388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91425F-D3E7-F447-9B81-255FB7130B2D}"/>
              </a:ext>
            </a:extLst>
          </p:cNvPr>
          <p:cNvSpPr txBox="1"/>
          <p:nvPr/>
        </p:nvSpPr>
        <p:spPr>
          <a:xfrm>
            <a:off x="6804607" y="4656805"/>
            <a:ext cx="271388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E50A39-DB00-1D4B-9E9F-6D0832F31278}"/>
              </a:ext>
            </a:extLst>
          </p:cNvPr>
          <p:cNvSpPr txBox="1"/>
          <p:nvPr/>
        </p:nvSpPr>
        <p:spPr>
          <a:xfrm>
            <a:off x="11547463" y="4656805"/>
            <a:ext cx="271388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3BB624-ECC5-7742-84C4-5856931AF045}"/>
              </a:ext>
            </a:extLst>
          </p:cNvPr>
          <p:cNvSpPr txBox="1"/>
          <p:nvPr/>
        </p:nvSpPr>
        <p:spPr>
          <a:xfrm>
            <a:off x="15639284" y="4656805"/>
            <a:ext cx="271388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D81D5D-2928-4D4C-9A21-02DD76CF3990}"/>
              </a:ext>
            </a:extLst>
          </p:cNvPr>
          <p:cNvCxnSpPr>
            <a:cxnSpLocks/>
          </p:cNvCxnSpPr>
          <p:nvPr/>
        </p:nvCxnSpPr>
        <p:spPr>
          <a:xfrm>
            <a:off x="19688436" y="4374280"/>
            <a:ext cx="2462463" cy="0"/>
          </a:xfrm>
          <a:prstGeom prst="straightConnector1">
            <a:avLst/>
          </a:prstGeom>
          <a:noFill/>
          <a:ln w="50800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D1540-6B1C-EB44-8089-FACD8C1AE23A}"/>
              </a:ext>
            </a:extLst>
          </p:cNvPr>
          <p:cNvSpPr txBox="1"/>
          <p:nvPr/>
        </p:nvSpPr>
        <p:spPr>
          <a:xfrm>
            <a:off x="19548975" y="4656805"/>
            <a:ext cx="271388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C3792D-7A6E-D44A-B895-C9F5A94469F1}"/>
              </a:ext>
            </a:extLst>
          </p:cNvPr>
          <p:cNvSpPr/>
          <p:nvPr/>
        </p:nvSpPr>
        <p:spPr>
          <a:xfrm>
            <a:off x="22287328" y="4052637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E1D120-ACEE-6B42-A6EA-8CD19FCBF850}"/>
              </a:ext>
            </a:extLst>
          </p:cNvPr>
          <p:cNvSpPr/>
          <p:nvPr/>
        </p:nvSpPr>
        <p:spPr>
          <a:xfrm>
            <a:off x="22948318" y="4052634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4EC0A9-A2AF-CF4B-84D4-C040195C411E}"/>
              </a:ext>
            </a:extLst>
          </p:cNvPr>
          <p:cNvSpPr/>
          <p:nvPr/>
        </p:nvSpPr>
        <p:spPr>
          <a:xfrm>
            <a:off x="23609307" y="4052635"/>
            <a:ext cx="269363" cy="678041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-25000">
              <a:ln>
                <a:noFill/>
              </a:ln>
              <a:solidFill>
                <a:schemeClr val="accent1">
                  <a:hueOff val="3994467"/>
                  <a:satOff val="2533"/>
                  <a:lumOff val="85091"/>
                </a:schemeClr>
              </a:solidFill>
              <a:effectLst/>
              <a:uFillTx/>
              <a:latin typeface="Circular Pro Book Italic" panose="020B0604020101020102" pitchFamily="34" charset="77"/>
              <a:cs typeface="Circular Pro Book Italic" panose="020B0604020101020102" pitchFamily="34" charset="77"/>
              <a:sym typeface="NB International Pro Regular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DC71A-3FF1-AC44-A737-952E8A5C05E7}"/>
              </a:ext>
            </a:extLst>
          </p:cNvPr>
          <p:cNvSpPr txBox="1"/>
          <p:nvPr/>
        </p:nvSpPr>
        <p:spPr>
          <a:xfrm>
            <a:off x="4055977" y="6933230"/>
            <a:ext cx="16355439" cy="4154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685800" marR="0" indent="-6858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At this level of abstraction, don’t care about multiple validators</a:t>
            </a:r>
          </a:p>
          <a:p>
            <a:pPr marL="685800" marR="0" indent="-6858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Transactions update one blockchain state to create the next one</a:t>
            </a:r>
          </a:p>
          <a:p>
            <a:pPr marL="685800" marR="0" indent="-6858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“Smart contract” is code that implements a transaction</a:t>
            </a:r>
          </a:p>
          <a:p>
            <a:pPr marL="685800" marR="0" indent="-685800" algn="l" defTabSz="457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500" b="0" i="0" u="none" strike="noStrike" cap="none" spc="0" normalizeH="0" baseline="0" dirty="0">
                <a:ln>
                  <a:noFill/>
                </a:ln>
                <a:solidFill>
                  <a:schemeClr val="accent2">
                    <a:hueOff val="-1350000"/>
                    <a:satOff val="-92307"/>
                    <a:lumOff val="-15294"/>
                  </a:schemeClr>
                </a:solidFill>
                <a:effectLst/>
                <a:uFillTx/>
                <a:latin typeface="Circular Pro Book Italic" panose="020B0604020101020102" pitchFamily="34" charset="77"/>
                <a:cs typeface="Circular Pro Book Italic" panose="020B0604020101020102" pitchFamily="34" charset="77"/>
                <a:sym typeface="NB International Pro Regular"/>
              </a:rPr>
              <a:t>Transactions are atomic – run to completion, or don’t change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E1378-5266-9C48-AC5C-1DC164B03B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71924"/>
          </a:xfrm>
        </p:spPr>
        <p:txBody>
          <a:bodyPr/>
          <a:lstStyle/>
          <a:p>
            <a:fld id="{86CB4B4D-7CA3-9044-876B-883B54F8677D}" type="slidenum">
              <a:rPr lang="en-US" smtClean="0"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6</a:t>
            </a:fld>
            <a:endParaRPr lang="en-US">
              <a:latin typeface="Circular Pro Book Italic" panose="020B0604020101020102" pitchFamily="34" charset="77"/>
              <a:cs typeface="Circular Pro Book Italic" panose="020B06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1094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568D-7375-4028-A90C-1D8C089E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  <a:cs typeface="Circular Pro Book Italic" panose="020B0604020101020102" pitchFamily="34" charset="77"/>
              </a:rPr>
              <a:t>Diem blockchain state</a:t>
            </a:r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673692-AA2E-B34C-826F-1F22264D7F74}"/>
              </a:ext>
            </a:extLst>
          </p:cNvPr>
          <p:cNvGrpSpPr/>
          <p:nvPr/>
        </p:nvGrpSpPr>
        <p:grpSpPr>
          <a:xfrm>
            <a:off x="4313495" y="7411183"/>
            <a:ext cx="5664570" cy="1705110"/>
            <a:chOff x="321597" y="3345297"/>
            <a:chExt cx="2832285" cy="85255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BD2256-5DCE-1E46-B9AF-EA935061B9B6}"/>
                </a:ext>
              </a:extLst>
            </p:cNvPr>
            <p:cNvCxnSpPr>
              <a:cxnSpLocks/>
              <a:stCxn id="76" idx="0"/>
              <a:endCxn id="30" idx="3"/>
            </p:cNvCxnSpPr>
            <p:nvPr/>
          </p:nvCxnSpPr>
          <p:spPr>
            <a:xfrm flipV="1">
              <a:off x="1737740" y="3345297"/>
              <a:ext cx="918935" cy="38670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31">
              <a:extLst>
                <a:ext uri="{FF2B5EF4-FFF2-40B4-BE49-F238E27FC236}">
                  <a16:creationId xmlns:a16="http://schemas.microsoft.com/office/drawing/2014/main" id="{BA6EA971-4FD4-1D44-8BAE-E1A898755DDB}"/>
                </a:ext>
              </a:extLst>
            </p:cNvPr>
            <p:cNvSpPr/>
            <p:nvPr/>
          </p:nvSpPr>
          <p:spPr>
            <a:xfrm>
              <a:off x="321597" y="3731997"/>
              <a:ext cx="2832285" cy="465855"/>
            </a:xfrm>
            <a:prstGeom prst="round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rgbClr val="45F1FF"/>
                  </a:solidFill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authentication_key</a:t>
              </a:r>
              <a:r>
                <a:rPr lang="en-US" sz="2800" dirty="0">
                  <a:solidFill>
                    <a:srgbClr val="45F1FF"/>
                  </a:solidFill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: Vector&lt;u8&gt;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E2A829-1BB6-427E-BC59-8BC757533422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10723796" y="7535398"/>
            <a:ext cx="674063" cy="21895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31">
            <a:extLst>
              <a:ext uri="{FF2B5EF4-FFF2-40B4-BE49-F238E27FC236}">
                <a16:creationId xmlns:a16="http://schemas.microsoft.com/office/drawing/2014/main" id="{94735FC4-6C2A-994D-B864-93B34936B170}"/>
              </a:ext>
            </a:extLst>
          </p:cNvPr>
          <p:cNvSpPr/>
          <p:nvPr/>
        </p:nvSpPr>
        <p:spPr>
          <a:xfrm>
            <a:off x="9458651" y="9724906"/>
            <a:ext cx="3878416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ircular Pro Book" panose="020B0604020101020102" pitchFamily="34" charset="77"/>
                <a:cs typeface="Circular Pro Book" panose="020B0604020101020102" pitchFamily="34" charset="77"/>
              </a:rPr>
              <a:t>Sequence_number</a:t>
            </a:r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: u64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35FEA9-3C1D-2F42-AE9C-B52DB55A3C54}"/>
              </a:ext>
            </a:extLst>
          </p:cNvPr>
          <p:cNvSpPr txBox="1"/>
          <p:nvPr/>
        </p:nvSpPr>
        <p:spPr>
          <a:xfrm>
            <a:off x="9822201" y="7489309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D282E8-00E7-4313-BBB1-D8123156BB02}"/>
              </a:ext>
            </a:extLst>
          </p:cNvPr>
          <p:cNvSpPr/>
          <p:nvPr/>
        </p:nvSpPr>
        <p:spPr>
          <a:xfrm>
            <a:off x="8529101" y="6543508"/>
            <a:ext cx="3103857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DiemAccount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90F320-690B-634B-BE76-6FFEB5803C4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0081030" y="5548170"/>
            <a:ext cx="1861575" cy="995338"/>
          </a:xfrm>
          <a:prstGeom prst="straightConnector1">
            <a:avLst/>
          </a:prstGeom>
          <a:solidFill>
            <a:srgbClr val="38288C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B93769-382D-0F4B-83A4-86E037EFB5DE}"/>
              </a:ext>
            </a:extLst>
          </p:cNvPr>
          <p:cNvCxnSpPr>
            <a:cxnSpLocks/>
          </p:cNvCxnSpPr>
          <p:nvPr/>
        </p:nvCxnSpPr>
        <p:spPr>
          <a:xfrm flipH="1">
            <a:off x="10058498" y="5571089"/>
            <a:ext cx="1903027" cy="972419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C914857-8AF1-6243-B72E-14F5D452E4B5}"/>
              </a:ext>
            </a:extLst>
          </p:cNvPr>
          <p:cNvGrpSpPr/>
          <p:nvPr/>
        </p:nvGrpSpPr>
        <p:grpSpPr>
          <a:xfrm>
            <a:off x="8678064" y="3840127"/>
            <a:ext cx="7838948" cy="1842796"/>
            <a:chOff x="3572664" y="3840127"/>
            <a:chExt cx="7838948" cy="1842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106010-0F65-4529-B36A-442EE3D0F91E}"/>
                </a:ext>
              </a:extLst>
            </p:cNvPr>
            <p:cNvSpPr/>
            <p:nvPr/>
          </p:nvSpPr>
          <p:spPr>
            <a:xfrm>
              <a:off x="8504782" y="5140393"/>
              <a:ext cx="1974306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0x11BA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7364EB-ED6E-476D-9466-2673213FB393}"/>
                </a:ext>
              </a:extLst>
            </p:cNvPr>
            <p:cNvSpPr/>
            <p:nvPr/>
          </p:nvSpPr>
          <p:spPr>
            <a:xfrm>
              <a:off x="3572664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E02F26-8EC0-447B-AA5C-C0C400C46AE1}"/>
                </a:ext>
              </a:extLst>
            </p:cNvPr>
            <p:cNvSpPr/>
            <p:nvPr/>
          </p:nvSpPr>
          <p:spPr>
            <a:xfrm>
              <a:off x="4953098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14FD19-5CC4-4AB0-B310-7908E0404F2E}"/>
                </a:ext>
              </a:extLst>
            </p:cNvPr>
            <p:cNvSpPr/>
            <p:nvPr/>
          </p:nvSpPr>
          <p:spPr>
            <a:xfrm>
              <a:off x="6333532" y="5140393"/>
              <a:ext cx="1115390" cy="430696"/>
            </a:xfrm>
            <a:prstGeom prst="rect">
              <a:avLst/>
            </a:prstGeom>
            <a:solidFill>
              <a:srgbClr val="382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0x2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53273D-6280-4C2E-B6D3-D3C93A752BBE}"/>
                </a:ext>
              </a:extLst>
            </p:cNvPr>
            <p:cNvSpPr txBox="1"/>
            <p:nvPr/>
          </p:nvSpPr>
          <p:spPr>
            <a:xfrm>
              <a:off x="7585726" y="4999659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060E8BD-93C1-CC4A-8BAB-BE97DC964CBF}"/>
                </a:ext>
              </a:extLst>
            </p:cNvPr>
            <p:cNvSpPr txBox="1"/>
            <p:nvPr/>
          </p:nvSpPr>
          <p:spPr>
            <a:xfrm>
              <a:off x="6066646" y="3840127"/>
              <a:ext cx="2322574" cy="59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addresses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616BD24-EF93-D342-8DDB-F4993499966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4130360" y="4395971"/>
              <a:ext cx="2086036" cy="744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C45EA74-F039-1D44-83CC-111968A1D9F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510794" y="4445519"/>
              <a:ext cx="984612" cy="694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2529C0F-082E-D242-A7D5-78236EBF5B14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01" y="4413705"/>
              <a:ext cx="0" cy="72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05404F5-6BF4-C349-8DA6-7CAAB434ED1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8123704" y="4426461"/>
              <a:ext cx="1368232" cy="713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B361DB-5196-254A-AB5D-414BE7714FB5}"/>
                </a:ext>
              </a:extLst>
            </p:cNvPr>
            <p:cNvSpPr txBox="1"/>
            <p:nvPr/>
          </p:nvSpPr>
          <p:spPr>
            <a:xfrm>
              <a:off x="10618692" y="4973151"/>
              <a:ext cx="792920" cy="6832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dirty="0">
                  <a:latin typeface="Circular Pro Book" panose="020B0604020101020102" pitchFamily="34" charset="77"/>
                  <a:cs typeface="Circular Pro Book" panose="020B0604020101020102" pitchFamily="34" charset="77"/>
                </a:rPr>
                <a:t>...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C90BF-AA41-654B-9F62-0828AAF49D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133F18-1F52-8943-B59F-EC175BD27A26}"/>
              </a:ext>
            </a:extLst>
          </p:cNvPr>
          <p:cNvSpPr/>
          <p:nvPr/>
        </p:nvSpPr>
        <p:spPr>
          <a:xfrm>
            <a:off x="12721177" y="6506154"/>
            <a:ext cx="3550066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Balance&lt;XDX&gt;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1710A8-66CE-8548-BDAB-6A7D96C34575}"/>
              </a:ext>
            </a:extLst>
          </p:cNvPr>
          <p:cNvCxnSpPr>
            <a:cxnSpLocks/>
          </p:cNvCxnSpPr>
          <p:nvPr/>
        </p:nvCxnSpPr>
        <p:spPr>
          <a:xfrm flipV="1">
            <a:off x="14597335" y="7507789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1">
            <a:extLst>
              <a:ext uri="{FF2B5EF4-FFF2-40B4-BE49-F238E27FC236}">
                <a16:creationId xmlns:a16="http://schemas.microsoft.com/office/drawing/2014/main" id="{F769ACB4-4BD0-5349-B290-A38286395F7C}"/>
              </a:ext>
            </a:extLst>
          </p:cNvPr>
          <p:cNvSpPr/>
          <p:nvPr/>
        </p:nvSpPr>
        <p:spPr>
          <a:xfrm>
            <a:off x="13337067" y="8247862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balance: Diem&lt;XDX&gt;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C7EEF2-3BEC-8449-8684-73DD3C5BC81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996627" y="5571089"/>
            <a:ext cx="2614175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9A1BD0D-B5A5-5D40-A14D-D0AA87ECF01F}"/>
              </a:ext>
            </a:extLst>
          </p:cNvPr>
          <p:cNvSpPr/>
          <p:nvPr/>
        </p:nvSpPr>
        <p:spPr>
          <a:xfrm>
            <a:off x="16927661" y="6518854"/>
            <a:ext cx="3550059" cy="1016544"/>
          </a:xfrm>
          <a:prstGeom prst="ellipse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F1FF"/>
                </a:solidFill>
                <a:latin typeface="Circular Pro Book" panose="020B0604020101020102" pitchFamily="34" charset="77"/>
                <a:cs typeface="Circular Pro Book" panose="020B0604020101020102" pitchFamily="34" charset="77"/>
              </a:rPr>
              <a:t>Balance&lt;XUS&gt;</a:t>
            </a:r>
            <a:endParaRPr lang="en-US" sz="2800" dirty="0">
              <a:latin typeface="Circular Pro Book" panose="020B0604020101020102" pitchFamily="34" charset="77"/>
              <a:cs typeface="Circular Pro Book" panose="020B0604020101020102" pitchFamily="34" charset="77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FD39C4-6DE3-0841-AA2B-75F8EF35AF0C}"/>
              </a:ext>
            </a:extLst>
          </p:cNvPr>
          <p:cNvCxnSpPr>
            <a:cxnSpLocks/>
          </p:cNvCxnSpPr>
          <p:nvPr/>
        </p:nvCxnSpPr>
        <p:spPr>
          <a:xfrm flipV="1">
            <a:off x="18587402" y="7507790"/>
            <a:ext cx="0" cy="7311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31">
            <a:extLst>
              <a:ext uri="{FF2B5EF4-FFF2-40B4-BE49-F238E27FC236}">
                <a16:creationId xmlns:a16="http://schemas.microsoft.com/office/drawing/2014/main" id="{ABCB3562-0A10-C040-915A-038D331E2A14}"/>
              </a:ext>
            </a:extLst>
          </p:cNvPr>
          <p:cNvSpPr/>
          <p:nvPr/>
        </p:nvSpPr>
        <p:spPr>
          <a:xfrm>
            <a:off x="17457104" y="8235544"/>
            <a:ext cx="2260595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balance: Diem&lt;XUS&gt;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98F0EA-33FB-F648-B025-A5A3FA94DE36}"/>
              </a:ext>
            </a:extLst>
          </p:cNvPr>
          <p:cNvCxnSpPr>
            <a:cxnSpLocks/>
          </p:cNvCxnSpPr>
          <p:nvPr/>
        </p:nvCxnSpPr>
        <p:spPr>
          <a:xfrm>
            <a:off x="12226569" y="5571089"/>
            <a:ext cx="6374300" cy="935065"/>
          </a:xfrm>
          <a:prstGeom prst="straightConnector1">
            <a:avLst/>
          </a:prstGeom>
          <a:noFill/>
          <a:ln w="9652" cap="rnd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115069B-724A-4847-9C91-8051BC4C8684}"/>
              </a:ext>
            </a:extLst>
          </p:cNvPr>
          <p:cNvSpPr txBox="1"/>
          <p:nvPr/>
        </p:nvSpPr>
        <p:spPr>
          <a:xfrm>
            <a:off x="11796380" y="5756373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8AFB31-A80C-024D-AF58-FB5E8882E8A1}"/>
              </a:ext>
            </a:extLst>
          </p:cNvPr>
          <p:cNvSpPr txBox="1"/>
          <p:nvPr/>
        </p:nvSpPr>
        <p:spPr>
          <a:xfrm>
            <a:off x="14597335" y="5763710"/>
            <a:ext cx="792920" cy="68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...</a:t>
            </a:r>
          </a:p>
        </p:txBody>
      </p:sp>
      <p:sp>
        <p:nvSpPr>
          <p:cNvPr id="35" name="Rectangle: Rounded Corners 31">
            <a:extLst>
              <a:ext uri="{FF2B5EF4-FFF2-40B4-BE49-F238E27FC236}">
                <a16:creationId xmlns:a16="http://schemas.microsoft.com/office/drawing/2014/main" id="{4A4D089F-A4A7-DA4F-AA56-05024F842534}"/>
              </a:ext>
            </a:extLst>
          </p:cNvPr>
          <p:cNvSpPr/>
          <p:nvPr/>
        </p:nvSpPr>
        <p:spPr>
          <a:xfrm>
            <a:off x="13458969" y="9724906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value: u64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6DDC6C-941E-4342-A9E3-02E926C5A03F}"/>
              </a:ext>
            </a:extLst>
          </p:cNvPr>
          <p:cNvCxnSpPr>
            <a:cxnSpLocks/>
          </p:cNvCxnSpPr>
          <p:nvPr/>
        </p:nvCxnSpPr>
        <p:spPr>
          <a:xfrm flipV="1">
            <a:off x="14585497" y="8979838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1">
            <a:extLst>
              <a:ext uri="{FF2B5EF4-FFF2-40B4-BE49-F238E27FC236}">
                <a16:creationId xmlns:a16="http://schemas.microsoft.com/office/drawing/2014/main" id="{DFB6FFBC-4317-0546-9960-4751E1FC9E13}"/>
              </a:ext>
            </a:extLst>
          </p:cNvPr>
          <p:cNvSpPr/>
          <p:nvPr/>
        </p:nvSpPr>
        <p:spPr>
          <a:xfrm>
            <a:off x="17457104" y="9724906"/>
            <a:ext cx="2454331" cy="769760"/>
          </a:xfrm>
          <a:prstGeom prst="roundRect">
            <a:avLst/>
          </a:prstGeom>
          <a:solidFill>
            <a:srgbClr val="382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ircular Pro Book" panose="020B0604020101020102" pitchFamily="34" charset="77"/>
                <a:cs typeface="Circular Pro Book" panose="020B0604020101020102" pitchFamily="34" charset="77"/>
              </a:rPr>
              <a:t>value: u64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C888C-E2D9-3E41-A4FC-22F4264A5060}"/>
              </a:ext>
            </a:extLst>
          </p:cNvPr>
          <p:cNvCxnSpPr>
            <a:cxnSpLocks/>
          </p:cNvCxnSpPr>
          <p:nvPr/>
        </p:nvCxnSpPr>
        <p:spPr>
          <a:xfrm flipV="1">
            <a:off x="18583632" y="8979838"/>
            <a:ext cx="0" cy="7311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87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3" grpId="0"/>
      <p:bldP spid="30" grpId="0" animBg="1"/>
      <p:bldP spid="31" grpId="0" animBg="1"/>
      <p:bldP spid="38" grpId="0" animBg="1"/>
      <p:bldP spid="47" grpId="0" animBg="1"/>
      <p:bldP spid="49" grpId="0" animBg="1"/>
      <p:bldP spid="53" grpId="0"/>
      <p:bldP spid="54" grpId="0"/>
      <p:bldP spid="35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5958-37D1-B846-8373-D0AC3FFD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51" y="1219200"/>
            <a:ext cx="21374498" cy="1765300"/>
          </a:xfrm>
        </p:spPr>
        <p:txBody>
          <a:bodyPr/>
          <a:lstStyle/>
          <a:p>
            <a:r>
              <a:rPr lang="en-US" dirty="0">
                <a:solidFill>
                  <a:srgbClr val="671FE0"/>
                </a:solidFill>
                <a:latin typeface="Circular Pro Book Italic" panose="020B0604020101020102" pitchFamily="34" charset="77"/>
              </a:rPr>
              <a:t>Move programming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494C-66B3-4547-A610-ECFC7992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51" y="3343175"/>
            <a:ext cx="21374498" cy="9164043"/>
          </a:xfrm>
        </p:spPr>
        <p:txBody>
          <a:bodyPr>
            <a:normAutofit/>
          </a:bodyPr>
          <a:lstStyle/>
          <a:p>
            <a:r>
              <a:rPr lang="en-US" dirty="0"/>
              <a:t>Move is a programming language for implementing smart contracts on the Diem blockchain.</a:t>
            </a:r>
          </a:p>
          <a:p>
            <a:endParaRPr lang="en-US" dirty="0"/>
          </a:p>
          <a:p>
            <a:r>
              <a:rPr lang="en-US" dirty="0"/>
              <a:t>Move is designed for safety (these are not specifically to enable formal verification)</a:t>
            </a:r>
          </a:p>
          <a:p>
            <a:pPr marL="571500" indent="-571500"/>
            <a:r>
              <a:rPr lang="en-US" dirty="0"/>
              <a:t>Module can only call modules that already exist</a:t>
            </a:r>
          </a:p>
          <a:p>
            <a:pPr marL="571500" indent="-571500"/>
            <a:r>
              <a:rPr lang="en-US" dirty="0"/>
              <a:t>No "</a:t>
            </a:r>
            <a:r>
              <a:rPr lang="en-US" dirty="0" err="1"/>
              <a:t>re-entrancy</a:t>
            </a:r>
            <a:r>
              <a:rPr lang="en-US" dirty="0"/>
              <a:t>" issues</a:t>
            </a:r>
          </a:p>
          <a:p>
            <a:pPr marL="571500" indent="-571500"/>
            <a:r>
              <a:rPr lang="en-US" dirty="0"/>
              <a:t>"Resource" types model physical assets (can't be lost or duplicated)</a:t>
            </a:r>
          </a:p>
          <a:p>
            <a:endParaRPr lang="en-US" dirty="0"/>
          </a:p>
          <a:p>
            <a:r>
              <a:rPr lang="en-US" dirty="0"/>
              <a:t>Move has limited expressive power</a:t>
            </a:r>
          </a:p>
          <a:p>
            <a:pPr lvl="1">
              <a:buNone/>
            </a:pPr>
            <a:r>
              <a:rPr lang="en-US" dirty="0"/>
              <a:t>References cannot be stored in state</a:t>
            </a:r>
          </a:p>
          <a:p>
            <a:pPr lvl="1">
              <a:buNone/>
            </a:pPr>
            <a:r>
              <a:rPr lang="en-US" dirty="0"/>
              <a:t>No aliasing (enforce </a:t>
            </a:r>
            <a:r>
              <a:rPr lang="en-US" dirty="0" err="1"/>
              <a:t>staticallly</a:t>
            </a:r>
            <a:r>
              <a:rPr lang="en-US" dirty="0"/>
              <a:t> by borrow analysis)</a:t>
            </a:r>
          </a:p>
          <a:p>
            <a:pPr lvl="1">
              <a:buNone/>
            </a:pPr>
            <a:r>
              <a:rPr lang="en-US" dirty="0"/>
              <a:t>No first-class procedures</a:t>
            </a:r>
          </a:p>
          <a:p>
            <a:pPr lvl="1">
              <a:buNone/>
            </a:pPr>
            <a:r>
              <a:rPr lang="en-US" dirty="0"/>
              <a:t>No dynamic dispatch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6B8FF6-ED55-3847-BD4F-7C4082083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36A80-D4B9-3847-81F5-A1A03F6DE0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22860000" y="13081000"/>
            <a:ext cx="965200" cy="408940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7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00A49-CBE4-AA4A-B437-8AD13F75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in Move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31082-7423-CD4E-B530-23C7BD329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struct is a “resource”, meaning it cannot be copied or deleted except in code in the module that defines it: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Diem&lt;phantom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has store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value: u64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Resources can be used to implement “coins as values” – they can be stored anywhere, passed as arguments, etc.  And they are “conserved”.</a:t>
            </a:r>
          </a:p>
          <a:p>
            <a:pPr>
              <a:buNone/>
            </a:pPr>
            <a:r>
              <a:rPr lang="en-US" dirty="0"/>
              <a:t>In contrast, Solidity/Ethereum contracts keep account balances in tables.  Transferring currency updates the table.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58EAD-8955-9341-B670-57FB2C22F6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>
          <a:alpha val="0"/>
        </a:srgbClr>
      </a:dk2>
      <a:lt2>
        <a:srgbClr val="A9A9A9">
          <a:alpha val="0"/>
        </a:srgbClr>
      </a:lt2>
      <a:accent1>
        <a:srgbClr val="4B1E01"/>
      </a:accent1>
      <a:accent2>
        <a:srgbClr val="4B1E03"/>
      </a:accent2>
      <a:accent3>
        <a:srgbClr val="4B1E00"/>
      </a:accent3>
      <a:accent4>
        <a:srgbClr val="4B1E05"/>
      </a:accent4>
      <a:accent5>
        <a:srgbClr val="C7312B"/>
      </a:accent5>
      <a:accent6>
        <a:srgbClr val="FFCE00"/>
      </a:accent6>
      <a:hlink>
        <a:srgbClr val="0000FF"/>
      </a:hlink>
      <a:folHlink>
        <a:srgbClr val="FF00FF"/>
      </a:folHlink>
    </a:clrScheme>
    <a:fontScheme name="Black">
      <a:majorFont>
        <a:latin typeface="NB International Pro Bold"/>
        <a:ea typeface="NB International Pro Bold"/>
        <a:cs typeface="NB International Pro Bold"/>
      </a:majorFont>
      <a:minorFont>
        <a:latin typeface="NB International Pro Bold"/>
        <a:ea typeface="NB International Pro Bold"/>
        <a:cs typeface="NB International Pro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13571008"/>
            <a:satOff val="-42672"/>
            <a:lumOff val="20588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-25000">
            <a:ln>
              <a:noFill/>
            </a:ln>
            <a:solidFill>
              <a:schemeClr val="accent1">
                <a:hueOff val="3994467"/>
                <a:satOff val="2533"/>
                <a:lumOff val="85091"/>
              </a:schemeClr>
            </a:solidFill>
            <a:effectLst/>
            <a:uFillTx/>
            <a:latin typeface="NB International Pro Regular"/>
            <a:ea typeface="NB International Pro Regular"/>
            <a:cs typeface="NB International Pro Regular"/>
            <a:sym typeface="NB International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652" cap="rnd">
          <a:solidFill>
            <a:schemeClr val="tx1"/>
          </a:solidFill>
          <a:prstDash val="solid"/>
          <a:round/>
          <a:tailEnd type="triangle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chemeClr val="accent2">
                <a:hueOff val="-1350000"/>
                <a:satOff val="-92307"/>
                <a:lumOff val="-15294"/>
              </a:schemeClr>
            </a:solidFill>
            <a:effectLst/>
            <a:uFillTx/>
            <a:latin typeface="NB International Pro Regular"/>
            <a:ea typeface="NB International Pro Regular"/>
            <a:cs typeface="NB International Pro Regular"/>
            <a:sym typeface="NB International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>
          <a:alpha val="0"/>
        </a:srgbClr>
      </a:dk2>
      <a:lt2>
        <a:srgbClr val="A9A9A9">
          <a:alpha val="0"/>
        </a:srgbClr>
      </a:lt2>
      <a:accent1>
        <a:srgbClr val="4B1E01"/>
      </a:accent1>
      <a:accent2>
        <a:srgbClr val="4B1E03"/>
      </a:accent2>
      <a:accent3>
        <a:srgbClr val="4B1E00"/>
      </a:accent3>
      <a:accent4>
        <a:srgbClr val="4B1E05"/>
      </a:accent4>
      <a:accent5>
        <a:srgbClr val="C7312B"/>
      </a:accent5>
      <a:accent6>
        <a:srgbClr val="FFCE00"/>
      </a:accent6>
      <a:hlink>
        <a:srgbClr val="0000FF"/>
      </a:hlink>
      <a:folHlink>
        <a:srgbClr val="FF00FF"/>
      </a:folHlink>
    </a:clrScheme>
    <a:fontScheme name="Black">
      <a:majorFont>
        <a:latin typeface="NB International Pro Bold"/>
        <a:ea typeface="NB International Pro Bold"/>
        <a:cs typeface="NB International Pro Bold"/>
      </a:majorFont>
      <a:minorFont>
        <a:latin typeface="NB International Pro Bold"/>
        <a:ea typeface="NB International Pro Bold"/>
        <a:cs typeface="NB International Pro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13571008"/>
            <a:satOff val="-42672"/>
            <a:lumOff val="20588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-25000">
            <a:ln>
              <a:noFill/>
            </a:ln>
            <a:solidFill>
              <a:schemeClr val="accent1">
                <a:hueOff val="3994467"/>
                <a:satOff val="2533"/>
                <a:lumOff val="85091"/>
              </a:schemeClr>
            </a:solidFill>
            <a:effectLst/>
            <a:uFillTx/>
            <a:latin typeface="NB International Pro Regular"/>
            <a:ea typeface="NB International Pro Regular"/>
            <a:cs typeface="NB International Pro Regular"/>
            <a:sym typeface="NB International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rnd">
          <a:solidFill>
            <a:schemeClr val="accent1">
              <a:hueOff val="3994467"/>
              <a:satOff val="2533"/>
              <a:lumOff val="85091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chemeClr val="accent2">
                <a:hueOff val="-1350000"/>
                <a:satOff val="-92307"/>
                <a:lumOff val="-15294"/>
              </a:schemeClr>
            </a:solidFill>
            <a:effectLst/>
            <a:uFillTx/>
            <a:latin typeface="NB International Pro Regular"/>
            <a:ea typeface="NB International Pro Regular"/>
            <a:cs typeface="NB International Pro Regular"/>
            <a:sym typeface="NB International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40910</TotalTime>
  <Words>1909</Words>
  <Application>Microsoft Macintosh PowerPoint</Application>
  <PresentationFormat>Custom</PresentationFormat>
  <Paragraphs>350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Circular Pro</vt:lpstr>
      <vt:lpstr>Circular Pro Book</vt:lpstr>
      <vt:lpstr>Circular Pro Book Italic</vt:lpstr>
      <vt:lpstr>Courier</vt:lpstr>
      <vt:lpstr>Courier New</vt:lpstr>
      <vt:lpstr>NB International Pro Bold</vt:lpstr>
      <vt:lpstr>NB International Pro Light</vt:lpstr>
      <vt:lpstr>NB International Pro Medium </vt:lpstr>
      <vt:lpstr>NB International Pro Regular</vt:lpstr>
      <vt:lpstr>Black</vt:lpstr>
      <vt:lpstr>PowerPoint Presentation</vt:lpstr>
      <vt:lpstr>Outline of the talk</vt:lpstr>
      <vt:lpstr>The Need for High Assurance</vt:lpstr>
      <vt:lpstr>The Move Prover</vt:lpstr>
      <vt:lpstr>Keys to success</vt:lpstr>
      <vt:lpstr>Our view of a blockchain</vt:lpstr>
      <vt:lpstr>Diem blockchain state</vt:lpstr>
      <vt:lpstr>Move programming language</vt:lpstr>
      <vt:lpstr>Resources in Move</vt:lpstr>
      <vt:lpstr>Move compilation</vt:lpstr>
      <vt:lpstr>Every change in blockchain state goes through the Move VM</vt:lpstr>
      <vt:lpstr>Outline of the talk</vt:lpstr>
      <vt:lpstr>Formal specification and verification of Move programs</vt:lpstr>
      <vt:lpstr>Lifetime of a verification task</vt:lpstr>
      <vt:lpstr>Boogie code</vt:lpstr>
      <vt:lpstr>Outline of the talk</vt:lpstr>
      <vt:lpstr>Move specification language</vt:lpstr>
      <vt:lpstr>Post-conditions</vt:lpstr>
      <vt:lpstr>Aborts_if</vt:lpstr>
      <vt:lpstr>Access control and aborts_if</vt:lpstr>
      <vt:lpstr>Global specifications</vt:lpstr>
      <vt:lpstr>Example global invariant</vt:lpstr>
      <vt:lpstr>Example two-state invariant</vt:lpstr>
      <vt:lpstr>Outline of the talk</vt:lpstr>
      <vt:lpstr>Aliasing and memory model</vt:lpstr>
      <vt:lpstr>Move avoids aliasing!</vt:lpstr>
      <vt:lpstr>Move reference as copy-in/copy-out</vt:lpstr>
      <vt:lpstr>Move Prover Memory Model</vt:lpstr>
      <vt:lpstr>Outline of the talk</vt:lpstr>
      <vt:lpstr>Similar projects</vt:lpstr>
      <vt:lpstr>Current status</vt:lpstr>
      <vt:lpstr>Next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Dill</cp:lastModifiedBy>
  <cp:revision>309</cp:revision>
  <dcterms:modified xsi:type="dcterms:W3CDTF">2022-02-22T01:02:36Z</dcterms:modified>
</cp:coreProperties>
</file>