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53" r:id="rId3"/>
    <p:sldId id="348" r:id="rId4"/>
    <p:sldId id="349" r:id="rId5"/>
    <p:sldId id="345" r:id="rId6"/>
    <p:sldId id="379" r:id="rId7"/>
    <p:sldId id="382" r:id="rId8"/>
    <p:sldId id="383" r:id="rId9"/>
    <p:sldId id="377" r:id="rId10"/>
    <p:sldId id="378" r:id="rId11"/>
    <p:sldId id="376" r:id="rId12"/>
    <p:sldId id="260" r:id="rId13"/>
    <p:sldId id="269" r:id="rId14"/>
    <p:sldId id="357" r:id="rId15"/>
    <p:sldId id="358" r:id="rId16"/>
    <p:sldId id="270" r:id="rId17"/>
    <p:sldId id="359" r:id="rId18"/>
    <p:sldId id="360" r:id="rId19"/>
    <p:sldId id="273" r:id="rId20"/>
    <p:sldId id="361" r:id="rId21"/>
    <p:sldId id="362" r:id="rId22"/>
    <p:sldId id="363" r:id="rId23"/>
    <p:sldId id="364" r:id="rId24"/>
    <p:sldId id="365" r:id="rId25"/>
    <p:sldId id="370" r:id="rId26"/>
    <p:sldId id="384" r:id="rId27"/>
    <p:sldId id="388" r:id="rId28"/>
    <p:sldId id="386" r:id="rId29"/>
    <p:sldId id="387" r:id="rId30"/>
    <p:sldId id="3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. Halevi" initials="SH" lastIdx="1" clrIdx="0">
    <p:extLst>
      <p:ext uri="{19B8F6BF-5375-455C-9EA6-DF929625EA0E}">
        <p15:presenceInfo xmlns:p15="http://schemas.microsoft.com/office/powerpoint/2012/main" userId="19976fd218e727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3870"/>
            <a:ext cx="9601200" cy="985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778" y="1512711"/>
            <a:ext cx="10871200" cy="47752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print.iacr.org/2020/464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40.png"/><Relationship Id="rId12" Type="http://schemas.openxmlformats.org/officeDocument/2006/relationships/image" Target="../media/image29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2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.png"/><Relationship Id="rId7" Type="http://schemas.openxmlformats.org/officeDocument/2006/relationships/image" Target="../media/image240.png"/><Relationship Id="rId12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9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.png"/><Relationship Id="rId7" Type="http://schemas.openxmlformats.org/officeDocument/2006/relationships/image" Target="../media/image240.png"/><Relationship Id="rId12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9" Type="http://schemas.openxmlformats.org/officeDocument/2006/relationships/image" Target="../media/image2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40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0" Type="http://schemas.openxmlformats.org/officeDocument/2006/relationships/image" Target="../media/image41.png"/><Relationship Id="rId4" Type="http://schemas.openxmlformats.org/officeDocument/2006/relationships/image" Target="../media/image160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print.iacr.org/2020/1248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print.iacr.org/2021/1397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print.iacr.org/2021/21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teacher-blogdeaula.blogspot.com/2010/11/classroom-activitiesfile-1lesson-2.html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9.jpg"/><Relationship Id="rId4" Type="http://schemas.openxmlformats.org/officeDocument/2006/relationships/hyperlink" Target="https://creativecommons.org/licenses/by-nc-nd/3.0/" TargetMode="Externa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9485-D95B-42B4-8C80-CFEF64F1B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35446"/>
            <a:ext cx="8361229" cy="2098226"/>
          </a:xfrm>
        </p:spPr>
        <p:txBody>
          <a:bodyPr/>
          <a:lstStyle/>
          <a:p>
            <a:r>
              <a:rPr lang="en-US" sz="6000" dirty="0"/>
              <a:t>blockchain as a trusted Third Party</a:t>
            </a:r>
          </a:p>
        </p:txBody>
      </p:sp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A523BA2E-8374-4DA6-B912-2D7BA02079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BF32E86-C827-4FC8-9415-D32CAAB59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029165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/>
              <a:t>Craig Gentry</a:t>
            </a:r>
          </a:p>
          <a:p>
            <a:r>
              <a:rPr lang="en-US" dirty="0"/>
              <a:t>Berkeley Course on Decentralized Systems</a:t>
            </a:r>
          </a:p>
        </p:txBody>
      </p:sp>
    </p:spTree>
    <p:extLst>
      <p:ext uri="{BB962C8B-B14F-4D97-AF65-F5344CB8AC3E}">
        <p14:creationId xmlns:p14="http://schemas.microsoft.com/office/powerpoint/2010/main" val="182149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13"/>
    </mc:Choice>
    <mc:Fallback xmlns="">
      <p:transition spd="slow" advTm="89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47E0-D0A9-42A4-8368-08B77439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Bazaar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40621-328D-47EE-8C92-3A62B454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8" y="1512709"/>
            <a:ext cx="10653811" cy="52823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 Information marketplace of user-controlled data</a:t>
            </a:r>
          </a:p>
          <a:p>
            <a:pPr lvl="1"/>
            <a:r>
              <a:rPr lang="en-US" dirty="0"/>
              <a:t>User deposits secret (e.g., genomic) data, and specifies policy of how the data can be shared (e.g., to medical researchers)</a:t>
            </a:r>
          </a:p>
          <a:p>
            <a:pPr lvl="1"/>
            <a:r>
              <a:rPr lang="en-US" dirty="0"/>
              <a:t>Researchers collect encrypted data with permissive policies, use homomorphic encryption to process the encrypted data, and use a SNARK to prove correct evaluation</a:t>
            </a:r>
          </a:p>
          <a:p>
            <a:pPr lvl="1"/>
            <a:r>
              <a:rPr lang="en-US" dirty="0"/>
              <a:t>After verifying SNARK, blockchain decrypts the final result</a:t>
            </a:r>
          </a:p>
          <a:p>
            <a:pPr lvl="1"/>
            <a:endParaRPr lang="en-US" dirty="0"/>
          </a:p>
          <a:p>
            <a:r>
              <a:rPr lang="en-US" dirty="0"/>
              <a:t>User surgically controls and monetizes its data in a way that is basically impossible without cryptography</a:t>
            </a:r>
          </a:p>
          <a:p>
            <a:pPr lvl="1"/>
            <a:r>
              <a:rPr lang="en-US" dirty="0"/>
              <a:t>Huge! Opens up economies that might not exist otherwise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 title="Crop Mark">
            <a:extLst>
              <a:ext uri="{FF2B5EF4-FFF2-40B4-BE49-F238E27FC236}">
                <a16:creationId xmlns:a16="http://schemas.microsoft.com/office/drawing/2014/main" id="{DEDBEF12-CD60-47F2-B59D-E1E9CABE856D}"/>
              </a:ext>
            </a:extLst>
          </p:cNvPr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794B7C-9679-4CB9-B1CD-8311D9030647}"/>
              </a:ext>
            </a:extLst>
          </p:cNvPr>
          <p:cNvSpPr txBox="1">
            <a:spLocks/>
          </p:cNvSpPr>
          <p:nvPr/>
        </p:nvSpPr>
        <p:spPr>
          <a:xfrm>
            <a:off x="1999018" y="2769965"/>
            <a:ext cx="8361229" cy="20982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Can a Blockchain Keep a Secret?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9740E-5049-47EC-98C7-56FDDA01FA0A}"/>
              </a:ext>
            </a:extLst>
          </p:cNvPr>
          <p:cNvSpPr txBox="1"/>
          <p:nvPr/>
        </p:nvSpPr>
        <p:spPr>
          <a:xfrm>
            <a:off x="2091305" y="3819078"/>
            <a:ext cx="80093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i="1" dirty="0"/>
              <a:t>Fabrice </a:t>
            </a:r>
            <a:r>
              <a:rPr lang="en-US" sz="2200" i="1" dirty="0" err="1"/>
              <a:t>Benhamouda</a:t>
            </a:r>
            <a:r>
              <a:rPr lang="en-US" sz="2200" i="1" dirty="0"/>
              <a:t>, Craig Gentry, Sergey </a:t>
            </a:r>
            <a:r>
              <a:rPr lang="en-US" sz="2200" i="1" dirty="0" err="1"/>
              <a:t>Gorbunov</a:t>
            </a:r>
            <a:r>
              <a:rPr lang="en-US" sz="2200" i="1" dirty="0"/>
              <a:t>, Shai Halevi, Hugo Krawczyk, Chengyu Lin, Tal Rabin, Leonid </a:t>
            </a:r>
            <a:r>
              <a:rPr lang="en-US" sz="2200" i="1" dirty="0" err="1"/>
              <a:t>Reyzin</a:t>
            </a:r>
            <a:endParaRPr lang="en-US" sz="2200" i="1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E2C1CA7-9F30-4C6F-859A-2261A10A9621}"/>
              </a:ext>
            </a:extLst>
          </p:cNvPr>
          <p:cNvSpPr txBox="1"/>
          <p:nvPr/>
        </p:nvSpPr>
        <p:spPr>
          <a:xfrm>
            <a:off x="4498904" y="4638695"/>
            <a:ext cx="267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eprint.iacr.org/2020/464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0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1490-B5E7-4844-94B0-C4AE8F4F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E1BB-C4FD-4C65-A396-372BE5FF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Secrecy: the secret must remain a secret</a:t>
            </a:r>
          </a:p>
          <a:p>
            <a:pPr lvl="1"/>
            <a:r>
              <a:rPr lang="en-US" dirty="0"/>
              <a:t>Unknown to the adversary, but still recoverable</a:t>
            </a:r>
          </a:p>
          <a:p>
            <a:pPr lvl="2"/>
            <a:r>
              <a:rPr lang="en-US" dirty="0"/>
              <a:t>As long as we have “honest majority” of stake</a:t>
            </a:r>
          </a:p>
          <a:p>
            <a:pPr lvl="2"/>
            <a:r>
              <a:rPr lang="en-US" dirty="0"/>
              <a:t>Even when the adversary is </a:t>
            </a:r>
            <a:r>
              <a:rPr lang="en-US" dirty="0">
                <a:solidFill>
                  <a:srgbClr val="C00000"/>
                </a:solidFill>
              </a:rPr>
              <a:t>mobile</a:t>
            </a:r>
          </a:p>
          <a:p>
            <a:r>
              <a:rPr lang="en-US" dirty="0"/>
              <a:t>Efficiency: want a </a:t>
            </a:r>
            <a:r>
              <a:rPr lang="en-US" i="1" dirty="0">
                <a:solidFill>
                  <a:srgbClr val="C00000"/>
                </a:solidFill>
              </a:rPr>
              <a:t>scalable</a:t>
            </a:r>
            <a:r>
              <a:rPr lang="en-US" dirty="0"/>
              <a:t> solution</a:t>
            </a:r>
          </a:p>
          <a:p>
            <a:pPr lvl="1"/>
            <a:r>
              <a:rPr lang="en-US" dirty="0"/>
              <a:t>Communication/work does not increase as time goes by,</a:t>
            </a:r>
            <a:br>
              <a:rPr lang="en-US" dirty="0"/>
            </a:br>
            <a:r>
              <a:rPr lang="en-US" dirty="0"/>
              <a:t>or as more nodes are joining the network</a:t>
            </a:r>
          </a:p>
          <a:p>
            <a:r>
              <a:rPr lang="en-US" dirty="0"/>
              <a:t>Plausible practicality: No obfuscation/witness-encryption</a:t>
            </a:r>
          </a:p>
          <a:p>
            <a:pPr lvl="1"/>
            <a:r>
              <a:rPr lang="en-US" dirty="0"/>
              <a:t>Want solutions based on proactive secret-sharing </a:t>
            </a:r>
          </a:p>
        </p:txBody>
      </p:sp>
    </p:spTree>
    <p:extLst>
      <p:ext uri="{BB962C8B-B14F-4D97-AF65-F5344CB8AC3E}">
        <p14:creationId xmlns:p14="http://schemas.microsoft.com/office/powerpoint/2010/main" val="336243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CAC4-EC81-4D6C-B1D7-A6FEA518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Proactive Secret-Sharing [OY91,CH93,…]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88D10-24C0-4D9D-8F2E-BB0843ED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Periodic runs of a share-refresh protocol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secret remains a secret as long as each committee separately has honest majority</a:t>
            </a:r>
          </a:p>
          <a:p>
            <a:pPr lvl="1"/>
            <a:r>
              <a:rPr lang="en-US" dirty="0"/>
              <a:t>Even if different parties are corrupted in different times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F9568F-2CCA-48CB-953E-177591BFD9E8}"/>
              </a:ext>
            </a:extLst>
          </p:cNvPr>
          <p:cNvGrpSpPr/>
          <p:nvPr/>
        </p:nvGrpSpPr>
        <p:grpSpPr>
          <a:xfrm>
            <a:off x="2558142" y="2604665"/>
            <a:ext cx="925286" cy="925286"/>
            <a:chOff x="2906485" y="740229"/>
            <a:chExt cx="925286" cy="925286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5EA60C1-AB52-4443-8872-F306E50C574D}"/>
                </a:ext>
              </a:extLst>
            </p:cNvPr>
            <p:cNvSpPr/>
            <p:nvPr/>
          </p:nvSpPr>
          <p:spPr>
            <a:xfrm>
              <a:off x="2906485" y="740229"/>
              <a:ext cx="925286" cy="925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9F847A4-AAAC-4DDF-98DD-27D2ACEBC389}"/>
                </a:ext>
              </a:extLst>
            </p:cNvPr>
            <p:cNvSpPr/>
            <p:nvPr/>
          </p:nvSpPr>
          <p:spPr>
            <a:xfrm>
              <a:off x="3124200" y="8797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8AA308C-0A00-4754-83F2-EF262A68C7B3}"/>
                </a:ext>
              </a:extLst>
            </p:cNvPr>
            <p:cNvSpPr/>
            <p:nvPr/>
          </p:nvSpPr>
          <p:spPr>
            <a:xfrm>
              <a:off x="3276600" y="10321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5727295-D838-495D-B290-327702937B05}"/>
                </a:ext>
              </a:extLst>
            </p:cNvPr>
            <p:cNvSpPr/>
            <p:nvPr/>
          </p:nvSpPr>
          <p:spPr>
            <a:xfrm>
              <a:off x="3015343" y="115083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23A419C-2C09-4541-94F4-62D9BDBD1A7D}"/>
                </a:ext>
              </a:extLst>
            </p:cNvPr>
            <p:cNvSpPr/>
            <p:nvPr/>
          </p:nvSpPr>
          <p:spPr>
            <a:xfrm>
              <a:off x="3233057" y="128792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1D4ACBC-D63C-4708-A49D-EA5858FC9814}"/>
                </a:ext>
              </a:extLst>
            </p:cNvPr>
            <p:cNvSpPr/>
            <p:nvPr/>
          </p:nvSpPr>
          <p:spPr>
            <a:xfrm>
              <a:off x="3385457" y="144032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D6449A9-EB48-416D-8B45-B8068D984BA6}"/>
                </a:ext>
              </a:extLst>
            </p:cNvPr>
            <p:cNvSpPr/>
            <p:nvPr/>
          </p:nvSpPr>
          <p:spPr>
            <a:xfrm>
              <a:off x="3505199" y="896034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1058763-E33A-48D4-A11A-DEDEAE161FB9}"/>
                </a:ext>
              </a:extLst>
            </p:cNvPr>
            <p:cNvSpPr/>
            <p:nvPr/>
          </p:nvSpPr>
          <p:spPr>
            <a:xfrm>
              <a:off x="3461654" y="1146407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9650E21-D14C-4B03-B1A2-C9E0CF0AE2AD}"/>
                </a:ext>
              </a:extLst>
            </p:cNvPr>
            <p:cNvSpPr/>
            <p:nvPr/>
          </p:nvSpPr>
          <p:spPr>
            <a:xfrm>
              <a:off x="3646711" y="1189949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B87B91E-30C4-42BA-B9BA-2BE4C76C7C32}"/>
                </a:ext>
              </a:extLst>
            </p:cNvPr>
            <p:cNvSpPr/>
            <p:nvPr/>
          </p:nvSpPr>
          <p:spPr>
            <a:xfrm>
              <a:off x="3309255" y="874260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08FBCE7-B1A6-4B24-813F-4C2C9A749C33}"/>
              </a:ext>
            </a:extLst>
          </p:cNvPr>
          <p:cNvGrpSpPr/>
          <p:nvPr/>
        </p:nvGrpSpPr>
        <p:grpSpPr>
          <a:xfrm>
            <a:off x="3864428" y="2604665"/>
            <a:ext cx="925286" cy="925286"/>
            <a:chOff x="2906485" y="740229"/>
            <a:chExt cx="925286" cy="925286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50808EC-B73C-44A1-B396-47FC4C47B5DB}"/>
                </a:ext>
              </a:extLst>
            </p:cNvPr>
            <p:cNvSpPr/>
            <p:nvPr/>
          </p:nvSpPr>
          <p:spPr>
            <a:xfrm>
              <a:off x="2906485" y="740229"/>
              <a:ext cx="925286" cy="925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43DD8C6-CC16-4A4C-B93D-9D52ADA270A7}"/>
                </a:ext>
              </a:extLst>
            </p:cNvPr>
            <p:cNvSpPr/>
            <p:nvPr/>
          </p:nvSpPr>
          <p:spPr>
            <a:xfrm>
              <a:off x="3124200" y="8797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78B63BE-4FED-4CF6-9671-EDAE0D38799C}"/>
                </a:ext>
              </a:extLst>
            </p:cNvPr>
            <p:cNvSpPr/>
            <p:nvPr/>
          </p:nvSpPr>
          <p:spPr>
            <a:xfrm>
              <a:off x="3276600" y="10321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03E5D9C-8DFC-472C-AEF1-F4EF807CDC48}"/>
                </a:ext>
              </a:extLst>
            </p:cNvPr>
            <p:cNvSpPr/>
            <p:nvPr/>
          </p:nvSpPr>
          <p:spPr>
            <a:xfrm>
              <a:off x="3015343" y="115083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1208413-B5AE-42CA-8B6C-27785E1E6F56}"/>
                </a:ext>
              </a:extLst>
            </p:cNvPr>
            <p:cNvSpPr/>
            <p:nvPr/>
          </p:nvSpPr>
          <p:spPr>
            <a:xfrm>
              <a:off x="3233057" y="128792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A51C9EF-8744-4EAB-B477-28868FA90997}"/>
                </a:ext>
              </a:extLst>
            </p:cNvPr>
            <p:cNvSpPr/>
            <p:nvPr/>
          </p:nvSpPr>
          <p:spPr>
            <a:xfrm>
              <a:off x="3385457" y="1440320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B2938F5-05A9-4101-8DC7-2C4D11994FFC}"/>
                </a:ext>
              </a:extLst>
            </p:cNvPr>
            <p:cNvSpPr/>
            <p:nvPr/>
          </p:nvSpPr>
          <p:spPr>
            <a:xfrm>
              <a:off x="3461654" y="1146407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63EF33F4-525C-4D63-A741-1765F5478B28}"/>
                </a:ext>
              </a:extLst>
            </p:cNvPr>
            <p:cNvSpPr/>
            <p:nvPr/>
          </p:nvSpPr>
          <p:spPr>
            <a:xfrm>
              <a:off x="3646711" y="1189949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87FEBC7-B1FE-46FA-A43C-CA4461530955}"/>
                </a:ext>
              </a:extLst>
            </p:cNvPr>
            <p:cNvSpPr/>
            <p:nvPr/>
          </p:nvSpPr>
          <p:spPr>
            <a:xfrm>
              <a:off x="3309255" y="87426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6DF6599-6194-4AA6-9751-A3B2D6CBB279}"/>
              </a:ext>
            </a:extLst>
          </p:cNvPr>
          <p:cNvGrpSpPr/>
          <p:nvPr/>
        </p:nvGrpSpPr>
        <p:grpSpPr>
          <a:xfrm>
            <a:off x="6476999" y="2604665"/>
            <a:ext cx="925286" cy="925286"/>
            <a:chOff x="2906485" y="740229"/>
            <a:chExt cx="925286" cy="925286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332A8D2-EE34-4F79-A426-47AD15FFA96C}"/>
                </a:ext>
              </a:extLst>
            </p:cNvPr>
            <p:cNvSpPr/>
            <p:nvPr/>
          </p:nvSpPr>
          <p:spPr>
            <a:xfrm>
              <a:off x="2906485" y="740229"/>
              <a:ext cx="925286" cy="925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13CD8976-5DE3-4B1B-8D4B-06D899181363}"/>
                </a:ext>
              </a:extLst>
            </p:cNvPr>
            <p:cNvSpPr/>
            <p:nvPr/>
          </p:nvSpPr>
          <p:spPr>
            <a:xfrm>
              <a:off x="3124200" y="8797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B01ACC5-51CA-4CAF-9F0E-096DDAD32CBF}"/>
                </a:ext>
              </a:extLst>
            </p:cNvPr>
            <p:cNvSpPr/>
            <p:nvPr/>
          </p:nvSpPr>
          <p:spPr>
            <a:xfrm>
              <a:off x="3276600" y="1032106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7B30421-A1AC-4EB9-BE1F-46141B909BAF}"/>
                </a:ext>
              </a:extLst>
            </p:cNvPr>
            <p:cNvSpPr/>
            <p:nvPr/>
          </p:nvSpPr>
          <p:spPr>
            <a:xfrm>
              <a:off x="3015343" y="115083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CA7C1B6-68C0-4B9E-81DD-4243C1D3A8B4}"/>
                </a:ext>
              </a:extLst>
            </p:cNvPr>
            <p:cNvSpPr/>
            <p:nvPr/>
          </p:nvSpPr>
          <p:spPr>
            <a:xfrm>
              <a:off x="3233057" y="128792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9B256FF-3101-4E35-AE06-554777A27201}"/>
                </a:ext>
              </a:extLst>
            </p:cNvPr>
            <p:cNvSpPr/>
            <p:nvPr/>
          </p:nvSpPr>
          <p:spPr>
            <a:xfrm>
              <a:off x="3385457" y="1440320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7C15202D-EFB5-4A7D-8FDC-BBDDBF61BA26}"/>
                </a:ext>
              </a:extLst>
            </p:cNvPr>
            <p:cNvSpPr/>
            <p:nvPr/>
          </p:nvSpPr>
          <p:spPr>
            <a:xfrm>
              <a:off x="3505199" y="896034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376DF71-7D00-4493-93AD-4E4B39659420}"/>
                </a:ext>
              </a:extLst>
            </p:cNvPr>
            <p:cNvSpPr/>
            <p:nvPr/>
          </p:nvSpPr>
          <p:spPr>
            <a:xfrm>
              <a:off x="3461654" y="1146407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9078068-93FC-4F89-A84F-B090D653040E}"/>
                </a:ext>
              </a:extLst>
            </p:cNvPr>
            <p:cNvSpPr/>
            <p:nvPr/>
          </p:nvSpPr>
          <p:spPr>
            <a:xfrm>
              <a:off x="3646711" y="1189949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5486320-8BA0-464C-914E-A4F0CBFE3C01}"/>
                </a:ext>
              </a:extLst>
            </p:cNvPr>
            <p:cNvSpPr/>
            <p:nvPr/>
          </p:nvSpPr>
          <p:spPr>
            <a:xfrm>
              <a:off x="3309255" y="87426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DB21F6B-439D-4432-AC6E-BFBF695C1294}"/>
              </a:ext>
            </a:extLst>
          </p:cNvPr>
          <p:cNvGrpSpPr/>
          <p:nvPr/>
        </p:nvGrpSpPr>
        <p:grpSpPr>
          <a:xfrm>
            <a:off x="5170714" y="2604665"/>
            <a:ext cx="925286" cy="925286"/>
            <a:chOff x="5497287" y="757925"/>
            <a:chExt cx="925286" cy="925286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AC507FF-5929-48C3-AEB9-C66774316176}"/>
                </a:ext>
              </a:extLst>
            </p:cNvPr>
            <p:cNvSpPr/>
            <p:nvPr/>
          </p:nvSpPr>
          <p:spPr>
            <a:xfrm>
              <a:off x="5497287" y="757925"/>
              <a:ext cx="925286" cy="925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369CF325-1B9E-4BCC-85F3-884EB4171BBC}"/>
                </a:ext>
              </a:extLst>
            </p:cNvPr>
            <p:cNvSpPr/>
            <p:nvPr/>
          </p:nvSpPr>
          <p:spPr>
            <a:xfrm>
              <a:off x="5715002" y="897402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2525F5B-2389-4C54-A7E4-DC61FF58953E}"/>
                </a:ext>
              </a:extLst>
            </p:cNvPr>
            <p:cNvSpPr/>
            <p:nvPr/>
          </p:nvSpPr>
          <p:spPr>
            <a:xfrm>
              <a:off x="5856516" y="109334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1A079DD-B1D0-4F3D-B5C3-28FA7848D7F5}"/>
                </a:ext>
              </a:extLst>
            </p:cNvPr>
            <p:cNvSpPr/>
            <p:nvPr/>
          </p:nvSpPr>
          <p:spPr>
            <a:xfrm>
              <a:off x="5606145" y="1168526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60370C4-6352-45EF-8659-D4293B52F33C}"/>
                </a:ext>
              </a:extLst>
            </p:cNvPr>
            <p:cNvSpPr/>
            <p:nvPr/>
          </p:nvSpPr>
          <p:spPr>
            <a:xfrm>
              <a:off x="5823859" y="130561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436636C-CB9E-443C-9008-8EEB6D780C48}"/>
                </a:ext>
              </a:extLst>
            </p:cNvPr>
            <p:cNvSpPr/>
            <p:nvPr/>
          </p:nvSpPr>
          <p:spPr>
            <a:xfrm>
              <a:off x="5976259" y="145801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554BCF3-E80E-4672-A642-16299BEFCDAE}"/>
                </a:ext>
              </a:extLst>
            </p:cNvPr>
            <p:cNvSpPr/>
            <p:nvPr/>
          </p:nvSpPr>
          <p:spPr>
            <a:xfrm>
              <a:off x="6096001" y="913730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C9D4885-633B-4192-9D2C-5E7C054EEBF7}"/>
                </a:ext>
              </a:extLst>
            </p:cNvPr>
            <p:cNvSpPr/>
            <p:nvPr/>
          </p:nvSpPr>
          <p:spPr>
            <a:xfrm>
              <a:off x="6052456" y="1164103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E9612EA0-38EB-4C6B-83C3-A0BB8D8AD4CB}"/>
                </a:ext>
              </a:extLst>
            </p:cNvPr>
            <p:cNvSpPr/>
            <p:nvPr/>
          </p:nvSpPr>
          <p:spPr>
            <a:xfrm>
              <a:off x="6237513" y="1207645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86F2E3A-117D-4B52-96B1-9CF9ABE637BA}"/>
                </a:ext>
              </a:extLst>
            </p:cNvPr>
            <p:cNvSpPr/>
            <p:nvPr/>
          </p:nvSpPr>
          <p:spPr>
            <a:xfrm>
              <a:off x="5900057" y="89195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303F1A1-59D6-49E6-A4EA-DD9825540D7F}"/>
                </a:ext>
              </a:extLst>
            </p:cNvPr>
            <p:cNvSpPr/>
            <p:nvPr/>
          </p:nvSpPr>
          <p:spPr>
            <a:xfrm>
              <a:off x="6172201" y="1360045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360A5B8C-672E-4F19-B4B3-F7D1268A1316}"/>
              </a:ext>
            </a:extLst>
          </p:cNvPr>
          <p:cNvSpPr/>
          <p:nvPr/>
        </p:nvSpPr>
        <p:spPr>
          <a:xfrm>
            <a:off x="3287487" y="2473651"/>
            <a:ext cx="751114" cy="228811"/>
          </a:xfrm>
          <a:custGeom>
            <a:avLst/>
            <a:gdLst>
              <a:gd name="connsiteX0" fmla="*/ 0 w 751114"/>
              <a:gd name="connsiteY0" fmla="*/ 196154 h 228811"/>
              <a:gd name="connsiteX1" fmla="*/ 435428 w 751114"/>
              <a:gd name="connsiteY1" fmla="*/ 211 h 228811"/>
              <a:gd name="connsiteX2" fmla="*/ 751114 w 751114"/>
              <a:gd name="connsiteY2" fmla="*/ 228811 h 22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114" h="228811">
                <a:moveTo>
                  <a:pt x="0" y="196154"/>
                </a:moveTo>
                <a:cubicBezTo>
                  <a:pt x="155121" y="95461"/>
                  <a:pt x="310242" y="-5232"/>
                  <a:pt x="435428" y="211"/>
                </a:cubicBezTo>
                <a:cubicBezTo>
                  <a:pt x="560614" y="5654"/>
                  <a:pt x="655864" y="117232"/>
                  <a:pt x="751114" y="228811"/>
                </a:cubicBezTo>
              </a:path>
            </a:pathLst>
          </a:custGeom>
          <a:noFill/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4F231C84-E645-4E07-8E7B-5EA9F6871B95}"/>
              </a:ext>
            </a:extLst>
          </p:cNvPr>
          <p:cNvSpPr/>
          <p:nvPr/>
        </p:nvSpPr>
        <p:spPr>
          <a:xfrm>
            <a:off x="4593773" y="2473651"/>
            <a:ext cx="751114" cy="228811"/>
          </a:xfrm>
          <a:custGeom>
            <a:avLst/>
            <a:gdLst>
              <a:gd name="connsiteX0" fmla="*/ 0 w 751114"/>
              <a:gd name="connsiteY0" fmla="*/ 196154 h 228811"/>
              <a:gd name="connsiteX1" fmla="*/ 435428 w 751114"/>
              <a:gd name="connsiteY1" fmla="*/ 211 h 228811"/>
              <a:gd name="connsiteX2" fmla="*/ 751114 w 751114"/>
              <a:gd name="connsiteY2" fmla="*/ 228811 h 22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114" h="228811">
                <a:moveTo>
                  <a:pt x="0" y="196154"/>
                </a:moveTo>
                <a:cubicBezTo>
                  <a:pt x="155121" y="95461"/>
                  <a:pt x="310242" y="-5232"/>
                  <a:pt x="435428" y="211"/>
                </a:cubicBezTo>
                <a:cubicBezTo>
                  <a:pt x="560614" y="5654"/>
                  <a:pt x="655864" y="117232"/>
                  <a:pt x="751114" y="228811"/>
                </a:cubicBezTo>
              </a:path>
            </a:pathLst>
          </a:custGeom>
          <a:noFill/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0D659F78-08C4-4A05-87D1-385117F46CBB}"/>
              </a:ext>
            </a:extLst>
          </p:cNvPr>
          <p:cNvSpPr/>
          <p:nvPr/>
        </p:nvSpPr>
        <p:spPr>
          <a:xfrm>
            <a:off x="5900059" y="2473651"/>
            <a:ext cx="751114" cy="228811"/>
          </a:xfrm>
          <a:custGeom>
            <a:avLst/>
            <a:gdLst>
              <a:gd name="connsiteX0" fmla="*/ 0 w 751114"/>
              <a:gd name="connsiteY0" fmla="*/ 196154 h 228811"/>
              <a:gd name="connsiteX1" fmla="*/ 435428 w 751114"/>
              <a:gd name="connsiteY1" fmla="*/ 211 h 228811"/>
              <a:gd name="connsiteX2" fmla="*/ 751114 w 751114"/>
              <a:gd name="connsiteY2" fmla="*/ 228811 h 22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114" h="228811">
                <a:moveTo>
                  <a:pt x="0" y="196154"/>
                </a:moveTo>
                <a:cubicBezTo>
                  <a:pt x="155121" y="95461"/>
                  <a:pt x="310242" y="-5232"/>
                  <a:pt x="435428" y="211"/>
                </a:cubicBezTo>
                <a:cubicBezTo>
                  <a:pt x="560614" y="5654"/>
                  <a:pt x="655864" y="117232"/>
                  <a:pt x="751114" y="228811"/>
                </a:cubicBezTo>
              </a:path>
            </a:pathLst>
          </a:custGeom>
          <a:noFill/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0BCF25D7-E360-4BDD-983F-843DA4BFBE93}"/>
              </a:ext>
            </a:extLst>
          </p:cNvPr>
          <p:cNvSpPr/>
          <p:nvPr/>
        </p:nvSpPr>
        <p:spPr>
          <a:xfrm>
            <a:off x="7206345" y="2473651"/>
            <a:ext cx="751114" cy="228811"/>
          </a:xfrm>
          <a:custGeom>
            <a:avLst/>
            <a:gdLst>
              <a:gd name="connsiteX0" fmla="*/ 0 w 751114"/>
              <a:gd name="connsiteY0" fmla="*/ 196154 h 228811"/>
              <a:gd name="connsiteX1" fmla="*/ 435428 w 751114"/>
              <a:gd name="connsiteY1" fmla="*/ 211 h 228811"/>
              <a:gd name="connsiteX2" fmla="*/ 751114 w 751114"/>
              <a:gd name="connsiteY2" fmla="*/ 228811 h 22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114" h="228811">
                <a:moveTo>
                  <a:pt x="0" y="196154"/>
                </a:moveTo>
                <a:cubicBezTo>
                  <a:pt x="155121" y="95461"/>
                  <a:pt x="310242" y="-5232"/>
                  <a:pt x="435428" y="211"/>
                </a:cubicBezTo>
                <a:cubicBezTo>
                  <a:pt x="560614" y="5654"/>
                  <a:pt x="655864" y="117232"/>
                  <a:pt x="751114" y="228811"/>
                </a:cubicBezTo>
              </a:path>
            </a:pathLst>
          </a:custGeom>
          <a:noFill/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A6626C9-1770-4781-A920-1B7DC423AE45}"/>
              </a:ext>
            </a:extLst>
          </p:cNvPr>
          <p:cNvSpPr txBox="1"/>
          <p:nvPr/>
        </p:nvSpPr>
        <p:spPr>
          <a:xfrm>
            <a:off x="3309254" y="2472669"/>
            <a:ext cx="736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reshare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3682884-E81B-4E36-AACD-43C56304D3BA}"/>
              </a:ext>
            </a:extLst>
          </p:cNvPr>
          <p:cNvSpPr txBox="1"/>
          <p:nvPr/>
        </p:nvSpPr>
        <p:spPr>
          <a:xfrm>
            <a:off x="4621641" y="2472669"/>
            <a:ext cx="736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reshare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5DA5C3C-0612-4C12-B82E-0F72633E80B0}"/>
              </a:ext>
            </a:extLst>
          </p:cNvPr>
          <p:cNvSpPr txBox="1"/>
          <p:nvPr/>
        </p:nvSpPr>
        <p:spPr>
          <a:xfrm>
            <a:off x="5944914" y="2472669"/>
            <a:ext cx="736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reshare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F5D9B9-461F-4BC5-A851-C3FC67E54175}"/>
              </a:ext>
            </a:extLst>
          </p:cNvPr>
          <p:cNvSpPr txBox="1"/>
          <p:nvPr/>
        </p:nvSpPr>
        <p:spPr>
          <a:xfrm>
            <a:off x="7231081" y="2450776"/>
            <a:ext cx="736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reshare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C8A38DE-36A4-4A4E-8A70-26C38199E8D6}"/>
                  </a:ext>
                </a:extLst>
              </p:cNvPr>
              <p:cNvSpPr txBox="1"/>
              <p:nvPr/>
            </p:nvSpPr>
            <p:spPr>
              <a:xfrm>
                <a:off x="2823578" y="3450861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C8A38DE-36A4-4A4E-8A70-26C38199E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78" y="3450861"/>
                <a:ext cx="4639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CBF9C64-6A7D-4D10-BAD7-3AF335A4912F}"/>
                  </a:ext>
                </a:extLst>
              </p:cNvPr>
              <p:cNvSpPr txBox="1"/>
              <p:nvPr/>
            </p:nvSpPr>
            <p:spPr>
              <a:xfrm>
                <a:off x="4129864" y="3450861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CBF9C64-6A7D-4D10-BAD7-3AF335A49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864" y="3450861"/>
                <a:ext cx="4692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863D4B1-3205-41F5-A5E8-C60A2CA9C550}"/>
                  </a:ext>
                </a:extLst>
              </p:cNvPr>
              <p:cNvSpPr txBox="1"/>
              <p:nvPr/>
            </p:nvSpPr>
            <p:spPr>
              <a:xfrm>
                <a:off x="5436150" y="3450861"/>
                <a:ext cx="425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863D4B1-3205-41F5-A5E8-C60A2CA9C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150" y="3450861"/>
                <a:ext cx="4251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0522CE8-1CD2-4369-B6C6-72AD8093CD40}"/>
                  </a:ext>
                </a:extLst>
              </p:cNvPr>
              <p:cNvSpPr txBox="1"/>
              <p:nvPr/>
            </p:nvSpPr>
            <p:spPr>
              <a:xfrm>
                <a:off x="6742436" y="3450861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0522CE8-1CD2-4369-B6C6-72AD8093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36" y="3450861"/>
                <a:ext cx="4692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37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8C22-26FB-4DEC-BD27-A3F38A27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Hard on a Public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B78E-F91E-455D-8347-BD6F3E82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8" y="1512710"/>
            <a:ext cx="10871200" cy="5192889"/>
          </a:xfrm>
        </p:spPr>
        <p:txBody>
          <a:bodyPr>
            <a:normAutofit/>
          </a:bodyPr>
          <a:lstStyle/>
          <a:p>
            <a:r>
              <a:rPr lang="en-US" dirty="0"/>
              <a:t>For scalability, communication only by a small committee</a:t>
            </a:r>
          </a:p>
          <a:p>
            <a:pPr lvl="1"/>
            <a:r>
              <a:rPr lang="en-US" dirty="0"/>
              <a:t>But then a mobile adversary can corrupt them all</a:t>
            </a:r>
          </a:p>
          <a:p>
            <a:pPr lvl="2"/>
            <a:r>
              <a:rPr lang="en-US" dirty="0"/>
              <a:t>Previous work </a:t>
            </a:r>
            <a:r>
              <a:rPr lang="en-US" b="1" dirty="0"/>
              <a:t>assumed</a:t>
            </a:r>
            <a:r>
              <a:rPr lang="en-US" dirty="0"/>
              <a:t> that committees have honest majority</a:t>
            </a:r>
          </a:p>
          <a:p>
            <a:pPr lvl="2"/>
            <a:r>
              <a:rPr lang="en-US" dirty="0"/>
              <a:t>We provide a mechanism to ensure it</a:t>
            </a:r>
          </a:p>
          <a:p>
            <a:r>
              <a:rPr lang="en-US" dirty="0"/>
              <a:t>Solution: keep committee members anonymous</a:t>
            </a:r>
          </a:p>
          <a:p>
            <a:pPr lvl="1"/>
            <a:r>
              <a:rPr lang="en-US" dirty="0"/>
              <a:t>So adversary cannot target them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Player replaceability: </a:t>
            </a:r>
            <a:r>
              <a:rPr lang="en-US" dirty="0"/>
              <a:t>a committee member sends a single message, revealing its identity </a:t>
            </a:r>
            <a:r>
              <a:rPr lang="en-US" b="1" dirty="0"/>
              <a:t>only after completing its job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How to (re)share a secret among an unknown committee?</a:t>
            </a:r>
          </a:p>
        </p:txBody>
      </p:sp>
    </p:spTree>
    <p:extLst>
      <p:ext uri="{BB962C8B-B14F-4D97-AF65-F5344CB8AC3E}">
        <p14:creationId xmlns:p14="http://schemas.microsoft.com/office/powerpoint/2010/main" val="21038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A26A-1FC1-414B-B634-6C8C51AD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Directions that do not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96EF2-3819-41D3-B246-353487C87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secret-sharing committee self-selects (via sortition)</a:t>
                </a:r>
              </a:p>
              <a:p>
                <a:pPr lvl="1"/>
                <a:r>
                  <a:rPr lang="en-US" dirty="0"/>
                  <a:t>Previous committee doesn’t know who to pass the secret to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Each committee member selects its successor</a:t>
                </a:r>
              </a:p>
              <a:p>
                <a:pPr lvl="1"/>
                <a:r>
                  <a:rPr lang="en-US" dirty="0"/>
                  <a:t>Corrupted members will always corrupt their successors</a:t>
                </a:r>
              </a:p>
              <a:p>
                <a:pPr lvl="1"/>
                <a:r>
                  <a:rPr lang="en-US" dirty="0"/>
                  <a:t>Honest members will choose a corrupted successor w/ prob.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Committee will have a dishonest majority soon enough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96EF2-3819-41D3-B246-353487C87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6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45AEC4C-4FDA-45CB-8CE1-2ACF89BB6565}"/>
              </a:ext>
            </a:extLst>
          </p:cNvPr>
          <p:cNvGrpSpPr/>
          <p:nvPr/>
        </p:nvGrpSpPr>
        <p:grpSpPr>
          <a:xfrm>
            <a:off x="3112325" y="2586558"/>
            <a:ext cx="820066" cy="790462"/>
            <a:chOff x="2906485" y="740229"/>
            <a:chExt cx="925286" cy="9252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54DA41-CAD1-4BE4-8B65-0F3F9AFF2893}"/>
                </a:ext>
              </a:extLst>
            </p:cNvPr>
            <p:cNvSpPr/>
            <p:nvPr/>
          </p:nvSpPr>
          <p:spPr>
            <a:xfrm>
              <a:off x="2906485" y="740229"/>
              <a:ext cx="925286" cy="925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40D2FB-C5DF-4F7C-9890-1B67FCA0189E}"/>
                </a:ext>
              </a:extLst>
            </p:cNvPr>
            <p:cNvSpPr/>
            <p:nvPr/>
          </p:nvSpPr>
          <p:spPr>
            <a:xfrm>
              <a:off x="3124200" y="8797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B87F081-8F46-4D20-9577-610960A1DB2E}"/>
                </a:ext>
              </a:extLst>
            </p:cNvPr>
            <p:cNvSpPr/>
            <p:nvPr/>
          </p:nvSpPr>
          <p:spPr>
            <a:xfrm>
              <a:off x="3276600" y="10321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C31399-2AC8-4336-AF21-184AD404FA25}"/>
                </a:ext>
              </a:extLst>
            </p:cNvPr>
            <p:cNvSpPr/>
            <p:nvPr/>
          </p:nvSpPr>
          <p:spPr>
            <a:xfrm>
              <a:off x="3015343" y="115083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340738-7C0D-41FB-8F85-C2C0F738C167}"/>
                </a:ext>
              </a:extLst>
            </p:cNvPr>
            <p:cNvSpPr/>
            <p:nvPr/>
          </p:nvSpPr>
          <p:spPr>
            <a:xfrm>
              <a:off x="3233057" y="128792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4B8754D-2375-4E69-B9DD-93BE90AFD1A5}"/>
                </a:ext>
              </a:extLst>
            </p:cNvPr>
            <p:cNvSpPr/>
            <p:nvPr/>
          </p:nvSpPr>
          <p:spPr>
            <a:xfrm>
              <a:off x="3385457" y="144032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41A0B44-6145-4D1A-B3D8-358000964F9A}"/>
                </a:ext>
              </a:extLst>
            </p:cNvPr>
            <p:cNvSpPr/>
            <p:nvPr/>
          </p:nvSpPr>
          <p:spPr>
            <a:xfrm>
              <a:off x="3505199" y="896034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E3D88-F695-49DF-8222-53F35BF57DAB}"/>
                </a:ext>
              </a:extLst>
            </p:cNvPr>
            <p:cNvSpPr/>
            <p:nvPr/>
          </p:nvSpPr>
          <p:spPr>
            <a:xfrm>
              <a:off x="3461654" y="1146407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B3806-5BF6-47DF-B89F-931915220E57}"/>
                </a:ext>
              </a:extLst>
            </p:cNvPr>
            <p:cNvSpPr/>
            <p:nvPr/>
          </p:nvSpPr>
          <p:spPr>
            <a:xfrm>
              <a:off x="3646711" y="1189949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720BBA-BE90-48A0-AE78-328B9926E819}"/>
                </a:ext>
              </a:extLst>
            </p:cNvPr>
            <p:cNvSpPr/>
            <p:nvPr/>
          </p:nvSpPr>
          <p:spPr>
            <a:xfrm>
              <a:off x="3309255" y="874260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16BC3F2-0370-481B-9A4D-9CEB9FCD61A4}"/>
              </a:ext>
            </a:extLst>
          </p:cNvPr>
          <p:cNvSpPr/>
          <p:nvPr/>
        </p:nvSpPr>
        <p:spPr>
          <a:xfrm>
            <a:off x="3911781" y="2771350"/>
            <a:ext cx="665701" cy="195471"/>
          </a:xfrm>
          <a:custGeom>
            <a:avLst/>
            <a:gdLst>
              <a:gd name="connsiteX0" fmla="*/ 0 w 751114"/>
              <a:gd name="connsiteY0" fmla="*/ 196154 h 228811"/>
              <a:gd name="connsiteX1" fmla="*/ 435428 w 751114"/>
              <a:gd name="connsiteY1" fmla="*/ 211 h 228811"/>
              <a:gd name="connsiteX2" fmla="*/ 751114 w 751114"/>
              <a:gd name="connsiteY2" fmla="*/ 228811 h 22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114" h="228811">
                <a:moveTo>
                  <a:pt x="0" y="196154"/>
                </a:moveTo>
                <a:cubicBezTo>
                  <a:pt x="155121" y="95461"/>
                  <a:pt x="310242" y="-5232"/>
                  <a:pt x="435428" y="211"/>
                </a:cubicBezTo>
                <a:cubicBezTo>
                  <a:pt x="560614" y="5654"/>
                  <a:pt x="655864" y="117232"/>
                  <a:pt x="751114" y="228811"/>
                </a:cubicBezTo>
              </a:path>
            </a:pathLst>
          </a:custGeom>
          <a:noFill/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B1E2E5-0B50-436B-B1D3-7AE16C30C8FE}"/>
              </a:ext>
            </a:extLst>
          </p:cNvPr>
          <p:cNvSpPr txBox="1"/>
          <p:nvPr/>
        </p:nvSpPr>
        <p:spPr>
          <a:xfrm>
            <a:off x="3931073" y="2770511"/>
            <a:ext cx="652451" cy="262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reshare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CDAC13-2AD0-46D0-BFC7-C83EF7F23DD6}"/>
              </a:ext>
            </a:extLst>
          </p:cNvPr>
          <p:cNvGrpSpPr/>
          <p:nvPr/>
        </p:nvGrpSpPr>
        <p:grpSpPr>
          <a:xfrm>
            <a:off x="3112325" y="5675401"/>
            <a:ext cx="5361202" cy="838540"/>
            <a:chOff x="3112325" y="5675401"/>
            <a:chExt cx="5361202" cy="83854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493EA5F-A8FA-4089-8D1D-E2038D7FF5E1}"/>
                </a:ext>
              </a:extLst>
            </p:cNvPr>
            <p:cNvGrpSpPr/>
            <p:nvPr/>
          </p:nvGrpSpPr>
          <p:grpSpPr>
            <a:xfrm>
              <a:off x="3112325" y="5716254"/>
              <a:ext cx="820066" cy="790462"/>
              <a:chOff x="2906485" y="740229"/>
              <a:chExt cx="925286" cy="925286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75C0DAD-F55C-4AA4-8F7F-562E6CFD9ADC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5CA2733-0E12-45D8-9282-C4B90B6DF08D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0D54008-D56F-4569-A487-7B825246C1F3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0AD2044-587A-47CB-8B1E-D58F11C0624D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44950F4-9A47-47DE-99DC-CC69982DC971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5371887-ECF3-46E5-8209-CED24B23A3D5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84F5B0B4-CDCD-490A-A5F6-773668A5C1A5}"/>
                  </a:ext>
                </a:extLst>
              </p:cNvPr>
              <p:cNvSpPr/>
              <p:nvPr/>
            </p:nvSpPr>
            <p:spPr>
              <a:xfrm>
                <a:off x="3505199" y="896034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2B6F044-ABB6-4E1B-AA27-E746E492F935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D94FAAF-773D-4F9F-B30A-DA1923F44DDC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EF16CF35-B3EE-4087-9572-99DA7ABD163A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804AB23-B7EA-4E6B-A5D1-51816E64B5B1}"/>
                </a:ext>
              </a:extLst>
            </p:cNvPr>
            <p:cNvGrpSpPr/>
            <p:nvPr/>
          </p:nvGrpSpPr>
          <p:grpSpPr>
            <a:xfrm>
              <a:off x="4436902" y="5716254"/>
              <a:ext cx="820066" cy="790462"/>
              <a:chOff x="2906485" y="740229"/>
              <a:chExt cx="925286" cy="925286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2C98D9E1-F903-4902-A7C6-D4F5E01FA166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13F1D47-D604-4D84-9501-4F58AEFA8C50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A5F2843-DDDC-4B4E-A990-1A9E5834F25C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215B272-A24D-4B99-A67C-2ABCA04A45FF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E72CFA1-A2FE-4793-9F91-BCEC958AAADE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7394B29-C0D6-4F0A-BD61-0812E6195601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9B0853A-6DAF-4537-B37C-D75CF51D717C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01C8E90-5897-4D80-889E-92992EDC8CE7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5AD6603-E4C9-4D0A-A8F7-85C526246317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FF2303D-AC1B-4B20-9ECE-38A6E9963E90}"/>
                </a:ext>
              </a:extLst>
            </p:cNvPr>
            <p:cNvGrpSpPr/>
            <p:nvPr/>
          </p:nvGrpSpPr>
          <p:grpSpPr>
            <a:xfrm>
              <a:off x="7059681" y="5705214"/>
              <a:ext cx="820066" cy="790462"/>
              <a:chOff x="2906485" y="740229"/>
              <a:chExt cx="925286" cy="92528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74ACC4F-F2C4-4E0B-B555-B6C2ADC08729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F44F8D2-B68F-4A08-AB7F-749D0EF8A761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224E94E-4531-4063-9802-1AE3474D730F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0283939D-12DB-407C-BE7B-16AE796C5A9D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FF7220E-E72B-4605-BAA2-65CC7C47987D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35E9B25-D4B5-437B-A61B-27628539C742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08157E1-43CE-41FA-AE7B-D0CCE2E5842B}"/>
                  </a:ext>
                </a:extLst>
              </p:cNvPr>
              <p:cNvSpPr/>
              <p:nvPr/>
            </p:nvSpPr>
            <p:spPr>
              <a:xfrm>
                <a:off x="3505199" y="896034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55992F8-6A7E-440A-B617-4B4822A0F957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0E768A0-9D7D-47A1-8387-FCE72CC1AC24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F1BA01E-213F-4870-93B9-403F209BF652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4724C01-238E-43BA-ACC5-79C9A3F277E5}"/>
                </a:ext>
              </a:extLst>
            </p:cNvPr>
            <p:cNvGrpSpPr/>
            <p:nvPr/>
          </p:nvGrpSpPr>
          <p:grpSpPr>
            <a:xfrm>
              <a:off x="5741635" y="5705214"/>
              <a:ext cx="820066" cy="790462"/>
              <a:chOff x="5497287" y="757925"/>
              <a:chExt cx="925286" cy="92528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FF3F10B-111E-45E4-B22E-A213E18CE319}"/>
                  </a:ext>
                </a:extLst>
              </p:cNvPr>
              <p:cNvSpPr/>
              <p:nvPr/>
            </p:nvSpPr>
            <p:spPr>
              <a:xfrm>
                <a:off x="5497287" y="757925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699DFD7-3E60-4D1C-A2DA-34AC64FD9238}"/>
                  </a:ext>
                </a:extLst>
              </p:cNvPr>
              <p:cNvSpPr/>
              <p:nvPr/>
            </p:nvSpPr>
            <p:spPr>
              <a:xfrm>
                <a:off x="5715002" y="897402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709923D-A921-402D-85BF-9FA2F89193BC}"/>
                  </a:ext>
                </a:extLst>
              </p:cNvPr>
              <p:cNvSpPr/>
              <p:nvPr/>
            </p:nvSpPr>
            <p:spPr>
              <a:xfrm>
                <a:off x="5856516" y="109334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40B653F-A1E9-4098-B49C-EE2438C6F576}"/>
                  </a:ext>
                </a:extLst>
              </p:cNvPr>
              <p:cNvSpPr/>
              <p:nvPr/>
            </p:nvSpPr>
            <p:spPr>
              <a:xfrm>
                <a:off x="5606145" y="116852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B875CB3-4783-458C-9809-6A7B3011C818}"/>
                  </a:ext>
                </a:extLst>
              </p:cNvPr>
              <p:cNvSpPr/>
              <p:nvPr/>
            </p:nvSpPr>
            <p:spPr>
              <a:xfrm>
                <a:off x="5823859" y="130561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D353F4B-2EBD-4645-BE4B-620000D44238}"/>
                  </a:ext>
                </a:extLst>
              </p:cNvPr>
              <p:cNvSpPr/>
              <p:nvPr/>
            </p:nvSpPr>
            <p:spPr>
              <a:xfrm>
                <a:off x="5976259" y="145801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5BEC5F6-0379-400B-AEF7-EF8E4C5000AB}"/>
                  </a:ext>
                </a:extLst>
              </p:cNvPr>
              <p:cNvSpPr/>
              <p:nvPr/>
            </p:nvSpPr>
            <p:spPr>
              <a:xfrm>
                <a:off x="6096001" y="91373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50F3C3F-5C21-4BD9-95CD-0727A5416CC1}"/>
                  </a:ext>
                </a:extLst>
              </p:cNvPr>
              <p:cNvSpPr/>
              <p:nvPr/>
            </p:nvSpPr>
            <p:spPr>
              <a:xfrm>
                <a:off x="6052456" y="1164103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D4585AB-E95B-4CDB-9CD5-46AC2B33B777}"/>
                  </a:ext>
                </a:extLst>
              </p:cNvPr>
              <p:cNvSpPr/>
              <p:nvPr/>
            </p:nvSpPr>
            <p:spPr>
              <a:xfrm>
                <a:off x="6237513" y="1207645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756C20D-1751-4648-B450-1355473234F7}"/>
                  </a:ext>
                </a:extLst>
              </p:cNvPr>
              <p:cNvSpPr/>
              <p:nvPr/>
            </p:nvSpPr>
            <p:spPr>
              <a:xfrm>
                <a:off x="5900057" y="89195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0CD4E01-7A35-4EEC-B62C-ADC2CFF2A143}"/>
                  </a:ext>
                </a:extLst>
              </p:cNvPr>
              <p:cNvSpPr/>
              <p:nvPr/>
            </p:nvSpPr>
            <p:spPr>
              <a:xfrm>
                <a:off x="6172201" y="1360045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046DF0F-09FB-44D5-A661-9B7DDA88035E}"/>
                </a:ext>
              </a:extLst>
            </p:cNvPr>
            <p:cNvSpPr/>
            <p:nvPr/>
          </p:nvSpPr>
          <p:spPr>
            <a:xfrm>
              <a:off x="3851796" y="5705983"/>
              <a:ext cx="665701" cy="19547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975E73E-6033-443C-ADE8-13964A43554B}"/>
                </a:ext>
              </a:extLst>
            </p:cNvPr>
            <p:cNvSpPr/>
            <p:nvPr/>
          </p:nvSpPr>
          <p:spPr>
            <a:xfrm>
              <a:off x="5176373" y="5705983"/>
              <a:ext cx="665701" cy="19547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F0D014D-9094-40BF-8D32-06B991402128}"/>
                </a:ext>
              </a:extLst>
            </p:cNvPr>
            <p:cNvSpPr/>
            <p:nvPr/>
          </p:nvSpPr>
          <p:spPr>
            <a:xfrm>
              <a:off x="6481106" y="5694943"/>
              <a:ext cx="665701" cy="19547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6CFF1AA-E637-42F4-8A9A-68B53DB604A6}"/>
                </a:ext>
              </a:extLst>
            </p:cNvPr>
            <p:cNvSpPr/>
            <p:nvPr/>
          </p:nvSpPr>
          <p:spPr>
            <a:xfrm>
              <a:off x="7799153" y="5694943"/>
              <a:ext cx="665701" cy="19547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715E49-CFA6-4AC7-B6D1-B982545E479A}"/>
                </a:ext>
              </a:extLst>
            </p:cNvPr>
            <p:cNvSpPr txBox="1"/>
            <p:nvPr/>
          </p:nvSpPr>
          <p:spPr>
            <a:xfrm>
              <a:off x="3871088" y="5705144"/>
              <a:ext cx="652451" cy="26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FEE441-A646-437C-BDE9-28BA5A5F47B3}"/>
                </a:ext>
              </a:extLst>
            </p:cNvPr>
            <p:cNvSpPr txBox="1"/>
            <p:nvPr/>
          </p:nvSpPr>
          <p:spPr>
            <a:xfrm>
              <a:off x="5201072" y="5705144"/>
              <a:ext cx="652451" cy="26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3C4133-B1EF-41DC-9CE8-A1C8A7B14182}"/>
                </a:ext>
              </a:extLst>
            </p:cNvPr>
            <p:cNvSpPr txBox="1"/>
            <p:nvPr/>
          </p:nvSpPr>
          <p:spPr>
            <a:xfrm>
              <a:off x="6520860" y="5694104"/>
              <a:ext cx="652451" cy="26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25C90B1-C45B-4908-A113-5674820A2FA0}"/>
                </a:ext>
              </a:extLst>
            </p:cNvPr>
            <p:cNvSpPr txBox="1"/>
            <p:nvPr/>
          </p:nvSpPr>
          <p:spPr>
            <a:xfrm>
              <a:off x="7821076" y="5675401"/>
              <a:ext cx="652451" cy="26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14C99C5-128F-45FE-8B69-A1147CEA5EA7}"/>
                    </a:ext>
                  </a:extLst>
                </p:cNvPr>
                <p:cNvSpPr txBox="1"/>
                <p:nvPr/>
              </p:nvSpPr>
              <p:spPr>
                <a:xfrm>
                  <a:off x="3772521" y="6198424"/>
                  <a:ext cx="411155" cy="315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14C99C5-128F-45FE-8B69-A1147CEA5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521" y="6198424"/>
                  <a:ext cx="411155" cy="315517"/>
                </a:xfrm>
                <a:prstGeom prst="rect">
                  <a:avLst/>
                </a:prstGeom>
                <a:blipFill>
                  <a:blip r:embed="rId3"/>
                  <a:stretch>
                    <a:fillRect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16CC96A-3C14-44A0-80A1-D2CBAFDA2392}"/>
                    </a:ext>
                  </a:extLst>
                </p:cNvPr>
                <p:cNvSpPr txBox="1"/>
                <p:nvPr/>
              </p:nvSpPr>
              <p:spPr>
                <a:xfrm>
                  <a:off x="5097098" y="6198424"/>
                  <a:ext cx="415872" cy="315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16CC96A-3C14-44A0-80A1-D2CBAFDA2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7098" y="6198424"/>
                  <a:ext cx="415872" cy="315517"/>
                </a:xfrm>
                <a:prstGeom prst="rect">
                  <a:avLst/>
                </a:prstGeom>
                <a:blipFill>
                  <a:blip r:embed="rId4"/>
                  <a:stretch>
                    <a:fillRect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B1A6AD7-00DD-498B-9510-140741807089}"/>
                    </a:ext>
                  </a:extLst>
                </p:cNvPr>
                <p:cNvSpPr txBox="1"/>
                <p:nvPr/>
              </p:nvSpPr>
              <p:spPr>
                <a:xfrm>
                  <a:off x="6401830" y="6187384"/>
                  <a:ext cx="376774" cy="315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B1A6AD7-00DD-498B-9510-140741807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830" y="6187384"/>
                  <a:ext cx="376774" cy="315517"/>
                </a:xfrm>
                <a:prstGeom prst="rect">
                  <a:avLst/>
                </a:prstGeom>
                <a:blipFill>
                  <a:blip r:embed="rId5"/>
                  <a:stretch>
                    <a:fillRect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604E7E4-E048-4D12-9034-6839F2B54674}"/>
                    </a:ext>
                  </a:extLst>
                </p:cNvPr>
                <p:cNvSpPr txBox="1"/>
                <p:nvPr/>
              </p:nvSpPr>
              <p:spPr>
                <a:xfrm>
                  <a:off x="7719878" y="6187384"/>
                  <a:ext cx="415872" cy="315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604E7E4-E048-4D12-9034-6839F2B54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9878" y="6187384"/>
                  <a:ext cx="415872" cy="315517"/>
                </a:xfrm>
                <a:prstGeom prst="rect">
                  <a:avLst/>
                </a:prstGeom>
                <a:blipFill>
                  <a:blip r:embed="rId6"/>
                  <a:stretch>
                    <a:fillRect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81706C9A-CDDD-42F4-B5A9-BA8A5BAB81A2}"/>
              </a:ext>
            </a:extLst>
          </p:cNvPr>
          <p:cNvSpPr txBox="1"/>
          <p:nvPr/>
        </p:nvSpPr>
        <p:spPr>
          <a:xfrm>
            <a:off x="4592428" y="255521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9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EA8B-ED8D-48C3-93BE-F935C2F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Wouldn’t it be great if we had…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40643-3366-414C-AD67-DFFDF531A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1778" y="1564730"/>
                <a:ext cx="7749664" cy="4775200"/>
              </a:xfrm>
            </p:spPr>
            <p:txBody>
              <a:bodyPr/>
              <a:lstStyle/>
              <a:p>
                <a:r>
                  <a:rPr lang="en-US" dirty="0"/>
                  <a:t>A target-anonymous channel functionality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i="0" dirty="0"/>
                  <a:t>visible input ports,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hidden output ports</a:t>
                </a:r>
              </a:p>
              <a:p>
                <a:pPr lvl="1"/>
                <a:r>
                  <a:rPr lang="en-US" dirty="0"/>
                  <a:t>Random assignment of the output ports to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-subset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users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40643-3366-414C-AD67-DFFDF531A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1778" y="1564730"/>
                <a:ext cx="7749664" cy="4775200"/>
              </a:xfrm>
              <a:blipFill>
                <a:blip r:embed="rId2"/>
                <a:stretch>
                  <a:fillRect l="-1888" t="-2171" r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2928F5E-FFFE-423E-9255-66A5D872547C}"/>
              </a:ext>
            </a:extLst>
          </p:cNvPr>
          <p:cNvGrpSpPr/>
          <p:nvPr/>
        </p:nvGrpSpPr>
        <p:grpSpPr>
          <a:xfrm>
            <a:off x="9233600" y="2610581"/>
            <a:ext cx="387701" cy="214489"/>
            <a:chOff x="3072342" y="2709333"/>
            <a:chExt cx="387701" cy="214489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E1080F3-9203-4E18-ABFF-81307C2A3643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ECF6CE-FC54-4DCC-9510-C4B0B9A9FD84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75E741-0774-4CC0-A159-6009E297C787}"/>
              </a:ext>
            </a:extLst>
          </p:cNvPr>
          <p:cNvGrpSpPr/>
          <p:nvPr/>
        </p:nvGrpSpPr>
        <p:grpSpPr>
          <a:xfrm>
            <a:off x="9233600" y="3093344"/>
            <a:ext cx="387701" cy="214489"/>
            <a:chOff x="3072342" y="2709333"/>
            <a:chExt cx="387701" cy="214489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F2437EF9-2BBC-49B7-B3E8-12D853E7C31F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610201-5457-4CBC-AD63-F6120C27A372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707212-CBDE-44AA-819C-7583D46B5FDF}"/>
              </a:ext>
            </a:extLst>
          </p:cNvPr>
          <p:cNvGrpSpPr/>
          <p:nvPr/>
        </p:nvGrpSpPr>
        <p:grpSpPr>
          <a:xfrm>
            <a:off x="9249347" y="3570570"/>
            <a:ext cx="387701" cy="214489"/>
            <a:chOff x="3072342" y="2709333"/>
            <a:chExt cx="387701" cy="214489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D364CE6-6395-4F70-B250-DBBBECF32510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EB848E-BE35-43F0-9B4B-0D22AA8FC45F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687700-89B8-4A85-B053-E1B1907148B2}"/>
              </a:ext>
            </a:extLst>
          </p:cNvPr>
          <p:cNvGrpSpPr/>
          <p:nvPr/>
        </p:nvGrpSpPr>
        <p:grpSpPr>
          <a:xfrm>
            <a:off x="9239718" y="5036212"/>
            <a:ext cx="387701" cy="214489"/>
            <a:chOff x="3072342" y="2709333"/>
            <a:chExt cx="387701" cy="214489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EF8C5A7-936A-4935-97D4-87E251EC77E0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8EC847-AA04-496D-A418-32BFF5F7CDF4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DAA7A-A41D-47E0-B8BF-6861DB4D7302}"/>
                  </a:ext>
                </a:extLst>
              </p:cNvPr>
              <p:cNvSpPr txBox="1"/>
              <p:nvPr/>
            </p:nvSpPr>
            <p:spPr>
              <a:xfrm>
                <a:off x="8982112" y="2553867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DAA7A-A41D-47E0-B8BF-6861DB4D7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2553867"/>
                <a:ext cx="4190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82BB1A-C2FF-4E84-A2CD-E2FC1828DD21}"/>
                  </a:ext>
                </a:extLst>
              </p:cNvPr>
              <p:cNvSpPr txBox="1"/>
              <p:nvPr/>
            </p:nvSpPr>
            <p:spPr>
              <a:xfrm>
                <a:off x="8965833" y="3026945"/>
                <a:ext cx="4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82BB1A-C2FF-4E84-A2CD-E2FC1828D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833" y="3026945"/>
                <a:ext cx="42434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A0EBE3-FB0F-4EFF-A9D1-B98A5E751D79}"/>
                  </a:ext>
                </a:extLst>
              </p:cNvPr>
              <p:cNvSpPr txBox="1"/>
              <p:nvPr/>
            </p:nvSpPr>
            <p:spPr>
              <a:xfrm>
                <a:off x="8965833" y="3527070"/>
                <a:ext cx="4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A0EBE3-FB0F-4EFF-A9D1-B98A5E75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833" y="3527070"/>
                <a:ext cx="424347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D7869D-3352-4CBF-A0EF-5D80F9A52C2E}"/>
                  </a:ext>
                </a:extLst>
              </p:cNvPr>
              <p:cNvSpPr txBox="1"/>
              <p:nvPr/>
            </p:nvSpPr>
            <p:spPr>
              <a:xfrm>
                <a:off x="8919747" y="4943620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D7869D-3352-4CBF-A0EF-5D80F9A52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747" y="4943620"/>
                <a:ext cx="486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68BD8C9-F42B-4329-AC52-3EA60009AB94}"/>
              </a:ext>
            </a:extLst>
          </p:cNvPr>
          <p:cNvGrpSpPr/>
          <p:nvPr/>
        </p:nvGrpSpPr>
        <p:grpSpPr>
          <a:xfrm>
            <a:off x="10874617" y="1704620"/>
            <a:ext cx="923330" cy="4349749"/>
            <a:chOff x="8341551" y="1564730"/>
            <a:chExt cx="923330" cy="43497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3865699-3AEB-4D9F-B3F2-20982898D9B8}"/>
                    </a:ext>
                  </a:extLst>
                </p:cNvPr>
                <p:cNvSpPr/>
                <p:nvPr/>
              </p:nvSpPr>
              <p:spPr>
                <a:xfrm>
                  <a:off x="8341552" y="1564730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3865699-3AEB-4D9F-B3F2-20982898D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1564730"/>
                  <a:ext cx="371475" cy="38100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ADBD1BD-2A95-46AA-93AD-EFED8E82B291}"/>
                    </a:ext>
                  </a:extLst>
                </p:cNvPr>
                <p:cNvSpPr/>
                <p:nvPr/>
              </p:nvSpPr>
              <p:spPr>
                <a:xfrm>
                  <a:off x="8341552" y="2045213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ADBD1BD-2A95-46AA-93AD-EFED8E82B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2045213"/>
                  <a:ext cx="371475" cy="38100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2566092-FB60-4CAB-98CD-23F095EBF7EE}"/>
                    </a:ext>
                  </a:extLst>
                </p:cNvPr>
                <p:cNvSpPr/>
                <p:nvPr/>
              </p:nvSpPr>
              <p:spPr>
                <a:xfrm>
                  <a:off x="8341552" y="2525696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2566092-FB60-4CAB-98CD-23F095EBF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2525696"/>
                  <a:ext cx="371475" cy="38100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990BB24-1BCE-4BCD-BCDE-E3B2E1DDD8C6}"/>
                    </a:ext>
                  </a:extLst>
                </p:cNvPr>
                <p:cNvSpPr/>
                <p:nvPr/>
              </p:nvSpPr>
              <p:spPr>
                <a:xfrm>
                  <a:off x="8341552" y="3006179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990BB24-1BCE-4BCD-BCDE-E3B2E1DDD8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006179"/>
                  <a:ext cx="371475" cy="38100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3ACEBE5-180D-4379-8CC0-E0EEF72EA23A}"/>
                    </a:ext>
                  </a:extLst>
                </p:cNvPr>
                <p:cNvSpPr/>
                <p:nvPr/>
              </p:nvSpPr>
              <p:spPr>
                <a:xfrm>
                  <a:off x="8341552" y="3486662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3ACEBE5-180D-4379-8CC0-E0EEF72EA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486662"/>
                  <a:ext cx="371475" cy="381001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6437946-C493-4B16-8E79-08727C2C88EA}"/>
                    </a:ext>
                  </a:extLst>
                </p:cNvPr>
                <p:cNvSpPr/>
                <p:nvPr/>
              </p:nvSpPr>
              <p:spPr>
                <a:xfrm>
                  <a:off x="8341552" y="3967145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6437946-C493-4B16-8E79-08727C2C88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967145"/>
                  <a:ext cx="371475" cy="381001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DC8A939-3BA6-4A86-88C3-4D6541C12873}"/>
                    </a:ext>
                  </a:extLst>
                </p:cNvPr>
                <p:cNvSpPr/>
                <p:nvPr/>
              </p:nvSpPr>
              <p:spPr>
                <a:xfrm>
                  <a:off x="8341551" y="5533478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DC8A939-3BA6-4A86-88C3-4D6541C128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1" y="5533478"/>
                  <a:ext cx="371475" cy="381001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49297D-15EA-4ED8-8731-3AD26FDFFF9C}"/>
                </a:ext>
              </a:extLst>
            </p:cNvPr>
            <p:cNvSpPr txBox="1"/>
            <p:nvPr/>
          </p:nvSpPr>
          <p:spPr>
            <a:xfrm rot="5400000">
              <a:off x="8598428" y="4294484"/>
              <a:ext cx="4095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C3406E4-79C5-49C7-A34E-8090236A6810}"/>
              </a:ext>
            </a:extLst>
          </p:cNvPr>
          <p:cNvSpPr/>
          <p:nvPr/>
        </p:nvSpPr>
        <p:spPr>
          <a:xfrm>
            <a:off x="9600358" y="1929544"/>
            <a:ext cx="1258513" cy="3909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3E197A-252D-4ACA-AA49-0900C87E9570}"/>
              </a:ext>
            </a:extLst>
          </p:cNvPr>
          <p:cNvSpPr txBox="1"/>
          <p:nvPr/>
        </p:nvSpPr>
        <p:spPr>
          <a:xfrm rot="5400000">
            <a:off x="9490477" y="3785130"/>
            <a:ext cx="409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754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EA8B-ED8D-48C3-93BE-F935C2F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Wouldn’t it be great if we had…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40643-3366-414C-AD67-DFFDF531A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1778" y="1564730"/>
                <a:ext cx="7749664" cy="4775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target-anonymous channel functionality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i="0" dirty="0"/>
                  <a:t>visible input ports,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hidden output ports</a:t>
                </a:r>
              </a:p>
              <a:p>
                <a:pPr lvl="1"/>
                <a:r>
                  <a:rPr lang="en-US" dirty="0"/>
                  <a:t>Random assignment of the output ports to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-subset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users</a:t>
                </a:r>
              </a:p>
              <a:p>
                <a:r>
                  <a:rPr lang="en-US" dirty="0"/>
                  <a:t>Anyone can send 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</a:t>
                </a:r>
                <a:r>
                  <a:rPr lang="en-US" dirty="0" err="1"/>
                  <a:t>th</a:t>
                </a:r>
                <a:r>
                  <a:rPr lang="en-US" dirty="0"/>
                  <a:t> input port, not knowing who will receive the message</a:t>
                </a:r>
              </a:p>
              <a:p>
                <a:r>
                  <a:rPr lang="en-US" dirty="0"/>
                  <a:t>Current committee can re-share the secret using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input ports</a:t>
                </a:r>
              </a:p>
              <a:p>
                <a:pPr lvl="1"/>
                <a:r>
                  <a:rPr lang="en-US" dirty="0"/>
                  <a:t>Shares sent to a new random committee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40643-3366-414C-AD67-DFFDF531A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1778" y="1564730"/>
                <a:ext cx="7749664" cy="4775200"/>
              </a:xfrm>
              <a:blipFill>
                <a:blip r:embed="rId2"/>
                <a:stretch>
                  <a:fillRect l="-1888" t="-2171" r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91F1C453-5E5A-48FE-90DE-D9FDE93A9396}"/>
              </a:ext>
            </a:extLst>
          </p:cNvPr>
          <p:cNvSpPr/>
          <p:nvPr/>
        </p:nvSpPr>
        <p:spPr>
          <a:xfrm>
            <a:off x="9600358" y="1929544"/>
            <a:ext cx="1258513" cy="3909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A525B9-9103-4131-A774-BA802363B9C6}"/>
              </a:ext>
            </a:extLst>
          </p:cNvPr>
          <p:cNvGrpSpPr/>
          <p:nvPr/>
        </p:nvGrpSpPr>
        <p:grpSpPr>
          <a:xfrm>
            <a:off x="9233600" y="2610581"/>
            <a:ext cx="387701" cy="214489"/>
            <a:chOff x="3072342" y="2709333"/>
            <a:chExt cx="387701" cy="214489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C169256C-0447-43E0-B970-6FB9882AE32E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4E64C0-A82E-4512-8080-0D4890754EEC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D3B8-D36D-4133-A9FE-6E3126CFCEF9}"/>
              </a:ext>
            </a:extLst>
          </p:cNvPr>
          <p:cNvGrpSpPr/>
          <p:nvPr/>
        </p:nvGrpSpPr>
        <p:grpSpPr>
          <a:xfrm>
            <a:off x="9233600" y="3093344"/>
            <a:ext cx="387701" cy="214489"/>
            <a:chOff x="3072342" y="2709333"/>
            <a:chExt cx="387701" cy="214489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4F68CFC-A665-4BD6-829D-8D9F2682460E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36AFE9-F492-41D2-894B-95C11CB246D1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18B3C7-658C-465D-9463-B1CDFAF78349}"/>
              </a:ext>
            </a:extLst>
          </p:cNvPr>
          <p:cNvGrpSpPr/>
          <p:nvPr/>
        </p:nvGrpSpPr>
        <p:grpSpPr>
          <a:xfrm>
            <a:off x="9249347" y="3570570"/>
            <a:ext cx="387701" cy="214489"/>
            <a:chOff x="3072342" y="2709333"/>
            <a:chExt cx="387701" cy="214489"/>
          </a:xfrm>
        </p:grpSpPr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2A9CCBC4-66C7-45FD-9216-764F1CCB3A65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8E5C000-73AC-4A82-9C0D-C4155D8BF4D9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EA627-C281-47F0-BFB1-A974D997996E}"/>
              </a:ext>
            </a:extLst>
          </p:cNvPr>
          <p:cNvGrpSpPr/>
          <p:nvPr/>
        </p:nvGrpSpPr>
        <p:grpSpPr>
          <a:xfrm>
            <a:off x="9239718" y="5036212"/>
            <a:ext cx="387701" cy="214489"/>
            <a:chOff x="3072342" y="2709333"/>
            <a:chExt cx="387701" cy="214489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6D5F9346-8F70-45B7-AA1B-5ABFAB856C59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AA58BE1-9D56-4240-8D22-4819F738E65C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B7DBAE-BDE5-4CAC-9C4B-3F17A77D3824}"/>
                  </a:ext>
                </a:extLst>
              </p:cNvPr>
              <p:cNvSpPr txBox="1"/>
              <p:nvPr/>
            </p:nvSpPr>
            <p:spPr>
              <a:xfrm>
                <a:off x="8919747" y="4943620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B7DBAE-BDE5-4CAC-9C4B-3F17A77D3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747" y="4943620"/>
                <a:ext cx="486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CE958AF-65D1-49E3-B84E-D15476B582A0}"/>
              </a:ext>
            </a:extLst>
          </p:cNvPr>
          <p:cNvGrpSpPr/>
          <p:nvPr/>
        </p:nvGrpSpPr>
        <p:grpSpPr>
          <a:xfrm>
            <a:off x="9233600" y="1704620"/>
            <a:ext cx="2564347" cy="4349749"/>
            <a:chOff x="6700534" y="1564730"/>
            <a:chExt cx="2564347" cy="43497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FF94231-A816-4316-B908-D2A6054CA459}"/>
                    </a:ext>
                  </a:extLst>
                </p:cNvPr>
                <p:cNvSpPr/>
                <p:nvPr/>
              </p:nvSpPr>
              <p:spPr>
                <a:xfrm>
                  <a:off x="8341552" y="1564730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3865699-3AEB-4D9F-B3F2-20982898D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1564730"/>
                  <a:ext cx="371475" cy="38100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F4C819B-BA58-4049-9FEA-EA3B964BFF1E}"/>
                    </a:ext>
                  </a:extLst>
                </p:cNvPr>
                <p:cNvSpPr/>
                <p:nvPr/>
              </p:nvSpPr>
              <p:spPr>
                <a:xfrm>
                  <a:off x="8341552" y="2045213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ADBD1BD-2A95-46AA-93AD-EFED8E82B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2045213"/>
                  <a:ext cx="371475" cy="38100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4FB7347-3692-4836-8C9F-6B3A0FAE72D3}"/>
                    </a:ext>
                  </a:extLst>
                </p:cNvPr>
                <p:cNvSpPr/>
                <p:nvPr/>
              </p:nvSpPr>
              <p:spPr>
                <a:xfrm>
                  <a:off x="8341552" y="2525696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2566092-FB60-4CAB-98CD-23F095EBF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2525696"/>
                  <a:ext cx="371475" cy="38100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36A3AC01-CA8C-4DE5-9A2C-6D8069628C68}"/>
                    </a:ext>
                  </a:extLst>
                </p:cNvPr>
                <p:cNvSpPr/>
                <p:nvPr/>
              </p:nvSpPr>
              <p:spPr>
                <a:xfrm>
                  <a:off x="8341552" y="3006179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990BB24-1BCE-4BCD-BCDE-E3B2E1DDD8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006179"/>
                  <a:ext cx="371475" cy="38100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0F22DC0D-FC8A-4568-B8F6-BBF25DFB507A}"/>
                    </a:ext>
                  </a:extLst>
                </p:cNvPr>
                <p:cNvSpPr/>
                <p:nvPr/>
              </p:nvSpPr>
              <p:spPr>
                <a:xfrm>
                  <a:off x="8341552" y="3486662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3ACEBE5-180D-4379-8CC0-E0EEF72EA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486662"/>
                  <a:ext cx="371475" cy="381001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EC017A3-1B0F-4AE8-9F86-CB14492EAC15}"/>
                    </a:ext>
                  </a:extLst>
                </p:cNvPr>
                <p:cNvSpPr/>
                <p:nvPr/>
              </p:nvSpPr>
              <p:spPr>
                <a:xfrm>
                  <a:off x="8341552" y="3967145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6437946-C493-4B16-8E79-08727C2C88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967145"/>
                  <a:ext cx="371475" cy="381001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721CB6A-432B-42D6-9DEF-A70123177793}"/>
                    </a:ext>
                  </a:extLst>
                </p:cNvPr>
                <p:cNvSpPr/>
                <p:nvPr/>
              </p:nvSpPr>
              <p:spPr>
                <a:xfrm>
                  <a:off x="8341551" y="5533478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DC8A939-3BA6-4A86-88C3-4D6541C128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1" y="5533478"/>
                  <a:ext cx="371475" cy="381001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3045F28-3934-4348-BBCA-D29ABCA9AE41}"/>
                </a:ext>
              </a:extLst>
            </p:cNvPr>
            <p:cNvSpPr txBox="1"/>
            <p:nvPr/>
          </p:nvSpPr>
          <p:spPr>
            <a:xfrm rot="5400000">
              <a:off x="8598428" y="4294484"/>
              <a:ext cx="4095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8D89B-D0F9-44C4-AD05-7E325D6B9F2C}"/>
                </a:ext>
              </a:extLst>
            </p:cNvPr>
            <p:cNvSpPr txBox="1"/>
            <p:nvPr/>
          </p:nvSpPr>
          <p:spPr>
            <a:xfrm rot="5400000">
              <a:off x="6957411" y="3645240"/>
              <a:ext cx="4095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782EBD0-A4A0-4A64-92CD-2EBD66A4BC8A}"/>
              </a:ext>
            </a:extLst>
          </p:cNvPr>
          <p:cNvSpPr/>
          <p:nvPr/>
        </p:nvSpPr>
        <p:spPr>
          <a:xfrm rot="1123548" flipV="1">
            <a:off x="9695210" y="2319187"/>
            <a:ext cx="1154681" cy="680852"/>
          </a:xfrm>
          <a:custGeom>
            <a:avLst/>
            <a:gdLst>
              <a:gd name="connsiteX0" fmla="*/ 0 w 1038225"/>
              <a:gd name="connsiteY0" fmla="*/ 0 h 511177"/>
              <a:gd name="connsiteX1" fmla="*/ 390525 w 1038225"/>
              <a:gd name="connsiteY1" fmla="*/ 504825 h 511177"/>
              <a:gd name="connsiteX2" fmla="*/ 1038225 w 1038225"/>
              <a:gd name="connsiteY2" fmla="*/ 238125 h 51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225" h="511177">
                <a:moveTo>
                  <a:pt x="0" y="0"/>
                </a:moveTo>
                <a:cubicBezTo>
                  <a:pt x="108744" y="232569"/>
                  <a:pt x="217488" y="465138"/>
                  <a:pt x="390525" y="504825"/>
                </a:cubicBezTo>
                <a:cubicBezTo>
                  <a:pt x="563563" y="544513"/>
                  <a:pt x="800894" y="391319"/>
                  <a:pt x="1038225" y="23812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97AFD42-C19B-4186-9468-B8261ED31237}"/>
              </a:ext>
            </a:extLst>
          </p:cNvPr>
          <p:cNvSpPr/>
          <p:nvPr/>
        </p:nvSpPr>
        <p:spPr>
          <a:xfrm>
            <a:off x="9621302" y="3074890"/>
            <a:ext cx="1162220" cy="2598477"/>
          </a:xfrm>
          <a:custGeom>
            <a:avLst/>
            <a:gdLst>
              <a:gd name="connsiteX0" fmla="*/ 0 w 1162050"/>
              <a:gd name="connsiteY0" fmla="*/ 98908 h 2537308"/>
              <a:gd name="connsiteX1" fmla="*/ 542925 w 1162050"/>
              <a:gd name="connsiteY1" fmla="*/ 289408 h 2537308"/>
              <a:gd name="connsiteX2" fmla="*/ 1162050 w 1162050"/>
              <a:gd name="connsiteY2" fmla="*/ 2537308 h 253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050" h="2537308">
                <a:moveTo>
                  <a:pt x="0" y="98908"/>
                </a:moveTo>
                <a:cubicBezTo>
                  <a:pt x="174625" y="-9042"/>
                  <a:pt x="349250" y="-116992"/>
                  <a:pt x="542925" y="289408"/>
                </a:cubicBezTo>
                <a:cubicBezTo>
                  <a:pt x="736600" y="695808"/>
                  <a:pt x="949325" y="1616558"/>
                  <a:pt x="1162050" y="25373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C80330-DFAB-4B6D-ADC1-8A227CB93FA0}"/>
              </a:ext>
            </a:extLst>
          </p:cNvPr>
          <p:cNvCxnSpPr>
            <a:cxnSpLocks/>
          </p:cNvCxnSpPr>
          <p:nvPr/>
        </p:nvCxnSpPr>
        <p:spPr>
          <a:xfrm flipV="1">
            <a:off x="9693516" y="1929544"/>
            <a:ext cx="1090005" cy="176528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F44222F-FD2E-4347-94E4-1FC7FD7B9E1D}"/>
              </a:ext>
            </a:extLst>
          </p:cNvPr>
          <p:cNvSpPr/>
          <p:nvPr/>
        </p:nvSpPr>
        <p:spPr>
          <a:xfrm>
            <a:off x="9693517" y="3857625"/>
            <a:ext cx="1165258" cy="1270661"/>
          </a:xfrm>
          <a:custGeom>
            <a:avLst/>
            <a:gdLst>
              <a:gd name="connsiteX0" fmla="*/ 0 w 1038225"/>
              <a:gd name="connsiteY0" fmla="*/ 1247775 h 1247775"/>
              <a:gd name="connsiteX1" fmla="*/ 285750 w 1038225"/>
              <a:gd name="connsiteY1" fmla="*/ 342900 h 1247775"/>
              <a:gd name="connsiteX2" fmla="*/ 1038225 w 1038225"/>
              <a:gd name="connsiteY2" fmla="*/ 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225" h="1247775">
                <a:moveTo>
                  <a:pt x="0" y="1247775"/>
                </a:moveTo>
                <a:cubicBezTo>
                  <a:pt x="56356" y="899318"/>
                  <a:pt x="112713" y="550862"/>
                  <a:pt x="285750" y="342900"/>
                </a:cubicBezTo>
                <a:cubicBezTo>
                  <a:pt x="458787" y="134938"/>
                  <a:pt x="748506" y="67469"/>
                  <a:pt x="103822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9123C2-12A0-4D26-BA8E-4DCA872A7648}"/>
                  </a:ext>
                </a:extLst>
              </p:cNvPr>
              <p:cNvSpPr txBox="1"/>
              <p:nvPr/>
            </p:nvSpPr>
            <p:spPr>
              <a:xfrm>
                <a:off x="8982112" y="2553867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9123C2-12A0-4D26-BA8E-4DCA872A7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2553867"/>
                <a:ext cx="419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2AC96-0F47-4129-A2D2-3A79B421726F}"/>
                  </a:ext>
                </a:extLst>
              </p:cNvPr>
              <p:cNvSpPr txBox="1"/>
              <p:nvPr/>
            </p:nvSpPr>
            <p:spPr>
              <a:xfrm>
                <a:off x="8965833" y="3026945"/>
                <a:ext cx="4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2AC96-0F47-4129-A2D2-3A79B4217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833" y="3026945"/>
                <a:ext cx="42434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8848C3-AB63-4100-A7F0-4EFBDC6D3009}"/>
                  </a:ext>
                </a:extLst>
              </p:cNvPr>
              <p:cNvSpPr txBox="1"/>
              <p:nvPr/>
            </p:nvSpPr>
            <p:spPr>
              <a:xfrm>
                <a:off x="8965833" y="3527070"/>
                <a:ext cx="4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8848C3-AB63-4100-A7F0-4EFBDC6D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833" y="3527070"/>
                <a:ext cx="42434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29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EA8B-ED8D-48C3-93BE-F935C2F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Wouldn’t it be great if we had…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40643-3366-414C-AD67-DFFDF531A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1778" y="1564730"/>
                <a:ext cx="7749664" cy="4775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target-anonymous channel functionality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i="0" dirty="0"/>
                  <a:t>visible input ports,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hidden output ports</a:t>
                </a:r>
              </a:p>
              <a:p>
                <a:pPr lvl="1"/>
                <a:r>
                  <a:rPr lang="en-US" dirty="0"/>
                  <a:t>Random assignment of the output ports to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-subset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users</a:t>
                </a:r>
              </a:p>
              <a:p>
                <a:r>
                  <a:rPr lang="en-US" dirty="0"/>
                  <a:t>Anyone can send 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</a:t>
                </a:r>
                <a:r>
                  <a:rPr lang="en-US" dirty="0" err="1"/>
                  <a:t>th</a:t>
                </a:r>
                <a:r>
                  <a:rPr lang="en-US" dirty="0"/>
                  <a:t> input port, not knowing who will receive the message</a:t>
                </a:r>
              </a:p>
              <a:p>
                <a:r>
                  <a:rPr lang="en-US" dirty="0"/>
                  <a:t>Current committee can re-share the secret using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input ports</a:t>
                </a:r>
              </a:p>
              <a:p>
                <a:pPr lvl="1"/>
                <a:r>
                  <a:rPr lang="en-US" dirty="0"/>
                  <a:t>Shares sent to a new random committee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40643-3366-414C-AD67-DFFDF531A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1778" y="1564730"/>
                <a:ext cx="7749664" cy="4775200"/>
              </a:xfrm>
              <a:blipFill>
                <a:blip r:embed="rId2"/>
                <a:stretch>
                  <a:fillRect l="-1888" t="-2171" r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91F1C453-5E5A-48FE-90DE-D9FDE93A9396}"/>
              </a:ext>
            </a:extLst>
          </p:cNvPr>
          <p:cNvSpPr/>
          <p:nvPr/>
        </p:nvSpPr>
        <p:spPr>
          <a:xfrm>
            <a:off x="9600358" y="1929544"/>
            <a:ext cx="1258513" cy="3909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A525B9-9103-4131-A774-BA802363B9C6}"/>
              </a:ext>
            </a:extLst>
          </p:cNvPr>
          <p:cNvGrpSpPr/>
          <p:nvPr/>
        </p:nvGrpSpPr>
        <p:grpSpPr>
          <a:xfrm>
            <a:off x="9233600" y="2610581"/>
            <a:ext cx="387701" cy="214489"/>
            <a:chOff x="3072342" y="2709333"/>
            <a:chExt cx="387701" cy="214489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C169256C-0447-43E0-B970-6FB9882AE32E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4E64C0-A82E-4512-8080-0D4890754EEC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D3B8-D36D-4133-A9FE-6E3126CFCEF9}"/>
              </a:ext>
            </a:extLst>
          </p:cNvPr>
          <p:cNvGrpSpPr/>
          <p:nvPr/>
        </p:nvGrpSpPr>
        <p:grpSpPr>
          <a:xfrm>
            <a:off x="9233600" y="3093344"/>
            <a:ext cx="387701" cy="214489"/>
            <a:chOff x="3072342" y="2709333"/>
            <a:chExt cx="387701" cy="214489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4F68CFC-A665-4BD6-829D-8D9F2682460E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36AFE9-F492-41D2-894B-95C11CB246D1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18B3C7-658C-465D-9463-B1CDFAF78349}"/>
              </a:ext>
            </a:extLst>
          </p:cNvPr>
          <p:cNvGrpSpPr/>
          <p:nvPr/>
        </p:nvGrpSpPr>
        <p:grpSpPr>
          <a:xfrm>
            <a:off x="9249347" y="3570570"/>
            <a:ext cx="387701" cy="214489"/>
            <a:chOff x="3072342" y="2709333"/>
            <a:chExt cx="387701" cy="214489"/>
          </a:xfrm>
        </p:grpSpPr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2A9CCBC4-66C7-45FD-9216-764F1CCB3A65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8E5C000-73AC-4A82-9C0D-C4155D8BF4D9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EA627-C281-47F0-BFB1-A974D997996E}"/>
              </a:ext>
            </a:extLst>
          </p:cNvPr>
          <p:cNvGrpSpPr/>
          <p:nvPr/>
        </p:nvGrpSpPr>
        <p:grpSpPr>
          <a:xfrm>
            <a:off x="9239718" y="5036212"/>
            <a:ext cx="387701" cy="214489"/>
            <a:chOff x="3072342" y="2709333"/>
            <a:chExt cx="387701" cy="214489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6D5F9346-8F70-45B7-AA1B-5ABFAB856C59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AA58BE1-9D56-4240-8D22-4819F738E65C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B7DBAE-BDE5-4CAC-9C4B-3F17A77D3824}"/>
                  </a:ext>
                </a:extLst>
              </p:cNvPr>
              <p:cNvSpPr txBox="1"/>
              <p:nvPr/>
            </p:nvSpPr>
            <p:spPr>
              <a:xfrm>
                <a:off x="8919747" y="4943620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B7DBAE-BDE5-4CAC-9C4B-3F17A77D3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747" y="4943620"/>
                <a:ext cx="486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CE958AF-65D1-49E3-B84E-D15476B582A0}"/>
              </a:ext>
            </a:extLst>
          </p:cNvPr>
          <p:cNvGrpSpPr/>
          <p:nvPr/>
        </p:nvGrpSpPr>
        <p:grpSpPr>
          <a:xfrm>
            <a:off x="9233600" y="1704620"/>
            <a:ext cx="2564347" cy="4349749"/>
            <a:chOff x="6700534" y="1564730"/>
            <a:chExt cx="2564347" cy="43497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FF94231-A816-4316-B908-D2A6054CA459}"/>
                    </a:ext>
                  </a:extLst>
                </p:cNvPr>
                <p:cNvSpPr/>
                <p:nvPr/>
              </p:nvSpPr>
              <p:spPr>
                <a:xfrm>
                  <a:off x="8341552" y="1564730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3865699-3AEB-4D9F-B3F2-20982898D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1564730"/>
                  <a:ext cx="371475" cy="38100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F4C819B-BA58-4049-9FEA-EA3B964BFF1E}"/>
                    </a:ext>
                  </a:extLst>
                </p:cNvPr>
                <p:cNvSpPr/>
                <p:nvPr/>
              </p:nvSpPr>
              <p:spPr>
                <a:xfrm>
                  <a:off x="8341552" y="2045213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ADBD1BD-2A95-46AA-93AD-EFED8E82B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2045213"/>
                  <a:ext cx="371475" cy="38100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4FB7347-3692-4836-8C9F-6B3A0FAE72D3}"/>
                    </a:ext>
                  </a:extLst>
                </p:cNvPr>
                <p:cNvSpPr/>
                <p:nvPr/>
              </p:nvSpPr>
              <p:spPr>
                <a:xfrm>
                  <a:off x="8341552" y="2525696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2566092-FB60-4CAB-98CD-23F095EBF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2525696"/>
                  <a:ext cx="371475" cy="38100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36A3AC01-CA8C-4DE5-9A2C-6D8069628C68}"/>
                    </a:ext>
                  </a:extLst>
                </p:cNvPr>
                <p:cNvSpPr/>
                <p:nvPr/>
              </p:nvSpPr>
              <p:spPr>
                <a:xfrm>
                  <a:off x="8341552" y="3006179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990BB24-1BCE-4BCD-BCDE-E3B2E1DDD8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006179"/>
                  <a:ext cx="371475" cy="38100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0F22DC0D-FC8A-4568-B8F6-BBF25DFB507A}"/>
                    </a:ext>
                  </a:extLst>
                </p:cNvPr>
                <p:cNvSpPr/>
                <p:nvPr/>
              </p:nvSpPr>
              <p:spPr>
                <a:xfrm>
                  <a:off x="8341552" y="3486662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3ACEBE5-180D-4379-8CC0-E0EEF72EA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486662"/>
                  <a:ext cx="371475" cy="381001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EC017A3-1B0F-4AE8-9F86-CB14492EAC15}"/>
                    </a:ext>
                  </a:extLst>
                </p:cNvPr>
                <p:cNvSpPr/>
                <p:nvPr/>
              </p:nvSpPr>
              <p:spPr>
                <a:xfrm>
                  <a:off x="8341552" y="3967145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6437946-C493-4B16-8E79-08727C2C88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967145"/>
                  <a:ext cx="371475" cy="381001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721CB6A-432B-42D6-9DEF-A70123177793}"/>
                    </a:ext>
                  </a:extLst>
                </p:cNvPr>
                <p:cNvSpPr/>
                <p:nvPr/>
              </p:nvSpPr>
              <p:spPr>
                <a:xfrm>
                  <a:off x="8341551" y="5533478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DC8A939-3BA6-4A86-88C3-4D6541C128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1" y="5533478"/>
                  <a:ext cx="371475" cy="381001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3045F28-3934-4348-BBCA-D29ABCA9AE41}"/>
                </a:ext>
              </a:extLst>
            </p:cNvPr>
            <p:cNvSpPr txBox="1"/>
            <p:nvPr/>
          </p:nvSpPr>
          <p:spPr>
            <a:xfrm rot="5400000">
              <a:off x="8598428" y="4294484"/>
              <a:ext cx="4095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8D89B-D0F9-44C4-AD05-7E325D6B9F2C}"/>
                </a:ext>
              </a:extLst>
            </p:cNvPr>
            <p:cNvSpPr txBox="1"/>
            <p:nvPr/>
          </p:nvSpPr>
          <p:spPr>
            <a:xfrm rot="5400000">
              <a:off x="6957411" y="3645240"/>
              <a:ext cx="4095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782EBD0-A4A0-4A64-92CD-2EBD66A4BC8A}"/>
              </a:ext>
            </a:extLst>
          </p:cNvPr>
          <p:cNvSpPr/>
          <p:nvPr/>
        </p:nvSpPr>
        <p:spPr>
          <a:xfrm rot="1123548" flipV="1">
            <a:off x="9695210" y="2319187"/>
            <a:ext cx="1154681" cy="680852"/>
          </a:xfrm>
          <a:custGeom>
            <a:avLst/>
            <a:gdLst>
              <a:gd name="connsiteX0" fmla="*/ 0 w 1038225"/>
              <a:gd name="connsiteY0" fmla="*/ 0 h 511177"/>
              <a:gd name="connsiteX1" fmla="*/ 390525 w 1038225"/>
              <a:gd name="connsiteY1" fmla="*/ 504825 h 511177"/>
              <a:gd name="connsiteX2" fmla="*/ 1038225 w 1038225"/>
              <a:gd name="connsiteY2" fmla="*/ 238125 h 51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225" h="511177">
                <a:moveTo>
                  <a:pt x="0" y="0"/>
                </a:moveTo>
                <a:cubicBezTo>
                  <a:pt x="108744" y="232569"/>
                  <a:pt x="217488" y="465138"/>
                  <a:pt x="390525" y="504825"/>
                </a:cubicBezTo>
                <a:cubicBezTo>
                  <a:pt x="563563" y="544513"/>
                  <a:pt x="800894" y="391319"/>
                  <a:pt x="1038225" y="23812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97AFD42-C19B-4186-9468-B8261ED31237}"/>
              </a:ext>
            </a:extLst>
          </p:cNvPr>
          <p:cNvSpPr/>
          <p:nvPr/>
        </p:nvSpPr>
        <p:spPr>
          <a:xfrm>
            <a:off x="9621302" y="3074890"/>
            <a:ext cx="1162220" cy="2598477"/>
          </a:xfrm>
          <a:custGeom>
            <a:avLst/>
            <a:gdLst>
              <a:gd name="connsiteX0" fmla="*/ 0 w 1162050"/>
              <a:gd name="connsiteY0" fmla="*/ 98908 h 2537308"/>
              <a:gd name="connsiteX1" fmla="*/ 542925 w 1162050"/>
              <a:gd name="connsiteY1" fmla="*/ 289408 h 2537308"/>
              <a:gd name="connsiteX2" fmla="*/ 1162050 w 1162050"/>
              <a:gd name="connsiteY2" fmla="*/ 2537308 h 253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050" h="2537308">
                <a:moveTo>
                  <a:pt x="0" y="98908"/>
                </a:moveTo>
                <a:cubicBezTo>
                  <a:pt x="174625" y="-9042"/>
                  <a:pt x="349250" y="-116992"/>
                  <a:pt x="542925" y="289408"/>
                </a:cubicBezTo>
                <a:cubicBezTo>
                  <a:pt x="736600" y="695808"/>
                  <a:pt x="949325" y="1616558"/>
                  <a:pt x="1162050" y="25373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C80330-DFAB-4B6D-ADC1-8A227CB93FA0}"/>
              </a:ext>
            </a:extLst>
          </p:cNvPr>
          <p:cNvCxnSpPr>
            <a:cxnSpLocks/>
          </p:cNvCxnSpPr>
          <p:nvPr/>
        </p:nvCxnSpPr>
        <p:spPr>
          <a:xfrm flipV="1">
            <a:off x="9693516" y="1929544"/>
            <a:ext cx="1090005" cy="176528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F44222F-FD2E-4347-94E4-1FC7FD7B9E1D}"/>
              </a:ext>
            </a:extLst>
          </p:cNvPr>
          <p:cNvSpPr/>
          <p:nvPr/>
        </p:nvSpPr>
        <p:spPr>
          <a:xfrm>
            <a:off x="9693517" y="3857625"/>
            <a:ext cx="1165258" cy="1270661"/>
          </a:xfrm>
          <a:custGeom>
            <a:avLst/>
            <a:gdLst>
              <a:gd name="connsiteX0" fmla="*/ 0 w 1038225"/>
              <a:gd name="connsiteY0" fmla="*/ 1247775 h 1247775"/>
              <a:gd name="connsiteX1" fmla="*/ 285750 w 1038225"/>
              <a:gd name="connsiteY1" fmla="*/ 342900 h 1247775"/>
              <a:gd name="connsiteX2" fmla="*/ 1038225 w 1038225"/>
              <a:gd name="connsiteY2" fmla="*/ 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225" h="1247775">
                <a:moveTo>
                  <a:pt x="0" y="1247775"/>
                </a:moveTo>
                <a:cubicBezTo>
                  <a:pt x="56356" y="899318"/>
                  <a:pt x="112713" y="550862"/>
                  <a:pt x="285750" y="342900"/>
                </a:cubicBezTo>
                <a:cubicBezTo>
                  <a:pt x="458787" y="134938"/>
                  <a:pt x="748506" y="67469"/>
                  <a:pt x="103822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9123C2-12A0-4D26-BA8E-4DCA872A7648}"/>
                  </a:ext>
                </a:extLst>
              </p:cNvPr>
              <p:cNvSpPr txBox="1"/>
              <p:nvPr/>
            </p:nvSpPr>
            <p:spPr>
              <a:xfrm>
                <a:off x="8982112" y="2553867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9123C2-12A0-4D26-BA8E-4DCA872A7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2553867"/>
                <a:ext cx="419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2AC96-0F47-4129-A2D2-3A79B421726F}"/>
                  </a:ext>
                </a:extLst>
              </p:cNvPr>
              <p:cNvSpPr txBox="1"/>
              <p:nvPr/>
            </p:nvSpPr>
            <p:spPr>
              <a:xfrm>
                <a:off x="8965833" y="3026945"/>
                <a:ext cx="4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2AC96-0F47-4129-A2D2-3A79B4217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833" y="3026945"/>
                <a:ext cx="42434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8848C3-AB63-4100-A7F0-4EFBDC6D3009}"/>
                  </a:ext>
                </a:extLst>
              </p:cNvPr>
              <p:cNvSpPr txBox="1"/>
              <p:nvPr/>
            </p:nvSpPr>
            <p:spPr>
              <a:xfrm>
                <a:off x="8965833" y="3527070"/>
                <a:ext cx="4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8848C3-AB63-4100-A7F0-4EFBDC6D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833" y="3527070"/>
                <a:ext cx="42434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Wave 41">
            <a:extLst>
              <a:ext uri="{FF2B5EF4-FFF2-40B4-BE49-F238E27FC236}">
                <a16:creationId xmlns:a16="http://schemas.microsoft.com/office/drawing/2014/main" id="{765BD26E-05FB-43C4-8EAD-CBC417765207}"/>
              </a:ext>
            </a:extLst>
          </p:cNvPr>
          <p:cNvSpPr/>
          <p:nvPr/>
        </p:nvSpPr>
        <p:spPr>
          <a:xfrm>
            <a:off x="1621230" y="3527070"/>
            <a:ext cx="6654855" cy="2727032"/>
          </a:xfrm>
          <a:prstGeom prst="wav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Doesn’t solve everything,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but helps a lot</a:t>
            </a:r>
          </a:p>
        </p:txBody>
      </p:sp>
    </p:spTree>
    <p:extLst>
      <p:ext uri="{BB962C8B-B14F-4D97-AF65-F5344CB8AC3E}">
        <p14:creationId xmlns:p14="http://schemas.microsoft.com/office/powerpoint/2010/main" val="415713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61DF-2770-43E3-87C4-D06425AF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0DE3E-7572-46E6-BD8E-599401902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Cryptographic sortition (using verifiable random functions)</a:t>
                </a:r>
              </a:p>
              <a:p>
                <a:pPr lvl="1"/>
                <a:r>
                  <a:rPr lang="en-US" dirty="0"/>
                  <a:t>Allows a committee to self-select</a:t>
                </a:r>
              </a:p>
              <a:p>
                <a:pPr lvl="1"/>
                <a:r>
                  <a:rPr lang="en-US" dirty="0"/>
                  <a:t>Members can prove that they were selected</a:t>
                </a:r>
              </a:p>
              <a:p>
                <a:r>
                  <a:rPr lang="en-US" dirty="0"/>
                  <a:t>PKI and a broadcast channel</a:t>
                </a:r>
              </a:p>
              <a:p>
                <a:pPr lvl="1"/>
                <a:r>
                  <a:rPr lang="en-US" dirty="0"/>
                  <a:t>Both provided by the blockchain</a:t>
                </a:r>
              </a:p>
              <a:p>
                <a:r>
                  <a:rPr lang="en-US" dirty="0"/>
                  <a:t>Anonymous public-key encryption</a:t>
                </a:r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𝐜𝐭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:r>
                  <a:rPr lang="en-US" dirty="0"/>
                  <a:t>hard to tell under which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 was encrypted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0DE3E-7572-46E6-BD8E-599401902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6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65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5F62-5A72-4EA2-9C6D-BE3AA1D9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blockchain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EFF5-3199-4E34-A3C5-24353EF0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342" y="1512711"/>
            <a:ext cx="11162583" cy="3906233"/>
          </a:xfrm>
        </p:spPr>
        <p:txBody>
          <a:bodyPr>
            <a:normAutofit/>
          </a:bodyPr>
          <a:lstStyle/>
          <a:p>
            <a:r>
              <a:rPr lang="en-US" dirty="0"/>
              <a:t>Common answer: blockchain buzzword bonanza!</a:t>
            </a:r>
          </a:p>
          <a:p>
            <a:pPr lvl="1"/>
            <a:r>
              <a:rPr lang="en-US" dirty="0"/>
              <a:t>Decentralized</a:t>
            </a:r>
          </a:p>
          <a:p>
            <a:pPr lvl="1"/>
            <a:r>
              <a:rPr lang="en-US" dirty="0"/>
              <a:t>Scalable 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Immutable</a:t>
            </a:r>
          </a:p>
          <a:p>
            <a:pPr lvl="1"/>
            <a:r>
              <a:rPr lang="en-US" dirty="0"/>
              <a:t>Censorship-resistant</a:t>
            </a:r>
          </a:p>
          <a:p>
            <a:pPr lvl="1"/>
            <a:r>
              <a:rPr lang="en-US" dirty="0"/>
              <a:t>Trustless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02B4E537-53EB-4A87-80C3-0464947F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626" y="2049573"/>
            <a:ext cx="4243534" cy="3646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6131AF-D757-495F-A7AB-E29F8A668F8A}"/>
              </a:ext>
            </a:extLst>
          </p:cNvPr>
          <p:cNvSpPr txBox="1"/>
          <p:nvPr/>
        </p:nvSpPr>
        <p:spPr>
          <a:xfrm>
            <a:off x="4711147" y="2955235"/>
            <a:ext cx="1444488" cy="46166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Essential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737179-99F4-4FDF-84EE-F50845A9BF3D}"/>
              </a:ext>
            </a:extLst>
          </p:cNvPr>
          <p:cNvCxnSpPr>
            <a:cxnSpLocks/>
          </p:cNvCxnSpPr>
          <p:nvPr/>
        </p:nvCxnSpPr>
        <p:spPr>
          <a:xfrm flipH="1">
            <a:off x="3689405" y="3213652"/>
            <a:ext cx="1021742" cy="7818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C6E876-EDDB-4B6B-B16C-ED9B9CE56E3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689405" y="2838616"/>
            <a:ext cx="1021742" cy="34745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AFEAFB-DD4F-4F0A-B169-7A59C29E79E8}"/>
              </a:ext>
            </a:extLst>
          </p:cNvPr>
          <p:cNvSpPr txBox="1"/>
          <p:nvPr/>
        </p:nvSpPr>
        <p:spPr>
          <a:xfrm>
            <a:off x="4925188" y="2018710"/>
            <a:ext cx="2200067" cy="83099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Blockchain’s special sauce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614785-5982-4A6A-A267-D74DCA5E33F9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296004" y="2332904"/>
            <a:ext cx="629184" cy="10130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E677A4-5E8A-4A1E-A082-F5A91A33B0B4}"/>
              </a:ext>
            </a:extLst>
          </p:cNvPr>
          <p:cNvSpPr/>
          <p:nvPr/>
        </p:nvSpPr>
        <p:spPr>
          <a:xfrm>
            <a:off x="1661823" y="3522428"/>
            <a:ext cx="3856382" cy="1510748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C3E096D-67C7-4DC0-9D06-53B0CFB03D4F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H="1">
            <a:off x="1661823" y="2332904"/>
            <a:ext cx="174440" cy="1944898"/>
          </a:xfrm>
          <a:prstGeom prst="bentConnector3">
            <a:avLst>
              <a:gd name="adj1" fmla="val -131048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E30DC5-EB03-4D7B-9974-760B130A5C5A}"/>
              </a:ext>
            </a:extLst>
          </p:cNvPr>
          <p:cNvSpPr txBox="1"/>
          <p:nvPr/>
        </p:nvSpPr>
        <p:spPr>
          <a:xfrm>
            <a:off x="9977549" y="2272350"/>
            <a:ext cx="1570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Blockchain Trilemma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D9C1C7-2D8F-423B-9A5B-6F55C8DE9E70}"/>
              </a:ext>
            </a:extLst>
          </p:cNvPr>
          <p:cNvSpPr txBox="1"/>
          <p:nvPr/>
        </p:nvSpPr>
        <p:spPr>
          <a:xfrm>
            <a:off x="3126733" y="6100910"/>
            <a:ext cx="694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what? Why should I want these things?</a:t>
            </a:r>
          </a:p>
        </p:txBody>
      </p:sp>
      <p:pic>
        <p:nvPicPr>
          <p:cNvPr id="33" name="Graphic 32" descr="Curly haired woman raising hand">
            <a:extLst>
              <a:ext uri="{FF2B5EF4-FFF2-40B4-BE49-F238E27FC236}">
                <a16:creationId xmlns:a16="http://schemas.microsoft.com/office/drawing/2014/main" id="{CA0B1621-2DAA-4F69-8457-4214EAB07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8493" y="5023231"/>
            <a:ext cx="14001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9" grpId="0" animBg="1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61DF-2770-43E3-87C4-D06425AF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Approximating Target-Anonymous Channels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0DE3E-7572-46E6-BD8E-599401902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1778" y="1176598"/>
                <a:ext cx="10871200" cy="55411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-member “nominating committee” self-selects</a:t>
                </a:r>
              </a:p>
              <a:p>
                <a:r>
                  <a:rPr lang="en-US" dirty="0"/>
                  <a:t>Each nominator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Chooses a nominee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among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parties</a:t>
                </a:r>
              </a:p>
              <a:p>
                <a:pPr lvl="2"/>
                <a:r>
                  <a:rPr lang="en-US" dirty="0"/>
                  <a:t>At random if the nominator is honest</a:t>
                </a:r>
              </a:p>
              <a:p>
                <a:pPr lvl="1"/>
                <a:r>
                  <a:rPr lang="en-US" dirty="0"/>
                  <a:t>Draws a new key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𝐾𝑒𝑦𝐺𝑒𝑛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$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Encrypts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under the public key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:r>
                  <a:rPr lang="en-US" b="1" dirty="0">
                    <a:solidFill>
                      <a:srgbClr val="7030A0"/>
                    </a:solidFill>
                  </a:rPr>
                  <a:t>anonymous PKE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does not betray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Broadcasts the pair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Everyone can encrypt/broadcast messages under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recover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then decrypt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0DE3E-7572-46E6-BD8E-599401902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1778" y="1176598"/>
                <a:ext cx="10871200" cy="5541193"/>
              </a:xfrm>
              <a:blipFill>
                <a:blip r:embed="rId2"/>
                <a:stretch>
                  <a:fillRect l="-1346" t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51AB225-C706-44C9-9592-E8F58F43F5A4}"/>
              </a:ext>
            </a:extLst>
          </p:cNvPr>
          <p:cNvGrpSpPr/>
          <p:nvPr/>
        </p:nvGrpSpPr>
        <p:grpSpPr>
          <a:xfrm rot="1075469">
            <a:off x="9914547" y="2826598"/>
            <a:ext cx="925286" cy="925286"/>
            <a:chOff x="2906485" y="740229"/>
            <a:chExt cx="925286" cy="9252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CB9FEC-3D23-4F8F-9E9F-6690A4825BFB}"/>
                </a:ext>
              </a:extLst>
            </p:cNvPr>
            <p:cNvSpPr/>
            <p:nvPr/>
          </p:nvSpPr>
          <p:spPr>
            <a:xfrm>
              <a:off x="2906485" y="740229"/>
              <a:ext cx="925286" cy="925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091FDD-C117-4BDF-A528-3677548D59C5}"/>
                </a:ext>
              </a:extLst>
            </p:cNvPr>
            <p:cNvSpPr/>
            <p:nvPr/>
          </p:nvSpPr>
          <p:spPr>
            <a:xfrm>
              <a:off x="3124200" y="8797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CB0DDCB-C540-4993-840A-BFE64E7DA563}"/>
                </a:ext>
              </a:extLst>
            </p:cNvPr>
            <p:cNvSpPr/>
            <p:nvPr/>
          </p:nvSpPr>
          <p:spPr>
            <a:xfrm>
              <a:off x="3276600" y="10321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57832A-D773-4D20-8C04-1875E9B108BA}"/>
                </a:ext>
              </a:extLst>
            </p:cNvPr>
            <p:cNvSpPr/>
            <p:nvPr/>
          </p:nvSpPr>
          <p:spPr>
            <a:xfrm>
              <a:off x="3015343" y="1150830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68C2A43-1A60-453A-A50A-30C5D6D33439}"/>
                </a:ext>
              </a:extLst>
            </p:cNvPr>
            <p:cNvSpPr/>
            <p:nvPr/>
          </p:nvSpPr>
          <p:spPr>
            <a:xfrm>
              <a:off x="3233057" y="128792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661980-086A-4C4F-8136-E86E6D2C7977}"/>
                </a:ext>
              </a:extLst>
            </p:cNvPr>
            <p:cNvSpPr/>
            <p:nvPr/>
          </p:nvSpPr>
          <p:spPr>
            <a:xfrm>
              <a:off x="3385457" y="144032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42F533C-B7B7-40CA-88D4-2CADEEF816F6}"/>
                </a:ext>
              </a:extLst>
            </p:cNvPr>
            <p:cNvSpPr/>
            <p:nvPr/>
          </p:nvSpPr>
          <p:spPr>
            <a:xfrm>
              <a:off x="3505199" y="896034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A051BE-19BB-4D6C-B881-3FC60C9DBDDE}"/>
                </a:ext>
              </a:extLst>
            </p:cNvPr>
            <p:cNvSpPr/>
            <p:nvPr/>
          </p:nvSpPr>
          <p:spPr>
            <a:xfrm>
              <a:off x="3461654" y="1146407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92B0E03-AB01-4ECB-9B36-745B4C64346C}"/>
                </a:ext>
              </a:extLst>
            </p:cNvPr>
            <p:cNvSpPr/>
            <p:nvPr/>
          </p:nvSpPr>
          <p:spPr>
            <a:xfrm>
              <a:off x="3646711" y="1189949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9C50DF-C9FA-4303-A836-9F4E90E6842F}"/>
                </a:ext>
              </a:extLst>
            </p:cNvPr>
            <p:cNvSpPr/>
            <p:nvPr/>
          </p:nvSpPr>
          <p:spPr>
            <a:xfrm>
              <a:off x="3309255" y="874260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0243D8-009A-466E-8E38-098C57FA4889}"/>
              </a:ext>
            </a:extLst>
          </p:cNvPr>
          <p:cNvGrpSpPr/>
          <p:nvPr/>
        </p:nvGrpSpPr>
        <p:grpSpPr>
          <a:xfrm>
            <a:off x="10800967" y="882024"/>
            <a:ext cx="925286" cy="925286"/>
            <a:chOff x="10800967" y="882024"/>
            <a:chExt cx="925286" cy="92528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5BD7E68-EE3C-4448-9B85-2E76A89B2A65}"/>
                </a:ext>
              </a:extLst>
            </p:cNvPr>
            <p:cNvSpPr/>
            <p:nvPr/>
          </p:nvSpPr>
          <p:spPr>
            <a:xfrm rot="1075469">
              <a:off x="10800967" y="882024"/>
              <a:ext cx="925286" cy="925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9A2BF20-C1F5-4655-96CF-6D83D1E7CF72}"/>
                </a:ext>
              </a:extLst>
            </p:cNvPr>
            <p:cNvSpPr/>
            <p:nvPr/>
          </p:nvSpPr>
          <p:spPr>
            <a:xfrm rot="1075469">
              <a:off x="11108647" y="975602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37D90CF-3CC1-4DC4-9677-6DDCEBCBA98D}"/>
                </a:ext>
              </a:extLst>
            </p:cNvPr>
            <p:cNvSpPr/>
            <p:nvPr/>
          </p:nvSpPr>
          <p:spPr>
            <a:xfrm rot="1075469">
              <a:off x="11206747" y="1167508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1A773A3-AC3E-402C-B7F7-46FF7D5A1AFA}"/>
                </a:ext>
              </a:extLst>
            </p:cNvPr>
            <p:cNvSpPr/>
            <p:nvPr/>
          </p:nvSpPr>
          <p:spPr>
            <a:xfrm rot="1075469">
              <a:off x="10921632" y="1200065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557213-3BD5-46B2-B164-3629AB2EBC07}"/>
                </a:ext>
              </a:extLst>
            </p:cNvPr>
            <p:cNvSpPr/>
            <p:nvPr/>
          </p:nvSpPr>
          <p:spPr>
            <a:xfrm rot="1075469">
              <a:off x="11086587" y="1397505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4DC782F-4C62-413D-98F0-04245F7FA7AE}"/>
                </a:ext>
              </a:extLst>
            </p:cNvPr>
            <p:cNvSpPr/>
            <p:nvPr/>
          </p:nvSpPr>
          <p:spPr>
            <a:xfrm rot="1075469">
              <a:off x="11184687" y="1589411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6F97205-B702-4B39-98B4-1FD0C6B20E8F}"/>
                </a:ext>
              </a:extLst>
            </p:cNvPr>
            <p:cNvSpPr/>
            <p:nvPr/>
          </p:nvSpPr>
          <p:spPr>
            <a:xfrm rot="1075469">
              <a:off x="11347641" y="1333214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2E22CC-FFF1-4904-A695-448008985D5D}"/>
                </a:ext>
              </a:extLst>
            </p:cNvPr>
            <p:cNvSpPr/>
            <p:nvPr/>
          </p:nvSpPr>
          <p:spPr>
            <a:xfrm rot="1075469">
              <a:off x="11510316" y="1431597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B210EC-172C-477F-BC1E-AAA2B9A80DB3}"/>
                </a:ext>
              </a:extLst>
            </p:cNvPr>
            <p:cNvSpPr/>
            <p:nvPr/>
          </p:nvSpPr>
          <p:spPr>
            <a:xfrm rot="1075469">
              <a:off x="11286396" y="1027374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2E6C633-46F0-431D-A617-6A9DD64061B3}"/>
              </a:ext>
            </a:extLst>
          </p:cNvPr>
          <p:cNvGrpSpPr/>
          <p:nvPr/>
        </p:nvGrpSpPr>
        <p:grpSpPr>
          <a:xfrm>
            <a:off x="10391111" y="933551"/>
            <a:ext cx="1246758" cy="2681687"/>
            <a:chOff x="10391111" y="933551"/>
            <a:chExt cx="1246758" cy="268168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2DA5681-76C1-4154-9C86-2B311DDFB9AA}"/>
                </a:ext>
              </a:extLst>
            </p:cNvPr>
            <p:cNvCxnSpPr>
              <a:cxnSpLocks/>
              <a:stCxn id="21" idx="2"/>
              <a:endCxn id="14" idx="0"/>
            </p:cNvCxnSpPr>
            <p:nvPr/>
          </p:nvCxnSpPr>
          <p:spPr>
            <a:xfrm rot="1075469" flipH="1">
              <a:off x="10696887" y="1556202"/>
              <a:ext cx="266701" cy="1496048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0D9643B-939A-4EFC-8109-E42C45B173E8}"/>
                </a:ext>
              </a:extLst>
            </p:cNvPr>
            <p:cNvCxnSpPr>
              <a:cxnSpLocks/>
              <a:stCxn id="22" idx="4"/>
              <a:endCxn id="12" idx="1"/>
            </p:cNvCxnSpPr>
            <p:nvPr/>
          </p:nvCxnSpPr>
          <p:spPr>
            <a:xfrm rot="1075469" flipH="1">
              <a:off x="10796100" y="1359427"/>
              <a:ext cx="283415" cy="2019052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B4C7517-AD0D-4E32-AD42-A566D9F301FA}"/>
                </a:ext>
              </a:extLst>
            </p:cNvPr>
            <p:cNvCxnSpPr>
              <a:cxnSpLocks/>
              <a:endCxn id="6" idx="7"/>
            </p:cNvCxnSpPr>
            <p:nvPr/>
          </p:nvCxnSpPr>
          <p:spPr>
            <a:xfrm rot="1075469" flipH="1">
              <a:off x="10580418" y="1342066"/>
              <a:ext cx="715154" cy="176270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692E819-4F18-4963-B5B6-7D0C447F2A1B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rot="1075469" flipH="1">
              <a:off x="10391111" y="1354861"/>
              <a:ext cx="438344" cy="1906453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05CE08-D075-44E4-A11A-611E5616598D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rot="1075469" flipH="1">
              <a:off x="10652650" y="1209925"/>
              <a:ext cx="16520" cy="1960353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EEA7DFB-FBAD-4B0C-B506-FE2F6D99206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075469" flipH="1">
              <a:off x="10612349" y="933551"/>
              <a:ext cx="164840" cy="250271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F768415-97F5-4E32-88CC-84C0E25F7B96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rot="1075469">
              <a:off x="10979960" y="1088599"/>
              <a:ext cx="78341" cy="2335142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30251D1-606E-4825-8915-20D79EBEEAC0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rot="1075469" flipH="1">
              <a:off x="10739420" y="1203627"/>
              <a:ext cx="128484" cy="2411611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CFE9ACC-BC06-4DD3-94D0-327A74C015AA}"/>
                </a:ext>
              </a:extLst>
            </p:cNvPr>
            <p:cNvSpPr/>
            <p:nvPr/>
          </p:nvSpPr>
          <p:spPr>
            <a:xfrm rot="1075469">
              <a:off x="11529012" y="119249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26C29FD-6E5C-4214-A8B0-F6D9FACB26ED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rot="1075469" flipH="1">
              <a:off x="10979610" y="1210380"/>
              <a:ext cx="254352" cy="196109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460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59F5-C1AE-4987-820E-32515A4C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Nominators Need Not Prove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438E3-F22C-4C0B-8905-232F2BEC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Corrupted nominators can (e.g.) nominate their friends</a:t>
            </a:r>
          </a:p>
          <a:p>
            <a:r>
              <a:rPr lang="en-US" dirty="0"/>
              <a:t>Proofs wouldn’t have worked anyways:</a:t>
            </a:r>
          </a:p>
          <a:p>
            <a:pPr lvl="1"/>
            <a:r>
              <a:rPr lang="en-US" dirty="0"/>
              <a:t>Even if forced to behave honestly, a corrupted nominator</a:t>
            </a:r>
            <a:br>
              <a:rPr lang="en-US" dirty="0"/>
            </a:br>
            <a:r>
              <a:rPr lang="en-US" dirty="0"/>
              <a:t>could turn around and corrupt its randomly-chosen nominee</a:t>
            </a:r>
          </a:p>
          <a:p>
            <a:r>
              <a:rPr lang="en-US" dirty="0"/>
              <a:t>Also: such proofs have “long statements”</a:t>
            </a:r>
          </a:p>
          <a:p>
            <a:pPr lvl="1"/>
            <a:r>
              <a:rPr lang="en-US" dirty="0"/>
              <a:t>Statements that include everyone’s public keys</a:t>
            </a:r>
          </a:p>
          <a:p>
            <a:pPr lvl="1"/>
            <a:r>
              <a:rPr lang="en-US" dirty="0"/>
              <a:t>So producing the proof is not scalable</a:t>
            </a:r>
          </a:p>
        </p:txBody>
      </p:sp>
    </p:spTree>
    <p:extLst>
      <p:ext uri="{BB962C8B-B14F-4D97-AF65-F5344CB8AC3E}">
        <p14:creationId xmlns:p14="http://schemas.microsoft.com/office/powerpoint/2010/main" val="817207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6AD2-6D98-4C5E-AE00-BBF45952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33870"/>
            <a:ext cx="10247745" cy="985330"/>
          </a:xfrm>
        </p:spPr>
        <p:txBody>
          <a:bodyPr>
            <a:normAutofit fontScale="90000"/>
          </a:bodyPr>
          <a:lstStyle/>
          <a:p>
            <a:r>
              <a:rPr lang="en-US" dirty="0"/>
              <a:t>Resilience of Our Target-Anonymous Channels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03D00-6C0E-446B-8176-06C64E31E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adversary controls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-fraction of the stake/parties</a:t>
                </a:r>
              </a:p>
              <a:p>
                <a:pPr lvl="1"/>
                <a:r>
                  <a:rPr lang="en-US" dirty="0"/>
                  <a:t>Then it controls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-fraction of the nominators</a:t>
                </a:r>
              </a:p>
              <a:p>
                <a:pPr lvl="1"/>
                <a:r>
                  <a:rPr lang="en-US" dirty="0"/>
                  <a:t>Corrupted nominators choose corrupted nominees</a:t>
                </a:r>
              </a:p>
              <a:p>
                <a:pPr lvl="1"/>
                <a:r>
                  <a:rPr lang="en-US" dirty="0"/>
                  <a:t>Honest nominators choose corrupted nominees </a:t>
                </a:r>
                <a:r>
                  <a:rPr lang="en-US" dirty="0" err="1"/>
                  <a:t>w.p.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Chosen committee will have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-fraction corruptions</a:t>
                </a:r>
              </a:p>
              <a:p>
                <a:r>
                  <a:rPr lang="en-US" dirty="0"/>
                  <a:t>To ensure honest majority of the chosen committee,</a:t>
                </a:r>
                <a:br>
                  <a:rPr lang="en-US" dirty="0"/>
                </a:br>
                <a:r>
                  <a:rPr lang="en-US" dirty="0"/>
                  <a:t>we need to assume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03D00-6C0E-446B-8176-06C64E31E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6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611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3D30-701F-466D-991F-CB986B11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Overall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729F-3871-4A78-A7F9-66298744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8" y="3865108"/>
            <a:ext cx="10871200" cy="2645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Re-sharing requires NIZK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Only for short statements with short witnesses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Depends only on the committee size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Hence solution is scalable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546732E-F0FD-42F8-81B0-611F7D178FF1}"/>
              </a:ext>
            </a:extLst>
          </p:cNvPr>
          <p:cNvGrpSpPr/>
          <p:nvPr/>
        </p:nvGrpSpPr>
        <p:grpSpPr>
          <a:xfrm>
            <a:off x="2349727" y="983724"/>
            <a:ext cx="6020030" cy="2454042"/>
            <a:chOff x="1631920" y="2107732"/>
            <a:chExt cx="6404721" cy="24938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9B075D9-8F62-4239-BC00-DF4F9F442147}"/>
                </a:ext>
              </a:extLst>
            </p:cNvPr>
            <p:cNvGrpSpPr/>
            <p:nvPr/>
          </p:nvGrpSpPr>
          <p:grpSpPr>
            <a:xfrm>
              <a:off x="1631920" y="2461963"/>
              <a:ext cx="1029623" cy="925286"/>
              <a:chOff x="2906485" y="740229"/>
              <a:chExt cx="925286" cy="92528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E11103D-DE77-43E5-924B-6A12D350BE91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4C7820C-8D10-4395-B230-7527F36D25EF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951EA6F-D402-43B8-B382-8A03C80D7AB3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EFCED2E-1226-4757-879C-FE08447CF025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581199B-64E3-41CF-8F99-C90F5994120D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39711E-FA94-4C73-9129-2BDCC3AB060D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1A564BB-9BAB-41F9-A46E-120A7F71F813}"/>
                  </a:ext>
                </a:extLst>
              </p:cNvPr>
              <p:cNvSpPr/>
              <p:nvPr/>
            </p:nvSpPr>
            <p:spPr>
              <a:xfrm>
                <a:off x="3505199" y="896034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4AB744E-BF06-4231-837D-F603DBFE3952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9AA7769-481F-48BC-AFF4-EAA168FD0110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65977F-3CB9-4A73-9D3F-72F8EC22E0F1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2E6B3F-0639-4934-B697-E990A6C54BEA}"/>
                </a:ext>
              </a:extLst>
            </p:cNvPr>
            <p:cNvGrpSpPr/>
            <p:nvPr/>
          </p:nvGrpSpPr>
          <p:grpSpPr>
            <a:xfrm>
              <a:off x="2938206" y="2461963"/>
              <a:ext cx="1029623" cy="925286"/>
              <a:chOff x="2906485" y="740229"/>
              <a:chExt cx="925286" cy="92528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9543464-5C46-41D8-9861-BF356D3CCFCC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0D18D9A-C4F8-483A-B453-9025A4A7AB0B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C57250E-C84E-40F2-B10C-76912CF9AAD4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99D5955-709C-41EB-8E5B-184830DE8E33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93BA7A8-BB91-4BDC-B517-8EAEEAE3BDDF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6C4E850-B2E1-47E7-B47C-1FA6958CB639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E125989-0D02-4D1B-A68C-A764CFBC99CC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EDC0457-686A-49B3-BF12-2A0C5E374A1A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7BCD248-FA45-4FA2-B848-D02A2F2CC6C5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F10A0CB-0C5E-4C6D-8B59-FBF60C9C2891}"/>
                </a:ext>
              </a:extLst>
            </p:cNvPr>
            <p:cNvGrpSpPr/>
            <p:nvPr/>
          </p:nvGrpSpPr>
          <p:grpSpPr>
            <a:xfrm>
              <a:off x="5550777" y="2461963"/>
              <a:ext cx="1029623" cy="925286"/>
              <a:chOff x="2906485" y="740229"/>
              <a:chExt cx="925286" cy="92528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B8EAB6B-1169-4741-B10A-E3455C92F63F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AE415AD-1FCE-4C7B-9C74-9D6784738CFC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3BB6E8C-5F25-444D-9A20-3BFC25D5D1FF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78CCE93-F4A9-4262-BA46-4096BE40FA8C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AED8104-34C5-4763-879C-DD09739CC693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A3992B3-5CFC-4796-AE04-F630DDA5E740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8C487D0-39CF-4A67-8CAB-89B102BF09B9}"/>
                  </a:ext>
                </a:extLst>
              </p:cNvPr>
              <p:cNvSpPr/>
              <p:nvPr/>
            </p:nvSpPr>
            <p:spPr>
              <a:xfrm>
                <a:off x="3505199" y="896034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E3CC4A6-1957-473C-9E35-17A8D62B175D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4470300-716F-4F5A-B63B-C45587B15940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B1CA6D5-4DBE-4505-BE6E-B851EE4A3D9E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77BF068-3624-44BD-B974-543074C8A48B}"/>
                </a:ext>
              </a:extLst>
            </p:cNvPr>
            <p:cNvGrpSpPr/>
            <p:nvPr/>
          </p:nvGrpSpPr>
          <p:grpSpPr>
            <a:xfrm>
              <a:off x="4244492" y="2461963"/>
              <a:ext cx="1029623" cy="925286"/>
              <a:chOff x="5497287" y="757925"/>
              <a:chExt cx="925286" cy="92528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453DFDA-1B78-4965-90C4-B2F99E6BD945}"/>
                  </a:ext>
                </a:extLst>
              </p:cNvPr>
              <p:cNvSpPr/>
              <p:nvPr/>
            </p:nvSpPr>
            <p:spPr>
              <a:xfrm>
                <a:off x="5497287" y="757925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CB815A-6336-4377-B75B-8101CED64CBF}"/>
                  </a:ext>
                </a:extLst>
              </p:cNvPr>
              <p:cNvSpPr/>
              <p:nvPr/>
            </p:nvSpPr>
            <p:spPr>
              <a:xfrm>
                <a:off x="5715002" y="897402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84DB597-DA17-4E4D-A6F2-47E1FC011546}"/>
                  </a:ext>
                </a:extLst>
              </p:cNvPr>
              <p:cNvSpPr/>
              <p:nvPr/>
            </p:nvSpPr>
            <p:spPr>
              <a:xfrm>
                <a:off x="5856516" y="109334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5A85A59-7576-4DBF-8889-89747A3EBD90}"/>
                  </a:ext>
                </a:extLst>
              </p:cNvPr>
              <p:cNvSpPr/>
              <p:nvPr/>
            </p:nvSpPr>
            <p:spPr>
              <a:xfrm>
                <a:off x="5606145" y="116852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4138D36-9A37-4AAF-BC90-AAA2D989AE3E}"/>
                  </a:ext>
                </a:extLst>
              </p:cNvPr>
              <p:cNvSpPr/>
              <p:nvPr/>
            </p:nvSpPr>
            <p:spPr>
              <a:xfrm>
                <a:off x="5823859" y="130561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B4FE253-761B-4F19-8F23-D93B2EC3D032}"/>
                  </a:ext>
                </a:extLst>
              </p:cNvPr>
              <p:cNvSpPr/>
              <p:nvPr/>
            </p:nvSpPr>
            <p:spPr>
              <a:xfrm>
                <a:off x="5976259" y="145801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8A0ADF7-68A6-47A3-B494-29013CC3D31F}"/>
                  </a:ext>
                </a:extLst>
              </p:cNvPr>
              <p:cNvSpPr/>
              <p:nvPr/>
            </p:nvSpPr>
            <p:spPr>
              <a:xfrm>
                <a:off x="6096001" y="9137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2F04361-FBF6-4BB1-8655-E7385549B5CE}"/>
                  </a:ext>
                </a:extLst>
              </p:cNvPr>
              <p:cNvSpPr/>
              <p:nvPr/>
            </p:nvSpPr>
            <p:spPr>
              <a:xfrm>
                <a:off x="6052456" y="1164103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4C8F3E1-492C-4407-A2E8-8FF2732AF3D5}"/>
                  </a:ext>
                </a:extLst>
              </p:cNvPr>
              <p:cNvSpPr/>
              <p:nvPr/>
            </p:nvSpPr>
            <p:spPr>
              <a:xfrm>
                <a:off x="6237513" y="1207645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185F0C4-5074-4119-B0E4-396A478676B6}"/>
                  </a:ext>
                </a:extLst>
              </p:cNvPr>
              <p:cNvSpPr/>
              <p:nvPr/>
            </p:nvSpPr>
            <p:spPr>
              <a:xfrm>
                <a:off x="5900057" y="89195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767B75D-10F9-4A91-8291-8807AF3ED578}"/>
                  </a:ext>
                </a:extLst>
              </p:cNvPr>
              <p:cNvSpPr/>
              <p:nvPr/>
            </p:nvSpPr>
            <p:spPr>
              <a:xfrm>
                <a:off x="6172201" y="1360045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C7B07C-0DBF-4AD5-9CA4-BF93F528A244}"/>
                </a:ext>
              </a:extLst>
            </p:cNvPr>
            <p:cNvGrpSpPr/>
            <p:nvPr/>
          </p:nvGrpSpPr>
          <p:grpSpPr>
            <a:xfrm>
              <a:off x="2544527" y="3676309"/>
              <a:ext cx="1029623" cy="925286"/>
              <a:chOff x="2906485" y="740229"/>
              <a:chExt cx="925286" cy="925286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09830BC-F1A8-4B99-B6FD-BE44C209B7E3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EFB4448-5EFF-42BD-9B22-DD64A3C4B3BE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5785A9B-3826-4041-885B-8A9C25F85CBF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B1D69F7-E6EF-44CC-B71B-278F9088A776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1CEEB8E-47D6-4438-B3E8-EB28D3119437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A62D4E4-C92F-4510-991D-33D5960C1CE5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58EDEE2-9585-4148-8499-F8FE162B4C8F}"/>
                  </a:ext>
                </a:extLst>
              </p:cNvPr>
              <p:cNvSpPr/>
              <p:nvPr/>
            </p:nvSpPr>
            <p:spPr>
              <a:xfrm>
                <a:off x="3505199" y="896034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1532916-985C-4DA8-9BBE-2AC6F1F64D19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CC7FE00-8813-421F-85EE-CC793962F847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3A0ADF5-6E23-4D5E-BCCE-785445008B92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4072B3F-AACA-4369-AC65-EBE4776CEC75}"/>
                </a:ext>
              </a:extLst>
            </p:cNvPr>
            <p:cNvGrpSpPr/>
            <p:nvPr/>
          </p:nvGrpSpPr>
          <p:grpSpPr>
            <a:xfrm>
              <a:off x="3850813" y="3676309"/>
              <a:ext cx="1029623" cy="925286"/>
              <a:chOff x="2906485" y="740229"/>
              <a:chExt cx="925286" cy="92528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363B97B-E8CF-404F-B6D7-79AF084E43C6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F25AA78-D84C-47FD-BFA4-75F8375630E2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9C7698E-3C65-422B-833A-D3CEDF39DEE9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F5716FE-C56E-496C-8909-8DECB409B151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13C1820-078F-47C8-8565-D08DB87BB234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47E2D9B-D3BF-41F3-8365-91C8BD264CC8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C37EFCC-81B4-4C8A-8AD0-C5FC09467EEE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D46B957-A022-4EA1-BA18-1746CB7E35C8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D7788EB-9602-4807-9436-75E084A0046C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453D001-ADF2-4DDB-B8C1-E828EE202268}"/>
                </a:ext>
              </a:extLst>
            </p:cNvPr>
            <p:cNvGrpSpPr/>
            <p:nvPr/>
          </p:nvGrpSpPr>
          <p:grpSpPr>
            <a:xfrm>
              <a:off x="6463384" y="3676309"/>
              <a:ext cx="1029623" cy="925286"/>
              <a:chOff x="2906485" y="740229"/>
              <a:chExt cx="925286" cy="925286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C6F8420-B7AA-4E4A-9085-C1F1973FDB5E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B55C794-2511-4CC5-9173-71B083B6E7F6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D2A1C10-F345-4441-99EB-7B17FCD42B3A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3DEC8A3-71E1-44FF-BE76-5470380F8FAA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EFE4A25-0263-4DDC-B099-119B4D8571AF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7F4DD40-68D9-484B-9714-D97D923EED21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2ADBC67-5E7E-422E-A926-614231F618C1}"/>
                  </a:ext>
                </a:extLst>
              </p:cNvPr>
              <p:cNvSpPr/>
              <p:nvPr/>
            </p:nvSpPr>
            <p:spPr>
              <a:xfrm>
                <a:off x="3505199" y="896034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7460B1A-B685-4A23-890D-1196F6DC899E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247B796-189C-4F60-B985-F53F1772FE02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8EAEBDE-2F0C-4762-B866-FDF6E75A9AE3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6F06BA0-1E9A-4DE0-B495-015770CA482C}"/>
                </a:ext>
              </a:extLst>
            </p:cNvPr>
            <p:cNvGrpSpPr/>
            <p:nvPr/>
          </p:nvGrpSpPr>
          <p:grpSpPr>
            <a:xfrm>
              <a:off x="5157099" y="3676309"/>
              <a:ext cx="1029623" cy="925286"/>
              <a:chOff x="5497287" y="757925"/>
              <a:chExt cx="925286" cy="925286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FEB4CED-AE8D-4485-82B4-5106039FBE85}"/>
                  </a:ext>
                </a:extLst>
              </p:cNvPr>
              <p:cNvSpPr/>
              <p:nvPr/>
            </p:nvSpPr>
            <p:spPr>
              <a:xfrm>
                <a:off x="5497287" y="757925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8A0B7D9-E569-486A-986F-D8CB39951080}"/>
                  </a:ext>
                </a:extLst>
              </p:cNvPr>
              <p:cNvSpPr/>
              <p:nvPr/>
            </p:nvSpPr>
            <p:spPr>
              <a:xfrm>
                <a:off x="5715002" y="897402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79F2991-F133-4099-8591-AB580C6EF82A}"/>
                  </a:ext>
                </a:extLst>
              </p:cNvPr>
              <p:cNvSpPr/>
              <p:nvPr/>
            </p:nvSpPr>
            <p:spPr>
              <a:xfrm>
                <a:off x="5856516" y="109334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6BF077A-8A05-4D79-A29C-78583762AB85}"/>
                  </a:ext>
                </a:extLst>
              </p:cNvPr>
              <p:cNvSpPr/>
              <p:nvPr/>
            </p:nvSpPr>
            <p:spPr>
              <a:xfrm>
                <a:off x="5606145" y="116852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9A0778B-A499-47EC-8776-83E2115DAE44}"/>
                  </a:ext>
                </a:extLst>
              </p:cNvPr>
              <p:cNvSpPr/>
              <p:nvPr/>
            </p:nvSpPr>
            <p:spPr>
              <a:xfrm>
                <a:off x="5823859" y="130561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C3FC500-E46E-4D42-BA6A-9A4902A9770D}"/>
                  </a:ext>
                </a:extLst>
              </p:cNvPr>
              <p:cNvSpPr/>
              <p:nvPr/>
            </p:nvSpPr>
            <p:spPr>
              <a:xfrm>
                <a:off x="5976259" y="145801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E4748B0-0D1E-427A-957B-630868958830}"/>
                  </a:ext>
                </a:extLst>
              </p:cNvPr>
              <p:cNvSpPr/>
              <p:nvPr/>
            </p:nvSpPr>
            <p:spPr>
              <a:xfrm>
                <a:off x="6096001" y="91373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7E9B783-43A8-4AB8-A174-93227271DF12}"/>
                  </a:ext>
                </a:extLst>
              </p:cNvPr>
              <p:cNvSpPr/>
              <p:nvPr/>
            </p:nvSpPr>
            <p:spPr>
              <a:xfrm>
                <a:off x="6052456" y="1164103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E374926-BDAE-41F4-B5D2-18383864A088}"/>
                  </a:ext>
                </a:extLst>
              </p:cNvPr>
              <p:cNvSpPr/>
              <p:nvPr/>
            </p:nvSpPr>
            <p:spPr>
              <a:xfrm>
                <a:off x="6237513" y="1207645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32BC209-EF0F-4CFD-AF6B-29E50A2ED935}"/>
                  </a:ext>
                </a:extLst>
              </p:cNvPr>
              <p:cNvSpPr/>
              <p:nvPr/>
            </p:nvSpPr>
            <p:spPr>
              <a:xfrm>
                <a:off x="5900057" y="89195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CE80DE5-FA60-4948-B6BE-674924B9F953}"/>
                  </a:ext>
                </a:extLst>
              </p:cNvPr>
              <p:cNvSpPr/>
              <p:nvPr/>
            </p:nvSpPr>
            <p:spPr>
              <a:xfrm>
                <a:off x="6172201" y="1360045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EC9FD37-0427-47A6-976B-DE8A4BE9708E}"/>
                </a:ext>
              </a:extLst>
            </p:cNvPr>
            <p:cNvCxnSpPr>
              <a:cxnSpLocks/>
              <a:stCxn id="5" idx="5"/>
              <a:endCxn id="49" idx="0"/>
            </p:cNvCxnSpPr>
            <p:nvPr/>
          </p:nvCxnSpPr>
          <p:spPr>
            <a:xfrm>
              <a:off x="2510758" y="3251744"/>
              <a:ext cx="548581" cy="42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6D060C3-32C1-4F90-A6CE-51B47D3F7A4B}"/>
                </a:ext>
              </a:extLst>
            </p:cNvPr>
            <p:cNvCxnSpPr>
              <a:cxnSpLocks/>
              <a:stCxn id="16" idx="5"/>
              <a:endCxn id="60" idx="0"/>
            </p:cNvCxnSpPr>
            <p:nvPr/>
          </p:nvCxnSpPr>
          <p:spPr>
            <a:xfrm>
              <a:off x="3817044" y="3251744"/>
              <a:ext cx="548581" cy="42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A040CCB-7D4C-488C-B1F2-3592D9C151D7}"/>
                </a:ext>
              </a:extLst>
            </p:cNvPr>
            <p:cNvCxnSpPr>
              <a:cxnSpLocks/>
              <a:stCxn id="37" idx="5"/>
              <a:endCxn id="81" idx="0"/>
            </p:cNvCxnSpPr>
            <p:nvPr/>
          </p:nvCxnSpPr>
          <p:spPr>
            <a:xfrm>
              <a:off x="5123330" y="3251744"/>
              <a:ext cx="548581" cy="42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13ED526-793A-4D12-9BE7-D4F3955099FE}"/>
                </a:ext>
              </a:extLst>
            </p:cNvPr>
            <p:cNvCxnSpPr>
              <a:cxnSpLocks/>
              <a:stCxn id="26" idx="5"/>
              <a:endCxn id="70" idx="0"/>
            </p:cNvCxnSpPr>
            <p:nvPr/>
          </p:nvCxnSpPr>
          <p:spPr>
            <a:xfrm>
              <a:off x="6429615" y="3251744"/>
              <a:ext cx="548581" cy="42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C686BE7-FD0C-469D-8285-2618C7ED23F3}"/>
                    </a:ext>
                  </a:extLst>
                </p:cNvPr>
                <p:cNvSpPr txBox="1"/>
                <p:nvPr/>
              </p:nvSpPr>
              <p:spPr>
                <a:xfrm>
                  <a:off x="1873957" y="2107732"/>
                  <a:ext cx="503160" cy="37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C686BE7-FD0C-469D-8285-2618C7ED2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957" y="2107732"/>
                  <a:ext cx="503160" cy="371167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C6A44DB-B55C-4281-9BF3-B5586D293873}"/>
                </a:ext>
              </a:extLst>
            </p:cNvPr>
            <p:cNvSpPr txBox="1"/>
            <p:nvPr/>
          </p:nvSpPr>
          <p:spPr>
            <a:xfrm>
              <a:off x="6954116" y="2807445"/>
              <a:ext cx="548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…</a:t>
              </a: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2CA56AB-FCBF-45E2-8179-DFE8EB1DBD82}"/>
                </a:ext>
              </a:extLst>
            </p:cNvPr>
            <p:cNvSpPr/>
            <p:nvPr/>
          </p:nvSpPr>
          <p:spPr>
            <a:xfrm>
              <a:off x="3273872" y="3545295"/>
              <a:ext cx="835811" cy="22881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60B5841-8C06-4E16-BA68-BC841F6A1F12}"/>
                </a:ext>
              </a:extLst>
            </p:cNvPr>
            <p:cNvSpPr/>
            <p:nvPr/>
          </p:nvSpPr>
          <p:spPr>
            <a:xfrm>
              <a:off x="4580158" y="3545295"/>
              <a:ext cx="835811" cy="22881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822263E-F53E-4F49-B2BE-3B0E8649FB1F}"/>
                </a:ext>
              </a:extLst>
            </p:cNvPr>
            <p:cNvSpPr/>
            <p:nvPr/>
          </p:nvSpPr>
          <p:spPr>
            <a:xfrm>
              <a:off x="5886444" y="3545295"/>
              <a:ext cx="835811" cy="22881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E7A3B36-C675-468C-AD1C-21AED661D60B}"/>
                </a:ext>
              </a:extLst>
            </p:cNvPr>
            <p:cNvSpPr/>
            <p:nvPr/>
          </p:nvSpPr>
          <p:spPr>
            <a:xfrm>
              <a:off x="7192730" y="3545295"/>
              <a:ext cx="835811" cy="22881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58B7FA-970F-442D-B869-A138EE18FB0C}"/>
                </a:ext>
              </a:extLst>
            </p:cNvPr>
            <p:cNvSpPr txBox="1"/>
            <p:nvPr/>
          </p:nvSpPr>
          <p:spPr>
            <a:xfrm>
              <a:off x="3295639" y="3544313"/>
              <a:ext cx="819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AFBBB23-B90E-4BED-94E5-9CE2EA9D226F}"/>
                </a:ext>
              </a:extLst>
            </p:cNvPr>
            <p:cNvSpPr txBox="1"/>
            <p:nvPr/>
          </p:nvSpPr>
          <p:spPr>
            <a:xfrm>
              <a:off x="4608026" y="3544313"/>
              <a:ext cx="819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A1E8DEB-9A9B-4356-8FAB-733223397D1C}"/>
                </a:ext>
              </a:extLst>
            </p:cNvPr>
            <p:cNvSpPr txBox="1"/>
            <p:nvPr/>
          </p:nvSpPr>
          <p:spPr>
            <a:xfrm>
              <a:off x="5931299" y="3544313"/>
              <a:ext cx="819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D021675-7D16-488C-B97A-10913DFA95B7}"/>
                </a:ext>
              </a:extLst>
            </p:cNvPr>
            <p:cNvSpPr txBox="1"/>
            <p:nvPr/>
          </p:nvSpPr>
          <p:spPr>
            <a:xfrm>
              <a:off x="7217466" y="3522420"/>
              <a:ext cx="819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2C33EF8-B324-463B-B64D-C523F00CCC4C}"/>
                    </a:ext>
                  </a:extLst>
                </p:cNvPr>
                <p:cNvSpPr txBox="1"/>
                <p:nvPr/>
              </p:nvSpPr>
              <p:spPr>
                <a:xfrm>
                  <a:off x="3194450" y="2107732"/>
                  <a:ext cx="503160" cy="37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2C33EF8-B324-463B-B64D-C523F00CC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450" y="2107732"/>
                  <a:ext cx="503160" cy="371167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6394448-1C85-4D04-A48E-8F00A1FF8EFB}"/>
                    </a:ext>
                  </a:extLst>
                </p:cNvPr>
                <p:cNvSpPr txBox="1"/>
                <p:nvPr/>
              </p:nvSpPr>
              <p:spPr>
                <a:xfrm>
                  <a:off x="4514943" y="2107732"/>
                  <a:ext cx="503160" cy="37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6394448-1C85-4D04-A48E-8F00A1FF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943" y="2107732"/>
                  <a:ext cx="503160" cy="371167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5ECFB5B-5EDF-4F05-B605-2CC1C82FE4E7}"/>
                    </a:ext>
                  </a:extLst>
                </p:cNvPr>
                <p:cNvSpPr txBox="1"/>
                <p:nvPr/>
              </p:nvSpPr>
              <p:spPr>
                <a:xfrm>
                  <a:off x="5835436" y="2107732"/>
                  <a:ext cx="503160" cy="37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5ECFB5B-5EDF-4F05-B605-2CC1C82FE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436" y="2107732"/>
                  <a:ext cx="503160" cy="371167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D03AC04-904E-48D4-96B7-F4094C8CC1C5}"/>
                  </a:ext>
                </a:extLst>
              </p:cNvPr>
              <p:cNvSpPr txBox="1"/>
              <p:nvPr/>
            </p:nvSpPr>
            <p:spPr>
              <a:xfrm>
                <a:off x="3244292" y="3341227"/>
                <a:ext cx="503160" cy="37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D03AC04-904E-48D4-96B7-F4094C8CC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292" y="3341227"/>
                <a:ext cx="503160" cy="3711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F230D22-8D60-4540-9B2E-C4A26E064775}"/>
                  </a:ext>
                </a:extLst>
              </p:cNvPr>
              <p:cNvSpPr txBox="1"/>
              <p:nvPr/>
            </p:nvSpPr>
            <p:spPr>
              <a:xfrm>
                <a:off x="4550578" y="3341227"/>
                <a:ext cx="503160" cy="37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F230D22-8D60-4540-9B2E-C4A26E064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578" y="3341227"/>
                <a:ext cx="503160" cy="3711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B874172-6709-4CC5-9805-FBCC65E6ACDD}"/>
                  </a:ext>
                </a:extLst>
              </p:cNvPr>
              <p:cNvSpPr txBox="1"/>
              <p:nvPr/>
            </p:nvSpPr>
            <p:spPr>
              <a:xfrm>
                <a:off x="5856864" y="3341227"/>
                <a:ext cx="503160" cy="37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B874172-6709-4CC5-9805-FBCC65E6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864" y="3341227"/>
                <a:ext cx="503160" cy="3711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52D02AE-20BD-4C80-B076-9F22E164C955}"/>
                  </a:ext>
                </a:extLst>
              </p:cNvPr>
              <p:cNvSpPr txBox="1"/>
              <p:nvPr/>
            </p:nvSpPr>
            <p:spPr>
              <a:xfrm>
                <a:off x="7163149" y="3341227"/>
                <a:ext cx="503160" cy="37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52D02AE-20BD-4C80-B076-9F22E164C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149" y="3341227"/>
                <a:ext cx="503160" cy="3711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Speech Bubble: Oval 120">
            <a:extLst>
              <a:ext uri="{FF2B5EF4-FFF2-40B4-BE49-F238E27FC236}">
                <a16:creationId xmlns:a16="http://schemas.microsoft.com/office/drawing/2014/main" id="{2D14524F-BFDD-4C58-8993-346D700AE7AB}"/>
              </a:ext>
            </a:extLst>
          </p:cNvPr>
          <p:cNvSpPr/>
          <p:nvPr/>
        </p:nvSpPr>
        <p:spPr>
          <a:xfrm>
            <a:off x="8143059" y="1176196"/>
            <a:ext cx="2933027" cy="683155"/>
          </a:xfrm>
          <a:prstGeom prst="wedgeEllipseCallout">
            <a:avLst>
              <a:gd name="adj1" fmla="val -85634"/>
              <a:gd name="adj2" fmla="val 104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Nominating committees</a:t>
            </a:r>
          </a:p>
        </p:txBody>
      </p:sp>
      <p:sp>
        <p:nvSpPr>
          <p:cNvPr id="122" name="Speech Bubble: Oval 121">
            <a:extLst>
              <a:ext uri="{FF2B5EF4-FFF2-40B4-BE49-F238E27FC236}">
                <a16:creationId xmlns:a16="http://schemas.microsoft.com/office/drawing/2014/main" id="{8364F495-E7A0-420F-815C-90053DD1F3D0}"/>
              </a:ext>
            </a:extLst>
          </p:cNvPr>
          <p:cNvSpPr/>
          <p:nvPr/>
        </p:nvSpPr>
        <p:spPr>
          <a:xfrm>
            <a:off x="8602214" y="2745845"/>
            <a:ext cx="2933027" cy="683155"/>
          </a:xfrm>
          <a:prstGeom prst="wedgeEllipseCallout">
            <a:avLst>
              <a:gd name="adj1" fmla="val -72578"/>
              <a:gd name="adj2" fmla="val -1080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Secret-sharing committees</a:t>
            </a:r>
          </a:p>
        </p:txBody>
      </p:sp>
    </p:spTree>
    <p:extLst>
      <p:ext uri="{BB962C8B-B14F-4D97-AF65-F5344CB8AC3E}">
        <p14:creationId xmlns:p14="http://schemas.microsoft.com/office/powerpoint/2010/main" val="1982757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8635-DE90-42F2-8AD5-B04590A1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A74B-E902-47A5-ACE5-13BA11E8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8" y="1219200"/>
            <a:ext cx="10871200" cy="5391462"/>
          </a:xfrm>
        </p:spPr>
        <p:txBody>
          <a:bodyPr>
            <a:normAutofit/>
          </a:bodyPr>
          <a:lstStyle/>
          <a:p>
            <a:r>
              <a:rPr lang="en-US" dirty="0"/>
              <a:t>A scalable proactive secret-sharing protocol</a:t>
            </a:r>
          </a:p>
          <a:p>
            <a:pPr lvl="1"/>
            <a:r>
              <a:rPr lang="en-US" dirty="0"/>
              <a:t>With “player replaceability”</a:t>
            </a:r>
          </a:p>
          <a:p>
            <a:r>
              <a:rPr lang="en-US" dirty="0"/>
              <a:t>Assuming that the adversary controls &lt; ¼ of the stake</a:t>
            </a:r>
          </a:p>
          <a:p>
            <a:pPr lvl="1"/>
            <a:r>
              <a:rPr lang="en-US" dirty="0"/>
              <a:t>Room for improvement here</a:t>
            </a:r>
          </a:p>
          <a:p>
            <a:r>
              <a:rPr lang="en-US" dirty="0"/>
              <a:t>Can be implemented under DDH, DCR, LWE, …</a:t>
            </a:r>
          </a:p>
          <a:p>
            <a:pPr lvl="1"/>
            <a:r>
              <a:rPr lang="en-US" dirty="0"/>
              <a:t>Requires anonymous encryption under selective opening attacks</a:t>
            </a:r>
          </a:p>
          <a:p>
            <a:r>
              <a:rPr lang="en-US" dirty="0"/>
              <a:t>Can conceivably be made practical</a:t>
            </a:r>
          </a:p>
          <a:p>
            <a:pPr lvl="1"/>
            <a:r>
              <a:rPr lang="en-US" dirty="0"/>
              <a:t>Involves only proving “short statements” with “short witnesses”, independent of total stake or the blockchain history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12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4F6E-AEB0-407B-9073-C1E74175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Left Open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34F39-9C37-41D0-AE8C-4355F7B09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 more with the secret</a:t>
                </a:r>
              </a:p>
              <a:p>
                <a:pPr lvl="1"/>
                <a:r>
                  <a:rPr lang="en-US" dirty="0"/>
                  <a:t>Don’t just keep it, compute on it (in the pipeline)</a:t>
                </a:r>
              </a:p>
              <a:p>
                <a:r>
                  <a:rPr lang="en-US" dirty="0"/>
                  <a:t>Improve resilience of target-anonymous channels</a:t>
                </a:r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, hopefully to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While keeping it “scalable”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34F39-9C37-41D0-AE8C-4355F7B09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6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65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 title="Crop Mark">
            <a:extLst>
              <a:ext uri="{FF2B5EF4-FFF2-40B4-BE49-F238E27FC236}">
                <a16:creationId xmlns:a16="http://schemas.microsoft.com/office/drawing/2014/main" id="{DEDBEF12-CD60-47F2-B59D-E1E9CABE856D}"/>
              </a:ext>
            </a:extLst>
          </p:cNvPr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794B7C-9679-4CB9-B1CD-8311D9030647}"/>
              </a:ext>
            </a:extLst>
          </p:cNvPr>
          <p:cNvSpPr txBox="1">
            <a:spLocks/>
          </p:cNvSpPr>
          <p:nvPr/>
        </p:nvSpPr>
        <p:spPr>
          <a:xfrm>
            <a:off x="4040039" y="3429000"/>
            <a:ext cx="5683441" cy="20982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Some Follow-up Work</a:t>
            </a:r>
          </a:p>
        </p:txBody>
      </p:sp>
    </p:spTree>
    <p:extLst>
      <p:ext uri="{BB962C8B-B14F-4D97-AF65-F5344CB8AC3E}">
        <p14:creationId xmlns:p14="http://schemas.microsoft.com/office/powerpoint/2010/main" val="1581377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C3BA-E505-4EC6-98F8-A14233E5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33870"/>
            <a:ext cx="10553075" cy="985330"/>
          </a:xfrm>
        </p:spPr>
        <p:txBody>
          <a:bodyPr>
            <a:normAutofit fontScale="90000"/>
          </a:bodyPr>
          <a:lstStyle/>
          <a:p>
            <a:r>
              <a:rPr lang="en-US" dirty="0"/>
              <a:t>Better committee selection and f ≈ ½ resilience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72CA-A15C-4E7F-968B-787378077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8" y="1512711"/>
            <a:ext cx="10553075" cy="4775200"/>
          </a:xfrm>
        </p:spPr>
        <p:txBody>
          <a:bodyPr>
            <a:normAutofit/>
          </a:bodyPr>
          <a:lstStyle/>
          <a:p>
            <a:r>
              <a:rPr lang="en-US" dirty="0"/>
              <a:t>“Random-Index PIR and Applications”, Craig Gentry, Shai Halevi, Bernardo </a:t>
            </a:r>
            <a:r>
              <a:rPr lang="en-US" dirty="0" err="1"/>
              <a:t>Magri</a:t>
            </a:r>
            <a:r>
              <a:rPr lang="en-US" dirty="0"/>
              <a:t>, Jesper </a:t>
            </a:r>
            <a:r>
              <a:rPr lang="en-US" dirty="0" err="1"/>
              <a:t>Buus</a:t>
            </a:r>
            <a:r>
              <a:rPr lang="en-US" dirty="0"/>
              <a:t> Nielsen, and Sophia </a:t>
            </a:r>
            <a:r>
              <a:rPr lang="en-US" dirty="0" err="1"/>
              <a:t>Yakoubov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eprint.iacr.org/2020/1248</a:t>
            </a:r>
            <a:endParaRPr lang="en-US" dirty="0"/>
          </a:p>
          <a:p>
            <a:r>
              <a:rPr lang="en-US" dirty="0">
                <a:solidFill>
                  <a:srgbClr val="008E40"/>
                </a:solidFill>
              </a:rPr>
              <a:t>Recall double-dipping attack</a:t>
            </a:r>
            <a:r>
              <a:rPr lang="en-US" dirty="0"/>
              <a:t>: dishonest nominators pick dishonest nominees</a:t>
            </a:r>
          </a:p>
          <a:p>
            <a:r>
              <a:rPr lang="en-US" dirty="0">
                <a:solidFill>
                  <a:srgbClr val="008E40"/>
                </a:solidFill>
              </a:rPr>
              <a:t>Countermeasure: Use MPC</a:t>
            </a:r>
            <a:r>
              <a:rPr lang="en-US" dirty="0"/>
              <a:t> on blockchain to emulate honest nominators</a:t>
            </a:r>
          </a:p>
          <a:p>
            <a:r>
              <a:rPr lang="en-US" dirty="0">
                <a:solidFill>
                  <a:srgbClr val="008E40"/>
                </a:solidFill>
              </a:rPr>
              <a:t>Don’t need general MPC</a:t>
            </a:r>
            <a:r>
              <a:rPr lang="en-US" dirty="0"/>
              <a:t>: just a simple primitive (RPIR) to sample a random key together with its index</a:t>
            </a:r>
          </a:p>
        </p:txBody>
      </p:sp>
    </p:spTree>
    <p:extLst>
      <p:ext uri="{BB962C8B-B14F-4D97-AF65-F5344CB8AC3E}">
        <p14:creationId xmlns:p14="http://schemas.microsoft.com/office/powerpoint/2010/main" val="2037191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C3BA-E505-4EC6-98F8-A14233E5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33870"/>
            <a:ext cx="10553075" cy="985330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Practical NIZKs for resharing of secrets using lattice-based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72CA-A15C-4E7F-968B-78737807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“Practical Non-interactive Publicly Verifiable Secret Sharing with Thousands of Parties”, 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</a:rPr>
              <a:t>Craig Gentry, Shai Halevi, Vadim 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</a:rPr>
              <a:t>Lyubashevsky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US" dirty="0">
                <a:latin typeface="+mj-lt"/>
                <a:hlinkClick r:id="rId2"/>
              </a:rPr>
              <a:t>eprint.iacr.org/2021/1397</a:t>
            </a:r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008E40"/>
                </a:solidFill>
                <a:latin typeface="+mj-lt"/>
              </a:rPr>
              <a:t>Efficient encryption for the shares</a:t>
            </a:r>
          </a:p>
          <a:p>
            <a:pPr lvl="1"/>
            <a:r>
              <a:rPr lang="en-US" dirty="0">
                <a:latin typeface="+mj-lt"/>
              </a:rPr>
              <a:t>Regev encryption with “packing” many messages per ciphertext</a:t>
            </a:r>
          </a:p>
          <a:p>
            <a:r>
              <a:rPr lang="en-US" dirty="0">
                <a:solidFill>
                  <a:srgbClr val="008E40"/>
                </a:solidFill>
                <a:latin typeface="+mj-lt"/>
              </a:rPr>
              <a:t>Efficient proofs of correct sharing</a:t>
            </a:r>
          </a:p>
          <a:p>
            <a:pPr lvl="1"/>
            <a:r>
              <a:rPr lang="en-US" dirty="0">
                <a:latin typeface="+mj-lt"/>
              </a:rPr>
              <a:t>Bulletproof for proving linear/quadratic relations</a:t>
            </a:r>
          </a:p>
          <a:p>
            <a:pPr lvl="1"/>
            <a:r>
              <a:rPr lang="en-US" dirty="0">
                <a:latin typeface="+mj-lt"/>
              </a:rPr>
              <a:t>Various “proofs of smallness”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7078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C3BA-E505-4EC6-98F8-A14233E5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33870"/>
            <a:ext cx="10553075" cy="98533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of the You-Only-Speak-Once (YOSO) Model (relating to player replaceability)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72CA-A15C-4E7F-968B-78737807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“YOSO: You Only Speak Once: Secure MPC with Stateless Ephemeral Roles”, Craig Gentry, Shai Halevi, Hugo Krawczyk, Bernardo </a:t>
            </a:r>
            <a:r>
              <a:rPr lang="en-US" dirty="0" err="1"/>
              <a:t>Magri</a:t>
            </a:r>
            <a:r>
              <a:rPr lang="en-US" dirty="0"/>
              <a:t>, Jesper </a:t>
            </a:r>
            <a:r>
              <a:rPr lang="en-US" dirty="0" err="1"/>
              <a:t>Buus</a:t>
            </a:r>
            <a:r>
              <a:rPr lang="en-US" dirty="0"/>
              <a:t> Nielsen, Tal Rabin, and Sophia </a:t>
            </a:r>
            <a:r>
              <a:rPr lang="en-US" dirty="0" err="1"/>
              <a:t>Yakoubov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eprint.iacr.org/2021/210</a:t>
            </a:r>
            <a:endParaRPr lang="en-US" dirty="0"/>
          </a:p>
          <a:p>
            <a:r>
              <a:rPr lang="en-US" dirty="0"/>
              <a:t>YOSO is useful in other contexts (not just blockchain)</a:t>
            </a:r>
          </a:p>
          <a:p>
            <a:pPr lvl="1"/>
            <a:r>
              <a:rPr lang="en-US" dirty="0"/>
              <a:t>To defeat DDoS attacks</a:t>
            </a:r>
          </a:p>
          <a:p>
            <a:pPr lvl="1"/>
            <a:r>
              <a:rPr lang="en-US" dirty="0"/>
              <a:t>In computing with stateless components</a:t>
            </a:r>
          </a:p>
          <a:p>
            <a:r>
              <a:rPr lang="en-US" dirty="0"/>
              <a:t>The paper defines, explores and constructs YOSO MPC</a:t>
            </a:r>
          </a:p>
        </p:txBody>
      </p:sp>
    </p:spTree>
    <p:extLst>
      <p:ext uri="{BB962C8B-B14F-4D97-AF65-F5344CB8AC3E}">
        <p14:creationId xmlns:p14="http://schemas.microsoft.com/office/powerpoint/2010/main" val="236216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0E1201-7632-43D0-B26E-38C6239B0239}"/>
              </a:ext>
            </a:extLst>
          </p:cNvPr>
          <p:cNvSpPr txBox="1"/>
          <p:nvPr/>
        </p:nvSpPr>
        <p:spPr>
          <a:xfrm>
            <a:off x="3126733" y="805566"/>
            <a:ext cx="694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what? Why should I want these things?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5334B9-5A4A-464B-9E69-28FECD56EC96}"/>
              </a:ext>
            </a:extLst>
          </p:cNvPr>
          <p:cNvCxnSpPr/>
          <p:nvPr/>
        </p:nvCxnSpPr>
        <p:spPr>
          <a:xfrm>
            <a:off x="6598508" y="2133600"/>
            <a:ext cx="0" cy="462142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urly haired woman raising hand">
            <a:extLst>
              <a:ext uri="{FF2B5EF4-FFF2-40B4-BE49-F238E27FC236}">
                <a16:creationId xmlns:a16="http://schemas.microsoft.com/office/drawing/2014/main" id="{52CDD514-47D3-41B2-817A-09B828AAF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861358" y="30036"/>
            <a:ext cx="1400175" cy="1771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999E1F-0AA7-40E2-A150-409E61E85FD9}"/>
              </a:ext>
            </a:extLst>
          </p:cNvPr>
          <p:cNvSpPr txBox="1"/>
          <p:nvPr/>
        </p:nvSpPr>
        <p:spPr>
          <a:xfrm>
            <a:off x="930468" y="1997213"/>
            <a:ext cx="5573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E40"/>
                </a:solidFill>
              </a:rPr>
              <a:t>Decentralization: </a:t>
            </a:r>
            <a:r>
              <a:rPr lang="en-US" sz="2800" dirty="0"/>
              <a:t>No single party has undue influence.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0E77E-877F-491E-B1A5-6B1FFF992882}"/>
              </a:ext>
            </a:extLst>
          </p:cNvPr>
          <p:cNvSpPr txBox="1"/>
          <p:nvPr/>
        </p:nvSpPr>
        <p:spPr>
          <a:xfrm>
            <a:off x="6742709" y="1997213"/>
            <a:ext cx="5319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centralized solutions (like Visa) work fine.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B9874-ECB4-4B96-8AD5-860286388A1A}"/>
              </a:ext>
            </a:extLst>
          </p:cNvPr>
          <p:cNvSpPr txBox="1"/>
          <p:nvPr/>
        </p:nvSpPr>
        <p:spPr>
          <a:xfrm>
            <a:off x="930468" y="3016305"/>
            <a:ext cx="5573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E40"/>
                </a:solidFill>
              </a:rPr>
              <a:t>Immutability: </a:t>
            </a:r>
            <a:r>
              <a:rPr lang="en-US" sz="2800" dirty="0"/>
              <a:t>Transactions are irreversible.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448BBE-743F-4CD2-9295-A1F187683118}"/>
              </a:ext>
            </a:extLst>
          </p:cNvPr>
          <p:cNvSpPr txBox="1"/>
          <p:nvPr/>
        </p:nvSpPr>
        <p:spPr>
          <a:xfrm>
            <a:off x="6742708" y="3016304"/>
            <a:ext cx="5319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what if I make a mistake and want to reverse a transaction?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B540ED-3721-4AE2-9949-90D919BC2163}"/>
              </a:ext>
            </a:extLst>
          </p:cNvPr>
          <p:cNvSpPr txBox="1"/>
          <p:nvPr/>
        </p:nvSpPr>
        <p:spPr>
          <a:xfrm>
            <a:off x="930468" y="4035397"/>
            <a:ext cx="5573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E40"/>
                </a:solidFill>
              </a:rPr>
              <a:t>Censorship-resistance: </a:t>
            </a:r>
            <a:r>
              <a:rPr lang="en-US" sz="2800" dirty="0"/>
              <a:t>Nobody can silence you or anyone else.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40714-D328-4F45-9C04-F5FF75F6B9AB}"/>
              </a:ext>
            </a:extLst>
          </p:cNvPr>
          <p:cNvSpPr txBox="1"/>
          <p:nvPr/>
        </p:nvSpPr>
        <p:spPr>
          <a:xfrm>
            <a:off x="6742708" y="4035396"/>
            <a:ext cx="5510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what if we want to remove content that is criminal or harmful?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BE1375-3F60-48C7-AE64-75856E9D6735}"/>
              </a:ext>
            </a:extLst>
          </p:cNvPr>
          <p:cNvSpPr txBox="1"/>
          <p:nvPr/>
        </p:nvSpPr>
        <p:spPr>
          <a:xfrm>
            <a:off x="930468" y="5187149"/>
            <a:ext cx="5573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8E40"/>
                </a:solidFill>
              </a:rPr>
              <a:t>Trustlessness</a:t>
            </a:r>
            <a:r>
              <a:rPr lang="en-US" sz="2800" dirty="0">
                <a:solidFill>
                  <a:srgbClr val="008E40"/>
                </a:solidFill>
              </a:rPr>
              <a:t>: </a:t>
            </a:r>
            <a:r>
              <a:rPr lang="en-US" sz="2800" dirty="0"/>
              <a:t>Blockchain uses cryptography to eliminate the need for trust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79A3CF-B7E3-4043-9285-A6ABC5912225}"/>
              </a:ext>
            </a:extLst>
          </p:cNvPr>
          <p:cNvSpPr txBox="1"/>
          <p:nvPr/>
        </p:nvSpPr>
        <p:spPr>
          <a:xfrm>
            <a:off x="6742707" y="5187149"/>
            <a:ext cx="5319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Then why so many scams? And how do we check integrity of data entered into the blockchain?</a:t>
            </a:r>
          </a:p>
        </p:txBody>
      </p:sp>
    </p:spTree>
    <p:extLst>
      <p:ext uri="{BB962C8B-B14F-4D97-AF65-F5344CB8AC3E}">
        <p14:creationId xmlns:p14="http://schemas.microsoft.com/office/powerpoint/2010/main" val="422230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7" grpId="0"/>
      <p:bldP spid="18" grpId="0"/>
      <p:bldP spid="20" grpId="0"/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t's all Folks">
            <a:extLst>
              <a:ext uri="{FF2B5EF4-FFF2-40B4-BE49-F238E27FC236}">
                <a16:creationId xmlns:a16="http://schemas.microsoft.com/office/drawing/2014/main" id="{A1F835CD-C000-48C0-B68A-E7B0D9E86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000125"/>
            <a:ext cx="86391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2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urly haired woman raising hand">
            <a:extLst>
              <a:ext uri="{FF2B5EF4-FFF2-40B4-BE49-F238E27FC236}">
                <a16:creationId xmlns:a16="http://schemas.microsoft.com/office/drawing/2014/main" id="{376F685B-AA30-4FDD-9DF3-466D0932A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658" y="1222508"/>
            <a:ext cx="1400175" cy="1771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664551-E112-43A3-A397-827AA32B872F}"/>
              </a:ext>
            </a:extLst>
          </p:cNvPr>
          <p:cNvSpPr txBox="1"/>
          <p:nvPr/>
        </p:nvSpPr>
        <p:spPr>
          <a:xfrm>
            <a:off x="3108964" y="1495854"/>
            <a:ext cx="87623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Suggestion: Maybe using buzzwords – some ambiguous, and some that sound questionable or even scary – is </a:t>
            </a:r>
            <a:r>
              <a:rPr lang="en-US" sz="2800" i="1" dirty="0"/>
              <a:t>not</a:t>
            </a:r>
            <a:r>
              <a:rPr lang="en-US" sz="2800" dirty="0"/>
              <a:t> the best way to make your case?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FD8B2-5498-47F0-8F8E-A93B316CE198}"/>
              </a:ext>
            </a:extLst>
          </p:cNvPr>
          <p:cNvSpPr txBox="1"/>
          <p:nvPr/>
        </p:nvSpPr>
        <p:spPr>
          <a:xfrm>
            <a:off x="1888594" y="3925959"/>
            <a:ext cx="94364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008E40"/>
                </a:solidFill>
              </a:rPr>
              <a:t>Fair point. </a:t>
            </a:r>
          </a:p>
          <a:p>
            <a:pPr algn="ctr"/>
            <a:r>
              <a:rPr lang="en-US" sz="3400" dirty="0">
                <a:solidFill>
                  <a:srgbClr val="008E40"/>
                </a:solidFill>
              </a:rPr>
              <a:t>Let’s give a more formal and fundamental answer.</a:t>
            </a:r>
          </a:p>
        </p:txBody>
      </p:sp>
    </p:spTree>
    <p:extLst>
      <p:ext uri="{BB962C8B-B14F-4D97-AF65-F5344CB8AC3E}">
        <p14:creationId xmlns:p14="http://schemas.microsoft.com/office/powerpoint/2010/main" val="38699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7389-D61F-43CB-A56E-7F7A1B71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33870"/>
            <a:ext cx="10965306" cy="985330"/>
          </a:xfrm>
        </p:spPr>
        <p:txBody>
          <a:bodyPr>
            <a:normAutofit/>
          </a:bodyPr>
          <a:lstStyle/>
          <a:p>
            <a:r>
              <a:rPr lang="en-US" dirty="0"/>
              <a:t>What is blockchain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1E84-ACBC-410A-AD03-62242131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444" y="1512711"/>
            <a:ext cx="11197556" cy="5225368"/>
          </a:xfrm>
        </p:spPr>
        <p:txBody>
          <a:bodyPr>
            <a:normAutofit/>
          </a:bodyPr>
          <a:lstStyle/>
          <a:p>
            <a:r>
              <a:rPr lang="en-US" dirty="0"/>
              <a:t>Blockchain is our most efficient &amp; robust construction of the ideal “trusted third party” (TTP) from cryptography</a:t>
            </a:r>
          </a:p>
          <a:p>
            <a:pPr lvl="1"/>
            <a:r>
              <a:rPr lang="en-US" dirty="0"/>
              <a:t>The TTP is decentralized</a:t>
            </a:r>
          </a:p>
          <a:p>
            <a:pPr lvl="2"/>
            <a:r>
              <a:rPr lang="en-US" dirty="0"/>
              <a:t>Decentralization m</a:t>
            </a:r>
            <a:r>
              <a:rPr lang="en-US" dirty="0">
                <a:sym typeface="Wingdings" panose="05000000000000000000" pitchFamily="2" charset="2"/>
              </a:rPr>
              <a:t>akes trust more robust to corruption by distributing it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Harder to corrupt a big group</a:t>
            </a:r>
          </a:p>
          <a:p>
            <a:pPr lvl="1"/>
            <a:r>
              <a:rPr lang="en-US" dirty="0"/>
              <a:t>The TTP is cryptographic</a:t>
            </a:r>
          </a:p>
          <a:p>
            <a:pPr lvl="2"/>
            <a:r>
              <a:rPr lang="en-US" dirty="0"/>
              <a:t>Trusted to run cryptographic protocols correctly</a:t>
            </a:r>
          </a:p>
          <a:p>
            <a:pPr lvl="2"/>
            <a:r>
              <a:rPr lang="en-US" dirty="0"/>
              <a:t>Not trusted to walk your dog, or provide good legal advice</a:t>
            </a:r>
          </a:p>
          <a:p>
            <a:r>
              <a:rPr lang="en-US" dirty="0"/>
              <a:t>A decentralized cryptographic TTP is very useful!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7389-D61F-43CB-A56E-7F7A1B71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33870"/>
            <a:ext cx="10965306" cy="985330"/>
          </a:xfrm>
        </p:spPr>
        <p:txBody>
          <a:bodyPr>
            <a:normAutofit/>
          </a:bodyPr>
          <a:lstStyle/>
          <a:p>
            <a:r>
              <a:rPr lang="en-US" dirty="0"/>
              <a:t>Current blockchains as cryptographic 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1E84-ACBC-410A-AD03-62242131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443" y="1512711"/>
            <a:ext cx="11197557" cy="19162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TTP functionality of current blockchains: </a:t>
            </a:r>
          </a:p>
          <a:p>
            <a:pPr lvl="1"/>
            <a:r>
              <a:rPr lang="en-US" dirty="0"/>
              <a:t>Validate state (e.g. of a ledger or SCs) as it comes in (append only)</a:t>
            </a:r>
          </a:p>
          <a:p>
            <a:pPr lvl="1"/>
            <a:r>
              <a:rPr lang="en-US" dirty="0"/>
              <a:t>This functionality</a:t>
            </a:r>
            <a:r>
              <a:rPr lang="en-US" dirty="0">
                <a:sym typeface="Wingdings" panose="05000000000000000000" pitchFamily="2" charset="2"/>
              </a:rPr>
              <a:t> immutability, censorship-res., “consensus”</a:t>
            </a:r>
          </a:p>
          <a:p>
            <a:r>
              <a:rPr lang="en-US" dirty="0">
                <a:sym typeface="Wingdings" panose="05000000000000000000" pitchFamily="2" charset="2"/>
              </a:rPr>
              <a:t>Decentralized consensus is surprisingly difficult and powerful!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FED075F-B3AB-48EA-89FE-06D97E48A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879" y="3772877"/>
            <a:ext cx="5453662" cy="26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1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7389-D61F-43CB-A56E-7F7A1B71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33870"/>
            <a:ext cx="10965306" cy="985330"/>
          </a:xfrm>
        </p:spPr>
        <p:txBody>
          <a:bodyPr>
            <a:normAutofit/>
          </a:bodyPr>
          <a:lstStyle/>
          <a:p>
            <a:r>
              <a:rPr lang="en-US" dirty="0"/>
              <a:t>Current blockchains as cryptographic 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1E84-ACBC-410A-AD03-62242131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443" y="1512711"/>
            <a:ext cx="11197557" cy="52253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TTP functionality of current blockchains: </a:t>
            </a:r>
          </a:p>
          <a:p>
            <a:pPr lvl="1"/>
            <a:r>
              <a:rPr lang="en-US" dirty="0"/>
              <a:t>Validate state (e.g. of a ledger or SCs) as it comes in (append only)</a:t>
            </a:r>
          </a:p>
          <a:p>
            <a:pPr lvl="1"/>
            <a:r>
              <a:rPr lang="en-US" dirty="0"/>
              <a:t>This functionality</a:t>
            </a:r>
            <a:r>
              <a:rPr lang="en-US" dirty="0">
                <a:sym typeface="Wingdings" panose="05000000000000000000" pitchFamily="2" charset="2"/>
              </a:rPr>
              <a:t> immutability, censorship-res., “consensus”</a:t>
            </a:r>
          </a:p>
          <a:p>
            <a:r>
              <a:rPr lang="en-US" dirty="0">
                <a:sym typeface="Wingdings" panose="05000000000000000000" pitchFamily="2" charset="2"/>
              </a:rPr>
              <a:t>Decentralized consensus is surprisingly difficult and powerful!</a:t>
            </a:r>
          </a:p>
          <a:p>
            <a:pPr lvl="1"/>
            <a:r>
              <a:rPr lang="en-US" dirty="0"/>
              <a:t>Get usual buzzword properties at transaction level</a:t>
            </a:r>
          </a:p>
          <a:p>
            <a:pPr lvl="1"/>
            <a:r>
              <a:rPr lang="en-US" dirty="0"/>
              <a:t>Emergent properties at network level</a:t>
            </a:r>
          </a:p>
          <a:p>
            <a:pPr lvl="2"/>
            <a:r>
              <a:rPr lang="en-US" dirty="0"/>
              <a:t>Agreed-upon state and rules allow ecosystems to thrive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Lifting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local</a:t>
            </a:r>
            <a:r>
              <a:rPr lang="en-US" dirty="0">
                <a:sym typeface="Wingdings" panose="05000000000000000000" pitchFamily="2" charset="2"/>
              </a:rPr>
              <a:t> consensus (e.g., about assets) to </a:t>
            </a:r>
            <a:r>
              <a:rPr lang="en-US" dirty="0">
                <a:solidFill>
                  <a:srgbClr val="008E40"/>
                </a:solidFill>
                <a:sym typeface="Wingdings" panose="05000000000000000000" pitchFamily="2" charset="2"/>
              </a:rPr>
              <a:t>global</a:t>
            </a:r>
            <a:r>
              <a:rPr lang="en-US" dirty="0">
                <a:sym typeface="Wingdings" panose="05000000000000000000" pitchFamily="2" charset="2"/>
              </a:rPr>
              <a:t> consensus has value by making those assets more visible/usable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Example by economist Hernando de Soto Polar on capitalism: </a:t>
            </a:r>
          </a:p>
          <a:p>
            <a:pPr lvl="4"/>
            <a:r>
              <a:rPr lang="en-US" dirty="0">
                <a:sym typeface="Wingdings" panose="05000000000000000000" pitchFamily="2" charset="2"/>
              </a:rPr>
              <a:t>Capital formation thrives when there is broad consensus on property laws and assets. “W</a:t>
            </a:r>
            <a:r>
              <a:rPr lang="en-US" dirty="0"/>
              <a:t>hat owners can do with their assets benefits from the collective imagination of a larger network of people.”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5D50-A51B-48F5-B4D9-14B60E8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3870"/>
            <a:ext cx="10213596" cy="985330"/>
          </a:xfrm>
        </p:spPr>
        <p:txBody>
          <a:bodyPr>
            <a:normAutofit/>
          </a:bodyPr>
          <a:lstStyle/>
          <a:p>
            <a:r>
              <a:rPr lang="en-US" dirty="0"/>
              <a:t>Future Blockchains as Cryptographic 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B3A2-C891-4115-90F9-09AACB480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8" y="1512711"/>
            <a:ext cx="10871200" cy="1213711"/>
          </a:xfrm>
        </p:spPr>
        <p:txBody>
          <a:bodyPr>
            <a:normAutofit/>
          </a:bodyPr>
          <a:lstStyle/>
          <a:p>
            <a:r>
              <a:rPr lang="en-US" dirty="0"/>
              <a:t>Empower the TTP to do other cryptographic functionalities!</a:t>
            </a:r>
          </a:p>
          <a:p>
            <a:r>
              <a:rPr lang="en-US" dirty="0"/>
              <a:t>For many functionalities, the TTP needs to keep a secret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C913F7-0935-43E8-A134-5677C28A11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04416" y="3075533"/>
            <a:ext cx="1288895" cy="2010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2A0FE0-D7C1-487A-8420-AAFCBE120A11}"/>
              </a:ext>
            </a:extLst>
          </p:cNvPr>
          <p:cNvSpPr txBox="1"/>
          <p:nvPr/>
        </p:nvSpPr>
        <p:spPr>
          <a:xfrm rot="5400000">
            <a:off x="-1613989" y="4438496"/>
            <a:ext cx="34588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teacher-blogdeaula.blogspot.com/2010/11/classroom-activitiesfile-1lesson-2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  <p:pic>
        <p:nvPicPr>
          <p:cNvPr id="6" name="Picture 30" descr="Picture 30">
            <a:extLst>
              <a:ext uri="{FF2B5EF4-FFF2-40B4-BE49-F238E27FC236}">
                <a16:creationId xmlns:a16="http://schemas.microsoft.com/office/drawing/2014/main" id="{CCC08B4B-3F32-4A0D-AD5F-BEB2239B9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680" y="4396573"/>
            <a:ext cx="988954" cy="9889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Picture 46" descr="Picture 46">
            <a:extLst>
              <a:ext uri="{FF2B5EF4-FFF2-40B4-BE49-F238E27FC236}">
                <a16:creationId xmlns:a16="http://schemas.microsoft.com/office/drawing/2014/main" id="{CE2EA17B-D4AD-47F9-B13B-04A91B9A55F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5826" y="3144770"/>
            <a:ext cx="593186" cy="64565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6012C8-E7D9-4CB9-A4B9-C7595C737263}"/>
              </a:ext>
            </a:extLst>
          </p:cNvPr>
          <p:cNvCxnSpPr>
            <a:cxnSpLocks/>
          </p:cNvCxnSpPr>
          <p:nvPr/>
        </p:nvCxnSpPr>
        <p:spPr>
          <a:xfrm flipH="1">
            <a:off x="5993311" y="3360159"/>
            <a:ext cx="1481808" cy="27922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471594-4724-4CBD-A3CC-CAB6EDE4F50F}"/>
              </a:ext>
            </a:extLst>
          </p:cNvPr>
          <p:cNvCxnSpPr>
            <a:cxnSpLocks/>
          </p:cNvCxnSpPr>
          <p:nvPr/>
        </p:nvCxnSpPr>
        <p:spPr>
          <a:xfrm flipH="1">
            <a:off x="5993312" y="3971492"/>
            <a:ext cx="14408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3CF8B8-69EA-4AF2-A422-1EA22804687E}"/>
              </a:ext>
            </a:extLst>
          </p:cNvPr>
          <p:cNvCxnSpPr>
            <a:cxnSpLocks/>
          </p:cNvCxnSpPr>
          <p:nvPr/>
        </p:nvCxnSpPr>
        <p:spPr>
          <a:xfrm flipH="1" flipV="1">
            <a:off x="6010958" y="4355901"/>
            <a:ext cx="1464161" cy="33985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BDDC8C-8C4B-4E79-A5FD-71CDC26B39FD}"/>
                  </a:ext>
                </a:extLst>
              </p:cNvPr>
              <p:cNvSpPr txBox="1"/>
              <p:nvPr/>
            </p:nvSpPr>
            <p:spPr>
              <a:xfrm>
                <a:off x="7104077" y="3022745"/>
                <a:ext cx="46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BDDC8C-8C4B-4E79-A5FD-71CDC26B3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077" y="3022745"/>
                <a:ext cx="46557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CEF953-EECE-4061-AB95-0701015D7C90}"/>
                  </a:ext>
                </a:extLst>
              </p:cNvPr>
              <p:cNvSpPr txBox="1"/>
              <p:nvPr/>
            </p:nvSpPr>
            <p:spPr>
              <a:xfrm>
                <a:off x="7081307" y="3596465"/>
                <a:ext cx="470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CEF953-EECE-4061-AB95-0701015D7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07" y="3596465"/>
                <a:ext cx="47089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20F0F0-2FD7-470B-9450-E025F6724991}"/>
                  </a:ext>
                </a:extLst>
              </p:cNvPr>
              <p:cNvSpPr txBox="1"/>
              <p:nvPr/>
            </p:nvSpPr>
            <p:spPr>
              <a:xfrm>
                <a:off x="7028385" y="4234206"/>
                <a:ext cx="470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20F0F0-2FD7-470B-9450-E025F6724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385" y="4234206"/>
                <a:ext cx="470898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close up of a dog&#10;&#10;Description automatically generated">
            <a:extLst>
              <a:ext uri="{FF2B5EF4-FFF2-40B4-BE49-F238E27FC236}">
                <a16:creationId xmlns:a16="http://schemas.microsoft.com/office/drawing/2014/main" id="{5789B993-B567-4F26-996B-CBDC3125217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8452" y="3649935"/>
            <a:ext cx="922004" cy="92200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DA4912-463D-45DA-A184-9ED392FF14E1}"/>
              </a:ext>
            </a:extLst>
          </p:cNvPr>
          <p:cNvCxnSpPr>
            <a:cxnSpLocks/>
          </p:cNvCxnSpPr>
          <p:nvPr/>
        </p:nvCxnSpPr>
        <p:spPr>
          <a:xfrm flipH="1">
            <a:off x="3263612" y="3965797"/>
            <a:ext cx="14408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53FC40-2370-4A75-90E6-0983A172B114}"/>
                  </a:ext>
                </a:extLst>
              </p:cNvPr>
              <p:cNvSpPr txBox="1"/>
              <p:nvPr/>
            </p:nvSpPr>
            <p:spPr>
              <a:xfrm>
                <a:off x="3405677" y="3596465"/>
                <a:ext cx="1421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53FC40-2370-4A75-90E6-0983A172B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77" y="3596465"/>
                <a:ext cx="142147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69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47E0-D0A9-42A4-8368-08B77439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Power of a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40621-328D-47EE-8C92-3A62B454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8" y="1529489"/>
            <a:ext cx="10871200" cy="4980368"/>
          </a:xfrm>
        </p:spPr>
        <p:txBody>
          <a:bodyPr>
            <a:normAutofit/>
          </a:bodyPr>
          <a:lstStyle/>
          <a:p>
            <a:r>
              <a:rPr lang="en-US" dirty="0"/>
              <a:t>Basic security setting: Client deposits secret at blockchain</a:t>
            </a:r>
          </a:p>
          <a:p>
            <a:pPr lvl="1"/>
            <a:r>
              <a:rPr lang="en-US" dirty="0"/>
              <a:t>To be “revealed only when the time is right”</a:t>
            </a:r>
          </a:p>
          <a:p>
            <a:pPr lvl="1"/>
            <a:r>
              <a:rPr lang="en-US" dirty="0"/>
              <a:t>More generally “used only in the prescribed manner”</a:t>
            </a:r>
          </a:p>
          <a:p>
            <a:endParaRPr lang="en-US" dirty="0"/>
          </a:p>
          <a:p>
            <a:r>
              <a:rPr lang="en-US" dirty="0"/>
              <a:t>Blockchain can keep a secret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ym typeface="Wingdings" panose="05000000000000000000" pitchFamily="2" charset="2"/>
              </a:rPr>
              <a:t>Anyone</a:t>
            </a:r>
            <a:r>
              <a:rPr lang="en-US" dirty="0">
                <a:sym typeface="Wingdings" panose="05000000000000000000" pitchFamily="2" charset="2"/>
              </a:rPr>
              <a:t> can keep a secret at the blockchain to be opened conditioned on some event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7079</TotalTime>
  <Words>1859</Words>
  <Application>Microsoft Office PowerPoint</Application>
  <PresentationFormat>Widescreen</PresentationFormat>
  <Paragraphs>276</Paragraphs>
  <Slides>30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Cambria Math</vt:lpstr>
      <vt:lpstr>Franklin Gothic Book</vt:lpstr>
      <vt:lpstr>Wingdings</vt:lpstr>
      <vt:lpstr>Crop</vt:lpstr>
      <vt:lpstr>blockchain as a trusted Third Party</vt:lpstr>
      <vt:lpstr>What is a blockchain good for?</vt:lpstr>
      <vt:lpstr>PowerPoint Presentation</vt:lpstr>
      <vt:lpstr>PowerPoint Presentation</vt:lpstr>
      <vt:lpstr>What is blockchain good for?</vt:lpstr>
      <vt:lpstr>Current blockchains as cryptographic TTPs</vt:lpstr>
      <vt:lpstr>Current blockchains as cryptographic TTPs</vt:lpstr>
      <vt:lpstr>Future Blockchains as Cryptographic TTPs</vt:lpstr>
      <vt:lpstr>The Power of a Secret</vt:lpstr>
      <vt:lpstr>Information Bazaar</vt:lpstr>
      <vt:lpstr>PowerPoint Presentation</vt:lpstr>
      <vt:lpstr>The Challenge</vt:lpstr>
      <vt:lpstr>Proactive Secret-Sharing [OY91,CH93,…]</vt:lpstr>
      <vt:lpstr>Why is it Hard on a Public Blockchain?</vt:lpstr>
      <vt:lpstr>Some Directions that do not Work</vt:lpstr>
      <vt:lpstr>Wouldn’t it be great if we had…</vt:lpstr>
      <vt:lpstr>Wouldn’t it be great if we had…</vt:lpstr>
      <vt:lpstr>Wouldn’t it be great if we had…</vt:lpstr>
      <vt:lpstr>Tools</vt:lpstr>
      <vt:lpstr>Approximating Target-Anonymous Channels</vt:lpstr>
      <vt:lpstr>Nominators Need Not Prove Anything</vt:lpstr>
      <vt:lpstr>Resilience of Our Target-Anonymous Channels</vt:lpstr>
      <vt:lpstr>The Overall Solution</vt:lpstr>
      <vt:lpstr>The End Result</vt:lpstr>
      <vt:lpstr>Problems Left Open</vt:lpstr>
      <vt:lpstr>PowerPoint Presentation</vt:lpstr>
      <vt:lpstr>Better committee selection and f ≈ ½ resilience</vt:lpstr>
      <vt:lpstr>Practical NIZKs for resharing of secrets using lattice-based encryption</vt:lpstr>
      <vt:lpstr>Exploration of the You-Only-Speak-Once (YOSO) Model (relating to player replaceability)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a Blockchain Keep a Secret?</dc:title>
  <dc:creator>S. Halevi</dc:creator>
  <cp:lastModifiedBy>Craig Gentry</cp:lastModifiedBy>
  <cp:revision>178</cp:revision>
  <dcterms:created xsi:type="dcterms:W3CDTF">2020-04-28T21:39:06Z</dcterms:created>
  <dcterms:modified xsi:type="dcterms:W3CDTF">2022-03-10T16:13:31Z</dcterms:modified>
</cp:coreProperties>
</file>