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1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7F62-CA75-48C4-AF18-02BB96EF67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F9666-4FE0-49CC-B97F-C3E29726DE2B}"/>
              </a:ext>
            </a:extLst>
          </p:cNvPr>
          <p:cNvSpPr txBox="1"/>
          <p:nvPr/>
        </p:nvSpPr>
        <p:spPr>
          <a:xfrm>
            <a:off x="1125071" y="1394012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벡터의 내적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외적의 실제 사용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9FAA4-A0AB-4589-93DD-D13806993A0E}"/>
              </a:ext>
            </a:extLst>
          </p:cNvPr>
          <p:cNvSpPr txBox="1"/>
          <p:nvPr/>
        </p:nvSpPr>
        <p:spPr>
          <a:xfrm>
            <a:off x="685799" y="3957918"/>
            <a:ext cx="7938247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강의자료에 나오는 그림들은 작성자가 마음대로 인터넷에서 긁어온 것이므로 외부 유출을 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54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7E730-AC75-4CAA-97AD-03087546E4C7}"/>
              </a:ext>
            </a:extLst>
          </p:cNvPr>
          <p:cNvSpPr txBox="1"/>
          <p:nvPr/>
        </p:nvSpPr>
        <p:spPr>
          <a:xfrm>
            <a:off x="1465729" y="251012"/>
            <a:ext cx="27521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 : </a:t>
            </a:r>
            <a:r>
              <a:rPr lang="ko-KR" altLang="en-US" dirty="0"/>
              <a:t>삼각형 법선 벡터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 : </a:t>
            </a:r>
            <a:r>
              <a:rPr lang="ko-KR" altLang="en-US" dirty="0"/>
              <a:t>카메라 촬영 방향 벡터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θ : </a:t>
            </a:r>
            <a:r>
              <a:rPr lang="ko-KR" altLang="en-US" dirty="0"/>
              <a:t>두 벡터 사이의 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383BA-1BDB-4958-99FC-6CA65A414A00}"/>
              </a:ext>
            </a:extLst>
          </p:cNvPr>
          <p:cNvSpPr txBox="1"/>
          <p:nvPr/>
        </p:nvSpPr>
        <p:spPr>
          <a:xfrm>
            <a:off x="1465729" y="1658469"/>
            <a:ext cx="6221516" cy="330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/>
              <a:t>N · V</a:t>
            </a:r>
          </a:p>
          <a:p>
            <a:pPr>
              <a:lnSpc>
                <a:spcPct val="150000"/>
              </a:lnSpc>
            </a:pPr>
            <a:r>
              <a:rPr lang="en-US" altLang="ko-KR" sz="4800" b="1" dirty="0"/>
              <a:t>= |N| |V| cos θ</a:t>
            </a:r>
          </a:p>
          <a:p>
            <a:pPr>
              <a:lnSpc>
                <a:spcPct val="150000"/>
              </a:lnSpc>
            </a:pPr>
            <a:r>
              <a:rPr lang="en-US" altLang="ko-KR" sz="4800" b="1" dirty="0"/>
              <a:t>= </a:t>
            </a:r>
            <a:r>
              <a:rPr lang="en-US" altLang="ko-KR" sz="4800" b="1" dirty="0" err="1"/>
              <a:t>Nx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Vx</a:t>
            </a:r>
            <a:r>
              <a:rPr lang="en-US" altLang="ko-KR" sz="4800" b="1" dirty="0"/>
              <a:t> + </a:t>
            </a:r>
            <a:r>
              <a:rPr lang="en-US" altLang="ko-KR" sz="4800" b="1" dirty="0" err="1"/>
              <a:t>Ny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Vy</a:t>
            </a:r>
            <a:r>
              <a:rPr lang="en-US" altLang="ko-KR" sz="4800" b="1" dirty="0"/>
              <a:t> + </a:t>
            </a:r>
            <a:r>
              <a:rPr lang="en-US" altLang="ko-KR" sz="4800" b="1" dirty="0" err="1"/>
              <a:t>Nz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Vz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CD18A-5824-43D4-9054-B9022630875A}"/>
              </a:ext>
            </a:extLst>
          </p:cNvPr>
          <p:cNvSpPr txBox="1"/>
          <p:nvPr/>
        </p:nvSpPr>
        <p:spPr>
          <a:xfrm>
            <a:off x="874062" y="5369857"/>
            <a:ext cx="74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카메라 촬영 방향 벡터와 삼각형의 법선 벡터의 내적이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</a:rPr>
              <a:t>보다 작으면 </a:t>
            </a:r>
            <a:r>
              <a:rPr lang="ko-KR" altLang="en-US" sz="2400" dirty="0"/>
              <a:t>카메라가 삼각형의 앞을 보고 있겠네</a:t>
            </a:r>
            <a:r>
              <a:rPr lang="en-US" altLang="ko-KR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9F5B8-8D5A-4FAB-BFE6-5F0BA074F576}"/>
              </a:ext>
            </a:extLst>
          </p:cNvPr>
          <p:cNvSpPr txBox="1"/>
          <p:nvPr/>
        </p:nvSpPr>
        <p:spPr>
          <a:xfrm>
            <a:off x="7687245" y="4129273"/>
            <a:ext cx="101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&lt; 0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B39BEBB-E51F-45A9-9378-5832B57E0CA1}"/>
              </a:ext>
            </a:extLst>
          </p:cNvPr>
          <p:cNvSpPr/>
          <p:nvPr/>
        </p:nvSpPr>
        <p:spPr>
          <a:xfrm>
            <a:off x="1559857" y="1058708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5E7AA08-E085-488B-9E15-D758A2A1D233}"/>
              </a:ext>
            </a:extLst>
          </p:cNvPr>
          <p:cNvSpPr/>
          <p:nvPr/>
        </p:nvSpPr>
        <p:spPr>
          <a:xfrm>
            <a:off x="2061881" y="1955179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8E5812C-3685-4E99-AF1E-BC99162F34CA}"/>
              </a:ext>
            </a:extLst>
          </p:cNvPr>
          <p:cNvSpPr/>
          <p:nvPr/>
        </p:nvSpPr>
        <p:spPr>
          <a:xfrm>
            <a:off x="1057834" y="1955179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BD74CB1-2814-4066-BEC6-CF9FCEA962C7}"/>
              </a:ext>
            </a:extLst>
          </p:cNvPr>
          <p:cNvSpPr/>
          <p:nvPr/>
        </p:nvSpPr>
        <p:spPr>
          <a:xfrm rot="10800000">
            <a:off x="1559857" y="1955178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mage result for circular arrow">
            <a:extLst>
              <a:ext uri="{FF2B5EF4-FFF2-40B4-BE49-F238E27FC236}">
                <a16:creationId xmlns:a16="http://schemas.microsoft.com/office/drawing/2014/main" id="{BE378CC9-741C-44D2-8C31-B2070D2A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038" y="1426262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ircular arrow">
            <a:extLst>
              <a:ext uri="{FF2B5EF4-FFF2-40B4-BE49-F238E27FC236}">
                <a16:creationId xmlns:a16="http://schemas.microsoft.com/office/drawing/2014/main" id="{3C0D886D-0D57-48DC-B218-10FAD546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9015" y="2322733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ircular arrow">
            <a:extLst>
              <a:ext uri="{FF2B5EF4-FFF2-40B4-BE49-F238E27FC236}">
                <a16:creationId xmlns:a16="http://schemas.microsoft.com/office/drawing/2014/main" id="{F289C0E2-E840-465E-8AFC-204BC94A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3062" y="2322733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ircular arrow">
            <a:extLst>
              <a:ext uri="{FF2B5EF4-FFF2-40B4-BE49-F238E27FC236}">
                <a16:creationId xmlns:a16="http://schemas.microsoft.com/office/drawing/2014/main" id="{834A704B-D6F0-4E69-BC32-75250883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038" y="2024657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3BDD4-1CE4-480A-9984-DB16DF2E9A28}"/>
              </a:ext>
            </a:extLst>
          </p:cNvPr>
          <p:cNvSpPr txBox="1"/>
          <p:nvPr/>
        </p:nvSpPr>
        <p:spPr>
          <a:xfrm>
            <a:off x="3801034" y="1308366"/>
            <a:ext cx="4226859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en-US" altLang="ko-KR" dirty="0"/>
              <a:t>3</a:t>
            </a:r>
            <a:r>
              <a:rPr lang="ko-KR" altLang="en-US" dirty="0"/>
              <a:t>차원 데이터 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서로 인접한 삼각형들의 꼭지점 순서는 이와 같은데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9261535-A3DE-4EDF-82B2-EC257926A5F3}"/>
              </a:ext>
            </a:extLst>
          </p:cNvPr>
          <p:cNvSpPr/>
          <p:nvPr/>
        </p:nvSpPr>
        <p:spPr>
          <a:xfrm>
            <a:off x="1559857" y="3797426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308D67A-443B-47B2-896A-E19DE8B25C4B}"/>
              </a:ext>
            </a:extLst>
          </p:cNvPr>
          <p:cNvSpPr/>
          <p:nvPr/>
        </p:nvSpPr>
        <p:spPr>
          <a:xfrm>
            <a:off x="2061881" y="4693897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9F2C078-219B-4B98-B7BC-AF68492892DF}"/>
              </a:ext>
            </a:extLst>
          </p:cNvPr>
          <p:cNvSpPr/>
          <p:nvPr/>
        </p:nvSpPr>
        <p:spPr>
          <a:xfrm>
            <a:off x="1057834" y="4693897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DED0E6B-F86A-404A-9B64-937D31FA05EB}"/>
              </a:ext>
            </a:extLst>
          </p:cNvPr>
          <p:cNvSpPr/>
          <p:nvPr/>
        </p:nvSpPr>
        <p:spPr>
          <a:xfrm rot="10800000">
            <a:off x="1559857" y="4693896"/>
            <a:ext cx="1004047" cy="896471"/>
          </a:xfrm>
          <a:prstGeom prst="triangle">
            <a:avLst/>
          </a:prstGeom>
          <a:solidFill>
            <a:srgbClr val="FF0000">
              <a:alpha val="5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Image result for circular arrow">
            <a:extLst>
              <a:ext uri="{FF2B5EF4-FFF2-40B4-BE49-F238E27FC236}">
                <a16:creationId xmlns:a16="http://schemas.microsoft.com/office/drawing/2014/main" id="{77601D9D-7545-4B11-9DC5-B291DE76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038" y="4164980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ircular arrow">
            <a:extLst>
              <a:ext uri="{FF2B5EF4-FFF2-40B4-BE49-F238E27FC236}">
                <a16:creationId xmlns:a16="http://schemas.microsoft.com/office/drawing/2014/main" id="{0144DA08-0ECA-44FB-BF1B-4EB5DFB6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9015" y="5061451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circular arrow">
            <a:extLst>
              <a:ext uri="{FF2B5EF4-FFF2-40B4-BE49-F238E27FC236}">
                <a16:creationId xmlns:a16="http://schemas.microsoft.com/office/drawing/2014/main" id="{CDBDA6F9-2936-4619-A53A-8C24E93F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3062" y="5061451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circular arrow">
            <a:extLst>
              <a:ext uri="{FF2B5EF4-FFF2-40B4-BE49-F238E27FC236}">
                <a16:creationId xmlns:a16="http://schemas.microsoft.com/office/drawing/2014/main" id="{2BD16D2D-88A3-48E9-9F85-A4BC4B16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98" y="4763375"/>
            <a:ext cx="454961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B35A9C-3BE9-4454-A042-DE052F542B12}"/>
              </a:ext>
            </a:extLst>
          </p:cNvPr>
          <p:cNvSpPr txBox="1"/>
          <p:nvPr/>
        </p:nvSpPr>
        <p:spPr>
          <a:xfrm>
            <a:off x="3801035" y="4187599"/>
            <a:ext cx="42268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 삼각형과는 반대 방향의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꼭지점 순서를 갖는 삼각형이 끼어들면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55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41631720" descr="EMB00000c08037b">
            <a:extLst>
              <a:ext uri="{FF2B5EF4-FFF2-40B4-BE49-F238E27FC236}">
                <a16:creationId xmlns:a16="http://schemas.microsoft.com/office/drawing/2014/main" id="{74CD1D7A-13AB-4DD5-9BD0-3ED15C22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322" y="826393"/>
            <a:ext cx="4551202" cy="409023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620A1-955D-446C-AC9A-DEF3B8E2D643}"/>
              </a:ext>
            </a:extLst>
          </p:cNvPr>
          <p:cNvSpPr txBox="1"/>
          <p:nvPr/>
        </p:nvSpPr>
        <p:spPr>
          <a:xfrm>
            <a:off x="649939" y="5795682"/>
            <a:ext cx="78396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그래픽카드가 그릴 때 구멍이 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93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C538C-4884-4DF5-8FAC-0BE808AFED80}"/>
              </a:ext>
            </a:extLst>
          </p:cNvPr>
          <p:cNvSpPr txBox="1"/>
          <p:nvPr/>
        </p:nvSpPr>
        <p:spPr>
          <a:xfrm>
            <a:off x="1125071" y="80233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서론이었습니다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CC79-A228-49CE-BB5F-46C879D691A5}"/>
              </a:ext>
            </a:extLst>
          </p:cNvPr>
          <p:cNvSpPr txBox="1"/>
          <p:nvPr/>
        </p:nvSpPr>
        <p:spPr>
          <a:xfrm>
            <a:off x="1125070" y="1788455"/>
            <a:ext cx="707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본 내용 시작입니다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49899-7455-4C7A-858E-8F968ACE45CC}"/>
              </a:ext>
            </a:extLst>
          </p:cNvPr>
          <p:cNvSpPr txBox="1"/>
          <p:nvPr/>
        </p:nvSpPr>
        <p:spPr>
          <a:xfrm>
            <a:off x="1125069" y="2774572"/>
            <a:ext cx="707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사례는 꼭지점의 순서가 뒤집힌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3A952-0B45-4D23-99E3-D16770E5EFA1}"/>
              </a:ext>
            </a:extLst>
          </p:cNvPr>
          <p:cNvSpPr txBox="1"/>
          <p:nvPr/>
        </p:nvSpPr>
        <p:spPr>
          <a:xfrm>
            <a:off x="1125067" y="3759456"/>
            <a:ext cx="707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삼각형들이 섞여 있는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데이터를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C179E-FD89-4E2D-B036-FEC79C90EF19}"/>
              </a:ext>
            </a:extLst>
          </p:cNvPr>
          <p:cNvSpPr txBox="1"/>
          <p:nvPr/>
        </p:nvSpPr>
        <p:spPr>
          <a:xfrm>
            <a:off x="1125067" y="4588697"/>
            <a:ext cx="7077635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보정하는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실제로 구현했던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사례입니다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0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B4E42-A671-4253-AD61-27D7006C17D3}"/>
              </a:ext>
            </a:extLst>
          </p:cNvPr>
          <p:cNvSpPr txBox="1"/>
          <p:nvPr/>
        </p:nvSpPr>
        <p:spPr>
          <a:xfrm>
            <a:off x="1125071" y="80233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꼭지점 순서가 엉망인 원본 데이터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E076-5682-4E3B-B4D2-932398EF1750}"/>
              </a:ext>
            </a:extLst>
          </p:cNvPr>
          <p:cNvSpPr txBox="1"/>
          <p:nvPr/>
        </p:nvSpPr>
        <p:spPr>
          <a:xfrm>
            <a:off x="1125071" y="2268067"/>
            <a:ext cx="6970058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해결의 실마리는 같이 제공된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 Normal (Vector).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57EFC-3452-48CC-8215-619FE1AB80A8}"/>
              </a:ext>
            </a:extLst>
          </p:cNvPr>
          <p:cNvSpPr txBox="1"/>
          <p:nvPr/>
        </p:nvSpPr>
        <p:spPr>
          <a:xfrm>
            <a:off x="1093695" y="4563031"/>
            <a:ext cx="697005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 Normal?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C2919-5821-45F1-B1E9-FB94FDD23C67}"/>
              </a:ext>
            </a:extLst>
          </p:cNvPr>
          <p:cNvSpPr txBox="1"/>
          <p:nvPr/>
        </p:nvSpPr>
        <p:spPr>
          <a:xfrm>
            <a:off x="1125071" y="5490878"/>
            <a:ext cx="697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What the 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fxxk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this?? -_-;;</a:t>
            </a:r>
          </a:p>
        </p:txBody>
      </p:sp>
    </p:spTree>
    <p:extLst>
      <p:ext uri="{BB962C8B-B14F-4D97-AF65-F5344CB8AC3E}">
        <p14:creationId xmlns:p14="http://schemas.microsoft.com/office/powerpoint/2010/main" val="2707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5B379F8-5EDF-4FFD-91C8-1E26877A6F33}"/>
              </a:ext>
            </a:extLst>
          </p:cNvPr>
          <p:cNvSpPr/>
          <p:nvPr/>
        </p:nvSpPr>
        <p:spPr>
          <a:xfrm>
            <a:off x="1111623" y="972670"/>
            <a:ext cx="1846730" cy="1541930"/>
          </a:xfrm>
          <a:custGeom>
            <a:avLst/>
            <a:gdLst>
              <a:gd name="connsiteX0" fmla="*/ 2281517 w 2281517"/>
              <a:gd name="connsiteY0" fmla="*/ 0 h 1645023"/>
              <a:gd name="connsiteX1" fmla="*/ 0 w 2281517"/>
              <a:gd name="connsiteY1" fmla="*/ 1304364 h 1645023"/>
              <a:gd name="connsiteX2" fmla="*/ 2178423 w 2281517"/>
              <a:gd name="connsiteY2" fmla="*/ 1645023 h 1645023"/>
              <a:gd name="connsiteX3" fmla="*/ 2281517 w 2281517"/>
              <a:gd name="connsiteY3" fmla="*/ 0 h 16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517" h="1645023">
                <a:moveTo>
                  <a:pt x="2281517" y="0"/>
                </a:moveTo>
                <a:lnTo>
                  <a:pt x="0" y="1304364"/>
                </a:lnTo>
                <a:lnTo>
                  <a:pt x="2178423" y="1645023"/>
                </a:lnTo>
                <a:lnTo>
                  <a:pt x="2281517" y="0"/>
                </a:lnTo>
                <a:close/>
              </a:path>
            </a:pathLst>
          </a:custGeom>
          <a:solidFill>
            <a:srgbClr val="47B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66A0B-D9B7-4DEE-88CC-8450DD280352}"/>
              </a:ext>
            </a:extLst>
          </p:cNvPr>
          <p:cNvSpPr txBox="1"/>
          <p:nvPr/>
        </p:nvSpPr>
        <p:spPr>
          <a:xfrm>
            <a:off x="4202207" y="703674"/>
            <a:ext cx="476474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vertex normal</a:t>
            </a:r>
            <a:r>
              <a:rPr lang="ko-KR" altLang="en-US" dirty="0"/>
              <a:t>은 </a:t>
            </a:r>
            <a:r>
              <a:rPr lang="en-US" altLang="ko-KR" dirty="0"/>
              <a:t>vertex</a:t>
            </a:r>
            <a:r>
              <a:rPr lang="ko-KR" altLang="en-US" dirty="0"/>
              <a:t>에 부여된 법선 벡터로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삼각형에 광원 효과를 입힐 때 사용한다</a:t>
            </a:r>
            <a:r>
              <a:rPr lang="en-US" altLang="ko-KR" dirty="0"/>
              <a:t>.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B234628-6EA4-4B1F-9536-AC5E35A5AF74}"/>
              </a:ext>
            </a:extLst>
          </p:cNvPr>
          <p:cNvSpPr/>
          <p:nvPr/>
        </p:nvSpPr>
        <p:spPr>
          <a:xfrm>
            <a:off x="1111623" y="4316505"/>
            <a:ext cx="1846730" cy="1541930"/>
          </a:xfrm>
          <a:custGeom>
            <a:avLst/>
            <a:gdLst>
              <a:gd name="connsiteX0" fmla="*/ 2281517 w 2281517"/>
              <a:gd name="connsiteY0" fmla="*/ 0 h 1645023"/>
              <a:gd name="connsiteX1" fmla="*/ 0 w 2281517"/>
              <a:gd name="connsiteY1" fmla="*/ 1304364 h 1645023"/>
              <a:gd name="connsiteX2" fmla="*/ 2178423 w 2281517"/>
              <a:gd name="connsiteY2" fmla="*/ 1645023 h 1645023"/>
              <a:gd name="connsiteX3" fmla="*/ 2281517 w 2281517"/>
              <a:gd name="connsiteY3" fmla="*/ 0 h 16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517" h="1645023">
                <a:moveTo>
                  <a:pt x="2281517" y="0"/>
                </a:moveTo>
                <a:lnTo>
                  <a:pt x="0" y="1304364"/>
                </a:lnTo>
                <a:lnTo>
                  <a:pt x="2178423" y="1645023"/>
                </a:lnTo>
                <a:lnTo>
                  <a:pt x="2281517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A36731-37E7-4739-BADD-0058A860894A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86118" y="1564341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E4F970-D2FE-4BA5-8B0B-026F3F916B04}"/>
              </a:ext>
            </a:extLst>
          </p:cNvPr>
          <p:cNvCxnSpPr/>
          <p:nvPr/>
        </p:nvCxnSpPr>
        <p:spPr>
          <a:xfrm flipH="1" flipV="1">
            <a:off x="2729753" y="1879815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77A919-4379-43CA-8E45-A4E0D138FA9E}"/>
              </a:ext>
            </a:extLst>
          </p:cNvPr>
          <p:cNvCxnSpPr/>
          <p:nvPr/>
        </p:nvCxnSpPr>
        <p:spPr>
          <a:xfrm flipH="1" flipV="1">
            <a:off x="2832848" y="347913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39E15A-03FB-477F-B6C6-F6F039269452}"/>
              </a:ext>
            </a:extLst>
          </p:cNvPr>
          <p:cNvCxnSpPr/>
          <p:nvPr/>
        </p:nvCxnSpPr>
        <p:spPr>
          <a:xfrm flipH="1" flipV="1">
            <a:off x="986118" y="4912012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73254F-A0BB-4714-B571-04B6BBD29764}"/>
              </a:ext>
            </a:extLst>
          </p:cNvPr>
          <p:cNvCxnSpPr/>
          <p:nvPr/>
        </p:nvCxnSpPr>
        <p:spPr>
          <a:xfrm flipH="1" flipV="1">
            <a:off x="2729753" y="5227486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CD3AB1-87BE-4A17-95BA-9DD926E37971}"/>
              </a:ext>
            </a:extLst>
          </p:cNvPr>
          <p:cNvCxnSpPr/>
          <p:nvPr/>
        </p:nvCxnSpPr>
        <p:spPr>
          <a:xfrm flipH="1" flipV="1">
            <a:off x="2832848" y="3695584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9FB139-71CC-4005-8594-764608FA1DA9}"/>
              </a:ext>
            </a:extLst>
          </p:cNvPr>
          <p:cNvCxnSpPr>
            <a:cxnSpLocks/>
          </p:cNvCxnSpPr>
          <p:nvPr/>
        </p:nvCxnSpPr>
        <p:spPr>
          <a:xfrm>
            <a:off x="1631576" y="429890"/>
            <a:ext cx="690283" cy="14499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1E6CE1-2D15-4CAA-B595-0FDAA416B2E1}"/>
              </a:ext>
            </a:extLst>
          </p:cNvPr>
          <p:cNvSpPr txBox="1"/>
          <p:nvPr/>
        </p:nvSpPr>
        <p:spPr>
          <a:xfrm>
            <a:off x="2958353" y="264459"/>
            <a:ext cx="85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79FC-9016-4793-9909-B6BB047B83FF}"/>
              </a:ext>
            </a:extLst>
          </p:cNvPr>
          <p:cNvSpPr txBox="1"/>
          <p:nvPr/>
        </p:nvSpPr>
        <p:spPr>
          <a:xfrm>
            <a:off x="1154206" y="347913"/>
            <a:ext cx="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C16CCD-E35A-4BC4-86EA-3693B86DD121}"/>
              </a:ext>
            </a:extLst>
          </p:cNvPr>
          <p:cNvCxnSpPr>
            <a:cxnSpLocks/>
          </p:cNvCxnSpPr>
          <p:nvPr/>
        </p:nvCxnSpPr>
        <p:spPr>
          <a:xfrm>
            <a:off x="672353" y="4661647"/>
            <a:ext cx="1649506" cy="5658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EE5355-DF18-408D-9218-4621B58EC154}"/>
              </a:ext>
            </a:extLst>
          </p:cNvPr>
          <p:cNvSpPr txBox="1"/>
          <p:nvPr/>
        </p:nvSpPr>
        <p:spPr>
          <a:xfrm>
            <a:off x="454959" y="4266484"/>
            <a:ext cx="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AA6CA-1B27-4078-9569-4687DC1DBB7D}"/>
              </a:ext>
            </a:extLst>
          </p:cNvPr>
          <p:cNvSpPr txBox="1"/>
          <p:nvPr/>
        </p:nvSpPr>
        <p:spPr>
          <a:xfrm>
            <a:off x="4188761" y="1682484"/>
            <a:ext cx="47781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같은 파란색인 삼각형이라 하더라도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빛에 노출되는 각도에 따라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밝게 또는 어둡게 보이는 것은 당연하다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밝기 또한 빛</a:t>
            </a:r>
            <a:r>
              <a:rPr lang="en-US" altLang="ko-KR" dirty="0"/>
              <a:t>/vertex </a:t>
            </a:r>
            <a:r>
              <a:rPr lang="ko-KR" altLang="en-US" dirty="0"/>
              <a:t>벡터 사이의 내적으로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결정한다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0F6337-152C-4963-A51E-C8089268005C}"/>
              </a:ext>
            </a:extLst>
          </p:cNvPr>
          <p:cNvSpPr txBox="1"/>
          <p:nvPr/>
        </p:nvSpPr>
        <p:spPr>
          <a:xfrm>
            <a:off x="4202207" y="3952994"/>
            <a:ext cx="45540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그림과 같이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vertex normal</a:t>
            </a:r>
            <a:r>
              <a:rPr lang="ko-KR" altLang="en-US" dirty="0"/>
              <a:t>이 모두 같은 방향이라면</a:t>
            </a:r>
            <a:r>
              <a:rPr lang="en-US" altLang="ko-KR" dirty="0"/>
              <a:t> </a:t>
            </a:r>
            <a:r>
              <a:rPr lang="ko-KR" altLang="en-US" dirty="0"/>
              <a:t>삼각형은 단색으로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18857-2956-481C-A3F5-BCC02F9EB563}"/>
              </a:ext>
            </a:extLst>
          </p:cNvPr>
          <p:cNvSpPr txBox="1"/>
          <p:nvPr/>
        </p:nvSpPr>
        <p:spPr>
          <a:xfrm>
            <a:off x="4160745" y="4935105"/>
            <a:ext cx="484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vertex normal </a:t>
            </a:r>
            <a:r>
              <a:rPr lang="ko-KR" altLang="en-US" dirty="0"/>
              <a:t>방향이 모두 다르다면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5B379F8-5EDF-4FFD-91C8-1E26877A6F33}"/>
              </a:ext>
            </a:extLst>
          </p:cNvPr>
          <p:cNvSpPr/>
          <p:nvPr/>
        </p:nvSpPr>
        <p:spPr>
          <a:xfrm>
            <a:off x="2577352" y="1264022"/>
            <a:ext cx="3527612" cy="1734672"/>
          </a:xfrm>
          <a:custGeom>
            <a:avLst/>
            <a:gdLst>
              <a:gd name="connsiteX0" fmla="*/ 2281517 w 2281517"/>
              <a:gd name="connsiteY0" fmla="*/ 0 h 1645023"/>
              <a:gd name="connsiteX1" fmla="*/ 0 w 2281517"/>
              <a:gd name="connsiteY1" fmla="*/ 1304364 h 1645023"/>
              <a:gd name="connsiteX2" fmla="*/ 2178423 w 2281517"/>
              <a:gd name="connsiteY2" fmla="*/ 1645023 h 1645023"/>
              <a:gd name="connsiteX3" fmla="*/ 2281517 w 2281517"/>
              <a:gd name="connsiteY3" fmla="*/ 0 h 16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517" h="1645023">
                <a:moveTo>
                  <a:pt x="2281517" y="0"/>
                </a:moveTo>
                <a:lnTo>
                  <a:pt x="0" y="1304364"/>
                </a:lnTo>
                <a:lnTo>
                  <a:pt x="2178423" y="1645023"/>
                </a:lnTo>
                <a:lnTo>
                  <a:pt x="2281517" y="0"/>
                </a:lnTo>
                <a:close/>
              </a:path>
            </a:pathLst>
          </a:custGeom>
          <a:gradFill flip="none" rotWithShape="1">
            <a:gsLst>
              <a:gs pos="25000">
                <a:srgbClr val="C7D5ED">
                  <a:lumMod val="50000"/>
                </a:srgbClr>
              </a:gs>
              <a:gs pos="0">
                <a:schemeClr val="accent1">
                  <a:lumMod val="0"/>
                </a:schemeClr>
              </a:gs>
              <a:gs pos="50000">
                <a:schemeClr val="accent1">
                  <a:lumMod val="100000"/>
                </a:schemeClr>
              </a:gs>
              <a:gs pos="7500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7EA8D0-1815-41F6-A243-3B524363529C}"/>
              </a:ext>
            </a:extLst>
          </p:cNvPr>
          <p:cNvCxnSpPr>
            <a:cxnSpLocks/>
          </p:cNvCxnSpPr>
          <p:nvPr/>
        </p:nvCxnSpPr>
        <p:spPr>
          <a:xfrm>
            <a:off x="4092387" y="748137"/>
            <a:ext cx="690283" cy="14499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79E3AB-05C5-400F-9A3C-721D34B37924}"/>
              </a:ext>
            </a:extLst>
          </p:cNvPr>
          <p:cNvSpPr txBox="1"/>
          <p:nvPr/>
        </p:nvSpPr>
        <p:spPr>
          <a:xfrm>
            <a:off x="3657599" y="563471"/>
            <a:ext cx="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D7802F-6C80-4CE3-B26A-28DCF65A49E5}"/>
              </a:ext>
            </a:extLst>
          </p:cNvPr>
          <p:cNvCxnSpPr/>
          <p:nvPr/>
        </p:nvCxnSpPr>
        <p:spPr>
          <a:xfrm flipH="1" flipV="1">
            <a:off x="2451847" y="2021541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EE2DB3-820F-465C-A74B-B7742DA1B94D}"/>
              </a:ext>
            </a:extLst>
          </p:cNvPr>
          <p:cNvCxnSpPr>
            <a:cxnSpLocks/>
          </p:cNvCxnSpPr>
          <p:nvPr/>
        </p:nvCxnSpPr>
        <p:spPr>
          <a:xfrm flipV="1">
            <a:off x="6104965" y="1264022"/>
            <a:ext cx="65890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D2E18E-5DCC-4D7F-AF43-2BE747DF1216}"/>
              </a:ext>
            </a:extLst>
          </p:cNvPr>
          <p:cNvCxnSpPr>
            <a:cxnSpLocks/>
          </p:cNvCxnSpPr>
          <p:nvPr/>
        </p:nvCxnSpPr>
        <p:spPr>
          <a:xfrm flipV="1">
            <a:off x="5948083" y="2420470"/>
            <a:ext cx="228599" cy="5782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623186-240A-43B2-84CF-7C3B3F6DD90E}"/>
              </a:ext>
            </a:extLst>
          </p:cNvPr>
          <p:cNvSpPr txBox="1"/>
          <p:nvPr/>
        </p:nvSpPr>
        <p:spPr>
          <a:xfrm>
            <a:off x="672351" y="3478306"/>
            <a:ext cx="78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gradation</a:t>
            </a:r>
            <a:r>
              <a:rPr lang="ko-KR" altLang="en-US" sz="2400" dirty="0"/>
              <a:t> 효과가 난다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36AB5-A35B-45D9-AC07-BDB0B3CC2945}"/>
              </a:ext>
            </a:extLst>
          </p:cNvPr>
          <p:cNvSpPr txBox="1"/>
          <p:nvPr/>
        </p:nvSpPr>
        <p:spPr>
          <a:xfrm>
            <a:off x="1832160" y="4604248"/>
            <a:ext cx="627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 삼각형 내부 특정 위치의 법선 벡터는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 normal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위치적인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interpolation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만들어지기 때문이다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53147F-6EF4-4AC7-9502-F782F1D81C28}"/>
              </a:ext>
            </a:extLst>
          </p:cNvPr>
          <p:cNvCxnSpPr>
            <a:cxnSpLocks/>
          </p:cNvCxnSpPr>
          <p:nvPr/>
        </p:nvCxnSpPr>
        <p:spPr>
          <a:xfrm flipV="1">
            <a:off x="4784911" y="1783976"/>
            <a:ext cx="369795" cy="414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141630760" descr="EMB00000c08037e">
            <a:extLst>
              <a:ext uri="{FF2B5EF4-FFF2-40B4-BE49-F238E27FC236}">
                <a16:creationId xmlns:a16="http://schemas.microsoft.com/office/drawing/2014/main" id="{23C22D74-23B6-4926-8051-844753BE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979" y="636901"/>
            <a:ext cx="2833327" cy="300517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61FE6-864F-40FF-9FBD-F40F0057C936}"/>
              </a:ext>
            </a:extLst>
          </p:cNvPr>
          <p:cNvSpPr txBox="1"/>
          <p:nvPr/>
        </p:nvSpPr>
        <p:spPr>
          <a:xfrm>
            <a:off x="4132728" y="1628989"/>
            <a:ext cx="47647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vertex</a:t>
            </a:r>
            <a:r>
              <a:rPr lang="ko-KR" altLang="en-US" dirty="0"/>
              <a:t>를 여러 개의 삼각형이 공유할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vertex normal</a:t>
            </a:r>
            <a:r>
              <a:rPr lang="ko-KR" altLang="en-US" dirty="0"/>
              <a:t>은 해당 </a:t>
            </a:r>
            <a:r>
              <a:rPr lang="en-US" altLang="ko-KR" dirty="0"/>
              <a:t>vertex</a:t>
            </a:r>
            <a:r>
              <a:rPr lang="ko-KR" altLang="en-US" dirty="0"/>
              <a:t>를 공유하고 있는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삼각형들의</a:t>
            </a:r>
            <a:r>
              <a:rPr lang="en-US" altLang="ko-KR" dirty="0"/>
              <a:t> </a:t>
            </a:r>
            <a:r>
              <a:rPr lang="ko-KR" altLang="en-US" dirty="0"/>
              <a:t>법선 벡터 평균으로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A17E1-5A7F-4012-B52C-A82EF5ED3BD1}"/>
              </a:ext>
            </a:extLst>
          </p:cNvPr>
          <p:cNvSpPr txBox="1"/>
          <p:nvPr/>
        </p:nvSpPr>
        <p:spPr>
          <a:xfrm>
            <a:off x="4132728" y="4349777"/>
            <a:ext cx="47647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 삼각형의 법선 벡터와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삼각형의</a:t>
            </a:r>
            <a:r>
              <a:rPr lang="en-US" altLang="ko-KR" dirty="0"/>
              <a:t> vertex normal</a:t>
            </a:r>
            <a:r>
              <a:rPr lang="ko-KR" altLang="en-US" dirty="0"/>
              <a:t>의 각도 차이는 </a:t>
            </a:r>
            <a:r>
              <a:rPr lang="en-US" altLang="ko-KR" dirty="0"/>
              <a:t>90</a:t>
            </a:r>
            <a:r>
              <a:rPr lang="ko-KR" altLang="en-US" dirty="0"/>
              <a:t>도를 넘어갈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13DDC-63A0-42F1-A3C8-D6BE24EC15AB}"/>
              </a:ext>
            </a:extLst>
          </p:cNvPr>
          <p:cNvSpPr txBox="1"/>
          <p:nvPr/>
        </p:nvSpPr>
        <p:spPr>
          <a:xfrm>
            <a:off x="1232647" y="4312024"/>
            <a:ext cx="2008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왜</a:t>
            </a:r>
            <a:r>
              <a:rPr lang="en-US" altLang="ko-KR" sz="9600" dirty="0"/>
              <a:t>?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90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EE8FF8C-D8EF-4B34-A93A-00968472AD4F}"/>
              </a:ext>
            </a:extLst>
          </p:cNvPr>
          <p:cNvSpPr/>
          <p:nvPr/>
        </p:nvSpPr>
        <p:spPr>
          <a:xfrm rot="1800000">
            <a:off x="1129553" y="865096"/>
            <a:ext cx="1075765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1830556-BF57-45FE-9AF5-9E9F70AB27BC}"/>
              </a:ext>
            </a:extLst>
          </p:cNvPr>
          <p:cNvSpPr/>
          <p:nvPr/>
        </p:nvSpPr>
        <p:spPr>
          <a:xfrm rot="5400000">
            <a:off x="1851211" y="996585"/>
            <a:ext cx="1075765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57669C-5D87-4230-B147-4DD01F8866C7}"/>
              </a:ext>
            </a:extLst>
          </p:cNvPr>
          <p:cNvCxnSpPr>
            <a:cxnSpLocks/>
          </p:cNvCxnSpPr>
          <p:nvPr/>
        </p:nvCxnSpPr>
        <p:spPr>
          <a:xfrm>
            <a:off x="1909487" y="907508"/>
            <a:ext cx="17904" cy="1082661"/>
          </a:xfrm>
          <a:prstGeom prst="line">
            <a:avLst/>
          </a:prstGeom>
          <a:ln w="317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462682-90AB-4766-A727-AA8643D96DDE}"/>
              </a:ext>
            </a:extLst>
          </p:cNvPr>
          <p:cNvSpPr txBox="1"/>
          <p:nvPr/>
        </p:nvSpPr>
        <p:spPr>
          <a:xfrm>
            <a:off x="3545176" y="764414"/>
            <a:ext cx="5177117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빨간 선을 회전축으로 하여 접을 수 있는 경첩을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완전히 겹쳐지게 진행시키면서 옆에서 관찰할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vertex1</a:t>
            </a:r>
            <a:r>
              <a:rPr lang="ko-KR" altLang="en-US" dirty="0"/>
              <a:t>에서의 </a:t>
            </a:r>
            <a:r>
              <a:rPr lang="en-US" altLang="ko-KR" dirty="0"/>
              <a:t>vertex normal</a:t>
            </a:r>
            <a:r>
              <a:rPr lang="ko-KR" altLang="en-US" dirty="0"/>
              <a:t>의 변화를 지켜보면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775773-CC77-4F17-A4E8-916317B3F916}"/>
              </a:ext>
            </a:extLst>
          </p:cNvPr>
          <p:cNvCxnSpPr>
            <a:cxnSpLocks/>
          </p:cNvCxnSpPr>
          <p:nvPr/>
        </p:nvCxnSpPr>
        <p:spPr>
          <a:xfrm>
            <a:off x="300318" y="4222377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06559-1A30-4D44-A580-AAFCC35E8242}"/>
              </a:ext>
            </a:extLst>
          </p:cNvPr>
          <p:cNvSpPr txBox="1"/>
          <p:nvPr/>
        </p:nvSpPr>
        <p:spPr>
          <a:xfrm>
            <a:off x="1770519" y="1987185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E28A27-2DD2-472C-A0C9-39E968289F7C}"/>
              </a:ext>
            </a:extLst>
          </p:cNvPr>
          <p:cNvCxnSpPr>
            <a:cxnSpLocks/>
          </p:cNvCxnSpPr>
          <p:nvPr/>
        </p:nvCxnSpPr>
        <p:spPr>
          <a:xfrm>
            <a:off x="1062297" y="4222377"/>
            <a:ext cx="74407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85A925-7221-4B86-8BB7-8348236306ED}"/>
              </a:ext>
            </a:extLst>
          </p:cNvPr>
          <p:cNvCxnSpPr/>
          <p:nvPr/>
        </p:nvCxnSpPr>
        <p:spPr>
          <a:xfrm flipV="1">
            <a:off x="690287" y="3697942"/>
            <a:ext cx="0" cy="52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DA5A1E-FFF2-4774-B64E-829D70D831EC}"/>
              </a:ext>
            </a:extLst>
          </p:cNvPr>
          <p:cNvCxnSpPr/>
          <p:nvPr/>
        </p:nvCxnSpPr>
        <p:spPr>
          <a:xfrm flipV="1">
            <a:off x="1434334" y="3697942"/>
            <a:ext cx="0" cy="52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53EE3-7A23-4717-AD0F-D08093896900}"/>
              </a:ext>
            </a:extLst>
          </p:cNvPr>
          <p:cNvCxnSpPr/>
          <p:nvPr/>
        </p:nvCxnSpPr>
        <p:spPr>
          <a:xfrm flipV="1">
            <a:off x="1062297" y="3697941"/>
            <a:ext cx="0" cy="524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AA0978-C479-4DFE-92CA-80A17A347C9D}"/>
              </a:ext>
            </a:extLst>
          </p:cNvPr>
          <p:cNvCxnSpPr>
            <a:cxnSpLocks/>
          </p:cNvCxnSpPr>
          <p:nvPr/>
        </p:nvCxnSpPr>
        <p:spPr>
          <a:xfrm>
            <a:off x="2337508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22D9B6-7204-47B4-9BFF-7CF2DB015A8F}"/>
              </a:ext>
            </a:extLst>
          </p:cNvPr>
          <p:cNvCxnSpPr>
            <a:cxnSpLocks/>
          </p:cNvCxnSpPr>
          <p:nvPr/>
        </p:nvCxnSpPr>
        <p:spPr>
          <a:xfrm>
            <a:off x="3099487" y="4222376"/>
            <a:ext cx="618586" cy="42134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7CED9D-1312-485B-BAE8-AF9290B821B7}"/>
              </a:ext>
            </a:extLst>
          </p:cNvPr>
          <p:cNvCxnSpPr/>
          <p:nvPr/>
        </p:nvCxnSpPr>
        <p:spPr>
          <a:xfrm flipV="1">
            <a:off x="2727477" y="3697941"/>
            <a:ext cx="0" cy="52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7321B5-AEDF-4651-A1D1-1EB0B7A17000}"/>
              </a:ext>
            </a:extLst>
          </p:cNvPr>
          <p:cNvCxnSpPr>
            <a:cxnSpLocks/>
          </p:cNvCxnSpPr>
          <p:nvPr/>
        </p:nvCxnSpPr>
        <p:spPr>
          <a:xfrm flipV="1">
            <a:off x="3449112" y="4029636"/>
            <a:ext cx="268961" cy="403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D6BA382-2B05-4685-BB82-CF4C31E62964}"/>
              </a:ext>
            </a:extLst>
          </p:cNvPr>
          <p:cNvCxnSpPr>
            <a:cxnSpLocks/>
          </p:cNvCxnSpPr>
          <p:nvPr/>
        </p:nvCxnSpPr>
        <p:spPr>
          <a:xfrm flipV="1">
            <a:off x="3099487" y="3697941"/>
            <a:ext cx="201727" cy="524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76BBDD-7DEC-4ACE-BC31-82EEDBB2E567}"/>
              </a:ext>
            </a:extLst>
          </p:cNvPr>
          <p:cNvCxnSpPr>
            <a:cxnSpLocks/>
          </p:cNvCxnSpPr>
          <p:nvPr/>
        </p:nvCxnSpPr>
        <p:spPr>
          <a:xfrm>
            <a:off x="4104706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BCF99B5-8AE6-43C1-9A90-250086D386D8}"/>
              </a:ext>
            </a:extLst>
          </p:cNvPr>
          <p:cNvCxnSpPr>
            <a:cxnSpLocks/>
          </p:cNvCxnSpPr>
          <p:nvPr/>
        </p:nvCxnSpPr>
        <p:spPr>
          <a:xfrm>
            <a:off x="4866685" y="4222376"/>
            <a:ext cx="0" cy="708213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F7AB2F-9CCF-4B88-8443-1AC68C806742}"/>
              </a:ext>
            </a:extLst>
          </p:cNvPr>
          <p:cNvCxnSpPr>
            <a:cxnSpLocks/>
          </p:cNvCxnSpPr>
          <p:nvPr/>
        </p:nvCxnSpPr>
        <p:spPr>
          <a:xfrm flipV="1">
            <a:off x="4494675" y="3697941"/>
            <a:ext cx="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D63DC7-9289-4D26-81CB-ADF2C1DC6680}"/>
              </a:ext>
            </a:extLst>
          </p:cNvPr>
          <p:cNvCxnSpPr>
            <a:cxnSpLocks/>
          </p:cNvCxnSpPr>
          <p:nvPr/>
        </p:nvCxnSpPr>
        <p:spPr>
          <a:xfrm>
            <a:off x="4848781" y="4589930"/>
            <a:ext cx="573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B586DF-B4E6-42AE-915C-01208F0F8813}"/>
              </a:ext>
            </a:extLst>
          </p:cNvPr>
          <p:cNvCxnSpPr>
            <a:cxnSpLocks/>
          </p:cNvCxnSpPr>
          <p:nvPr/>
        </p:nvCxnSpPr>
        <p:spPr>
          <a:xfrm flipV="1">
            <a:off x="4866685" y="3859307"/>
            <a:ext cx="354133" cy="3630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012660-7526-46E4-B77A-87507C43D260}"/>
              </a:ext>
            </a:extLst>
          </p:cNvPr>
          <p:cNvCxnSpPr>
            <a:cxnSpLocks/>
          </p:cNvCxnSpPr>
          <p:nvPr/>
        </p:nvCxnSpPr>
        <p:spPr>
          <a:xfrm>
            <a:off x="5809160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DBA1928-FC60-434C-B29C-460D7F111089}"/>
              </a:ext>
            </a:extLst>
          </p:cNvPr>
          <p:cNvCxnSpPr>
            <a:cxnSpLocks/>
          </p:cNvCxnSpPr>
          <p:nvPr/>
        </p:nvCxnSpPr>
        <p:spPr>
          <a:xfrm flipH="1">
            <a:off x="6033271" y="4222376"/>
            <a:ext cx="537868" cy="502026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5A448A1-53D9-4B32-AD8F-9A641F3819B3}"/>
              </a:ext>
            </a:extLst>
          </p:cNvPr>
          <p:cNvCxnSpPr>
            <a:cxnSpLocks/>
          </p:cNvCxnSpPr>
          <p:nvPr/>
        </p:nvCxnSpPr>
        <p:spPr>
          <a:xfrm flipV="1">
            <a:off x="6199129" y="3697941"/>
            <a:ext cx="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2611042-2ADC-45BE-B8B4-1282718CE317}"/>
              </a:ext>
            </a:extLst>
          </p:cNvPr>
          <p:cNvCxnSpPr>
            <a:cxnSpLocks/>
          </p:cNvCxnSpPr>
          <p:nvPr/>
        </p:nvCxnSpPr>
        <p:spPr>
          <a:xfrm>
            <a:off x="6311176" y="4468907"/>
            <a:ext cx="336177" cy="34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6150BD0-CF9A-4EEA-83A1-8C1E16C7436A}"/>
              </a:ext>
            </a:extLst>
          </p:cNvPr>
          <p:cNvCxnSpPr>
            <a:cxnSpLocks/>
          </p:cNvCxnSpPr>
          <p:nvPr/>
        </p:nvCxnSpPr>
        <p:spPr>
          <a:xfrm flipV="1">
            <a:off x="6571139" y="4065495"/>
            <a:ext cx="497555" cy="1568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C35E225-F075-4A39-9B51-F7890A820FF4}"/>
              </a:ext>
            </a:extLst>
          </p:cNvPr>
          <p:cNvCxnSpPr>
            <a:cxnSpLocks/>
          </p:cNvCxnSpPr>
          <p:nvPr/>
        </p:nvCxnSpPr>
        <p:spPr>
          <a:xfrm>
            <a:off x="7464368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B65F18D-8DBC-490A-B24E-D81264DD3FF1}"/>
              </a:ext>
            </a:extLst>
          </p:cNvPr>
          <p:cNvCxnSpPr>
            <a:cxnSpLocks/>
          </p:cNvCxnSpPr>
          <p:nvPr/>
        </p:nvCxnSpPr>
        <p:spPr>
          <a:xfrm flipH="1">
            <a:off x="7464368" y="4222376"/>
            <a:ext cx="761979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6F9E724-A9CD-4569-9B19-F874B2016FA5}"/>
              </a:ext>
            </a:extLst>
          </p:cNvPr>
          <p:cNvCxnSpPr>
            <a:cxnSpLocks/>
          </p:cNvCxnSpPr>
          <p:nvPr/>
        </p:nvCxnSpPr>
        <p:spPr>
          <a:xfrm flipV="1">
            <a:off x="7854337" y="3697941"/>
            <a:ext cx="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E220FE7-EF0F-4057-9263-ED658CE5D14A}"/>
              </a:ext>
            </a:extLst>
          </p:cNvPr>
          <p:cNvCxnSpPr>
            <a:cxnSpLocks/>
          </p:cNvCxnSpPr>
          <p:nvPr/>
        </p:nvCxnSpPr>
        <p:spPr>
          <a:xfrm>
            <a:off x="7854337" y="4213412"/>
            <a:ext cx="0" cy="47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9F4F0E5-0E3F-421A-9E4D-D87F052F9890}"/>
              </a:ext>
            </a:extLst>
          </p:cNvPr>
          <p:cNvCxnSpPr>
            <a:cxnSpLocks/>
          </p:cNvCxnSpPr>
          <p:nvPr/>
        </p:nvCxnSpPr>
        <p:spPr>
          <a:xfrm>
            <a:off x="8226347" y="4222377"/>
            <a:ext cx="54561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F41B32-2830-4BAD-8D3D-7CC819425E98}"/>
              </a:ext>
            </a:extLst>
          </p:cNvPr>
          <p:cNvSpPr txBox="1"/>
          <p:nvPr/>
        </p:nvSpPr>
        <p:spPr>
          <a:xfrm>
            <a:off x="914397" y="5298142"/>
            <a:ext cx="72312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normal</a:t>
            </a:r>
            <a:r>
              <a:rPr lang="ko-KR" altLang="en-US" dirty="0"/>
              <a:t>의 평균을 결정하는 삼각형 법선 벡터들 사이의 각이 가장 심하게 벌어지더라도 </a:t>
            </a:r>
            <a:r>
              <a:rPr lang="en-US" altLang="ko-KR" dirty="0"/>
              <a:t>vertex normal</a:t>
            </a:r>
            <a:r>
              <a:rPr lang="ko-KR" altLang="en-US" dirty="0"/>
              <a:t>과 삼각형의 법선 벡터 사이의 각이 </a:t>
            </a:r>
            <a:r>
              <a:rPr lang="en-US" altLang="ko-KR" dirty="0"/>
              <a:t>90</a:t>
            </a:r>
            <a:r>
              <a:rPr lang="ko-KR" altLang="en-US" dirty="0"/>
              <a:t>도를 넘게 벌어지지 않음을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1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41629320" descr="EMB00000c08037d">
            <a:extLst>
              <a:ext uri="{FF2B5EF4-FFF2-40B4-BE49-F238E27FC236}">
                <a16:creationId xmlns:a16="http://schemas.microsoft.com/office/drawing/2014/main" id="{98B05EA5-4635-4C18-9B8B-1EA35923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0436" y="1907580"/>
            <a:ext cx="3590362" cy="341852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4308B-4558-4DAB-8B0A-2EC697F471F0}"/>
              </a:ext>
            </a:extLst>
          </p:cNvPr>
          <p:cNvSpPr txBox="1"/>
          <p:nvPr/>
        </p:nvSpPr>
        <p:spPr>
          <a:xfrm>
            <a:off x="2021540" y="5710510"/>
            <a:ext cx="5168154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이런 경우를 </a:t>
            </a:r>
            <a:r>
              <a:rPr lang="ko-KR" altLang="en-US" sz="2400"/>
              <a:t>찾아내면 되겠군</a:t>
            </a:r>
            <a:r>
              <a:rPr lang="en-US" altLang="ko-KR" sz="2400" dirty="0"/>
              <a:t>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4A5F8-B041-40CE-8A2A-3CC4D9E7FA80}"/>
              </a:ext>
            </a:extLst>
          </p:cNvPr>
          <p:cNvSpPr txBox="1"/>
          <p:nvPr/>
        </p:nvSpPr>
        <p:spPr>
          <a:xfrm>
            <a:off x="1125071" y="80233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우리가 할 일은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80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eavy 3D model">
            <a:extLst>
              <a:ext uri="{FF2B5EF4-FFF2-40B4-BE49-F238E27FC236}">
                <a16:creationId xmlns:a16="http://schemas.microsoft.com/office/drawing/2014/main" id="{008796AA-9470-498E-8264-8D950962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74"/>
            <a:ext cx="4622931" cy="24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ireframe + texture">
            <a:extLst>
              <a:ext uri="{FF2B5EF4-FFF2-40B4-BE49-F238E27FC236}">
                <a16:creationId xmlns:a16="http://schemas.microsoft.com/office/drawing/2014/main" id="{80654292-B5F3-4639-8485-B0A15DA3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35" y="113274"/>
            <a:ext cx="4334435" cy="24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reframe + texture">
            <a:extLst>
              <a:ext uri="{FF2B5EF4-FFF2-40B4-BE49-F238E27FC236}">
                <a16:creationId xmlns:a16="http://schemas.microsoft.com/office/drawing/2014/main" id="{C9D9C6FE-92DD-4518-990E-DF1A25AC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7" y="3647235"/>
            <a:ext cx="3617819" cy="27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9D2C3-E240-4B25-BDD5-2E30699AD774}"/>
              </a:ext>
            </a:extLst>
          </p:cNvPr>
          <p:cNvSpPr txBox="1"/>
          <p:nvPr/>
        </p:nvSpPr>
        <p:spPr>
          <a:xfrm>
            <a:off x="4622930" y="3647235"/>
            <a:ext cx="44896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데이터들은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태생적으로 무거울 수 밖에 없고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이러한 데이터들을 다루는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그래픽스 관련 작업들은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하드웨어의 자원을 많이 쓸 수 밖에 없다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1FE6A-40FD-443A-A963-6F99239A4F95}"/>
              </a:ext>
            </a:extLst>
          </p:cNvPr>
          <p:cNvSpPr txBox="1"/>
          <p:nvPr/>
        </p:nvSpPr>
        <p:spPr>
          <a:xfrm>
            <a:off x="4622931" y="6046694"/>
            <a:ext cx="39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작업들을 </a:t>
            </a:r>
            <a:r>
              <a:rPr lang="ko-KR" altLang="en-US" b="1" dirty="0">
                <a:solidFill>
                  <a:srgbClr val="FF0000"/>
                </a:solidFill>
              </a:rPr>
              <a:t>최적화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4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6C6FE-2703-457B-A352-CE8919F5838C}"/>
              </a:ext>
            </a:extLst>
          </p:cNvPr>
          <p:cNvSpPr txBox="1"/>
          <p:nvPr/>
        </p:nvSpPr>
        <p:spPr>
          <a:xfrm>
            <a:off x="1084731" y="312419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 더 구체적으로 말하자면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3102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0AFF5F1-F8F4-45F7-9348-E93F69D1B909}"/>
              </a:ext>
            </a:extLst>
          </p:cNvPr>
          <p:cNvSpPr/>
          <p:nvPr/>
        </p:nvSpPr>
        <p:spPr>
          <a:xfrm>
            <a:off x="672353" y="466164"/>
            <a:ext cx="2326341" cy="1192306"/>
          </a:xfrm>
          <a:custGeom>
            <a:avLst/>
            <a:gdLst>
              <a:gd name="connsiteX0" fmla="*/ 1411941 w 2326341"/>
              <a:gd name="connsiteY0" fmla="*/ 0 h 1192306"/>
              <a:gd name="connsiteX1" fmla="*/ 0 w 2326341"/>
              <a:gd name="connsiteY1" fmla="*/ 1192306 h 1192306"/>
              <a:gd name="connsiteX2" fmla="*/ 2326341 w 2326341"/>
              <a:gd name="connsiteY2" fmla="*/ 815788 h 1192306"/>
              <a:gd name="connsiteX3" fmla="*/ 1411941 w 2326341"/>
              <a:gd name="connsiteY3" fmla="*/ 0 h 119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341" h="1192306">
                <a:moveTo>
                  <a:pt x="1411941" y="0"/>
                </a:moveTo>
                <a:lnTo>
                  <a:pt x="0" y="1192306"/>
                </a:lnTo>
                <a:lnTo>
                  <a:pt x="2326341" y="815788"/>
                </a:lnTo>
                <a:lnTo>
                  <a:pt x="141194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F08B8-3A42-47F1-B6C4-59CAECD6FE5A}"/>
              </a:ext>
            </a:extLst>
          </p:cNvPr>
          <p:cNvSpPr txBox="1"/>
          <p:nvPr/>
        </p:nvSpPr>
        <p:spPr>
          <a:xfrm>
            <a:off x="203947" y="1658470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93DA8-7BE6-45FD-9AE8-F72450FC92C4}"/>
              </a:ext>
            </a:extLst>
          </p:cNvPr>
          <p:cNvSpPr txBox="1"/>
          <p:nvPr/>
        </p:nvSpPr>
        <p:spPr>
          <a:xfrm>
            <a:off x="2678206" y="1289138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97138-EA9A-4623-91F7-2B17896FAF98}"/>
              </a:ext>
            </a:extLst>
          </p:cNvPr>
          <p:cNvSpPr txBox="1"/>
          <p:nvPr/>
        </p:nvSpPr>
        <p:spPr>
          <a:xfrm>
            <a:off x="1638300" y="96832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B7A4626-73F7-4B84-9CE7-67622F8D14F8}"/>
              </a:ext>
            </a:extLst>
          </p:cNvPr>
          <p:cNvSpPr/>
          <p:nvPr/>
        </p:nvSpPr>
        <p:spPr>
          <a:xfrm>
            <a:off x="6042211" y="2855258"/>
            <a:ext cx="2326341" cy="1192306"/>
          </a:xfrm>
          <a:custGeom>
            <a:avLst/>
            <a:gdLst>
              <a:gd name="connsiteX0" fmla="*/ 1411941 w 2326341"/>
              <a:gd name="connsiteY0" fmla="*/ 0 h 1192306"/>
              <a:gd name="connsiteX1" fmla="*/ 0 w 2326341"/>
              <a:gd name="connsiteY1" fmla="*/ 1192306 h 1192306"/>
              <a:gd name="connsiteX2" fmla="*/ 2326341 w 2326341"/>
              <a:gd name="connsiteY2" fmla="*/ 815788 h 1192306"/>
              <a:gd name="connsiteX3" fmla="*/ 1411941 w 2326341"/>
              <a:gd name="connsiteY3" fmla="*/ 0 h 119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341" h="1192306">
                <a:moveTo>
                  <a:pt x="1411941" y="0"/>
                </a:moveTo>
                <a:lnTo>
                  <a:pt x="0" y="1192306"/>
                </a:lnTo>
                <a:lnTo>
                  <a:pt x="2326341" y="815788"/>
                </a:lnTo>
                <a:lnTo>
                  <a:pt x="141194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A0C8052-DA13-4B19-AB6B-AFDD1EDE1CCD}"/>
              </a:ext>
            </a:extLst>
          </p:cNvPr>
          <p:cNvSpPr/>
          <p:nvPr/>
        </p:nvSpPr>
        <p:spPr>
          <a:xfrm>
            <a:off x="672353" y="5296362"/>
            <a:ext cx="2326341" cy="1192306"/>
          </a:xfrm>
          <a:custGeom>
            <a:avLst/>
            <a:gdLst>
              <a:gd name="connsiteX0" fmla="*/ 1411941 w 2326341"/>
              <a:gd name="connsiteY0" fmla="*/ 0 h 1192306"/>
              <a:gd name="connsiteX1" fmla="*/ 0 w 2326341"/>
              <a:gd name="connsiteY1" fmla="*/ 1192306 h 1192306"/>
              <a:gd name="connsiteX2" fmla="*/ 2326341 w 2326341"/>
              <a:gd name="connsiteY2" fmla="*/ 815788 h 1192306"/>
              <a:gd name="connsiteX3" fmla="*/ 1411941 w 2326341"/>
              <a:gd name="connsiteY3" fmla="*/ 0 h 119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341" h="1192306">
                <a:moveTo>
                  <a:pt x="1411941" y="0"/>
                </a:moveTo>
                <a:lnTo>
                  <a:pt x="0" y="1192306"/>
                </a:lnTo>
                <a:lnTo>
                  <a:pt x="2326341" y="815788"/>
                </a:lnTo>
                <a:lnTo>
                  <a:pt x="141194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23821-1012-4036-98FA-EA63755ABCA0}"/>
              </a:ext>
            </a:extLst>
          </p:cNvPr>
          <p:cNvSpPr txBox="1"/>
          <p:nvPr/>
        </p:nvSpPr>
        <p:spPr>
          <a:xfrm>
            <a:off x="203947" y="6488668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60112-25A7-4BE2-B3D3-1D806F1C1A26}"/>
              </a:ext>
            </a:extLst>
          </p:cNvPr>
          <p:cNvSpPr txBox="1"/>
          <p:nvPr/>
        </p:nvSpPr>
        <p:spPr>
          <a:xfrm>
            <a:off x="2678206" y="6119336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281E06-CCAB-41CA-8DFE-E43F0ADEBF9C}"/>
              </a:ext>
            </a:extLst>
          </p:cNvPr>
          <p:cNvSpPr txBox="1"/>
          <p:nvPr/>
        </p:nvSpPr>
        <p:spPr>
          <a:xfrm>
            <a:off x="1638300" y="4927030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E0D4-CD21-476B-81DA-E35C968AA66D}"/>
              </a:ext>
            </a:extLst>
          </p:cNvPr>
          <p:cNvSpPr txBox="1"/>
          <p:nvPr/>
        </p:nvSpPr>
        <p:spPr>
          <a:xfrm>
            <a:off x="3957918" y="753036"/>
            <a:ext cx="21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삼각형이 주어지면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4D461-E666-437C-8FFC-DEAC4469DA21}"/>
              </a:ext>
            </a:extLst>
          </p:cNvPr>
          <p:cNvSpPr txBox="1"/>
          <p:nvPr/>
        </p:nvSpPr>
        <p:spPr>
          <a:xfrm>
            <a:off x="1638300" y="3365392"/>
            <a:ext cx="388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향하는 벡터</a:t>
            </a:r>
            <a:r>
              <a:rPr lang="en-US" altLang="ko-KR" dirty="0"/>
              <a:t>1</a:t>
            </a:r>
            <a:r>
              <a:rPr lang="ko-KR" altLang="en-US" dirty="0"/>
              <a:t>과</a:t>
            </a:r>
            <a:r>
              <a:rPr lang="en-US" altLang="ko-KR" dirty="0"/>
              <a:t>(V1),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8117C1-BC54-45EB-AF2E-A460C1B8CD8F}"/>
              </a:ext>
            </a:extLst>
          </p:cNvPr>
          <p:cNvCxnSpPr>
            <a:stCxn id="8" idx="1"/>
            <a:endCxn id="8" idx="2"/>
          </p:cNvCxnSpPr>
          <p:nvPr/>
        </p:nvCxnSpPr>
        <p:spPr>
          <a:xfrm flipV="1">
            <a:off x="6042211" y="3671046"/>
            <a:ext cx="2326341" cy="3765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21E133-AB44-42B6-A02E-28154255F3FC}"/>
              </a:ext>
            </a:extLst>
          </p:cNvPr>
          <p:cNvSpPr txBox="1"/>
          <p:nvPr/>
        </p:nvSpPr>
        <p:spPr>
          <a:xfrm>
            <a:off x="7050741" y="3862898"/>
            <a:ext cx="4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26BBC05-4F8A-4B25-A901-6F5FED541B51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672353" y="5296362"/>
            <a:ext cx="1434353" cy="11923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99846D-7770-4D06-B988-0D5E1B11B91E}"/>
              </a:ext>
            </a:extLst>
          </p:cNvPr>
          <p:cNvSpPr txBox="1"/>
          <p:nvPr/>
        </p:nvSpPr>
        <p:spPr>
          <a:xfrm>
            <a:off x="5560359" y="4040378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64C29-2102-4211-A163-5DA220D402CF}"/>
              </a:ext>
            </a:extLst>
          </p:cNvPr>
          <p:cNvSpPr txBox="1"/>
          <p:nvPr/>
        </p:nvSpPr>
        <p:spPr>
          <a:xfrm>
            <a:off x="8034618" y="3671046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775C4-331F-4240-A2DA-7F77B0AF0A9B}"/>
              </a:ext>
            </a:extLst>
          </p:cNvPr>
          <p:cNvSpPr txBox="1"/>
          <p:nvPr/>
        </p:nvSpPr>
        <p:spPr>
          <a:xfrm>
            <a:off x="6994712" y="2478740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13F01E-9A68-40A9-98BB-2170040AF6AD}"/>
              </a:ext>
            </a:extLst>
          </p:cNvPr>
          <p:cNvSpPr txBox="1"/>
          <p:nvPr/>
        </p:nvSpPr>
        <p:spPr>
          <a:xfrm>
            <a:off x="1008529" y="5523183"/>
            <a:ext cx="4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35C12-3B3B-43D5-A61F-0191FE509B88}"/>
              </a:ext>
            </a:extLst>
          </p:cNvPr>
          <p:cNvSpPr txBox="1"/>
          <p:nvPr/>
        </p:nvSpPr>
        <p:spPr>
          <a:xfrm>
            <a:off x="3957918" y="5569820"/>
            <a:ext cx="494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0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로 향하는 벡터</a:t>
            </a:r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(V2) </a:t>
            </a:r>
            <a:r>
              <a:rPr lang="ko-KR" altLang="en-US" dirty="0"/>
              <a:t>이용해서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7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7" grpId="0"/>
      <p:bldP spid="20" grpId="0"/>
      <p:bldP spid="24" grpId="0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0AFF5F1-F8F4-45F7-9348-E93F69D1B909}"/>
              </a:ext>
            </a:extLst>
          </p:cNvPr>
          <p:cNvSpPr/>
          <p:nvPr/>
        </p:nvSpPr>
        <p:spPr>
          <a:xfrm>
            <a:off x="672353" y="466164"/>
            <a:ext cx="2326341" cy="1192306"/>
          </a:xfrm>
          <a:custGeom>
            <a:avLst/>
            <a:gdLst>
              <a:gd name="connsiteX0" fmla="*/ 1411941 w 2326341"/>
              <a:gd name="connsiteY0" fmla="*/ 0 h 1192306"/>
              <a:gd name="connsiteX1" fmla="*/ 0 w 2326341"/>
              <a:gd name="connsiteY1" fmla="*/ 1192306 h 1192306"/>
              <a:gd name="connsiteX2" fmla="*/ 2326341 w 2326341"/>
              <a:gd name="connsiteY2" fmla="*/ 815788 h 1192306"/>
              <a:gd name="connsiteX3" fmla="*/ 1411941 w 2326341"/>
              <a:gd name="connsiteY3" fmla="*/ 0 h 119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341" h="1192306">
                <a:moveTo>
                  <a:pt x="1411941" y="0"/>
                </a:moveTo>
                <a:lnTo>
                  <a:pt x="0" y="1192306"/>
                </a:lnTo>
                <a:lnTo>
                  <a:pt x="2326341" y="815788"/>
                </a:lnTo>
                <a:lnTo>
                  <a:pt x="141194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F08B8-3A42-47F1-B6C4-59CAECD6FE5A}"/>
              </a:ext>
            </a:extLst>
          </p:cNvPr>
          <p:cNvSpPr txBox="1"/>
          <p:nvPr/>
        </p:nvSpPr>
        <p:spPr>
          <a:xfrm>
            <a:off x="203947" y="1658470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93DA8-7BE6-45FD-9AE8-F72450FC92C4}"/>
              </a:ext>
            </a:extLst>
          </p:cNvPr>
          <p:cNvSpPr txBox="1"/>
          <p:nvPr/>
        </p:nvSpPr>
        <p:spPr>
          <a:xfrm>
            <a:off x="2678206" y="1289138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97138-EA9A-4623-91F7-2B17896FAF98}"/>
              </a:ext>
            </a:extLst>
          </p:cNvPr>
          <p:cNvSpPr txBox="1"/>
          <p:nvPr/>
        </p:nvSpPr>
        <p:spPr>
          <a:xfrm>
            <a:off x="1638300" y="96832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B7A4626-73F7-4B84-9CE7-67622F8D14F8}"/>
              </a:ext>
            </a:extLst>
          </p:cNvPr>
          <p:cNvSpPr/>
          <p:nvPr/>
        </p:nvSpPr>
        <p:spPr>
          <a:xfrm>
            <a:off x="6042211" y="2855258"/>
            <a:ext cx="2326341" cy="1192306"/>
          </a:xfrm>
          <a:custGeom>
            <a:avLst/>
            <a:gdLst>
              <a:gd name="connsiteX0" fmla="*/ 1411941 w 2326341"/>
              <a:gd name="connsiteY0" fmla="*/ 0 h 1192306"/>
              <a:gd name="connsiteX1" fmla="*/ 0 w 2326341"/>
              <a:gd name="connsiteY1" fmla="*/ 1192306 h 1192306"/>
              <a:gd name="connsiteX2" fmla="*/ 2326341 w 2326341"/>
              <a:gd name="connsiteY2" fmla="*/ 815788 h 1192306"/>
              <a:gd name="connsiteX3" fmla="*/ 1411941 w 2326341"/>
              <a:gd name="connsiteY3" fmla="*/ 0 h 119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341" h="1192306">
                <a:moveTo>
                  <a:pt x="1411941" y="0"/>
                </a:moveTo>
                <a:lnTo>
                  <a:pt x="0" y="1192306"/>
                </a:lnTo>
                <a:lnTo>
                  <a:pt x="2326341" y="815788"/>
                </a:lnTo>
                <a:lnTo>
                  <a:pt x="141194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A0C8052-DA13-4B19-AB6B-AFDD1EDE1CCD}"/>
              </a:ext>
            </a:extLst>
          </p:cNvPr>
          <p:cNvSpPr/>
          <p:nvPr/>
        </p:nvSpPr>
        <p:spPr>
          <a:xfrm>
            <a:off x="672353" y="5296362"/>
            <a:ext cx="2326341" cy="1192306"/>
          </a:xfrm>
          <a:custGeom>
            <a:avLst/>
            <a:gdLst>
              <a:gd name="connsiteX0" fmla="*/ 1411941 w 2326341"/>
              <a:gd name="connsiteY0" fmla="*/ 0 h 1192306"/>
              <a:gd name="connsiteX1" fmla="*/ 0 w 2326341"/>
              <a:gd name="connsiteY1" fmla="*/ 1192306 h 1192306"/>
              <a:gd name="connsiteX2" fmla="*/ 2326341 w 2326341"/>
              <a:gd name="connsiteY2" fmla="*/ 815788 h 1192306"/>
              <a:gd name="connsiteX3" fmla="*/ 1411941 w 2326341"/>
              <a:gd name="connsiteY3" fmla="*/ 0 h 119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341" h="1192306">
                <a:moveTo>
                  <a:pt x="1411941" y="0"/>
                </a:moveTo>
                <a:lnTo>
                  <a:pt x="0" y="1192306"/>
                </a:lnTo>
                <a:lnTo>
                  <a:pt x="2326341" y="815788"/>
                </a:lnTo>
                <a:lnTo>
                  <a:pt x="141194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E0D4-CD21-476B-81DA-E35C968AA66D}"/>
              </a:ext>
            </a:extLst>
          </p:cNvPr>
          <p:cNvSpPr txBox="1"/>
          <p:nvPr/>
        </p:nvSpPr>
        <p:spPr>
          <a:xfrm>
            <a:off x="3953438" y="753036"/>
            <a:ext cx="48230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외적을 계산하여 삼각형의 법선 벡터를 구하고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4D461-E666-437C-8FFC-DEAC4469DA21}"/>
              </a:ext>
            </a:extLst>
          </p:cNvPr>
          <p:cNvSpPr txBox="1"/>
          <p:nvPr/>
        </p:nvSpPr>
        <p:spPr>
          <a:xfrm>
            <a:off x="62753" y="3292750"/>
            <a:ext cx="54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법선 벡터와 각 </a:t>
            </a:r>
            <a:r>
              <a:rPr lang="en-US" altLang="ko-KR" dirty="0"/>
              <a:t>vertex normal</a:t>
            </a:r>
            <a:r>
              <a:rPr lang="ko-KR" altLang="en-US" dirty="0"/>
              <a:t>들과의 내적을 계산하여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64485-33A5-4059-A702-AE9917EA8FAF}"/>
              </a:ext>
            </a:extLst>
          </p:cNvPr>
          <p:cNvCxnSpPr/>
          <p:nvPr/>
        </p:nvCxnSpPr>
        <p:spPr>
          <a:xfrm flipV="1">
            <a:off x="682438" y="1281952"/>
            <a:ext cx="2326341" cy="3765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66C6C0-7E1C-4043-8B93-3E89D0B54605}"/>
              </a:ext>
            </a:extLst>
          </p:cNvPr>
          <p:cNvSpPr txBox="1"/>
          <p:nvPr/>
        </p:nvSpPr>
        <p:spPr>
          <a:xfrm>
            <a:off x="1690968" y="1473804"/>
            <a:ext cx="4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BBA574-2A0D-4A00-AD3F-0DC011002890}"/>
              </a:ext>
            </a:extLst>
          </p:cNvPr>
          <p:cNvCxnSpPr>
            <a:cxnSpLocks/>
          </p:cNvCxnSpPr>
          <p:nvPr/>
        </p:nvCxnSpPr>
        <p:spPr>
          <a:xfrm flipV="1">
            <a:off x="672353" y="466164"/>
            <a:ext cx="1434353" cy="11923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52E5BE-C151-40FD-BEA1-1789A44BC4A9}"/>
              </a:ext>
            </a:extLst>
          </p:cNvPr>
          <p:cNvSpPr txBox="1"/>
          <p:nvPr/>
        </p:nvSpPr>
        <p:spPr>
          <a:xfrm>
            <a:off x="1008529" y="692985"/>
            <a:ext cx="4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F53C77D-07AE-4B7E-AAF9-7BD6373AF45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03947" y="753036"/>
            <a:ext cx="468406" cy="90543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D5201A3-6505-40F0-B3ED-8D6906266DF0}"/>
              </a:ext>
            </a:extLst>
          </p:cNvPr>
          <p:cNvCxnSpPr/>
          <p:nvPr/>
        </p:nvCxnSpPr>
        <p:spPr>
          <a:xfrm flipH="1" flipV="1">
            <a:off x="6658535" y="2640107"/>
            <a:ext cx="468406" cy="90543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AAC2A0-3A72-4211-8856-B88BA77229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454152" y="2348753"/>
            <a:ext cx="58272" cy="506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315BF-CD60-4434-A43F-96102A1C4649}"/>
              </a:ext>
            </a:extLst>
          </p:cNvPr>
          <p:cNvCxnSpPr>
            <a:cxnSpLocks/>
          </p:cNvCxnSpPr>
          <p:nvPr/>
        </p:nvCxnSpPr>
        <p:spPr>
          <a:xfrm flipV="1">
            <a:off x="2106706" y="4789857"/>
            <a:ext cx="58272" cy="506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8C0026-CB94-4D56-A480-613E8F0B73A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43282" y="3636077"/>
            <a:ext cx="398929" cy="411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FE0234-CC09-4BBC-BDB0-1CBA849482B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68552" y="3671046"/>
            <a:ext cx="286872" cy="4527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3325CF-C816-4323-AB4F-C3F38A1A8B2C}"/>
              </a:ext>
            </a:extLst>
          </p:cNvPr>
          <p:cNvCxnSpPr/>
          <p:nvPr/>
        </p:nvCxnSpPr>
        <p:spPr>
          <a:xfrm flipH="1" flipV="1">
            <a:off x="1288677" y="5078507"/>
            <a:ext cx="468406" cy="90543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EDA7A4-A266-41A8-96C2-9350B6362F69}"/>
              </a:ext>
            </a:extLst>
          </p:cNvPr>
          <p:cNvCxnSpPr>
            <a:cxnSpLocks/>
          </p:cNvCxnSpPr>
          <p:nvPr/>
        </p:nvCxnSpPr>
        <p:spPr>
          <a:xfrm flipH="1" flipV="1">
            <a:off x="273424" y="6074477"/>
            <a:ext cx="398929" cy="411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787EB5-98C5-4EB3-AE47-1E9ECC63D5BD}"/>
              </a:ext>
            </a:extLst>
          </p:cNvPr>
          <p:cNvCxnSpPr>
            <a:cxnSpLocks/>
          </p:cNvCxnSpPr>
          <p:nvPr/>
        </p:nvCxnSpPr>
        <p:spPr>
          <a:xfrm>
            <a:off x="2998694" y="6109446"/>
            <a:ext cx="286872" cy="4527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55A7E5-6F34-44CB-9266-5247F6C1BA04}"/>
              </a:ext>
            </a:extLst>
          </p:cNvPr>
          <p:cNvSpPr txBox="1"/>
          <p:nvPr/>
        </p:nvSpPr>
        <p:spPr>
          <a:xfrm>
            <a:off x="3953438" y="5357553"/>
            <a:ext cx="482301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법선 벡터와 </a:t>
            </a:r>
            <a:r>
              <a:rPr lang="en-US" altLang="ko-KR" dirty="0"/>
              <a:t>90</a:t>
            </a:r>
            <a:r>
              <a:rPr lang="ko-KR" altLang="en-US" dirty="0"/>
              <a:t>도 이상 벌어지는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vertex normal</a:t>
            </a:r>
            <a:r>
              <a:rPr lang="ko-KR" altLang="en-US" dirty="0"/>
              <a:t>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6527C2A-31FA-4F40-9313-81243BEDD2E1}"/>
              </a:ext>
            </a:extLst>
          </p:cNvPr>
          <p:cNvSpPr/>
          <p:nvPr/>
        </p:nvSpPr>
        <p:spPr>
          <a:xfrm>
            <a:off x="2711827" y="5912688"/>
            <a:ext cx="835959" cy="8162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6BB34-55F4-4472-9C9D-B2F4B28F62C7}"/>
              </a:ext>
            </a:extLst>
          </p:cNvPr>
          <p:cNvSpPr txBox="1"/>
          <p:nvPr/>
        </p:nvSpPr>
        <p:spPr>
          <a:xfrm>
            <a:off x="690282" y="939221"/>
            <a:ext cx="8032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function </a:t>
            </a:r>
            <a:r>
              <a:rPr lang="en-US" altLang="ko-KR" dirty="0" err="1"/>
              <a:t>fixTriangleVertexOrder</a:t>
            </a:r>
            <a:r>
              <a:rPr lang="en-US" altLang="ko-KR" dirty="0"/>
              <a:t>(triangles)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for( each triangle in triangles)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vector1 = triangle.vertex1 – triangle.vertex0;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vector2 = triangle.vertex2 – triangle.vertex0;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planeNormal</a:t>
            </a:r>
            <a:r>
              <a:rPr lang="en-US" altLang="ko-KR" dirty="0"/>
              <a:t> = </a:t>
            </a:r>
            <a:r>
              <a:rPr lang="en-US" altLang="ko-KR" dirty="0" err="1"/>
              <a:t>crossProduct</a:t>
            </a:r>
            <a:r>
              <a:rPr lang="en-US" altLang="ko-KR" dirty="0"/>
              <a:t>(vector1, vector2);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if( </a:t>
            </a:r>
            <a:r>
              <a:rPr lang="en-US" altLang="ko-KR" dirty="0" err="1"/>
              <a:t>dotProduct</a:t>
            </a:r>
            <a:r>
              <a:rPr lang="en-US" altLang="ko-KR" dirty="0"/>
              <a:t>(</a:t>
            </a:r>
            <a:r>
              <a:rPr lang="en-US" altLang="ko-KR" dirty="0" err="1"/>
              <a:t>planeNormal</a:t>
            </a:r>
            <a:r>
              <a:rPr lang="en-US" altLang="ko-KR" dirty="0"/>
              <a:t>, triangle.vertexNormal0) &lt; 0.0 ||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     </a:t>
            </a:r>
            <a:r>
              <a:rPr lang="en-US" altLang="ko-KR" dirty="0" err="1"/>
              <a:t>dotProduct</a:t>
            </a:r>
            <a:r>
              <a:rPr lang="en-US" altLang="ko-KR" dirty="0"/>
              <a:t>(</a:t>
            </a:r>
            <a:r>
              <a:rPr lang="en-US" altLang="ko-KR" dirty="0" err="1"/>
              <a:t>planeNormal</a:t>
            </a:r>
            <a:r>
              <a:rPr lang="en-US" altLang="ko-KR" dirty="0"/>
              <a:t>, triangle.vertexNormal1) &lt; 0.0 ||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     </a:t>
            </a:r>
            <a:r>
              <a:rPr lang="en-US" altLang="ko-KR" dirty="0" err="1"/>
              <a:t>dotProduct</a:t>
            </a:r>
            <a:r>
              <a:rPr lang="en-US" altLang="ko-KR" dirty="0"/>
              <a:t>(</a:t>
            </a:r>
            <a:r>
              <a:rPr lang="en-US" altLang="ko-KR" dirty="0" err="1"/>
              <a:t>planeNormal</a:t>
            </a:r>
            <a:r>
              <a:rPr lang="en-US" altLang="ko-KR" dirty="0"/>
              <a:t>, triangle.vertexNormal2) &lt; 0.0)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en-US" altLang="ko-KR" dirty="0" err="1"/>
              <a:t>changeVertexOrder</a:t>
            </a:r>
            <a:r>
              <a:rPr lang="en-US" altLang="ko-KR" dirty="0"/>
              <a:t>(triangle);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84355-B4BB-4C1D-8A27-AE899F085749}"/>
              </a:ext>
            </a:extLst>
          </p:cNvPr>
          <p:cNvSpPr txBox="1"/>
          <p:nvPr/>
        </p:nvSpPr>
        <p:spPr>
          <a:xfrm>
            <a:off x="1084731" y="354446"/>
            <a:ext cx="697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이런 코드와 비슷하겠지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25627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3B744-85DB-4637-9F2C-C16741560D22}"/>
              </a:ext>
            </a:extLst>
          </p:cNvPr>
          <p:cNvSpPr txBox="1"/>
          <p:nvPr/>
        </p:nvSpPr>
        <p:spPr>
          <a:xfrm>
            <a:off x="1084731" y="312419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소스 코드를 봅시다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57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3B744-85DB-4637-9F2C-C16741560D22}"/>
              </a:ext>
            </a:extLst>
          </p:cNvPr>
          <p:cNvSpPr txBox="1"/>
          <p:nvPr/>
        </p:nvSpPr>
        <p:spPr>
          <a:xfrm>
            <a:off x="1438836" y="2254621"/>
            <a:ext cx="6270812" cy="216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없으면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</a:p>
          <a:p>
            <a:pPr>
              <a:lnSpc>
                <a:spcPct val="150000"/>
              </a:lnSpc>
            </a:pP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남으면 부록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95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B3FC9D-2FE4-43D2-A838-EFC53A1A225B}"/>
              </a:ext>
            </a:extLst>
          </p:cNvPr>
          <p:cNvSpPr txBox="1"/>
          <p:nvPr/>
        </p:nvSpPr>
        <p:spPr>
          <a:xfrm>
            <a:off x="968188" y="1093690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가장 간단하고 단순한 최적화 방법은</a:t>
            </a:r>
            <a:r>
              <a:rPr lang="en-US" altLang="ko-KR" sz="3200" dirty="0"/>
              <a:t>???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A91C5-FDDF-4B6E-8669-B9F12764A9F7}"/>
              </a:ext>
            </a:extLst>
          </p:cNvPr>
          <p:cNvSpPr txBox="1"/>
          <p:nvPr/>
        </p:nvSpPr>
        <p:spPr>
          <a:xfrm>
            <a:off x="2344270" y="2384615"/>
            <a:ext cx="441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안그리는</a:t>
            </a:r>
            <a:r>
              <a:rPr lang="ko-KR" altLang="en-US" sz="3600" b="1" dirty="0"/>
              <a:t> 것</a:t>
            </a:r>
            <a:r>
              <a:rPr lang="en-US" altLang="ko-KR" sz="3600" b="1" dirty="0"/>
              <a:t>!!!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78603-12DB-447A-976D-A730F0D46E51}"/>
              </a:ext>
            </a:extLst>
          </p:cNvPr>
          <p:cNvSpPr txBox="1"/>
          <p:nvPr/>
        </p:nvSpPr>
        <p:spPr>
          <a:xfrm>
            <a:off x="972673" y="3810012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어떻게 </a:t>
            </a:r>
            <a:r>
              <a:rPr lang="ko-KR" altLang="en-US" sz="3200" dirty="0" err="1"/>
              <a:t>안그릴건데</a:t>
            </a:r>
            <a:r>
              <a:rPr lang="en-US" altLang="ko-KR" sz="3200" dirty="0"/>
              <a:t>???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72314-AEE6-448F-8696-9EB6CD3CC1BF}"/>
              </a:ext>
            </a:extLst>
          </p:cNvPr>
          <p:cNvSpPr txBox="1"/>
          <p:nvPr/>
        </p:nvSpPr>
        <p:spPr>
          <a:xfrm>
            <a:off x="1299883" y="5162493"/>
            <a:ext cx="65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안보이는 것을 </a:t>
            </a:r>
            <a:r>
              <a:rPr lang="ko-KR" altLang="en-US" sz="3600" b="1" dirty="0" err="1"/>
              <a:t>안그린다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7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4120A-A77A-43B4-9F90-359612C9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855764"/>
            <a:ext cx="4138831" cy="2779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328D87-0861-456E-9329-4462AEAD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2" y="855765"/>
            <a:ext cx="3805518" cy="2789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80963-EC88-4E6C-9100-C7500F4DE3AA}"/>
              </a:ext>
            </a:extLst>
          </p:cNvPr>
          <p:cNvSpPr txBox="1"/>
          <p:nvPr/>
        </p:nvSpPr>
        <p:spPr>
          <a:xfrm>
            <a:off x="1228162" y="3827931"/>
            <a:ext cx="212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정면도를 그릴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DEBAC-73CB-42E3-886F-01A3D4A8C565}"/>
              </a:ext>
            </a:extLst>
          </p:cNvPr>
          <p:cNvSpPr txBox="1"/>
          <p:nvPr/>
        </p:nvSpPr>
        <p:spPr>
          <a:xfrm>
            <a:off x="5089717" y="3827931"/>
            <a:ext cx="330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정면도를 그릴 때의 후면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EAC93-2135-4374-B101-16BB7E25104F}"/>
              </a:ext>
            </a:extLst>
          </p:cNvPr>
          <p:cNvSpPr txBox="1"/>
          <p:nvPr/>
        </p:nvSpPr>
        <p:spPr>
          <a:xfrm>
            <a:off x="2164977" y="5266764"/>
            <a:ext cx="48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앞을 그릴 때 안보이는 뒤는 그릴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3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39D2E-2327-48F9-BE4B-E3D18E944EB4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보이나 </a:t>
            </a:r>
            <a:r>
              <a:rPr lang="ko-KR" altLang="en-US" sz="3200" dirty="0" err="1"/>
              <a:t>안보이나를</a:t>
            </a:r>
            <a:r>
              <a:rPr lang="ko-KR" altLang="en-US" sz="3200" dirty="0"/>
              <a:t> 결정하는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A3C04-F6E2-4882-9FF2-D432D220A388}"/>
              </a:ext>
            </a:extLst>
          </p:cNvPr>
          <p:cNvSpPr txBox="1"/>
          <p:nvPr/>
        </p:nvSpPr>
        <p:spPr>
          <a:xfrm>
            <a:off x="968188" y="1402981"/>
            <a:ext cx="7203141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HSD or VSD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H</a:t>
            </a:r>
            <a:r>
              <a:rPr lang="en-US" altLang="ko-KR" sz="3600" dirty="0"/>
              <a:t>idden </a:t>
            </a:r>
            <a:r>
              <a:rPr lang="en-US" altLang="ko-KR" sz="3600" b="1" dirty="0">
                <a:solidFill>
                  <a:srgbClr val="FF0000"/>
                </a:solidFill>
              </a:rPr>
              <a:t>S</a:t>
            </a:r>
            <a:r>
              <a:rPr lang="en-US" altLang="ko-KR" sz="3600" dirty="0"/>
              <a:t>urface </a:t>
            </a: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dirty="0"/>
              <a:t>etection or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r>
              <a:rPr lang="en-US" altLang="ko-KR" sz="3600" dirty="0"/>
              <a:t>isible </a:t>
            </a:r>
            <a:r>
              <a:rPr lang="en-US" altLang="ko-KR" sz="3600" b="1" dirty="0">
                <a:solidFill>
                  <a:srgbClr val="FF0000"/>
                </a:solidFill>
              </a:rPr>
              <a:t>S</a:t>
            </a:r>
            <a:r>
              <a:rPr lang="en-US" altLang="ko-KR" sz="3600" dirty="0"/>
              <a:t>urface </a:t>
            </a: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dirty="0"/>
              <a:t>etection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D4BB5-B241-470E-AB72-BC3202D5C1CF}"/>
              </a:ext>
            </a:extLst>
          </p:cNvPr>
          <p:cNvSpPr txBox="1"/>
          <p:nvPr/>
        </p:nvSpPr>
        <p:spPr>
          <a:xfrm>
            <a:off x="968188" y="5706033"/>
            <a:ext cx="72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Face Culling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75686-7905-4E98-B99D-34B93AB8B350}"/>
              </a:ext>
            </a:extLst>
          </p:cNvPr>
          <p:cNvSpPr txBox="1"/>
          <p:nvPr/>
        </p:nvSpPr>
        <p:spPr>
          <a:xfrm>
            <a:off x="968188" y="46975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가장 단순한 </a:t>
            </a:r>
            <a:r>
              <a:rPr lang="en-US" altLang="ko-KR" sz="3200" dirty="0"/>
              <a:t>HSD </a:t>
            </a:r>
            <a:r>
              <a:rPr lang="ko-KR" altLang="en-US" sz="3200" dirty="0"/>
              <a:t>방법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18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FBBCF-4F8F-4AC0-8322-BD2393FFED85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Face</a:t>
            </a:r>
            <a:r>
              <a:rPr lang="ko-KR" altLang="en-US" sz="3200" dirty="0"/>
              <a:t> </a:t>
            </a:r>
            <a:r>
              <a:rPr lang="en-US" altLang="ko-KR" sz="3200" dirty="0"/>
              <a:t>Culling</a:t>
            </a:r>
            <a:r>
              <a:rPr lang="ko-KR" altLang="en-US" sz="3200" dirty="0"/>
              <a:t>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Picture 2" descr="Image result for 3차원 triangulation">
            <a:extLst>
              <a:ext uri="{FF2B5EF4-FFF2-40B4-BE49-F238E27FC236}">
                <a16:creationId xmlns:a16="http://schemas.microsoft.com/office/drawing/2014/main" id="{E9F4418F-172D-4DB0-BC95-726DD205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2" y="1729069"/>
            <a:ext cx="4065494" cy="30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3차원 triangulation">
            <a:extLst>
              <a:ext uri="{FF2B5EF4-FFF2-40B4-BE49-F238E27FC236}">
                <a16:creationId xmlns:a16="http://schemas.microsoft.com/office/drawing/2014/main" id="{8ADEF9C9-5E1F-4213-9EB8-C3C9A1FA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18" y="1729070"/>
            <a:ext cx="2922494" cy="292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E83C4-1B96-4CD2-A2D4-6E85AD2F72D7}"/>
              </a:ext>
            </a:extLst>
          </p:cNvPr>
          <p:cNvSpPr txBox="1"/>
          <p:nvPr/>
        </p:nvSpPr>
        <p:spPr>
          <a:xfrm>
            <a:off x="649939" y="5401236"/>
            <a:ext cx="78396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데이터는 결국</a:t>
            </a:r>
            <a:r>
              <a:rPr lang="en-US" altLang="ko-KR" dirty="0"/>
              <a:t>, </a:t>
            </a:r>
            <a:r>
              <a:rPr lang="ko-KR" altLang="en-US" dirty="0"/>
              <a:t>꼭지점 </a:t>
            </a:r>
            <a:r>
              <a:rPr lang="en-US" altLang="ko-KR" dirty="0"/>
              <a:t>(vertex) 3</a:t>
            </a:r>
            <a:r>
              <a:rPr lang="ko-KR" altLang="en-US" dirty="0"/>
              <a:t>개로 이루어진 삼각형이 기본 단위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46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FBBCF-4F8F-4AC0-8322-BD2393FFED85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Face</a:t>
            </a:r>
            <a:r>
              <a:rPr lang="ko-KR" altLang="en-US" sz="3200" dirty="0"/>
              <a:t> </a:t>
            </a:r>
            <a:r>
              <a:rPr lang="en-US" altLang="ko-KR" sz="3200" dirty="0"/>
              <a:t>Culling</a:t>
            </a:r>
            <a:r>
              <a:rPr lang="ko-KR" altLang="en-US" sz="3200" dirty="0"/>
              <a:t>이란</a:t>
            </a:r>
            <a:r>
              <a:rPr lang="en-US" altLang="ko-KR" sz="3200" dirty="0"/>
              <a:t>? - </a:t>
            </a:r>
            <a:r>
              <a:rPr lang="ko-KR" altLang="en-US" sz="3200" dirty="0"/>
              <a:t>계속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4373-F8CE-40B3-8B96-530790B2BAED}"/>
              </a:ext>
            </a:extLst>
          </p:cNvPr>
          <p:cNvSpPr txBox="1"/>
          <p:nvPr/>
        </p:nvSpPr>
        <p:spPr>
          <a:xfrm>
            <a:off x="838200" y="1577788"/>
            <a:ext cx="74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삼각형에 앞과 뒤를 부여하여 뒤를 보이고 있는 삼각형은 그리지 않는 것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597259E-46AB-4611-AC31-F5867A27111A}"/>
              </a:ext>
            </a:extLst>
          </p:cNvPr>
          <p:cNvSpPr/>
          <p:nvPr/>
        </p:nvSpPr>
        <p:spPr>
          <a:xfrm>
            <a:off x="3003176" y="3473824"/>
            <a:ext cx="2294965" cy="1725706"/>
          </a:xfrm>
          <a:custGeom>
            <a:avLst/>
            <a:gdLst>
              <a:gd name="connsiteX0" fmla="*/ 1703294 w 2178423"/>
              <a:gd name="connsiteY0" fmla="*/ 0 h 1725706"/>
              <a:gd name="connsiteX1" fmla="*/ 0 w 2178423"/>
              <a:gd name="connsiteY1" fmla="*/ 1725706 h 1725706"/>
              <a:gd name="connsiteX2" fmla="*/ 2178423 w 2178423"/>
              <a:gd name="connsiteY2" fmla="*/ 829235 h 1725706"/>
              <a:gd name="connsiteX3" fmla="*/ 1703294 w 2178423"/>
              <a:gd name="connsiteY3" fmla="*/ 0 h 1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23" h="1725706">
                <a:moveTo>
                  <a:pt x="1703294" y="0"/>
                </a:moveTo>
                <a:lnTo>
                  <a:pt x="0" y="1725706"/>
                </a:lnTo>
                <a:lnTo>
                  <a:pt x="2178423" y="829235"/>
                </a:lnTo>
                <a:lnTo>
                  <a:pt x="170329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E013E8-56B0-445A-8EFD-7BD6347B6D7E}"/>
              </a:ext>
            </a:extLst>
          </p:cNvPr>
          <p:cNvCxnSpPr/>
          <p:nvPr/>
        </p:nvCxnSpPr>
        <p:spPr>
          <a:xfrm flipH="1" flipV="1">
            <a:off x="3863787" y="3420039"/>
            <a:ext cx="632012" cy="775447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3D2FAD-5DE1-4143-B37F-E5F2BEFF5AB4}"/>
              </a:ext>
            </a:extLst>
          </p:cNvPr>
          <p:cNvCxnSpPr/>
          <p:nvPr/>
        </p:nvCxnSpPr>
        <p:spPr>
          <a:xfrm>
            <a:off x="4495799" y="4195486"/>
            <a:ext cx="273424" cy="331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D5C7D8-C295-4729-9A8B-4F635CD3BE69}"/>
              </a:ext>
            </a:extLst>
          </p:cNvPr>
          <p:cNvCxnSpPr/>
          <p:nvPr/>
        </p:nvCxnSpPr>
        <p:spPr>
          <a:xfrm>
            <a:off x="4769223" y="4527177"/>
            <a:ext cx="304800" cy="3854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6F1687-08C7-478A-AC0C-357CFB3E96F9}"/>
              </a:ext>
            </a:extLst>
          </p:cNvPr>
          <p:cNvSpPr txBox="1"/>
          <p:nvPr/>
        </p:nvSpPr>
        <p:spPr>
          <a:xfrm>
            <a:off x="3442448" y="3077600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7AD4A-1082-4486-BCEB-25F6E9AB06B2}"/>
              </a:ext>
            </a:extLst>
          </p:cNvPr>
          <p:cNvSpPr txBox="1"/>
          <p:nvPr/>
        </p:nvSpPr>
        <p:spPr>
          <a:xfrm>
            <a:off x="4870075" y="4912659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뒤</a:t>
            </a:r>
          </a:p>
        </p:txBody>
      </p:sp>
    </p:spTree>
    <p:extLst>
      <p:ext uri="{BB962C8B-B14F-4D97-AF65-F5344CB8AC3E}">
        <p14:creationId xmlns:p14="http://schemas.microsoft.com/office/powerpoint/2010/main" val="31261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2BBECA-C768-4811-915B-D6CC4D365604}"/>
              </a:ext>
            </a:extLst>
          </p:cNvPr>
          <p:cNvCxnSpPr>
            <a:cxnSpLocks/>
          </p:cNvCxnSpPr>
          <p:nvPr/>
        </p:nvCxnSpPr>
        <p:spPr>
          <a:xfrm>
            <a:off x="7215464" y="4052048"/>
            <a:ext cx="597277" cy="77993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DFBBCF-4F8F-4AC0-8322-BD2393FFED85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삼각형의 앞뒤를 어떻게 결정할까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4373-F8CE-40B3-8B96-530790B2BAED}"/>
              </a:ext>
            </a:extLst>
          </p:cNvPr>
          <p:cNvSpPr txBox="1"/>
          <p:nvPr/>
        </p:nvSpPr>
        <p:spPr>
          <a:xfrm>
            <a:off x="838200" y="1577788"/>
            <a:ext cx="74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삼각형이 만드는 평면의 법선 벡터의 방향으로 판단</a:t>
            </a:r>
            <a:r>
              <a:rPr lang="en-US" altLang="ko-KR" dirty="0"/>
              <a:t>(</a:t>
            </a:r>
            <a:r>
              <a:rPr lang="ko-KR" altLang="en-US" dirty="0"/>
              <a:t>꼭지점 순서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597259E-46AB-4611-AC31-F5867A27111A}"/>
              </a:ext>
            </a:extLst>
          </p:cNvPr>
          <p:cNvSpPr/>
          <p:nvPr/>
        </p:nvSpPr>
        <p:spPr>
          <a:xfrm>
            <a:off x="887506" y="3370730"/>
            <a:ext cx="2294965" cy="1725706"/>
          </a:xfrm>
          <a:custGeom>
            <a:avLst/>
            <a:gdLst>
              <a:gd name="connsiteX0" fmla="*/ 1703294 w 2178423"/>
              <a:gd name="connsiteY0" fmla="*/ 0 h 1725706"/>
              <a:gd name="connsiteX1" fmla="*/ 0 w 2178423"/>
              <a:gd name="connsiteY1" fmla="*/ 1725706 h 1725706"/>
              <a:gd name="connsiteX2" fmla="*/ 2178423 w 2178423"/>
              <a:gd name="connsiteY2" fmla="*/ 829235 h 1725706"/>
              <a:gd name="connsiteX3" fmla="*/ 1703294 w 2178423"/>
              <a:gd name="connsiteY3" fmla="*/ 0 h 1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23" h="1725706">
                <a:moveTo>
                  <a:pt x="1703294" y="0"/>
                </a:moveTo>
                <a:lnTo>
                  <a:pt x="0" y="1725706"/>
                </a:lnTo>
                <a:lnTo>
                  <a:pt x="2178423" y="829235"/>
                </a:lnTo>
                <a:lnTo>
                  <a:pt x="170329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F1687-08C7-478A-AC0C-357CFB3E96F9}"/>
              </a:ext>
            </a:extLst>
          </p:cNvPr>
          <p:cNvSpPr txBox="1"/>
          <p:nvPr/>
        </p:nvSpPr>
        <p:spPr>
          <a:xfrm>
            <a:off x="1322296" y="3516870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7AD4A-1082-4486-BCEB-25F6E9AB06B2}"/>
              </a:ext>
            </a:extLst>
          </p:cNvPr>
          <p:cNvSpPr txBox="1"/>
          <p:nvPr/>
        </p:nvSpPr>
        <p:spPr>
          <a:xfrm>
            <a:off x="2274793" y="4710954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74FD-600C-41A2-89BA-FC8CA2EA0515}"/>
              </a:ext>
            </a:extLst>
          </p:cNvPr>
          <p:cNvSpPr txBox="1"/>
          <p:nvPr/>
        </p:nvSpPr>
        <p:spPr>
          <a:xfrm>
            <a:off x="2535890" y="3039036"/>
            <a:ext cx="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0BEB5-1BB9-4A7B-8A13-6EB8939A40FF}"/>
              </a:ext>
            </a:extLst>
          </p:cNvPr>
          <p:cNvSpPr txBox="1"/>
          <p:nvPr/>
        </p:nvSpPr>
        <p:spPr>
          <a:xfrm>
            <a:off x="642097" y="4994231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F917B-B37A-4AAA-BFF2-F1834AFD5246}"/>
              </a:ext>
            </a:extLst>
          </p:cNvPr>
          <p:cNvSpPr txBox="1"/>
          <p:nvPr/>
        </p:nvSpPr>
        <p:spPr>
          <a:xfrm>
            <a:off x="3293409" y="4150659"/>
            <a:ext cx="234204" cy="38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3076" name="Picture 4" descr="Image result for circular arrow">
            <a:extLst>
              <a:ext uri="{FF2B5EF4-FFF2-40B4-BE49-F238E27FC236}">
                <a16:creationId xmlns:a16="http://schemas.microsoft.com/office/drawing/2014/main" id="{946E49B3-8F59-4A5D-95D6-502301D0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2722" y="3859307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D2AE815-D4D7-4F58-A1AF-10EDF9ACC09D}"/>
              </a:ext>
            </a:extLst>
          </p:cNvPr>
          <p:cNvSpPr/>
          <p:nvPr/>
        </p:nvSpPr>
        <p:spPr>
          <a:xfrm>
            <a:off x="5567080" y="3370730"/>
            <a:ext cx="2294965" cy="1725706"/>
          </a:xfrm>
          <a:custGeom>
            <a:avLst/>
            <a:gdLst>
              <a:gd name="connsiteX0" fmla="*/ 1703294 w 2178423"/>
              <a:gd name="connsiteY0" fmla="*/ 0 h 1725706"/>
              <a:gd name="connsiteX1" fmla="*/ 0 w 2178423"/>
              <a:gd name="connsiteY1" fmla="*/ 1725706 h 1725706"/>
              <a:gd name="connsiteX2" fmla="*/ 2178423 w 2178423"/>
              <a:gd name="connsiteY2" fmla="*/ 829235 h 1725706"/>
              <a:gd name="connsiteX3" fmla="*/ 1703294 w 2178423"/>
              <a:gd name="connsiteY3" fmla="*/ 0 h 1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23" h="1725706">
                <a:moveTo>
                  <a:pt x="1703294" y="0"/>
                </a:moveTo>
                <a:lnTo>
                  <a:pt x="0" y="1725706"/>
                </a:lnTo>
                <a:lnTo>
                  <a:pt x="2178423" y="829235"/>
                </a:lnTo>
                <a:lnTo>
                  <a:pt x="170329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250A2-74F5-4219-B484-5F582647003E}"/>
              </a:ext>
            </a:extLst>
          </p:cNvPr>
          <p:cNvSpPr txBox="1"/>
          <p:nvPr/>
        </p:nvSpPr>
        <p:spPr>
          <a:xfrm>
            <a:off x="7238997" y="4693025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C1F3BA-9013-4388-A155-32FF5C2ED769}"/>
              </a:ext>
            </a:extLst>
          </p:cNvPr>
          <p:cNvSpPr txBox="1"/>
          <p:nvPr/>
        </p:nvSpPr>
        <p:spPr>
          <a:xfrm>
            <a:off x="6109445" y="3516870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0624C-38A5-41AB-979E-2AB4E02C9E45}"/>
              </a:ext>
            </a:extLst>
          </p:cNvPr>
          <p:cNvSpPr txBox="1"/>
          <p:nvPr/>
        </p:nvSpPr>
        <p:spPr>
          <a:xfrm>
            <a:off x="7215464" y="3039036"/>
            <a:ext cx="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8B4B4-A59C-43F4-8A34-85BD7BDA9C20}"/>
              </a:ext>
            </a:extLst>
          </p:cNvPr>
          <p:cNvSpPr txBox="1"/>
          <p:nvPr/>
        </p:nvSpPr>
        <p:spPr>
          <a:xfrm>
            <a:off x="5321671" y="4994231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46EB3-2E56-4A8A-901A-573D2FDADF9A}"/>
              </a:ext>
            </a:extLst>
          </p:cNvPr>
          <p:cNvSpPr txBox="1"/>
          <p:nvPr/>
        </p:nvSpPr>
        <p:spPr>
          <a:xfrm>
            <a:off x="7972983" y="4150659"/>
            <a:ext cx="234204" cy="38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5" name="Picture 4" descr="Image result for circular arrow">
            <a:extLst>
              <a:ext uri="{FF2B5EF4-FFF2-40B4-BE49-F238E27FC236}">
                <a16:creationId xmlns:a16="http://schemas.microsoft.com/office/drawing/2014/main" id="{24B8F436-2C2F-47E5-8B11-0CD6ADD3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971" y="3826579"/>
            <a:ext cx="463927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64C0C-5844-4BCA-9733-6DE6B20378D7}"/>
              </a:ext>
            </a:extLst>
          </p:cNvPr>
          <p:cNvSpPr txBox="1"/>
          <p:nvPr/>
        </p:nvSpPr>
        <p:spPr>
          <a:xfrm>
            <a:off x="560293" y="5585013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꼭지점 순서가 </a:t>
            </a:r>
            <a:r>
              <a:rPr lang="ko-KR" altLang="en-US" dirty="0" err="1"/>
              <a:t>반시계</a:t>
            </a:r>
            <a:r>
              <a:rPr lang="ko-KR" altLang="en-US" dirty="0"/>
              <a:t> 방향으로 보이는 쪽이 앞</a:t>
            </a:r>
            <a:r>
              <a:rPr lang="en-US" altLang="ko-KR" dirty="0"/>
              <a:t>(</a:t>
            </a:r>
            <a:r>
              <a:rPr lang="ko-KR" altLang="en-US" dirty="0"/>
              <a:t>오른손 법칙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BC61A-A3E0-4563-978E-6115DE82BA5D}"/>
              </a:ext>
            </a:extLst>
          </p:cNvPr>
          <p:cNvSpPr txBox="1"/>
          <p:nvPr/>
        </p:nvSpPr>
        <p:spPr>
          <a:xfrm>
            <a:off x="5374337" y="5585012"/>
            <a:ext cx="317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꼭지점 순서가 시계 방향으로 보이는 쪽이 앞</a:t>
            </a:r>
            <a:r>
              <a:rPr lang="en-US" altLang="ko-KR" dirty="0"/>
              <a:t>(</a:t>
            </a:r>
            <a:r>
              <a:rPr lang="ko-KR" altLang="en-US" dirty="0"/>
              <a:t>왼손 법칙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A8E704-5B87-4695-9149-FE8A8D3775D6}"/>
              </a:ext>
            </a:extLst>
          </p:cNvPr>
          <p:cNvCxnSpPr/>
          <p:nvPr/>
        </p:nvCxnSpPr>
        <p:spPr>
          <a:xfrm flipH="1" flipV="1">
            <a:off x="1891551" y="3276601"/>
            <a:ext cx="632012" cy="775447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8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9AD75-5BFD-401A-BF80-060BA78C5940}"/>
              </a:ext>
            </a:extLst>
          </p:cNvPr>
          <p:cNvSpPr txBox="1"/>
          <p:nvPr/>
        </p:nvSpPr>
        <p:spPr>
          <a:xfrm>
            <a:off x="968188" y="676834"/>
            <a:ext cx="7203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그래픽카드는 삼각형을 그릴지 말지 어떻게 알까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_x141631000" descr="EMB00000c08037a">
            <a:extLst>
              <a:ext uri="{FF2B5EF4-FFF2-40B4-BE49-F238E27FC236}">
                <a16:creationId xmlns:a16="http://schemas.microsoft.com/office/drawing/2014/main" id="{BF8ACE82-27C8-440F-A395-768156C0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20" y="2555877"/>
            <a:ext cx="7792475" cy="317257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63104-E85B-4F01-89F8-E466560ED458}"/>
              </a:ext>
            </a:extLst>
          </p:cNvPr>
          <p:cNvSpPr txBox="1"/>
          <p:nvPr/>
        </p:nvSpPr>
        <p:spPr>
          <a:xfrm>
            <a:off x="649939" y="6055657"/>
            <a:ext cx="78396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카메라 촬영 방향 벡터와 삼각형의 법선 벡터의 방향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661</Words>
  <Application>Microsoft Office PowerPoint</Application>
  <PresentationFormat>화면 슬라이드 쇼(4:3)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hjkim</dc:creator>
  <cp:lastModifiedBy>hjkim</cp:lastModifiedBy>
  <cp:revision>128</cp:revision>
  <dcterms:created xsi:type="dcterms:W3CDTF">2017-06-26T10:47:10Z</dcterms:created>
  <dcterms:modified xsi:type="dcterms:W3CDTF">2017-06-27T01:19:01Z</dcterms:modified>
</cp:coreProperties>
</file>