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3" r:id="rId2"/>
    <p:sldId id="316" r:id="rId3"/>
    <p:sldId id="472" r:id="rId4"/>
    <p:sldId id="481" r:id="rId5"/>
    <p:sldId id="482" r:id="rId6"/>
    <p:sldId id="483" r:id="rId7"/>
    <p:sldId id="484" r:id="rId8"/>
    <p:sldId id="380" r:id="rId9"/>
    <p:sldId id="448" r:id="rId10"/>
    <p:sldId id="485" r:id="rId11"/>
    <p:sldId id="447" r:id="rId12"/>
    <p:sldId id="486" r:id="rId13"/>
    <p:sldId id="487" r:id="rId14"/>
    <p:sldId id="381" r:id="rId15"/>
    <p:sldId id="478" r:id="rId16"/>
    <p:sldId id="480" r:id="rId17"/>
    <p:sldId id="488" r:id="rId18"/>
    <p:sldId id="489" r:id="rId19"/>
    <p:sldId id="343" r:id="rId20"/>
  </p:sldIdLst>
  <p:sldSz cx="9906000" cy="6858000" type="A4"/>
  <p:notesSz cx="6864350" cy="999648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4">
          <p15:clr>
            <a:srgbClr val="A4A3A4"/>
          </p15:clr>
        </p15:guide>
        <p15:guide id="2" orient="horz" pos="370">
          <p15:clr>
            <a:srgbClr val="A4A3A4"/>
          </p15:clr>
        </p15:guide>
        <p15:guide id="3" orient="horz" pos="621">
          <p15:clr>
            <a:srgbClr val="A4A3A4"/>
          </p15:clr>
        </p15:guide>
        <p15:guide id="4" orient="horz" pos="1547">
          <p15:clr>
            <a:srgbClr val="A4A3A4"/>
          </p15:clr>
        </p15:guide>
        <p15:guide id="5" orient="horz" pos="1344">
          <p15:clr>
            <a:srgbClr val="A4A3A4"/>
          </p15:clr>
        </p15:guide>
        <p15:guide id="6" orient="horz" pos="919">
          <p15:clr>
            <a:srgbClr val="A4A3A4"/>
          </p15:clr>
        </p15:guide>
        <p15:guide id="7" orient="horz" pos="715">
          <p15:clr>
            <a:srgbClr val="A4A3A4"/>
          </p15:clr>
        </p15:guide>
        <p15:guide id="8" pos="237">
          <p15:clr>
            <a:srgbClr val="A4A3A4"/>
          </p15:clr>
        </p15:guide>
        <p15:guide id="9" pos="6003">
          <p15:clr>
            <a:srgbClr val="A4A3A4"/>
          </p15:clr>
        </p15:guide>
        <p15:guide id="10" pos="3120">
          <p15:clr>
            <a:srgbClr val="A4A3A4"/>
          </p15:clr>
        </p15:guide>
        <p15:guide id="11" pos="335">
          <p15:clr>
            <a:srgbClr val="A4A3A4"/>
          </p15:clr>
        </p15:guide>
        <p15:guide id="12" pos="5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EBF"/>
    <a:srgbClr val="808080"/>
    <a:srgbClr val="F5F5F5"/>
    <a:srgbClr val="339933"/>
    <a:srgbClr val="0066CC"/>
    <a:srgbClr val="003366"/>
    <a:srgbClr val="006666"/>
    <a:srgbClr val="EAEAEA"/>
    <a:srgbClr val="B2B2B2"/>
    <a:srgbClr val="106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0" autoAdjust="0"/>
    <p:restoredTop sz="94631" autoAdjust="0"/>
  </p:normalViewPr>
  <p:slideViewPr>
    <p:cSldViewPr>
      <p:cViewPr varScale="1">
        <p:scale>
          <a:sx n="83" d="100"/>
          <a:sy n="83" d="100"/>
        </p:scale>
        <p:origin x="1435" y="72"/>
      </p:cViewPr>
      <p:guideLst>
        <p:guide orient="horz" pos="4154"/>
        <p:guide orient="horz" pos="370"/>
        <p:guide orient="horz" pos="621"/>
        <p:guide orient="horz" pos="1547"/>
        <p:guide orient="horz" pos="1344"/>
        <p:guide orient="horz" pos="919"/>
        <p:guide orient="horz" pos="715"/>
        <p:guide pos="237"/>
        <p:guide pos="6003"/>
        <p:guide pos="3120"/>
        <p:guide pos="335"/>
        <p:guide pos="5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54" y="-84"/>
      </p:cViewPr>
      <p:guideLst>
        <p:guide orient="horz" pos="3149"/>
        <p:guide pos="216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4BDD1-9BE2-8B4D-8466-E792F98001F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2215C04-4A53-CB48-89D5-0964B9237B88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/>
            <a:t>공간정보</a:t>
          </a:r>
          <a:br>
            <a:rPr lang="en-US" altLang="ko-KR" dirty="0"/>
          </a:br>
          <a:r>
            <a:rPr lang="ko-KR" altLang="en-US" dirty="0"/>
            <a:t>생산</a:t>
          </a:r>
        </a:p>
      </dgm:t>
    </dgm:pt>
    <dgm:pt modelId="{9D50AFB6-FFC3-634D-A78B-A5D0E24E1677}" type="parTrans" cxnId="{3940994A-8478-494D-A4C4-6BD4F6EA19C5}">
      <dgm:prSet/>
      <dgm:spPr/>
      <dgm:t>
        <a:bodyPr/>
        <a:lstStyle/>
        <a:p>
          <a:pPr latinLnBrk="1"/>
          <a:endParaRPr lang="ko-KR" altLang="en-US"/>
        </a:p>
      </dgm:t>
    </dgm:pt>
    <dgm:pt modelId="{7B304B63-7DEC-0D43-9CFE-CED588410537}" type="sibTrans" cxnId="{3940994A-8478-494D-A4C4-6BD4F6EA19C5}">
      <dgm:prSet/>
      <dgm:spPr>
        <a:gradFill rotWithShape="0">
          <a:gsLst>
            <a:gs pos="0">
              <a:srgbClr val="1063AD"/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endParaRPr lang="ko-KR" altLang="en-US"/>
        </a:p>
      </dgm:t>
    </dgm:pt>
    <dgm:pt modelId="{07F8D311-2983-5744-A251-4C3ECB94D2B4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/>
            <a:t>공간정보 </a:t>
          </a:r>
          <a:br>
            <a:rPr lang="en-US" altLang="ko-KR" dirty="0"/>
          </a:br>
          <a:r>
            <a:rPr lang="ko-KR" altLang="en-US" dirty="0"/>
            <a:t>관리</a:t>
          </a:r>
        </a:p>
      </dgm:t>
    </dgm:pt>
    <dgm:pt modelId="{EC565CB9-115E-D449-91E8-4835814BF605}" type="parTrans" cxnId="{166EE85B-7EA6-4442-9D97-71FBA448EE6E}">
      <dgm:prSet/>
      <dgm:spPr/>
      <dgm:t>
        <a:bodyPr/>
        <a:lstStyle/>
        <a:p>
          <a:pPr latinLnBrk="1"/>
          <a:endParaRPr lang="ko-KR" altLang="en-US"/>
        </a:p>
      </dgm:t>
    </dgm:pt>
    <dgm:pt modelId="{74FFAB81-7212-F540-8FF6-E5FB87640ACB}" type="sibTrans" cxnId="{166EE85B-7EA6-4442-9D97-71FBA448EE6E}">
      <dgm:prSet/>
      <dgm:spPr>
        <a:gradFill rotWithShape="0">
          <a:gsLst>
            <a:gs pos="0">
              <a:srgbClr val="1063AD"/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endParaRPr lang="ko-KR" altLang="en-US"/>
        </a:p>
      </dgm:t>
    </dgm:pt>
    <dgm:pt modelId="{5C647833-9AF3-1B49-9C53-F5E259A472FC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/>
            <a:t>공간정보</a:t>
          </a:r>
          <a:br>
            <a:rPr lang="en-US" altLang="ko-KR" dirty="0"/>
          </a:br>
          <a:r>
            <a:rPr lang="ko-KR" altLang="en-US" dirty="0"/>
            <a:t>제공</a:t>
          </a:r>
        </a:p>
      </dgm:t>
    </dgm:pt>
    <dgm:pt modelId="{A6806533-EDD0-C24C-A049-E95577DE8916}" type="parTrans" cxnId="{45BC3B94-E78A-F444-85BF-4BB160AB6F03}">
      <dgm:prSet/>
      <dgm:spPr/>
      <dgm:t>
        <a:bodyPr/>
        <a:lstStyle/>
        <a:p>
          <a:pPr latinLnBrk="1"/>
          <a:endParaRPr lang="ko-KR" altLang="en-US"/>
        </a:p>
      </dgm:t>
    </dgm:pt>
    <dgm:pt modelId="{35D738AE-ADFB-1343-ADC3-8F2440256B7E}" type="sibTrans" cxnId="{45BC3B94-E78A-F444-85BF-4BB160AB6F03}">
      <dgm:prSet/>
      <dgm:spPr/>
      <dgm:t>
        <a:bodyPr/>
        <a:lstStyle/>
        <a:p>
          <a:pPr latinLnBrk="1"/>
          <a:endParaRPr lang="ko-KR" altLang="en-US"/>
        </a:p>
      </dgm:t>
    </dgm:pt>
    <dgm:pt modelId="{40EE0FBF-11D9-9040-8313-B0A5C69FE527}" type="pres">
      <dgm:prSet presAssocID="{F024BDD1-9BE2-8B4D-8466-E792F98001FB}" presName="Name0" presStyleCnt="0">
        <dgm:presLayoutVars>
          <dgm:dir/>
          <dgm:resizeHandles val="exact"/>
        </dgm:presLayoutVars>
      </dgm:prSet>
      <dgm:spPr/>
    </dgm:pt>
    <dgm:pt modelId="{50020AFA-1063-EB43-AF6D-836298E23E16}" type="pres">
      <dgm:prSet presAssocID="{02215C04-4A53-CB48-89D5-0964B9237B88}" presName="node" presStyleLbl="node1" presStyleIdx="0" presStyleCnt="3">
        <dgm:presLayoutVars>
          <dgm:bulletEnabled val="1"/>
        </dgm:presLayoutVars>
      </dgm:prSet>
      <dgm:spPr/>
    </dgm:pt>
    <dgm:pt modelId="{032A88C3-0CC2-BA4A-92C3-0A7371A5B8F2}" type="pres">
      <dgm:prSet presAssocID="{7B304B63-7DEC-0D43-9CFE-CED588410537}" presName="sibTrans" presStyleLbl="sibTrans2D1" presStyleIdx="0" presStyleCnt="2"/>
      <dgm:spPr/>
    </dgm:pt>
    <dgm:pt modelId="{9998E7F9-2AEA-4948-AAE0-1DEA7644985C}" type="pres">
      <dgm:prSet presAssocID="{7B304B63-7DEC-0D43-9CFE-CED588410537}" presName="connectorText" presStyleLbl="sibTrans2D1" presStyleIdx="0" presStyleCnt="2"/>
      <dgm:spPr/>
    </dgm:pt>
    <dgm:pt modelId="{A3D2AF62-A256-3C46-B1C3-50ECF3B0CE5B}" type="pres">
      <dgm:prSet presAssocID="{07F8D311-2983-5744-A251-4C3ECB94D2B4}" presName="node" presStyleLbl="node1" presStyleIdx="1" presStyleCnt="3">
        <dgm:presLayoutVars>
          <dgm:bulletEnabled val="1"/>
        </dgm:presLayoutVars>
      </dgm:prSet>
      <dgm:spPr/>
    </dgm:pt>
    <dgm:pt modelId="{902F2938-56EC-BE47-A1B9-A72C5C8B1311}" type="pres">
      <dgm:prSet presAssocID="{74FFAB81-7212-F540-8FF6-E5FB87640ACB}" presName="sibTrans" presStyleLbl="sibTrans2D1" presStyleIdx="1" presStyleCnt="2"/>
      <dgm:spPr/>
    </dgm:pt>
    <dgm:pt modelId="{0D194CF9-9D1A-214A-8126-896C1FAE6502}" type="pres">
      <dgm:prSet presAssocID="{74FFAB81-7212-F540-8FF6-E5FB87640ACB}" presName="connectorText" presStyleLbl="sibTrans2D1" presStyleIdx="1" presStyleCnt="2"/>
      <dgm:spPr/>
    </dgm:pt>
    <dgm:pt modelId="{0AE326CB-0CEB-9249-9E3C-9601D8B81423}" type="pres">
      <dgm:prSet presAssocID="{5C647833-9AF3-1B49-9C53-F5E259A472FC}" presName="node" presStyleLbl="node1" presStyleIdx="2" presStyleCnt="3">
        <dgm:presLayoutVars>
          <dgm:bulletEnabled val="1"/>
        </dgm:presLayoutVars>
      </dgm:prSet>
      <dgm:spPr/>
    </dgm:pt>
  </dgm:ptLst>
  <dgm:cxnLst>
    <dgm:cxn modelId="{F2412C2F-F4D4-2B43-9FEC-B0DE817F29C2}" type="presOf" srcId="{7B304B63-7DEC-0D43-9CFE-CED588410537}" destId="{9998E7F9-2AEA-4948-AAE0-1DEA7644985C}" srcOrd="1" destOrd="0" presId="urn:microsoft.com/office/officeart/2005/8/layout/process1"/>
    <dgm:cxn modelId="{3A15BCFC-F1EF-4E48-B27D-804B40F6AC63}" type="presOf" srcId="{7B304B63-7DEC-0D43-9CFE-CED588410537}" destId="{032A88C3-0CC2-BA4A-92C3-0A7371A5B8F2}" srcOrd="0" destOrd="0" presId="urn:microsoft.com/office/officeart/2005/8/layout/process1"/>
    <dgm:cxn modelId="{45BC3B94-E78A-F444-85BF-4BB160AB6F03}" srcId="{F024BDD1-9BE2-8B4D-8466-E792F98001FB}" destId="{5C647833-9AF3-1B49-9C53-F5E259A472FC}" srcOrd="2" destOrd="0" parTransId="{A6806533-EDD0-C24C-A049-E95577DE8916}" sibTransId="{35D738AE-ADFB-1343-ADC3-8F2440256B7E}"/>
    <dgm:cxn modelId="{77F1C309-23E1-7241-A047-9D7999201923}" type="presOf" srcId="{F024BDD1-9BE2-8B4D-8466-E792F98001FB}" destId="{40EE0FBF-11D9-9040-8313-B0A5C69FE527}" srcOrd="0" destOrd="0" presId="urn:microsoft.com/office/officeart/2005/8/layout/process1"/>
    <dgm:cxn modelId="{6D647377-E56A-6C4F-8CBF-73B4767E798E}" type="presOf" srcId="{74FFAB81-7212-F540-8FF6-E5FB87640ACB}" destId="{0D194CF9-9D1A-214A-8126-896C1FAE6502}" srcOrd="1" destOrd="0" presId="urn:microsoft.com/office/officeart/2005/8/layout/process1"/>
    <dgm:cxn modelId="{166EE85B-7EA6-4442-9D97-71FBA448EE6E}" srcId="{F024BDD1-9BE2-8B4D-8466-E792F98001FB}" destId="{07F8D311-2983-5744-A251-4C3ECB94D2B4}" srcOrd="1" destOrd="0" parTransId="{EC565CB9-115E-D449-91E8-4835814BF605}" sibTransId="{74FFAB81-7212-F540-8FF6-E5FB87640ACB}"/>
    <dgm:cxn modelId="{6F5AB4E0-4DC4-A44A-A834-7B292B07F1CA}" type="presOf" srcId="{07F8D311-2983-5744-A251-4C3ECB94D2B4}" destId="{A3D2AF62-A256-3C46-B1C3-50ECF3B0CE5B}" srcOrd="0" destOrd="0" presId="urn:microsoft.com/office/officeart/2005/8/layout/process1"/>
    <dgm:cxn modelId="{1CA8F2C1-6829-064E-B91D-9566BBCC7391}" type="presOf" srcId="{5C647833-9AF3-1B49-9C53-F5E259A472FC}" destId="{0AE326CB-0CEB-9249-9E3C-9601D8B81423}" srcOrd="0" destOrd="0" presId="urn:microsoft.com/office/officeart/2005/8/layout/process1"/>
    <dgm:cxn modelId="{B52983CE-1BD5-C64D-848E-033E81F55C21}" type="presOf" srcId="{02215C04-4A53-CB48-89D5-0964B9237B88}" destId="{50020AFA-1063-EB43-AF6D-836298E23E16}" srcOrd="0" destOrd="0" presId="urn:microsoft.com/office/officeart/2005/8/layout/process1"/>
    <dgm:cxn modelId="{3940994A-8478-494D-A4C4-6BD4F6EA19C5}" srcId="{F024BDD1-9BE2-8B4D-8466-E792F98001FB}" destId="{02215C04-4A53-CB48-89D5-0964B9237B88}" srcOrd="0" destOrd="0" parTransId="{9D50AFB6-FFC3-634D-A78B-A5D0E24E1677}" sibTransId="{7B304B63-7DEC-0D43-9CFE-CED588410537}"/>
    <dgm:cxn modelId="{69B6E0D7-4CF0-C04D-9B72-7792A98A6DDA}" type="presOf" srcId="{74FFAB81-7212-F540-8FF6-E5FB87640ACB}" destId="{902F2938-56EC-BE47-A1B9-A72C5C8B1311}" srcOrd="0" destOrd="0" presId="urn:microsoft.com/office/officeart/2005/8/layout/process1"/>
    <dgm:cxn modelId="{6FDBC8CE-8BAF-4C44-8A2F-E5F564B41416}" type="presParOf" srcId="{40EE0FBF-11D9-9040-8313-B0A5C69FE527}" destId="{50020AFA-1063-EB43-AF6D-836298E23E16}" srcOrd="0" destOrd="0" presId="urn:microsoft.com/office/officeart/2005/8/layout/process1"/>
    <dgm:cxn modelId="{83CE4344-CF7E-B044-A8D6-4FB84F1A525C}" type="presParOf" srcId="{40EE0FBF-11D9-9040-8313-B0A5C69FE527}" destId="{032A88C3-0CC2-BA4A-92C3-0A7371A5B8F2}" srcOrd="1" destOrd="0" presId="urn:microsoft.com/office/officeart/2005/8/layout/process1"/>
    <dgm:cxn modelId="{409096A7-790C-1C47-BBED-335DBEEB3A88}" type="presParOf" srcId="{032A88C3-0CC2-BA4A-92C3-0A7371A5B8F2}" destId="{9998E7F9-2AEA-4948-AAE0-1DEA7644985C}" srcOrd="0" destOrd="0" presId="urn:microsoft.com/office/officeart/2005/8/layout/process1"/>
    <dgm:cxn modelId="{128049EF-B5EB-5648-AA9D-BEC0B10F528C}" type="presParOf" srcId="{40EE0FBF-11D9-9040-8313-B0A5C69FE527}" destId="{A3D2AF62-A256-3C46-B1C3-50ECF3B0CE5B}" srcOrd="2" destOrd="0" presId="urn:microsoft.com/office/officeart/2005/8/layout/process1"/>
    <dgm:cxn modelId="{24F2C99C-8238-EC40-8CD6-1262D7E8E412}" type="presParOf" srcId="{40EE0FBF-11D9-9040-8313-B0A5C69FE527}" destId="{902F2938-56EC-BE47-A1B9-A72C5C8B1311}" srcOrd="3" destOrd="0" presId="urn:microsoft.com/office/officeart/2005/8/layout/process1"/>
    <dgm:cxn modelId="{DB38C68B-0371-BF41-87F0-B9083C86BD71}" type="presParOf" srcId="{902F2938-56EC-BE47-A1B9-A72C5C8B1311}" destId="{0D194CF9-9D1A-214A-8126-896C1FAE6502}" srcOrd="0" destOrd="0" presId="urn:microsoft.com/office/officeart/2005/8/layout/process1"/>
    <dgm:cxn modelId="{8B057BF4-1FA8-4343-8EF6-9CAF1FEA6D8E}" type="presParOf" srcId="{40EE0FBF-11D9-9040-8313-B0A5C69FE527}" destId="{0AE326CB-0CEB-9249-9E3C-9601D8B814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0AFA-1063-EB43-AF6D-836298E23E16}">
      <dsp:nvSpPr>
        <dsp:cNvPr id="0" name=""/>
        <dsp:cNvSpPr/>
      </dsp:nvSpPr>
      <dsp:spPr>
        <a:xfrm>
          <a:off x="5804" y="1680881"/>
          <a:ext cx="1734839" cy="104090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공간정보</a:t>
          </a:r>
          <a:br>
            <a:rPr lang="en-US" altLang="ko-KR" sz="2600" kern="1200" dirty="0"/>
          </a:br>
          <a:r>
            <a:rPr lang="ko-KR" altLang="en-US" sz="2600" kern="1200" dirty="0"/>
            <a:t>생산</a:t>
          </a:r>
        </a:p>
      </dsp:txBody>
      <dsp:txXfrm>
        <a:off x="36291" y="1711368"/>
        <a:ext cx="1673865" cy="979929"/>
      </dsp:txXfrm>
    </dsp:sp>
    <dsp:sp modelId="{032A88C3-0CC2-BA4A-92C3-0A7371A5B8F2}">
      <dsp:nvSpPr>
        <dsp:cNvPr id="0" name=""/>
        <dsp:cNvSpPr/>
      </dsp:nvSpPr>
      <dsp:spPr>
        <a:xfrm>
          <a:off x="1914128" y="1986213"/>
          <a:ext cx="367786" cy="430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1063AD"/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1914128" y="2072261"/>
        <a:ext cx="257450" cy="258144"/>
      </dsp:txXfrm>
    </dsp:sp>
    <dsp:sp modelId="{A3D2AF62-A256-3C46-B1C3-50ECF3B0CE5B}">
      <dsp:nvSpPr>
        <dsp:cNvPr id="0" name=""/>
        <dsp:cNvSpPr/>
      </dsp:nvSpPr>
      <dsp:spPr>
        <a:xfrm>
          <a:off x="2434580" y="1680881"/>
          <a:ext cx="1734839" cy="104090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공간정보 </a:t>
          </a:r>
          <a:br>
            <a:rPr lang="en-US" altLang="ko-KR" sz="2600" kern="1200" dirty="0"/>
          </a:br>
          <a:r>
            <a:rPr lang="ko-KR" altLang="en-US" sz="2600" kern="1200" dirty="0"/>
            <a:t>관리</a:t>
          </a:r>
        </a:p>
      </dsp:txBody>
      <dsp:txXfrm>
        <a:off x="2465067" y="1711368"/>
        <a:ext cx="1673865" cy="979929"/>
      </dsp:txXfrm>
    </dsp:sp>
    <dsp:sp modelId="{902F2938-56EC-BE47-A1B9-A72C5C8B1311}">
      <dsp:nvSpPr>
        <dsp:cNvPr id="0" name=""/>
        <dsp:cNvSpPr/>
      </dsp:nvSpPr>
      <dsp:spPr>
        <a:xfrm>
          <a:off x="4342903" y="1986213"/>
          <a:ext cx="367786" cy="430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1063AD"/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4342903" y="2072261"/>
        <a:ext cx="257450" cy="258144"/>
      </dsp:txXfrm>
    </dsp:sp>
    <dsp:sp modelId="{0AE326CB-0CEB-9249-9E3C-9601D8B81423}">
      <dsp:nvSpPr>
        <dsp:cNvPr id="0" name=""/>
        <dsp:cNvSpPr/>
      </dsp:nvSpPr>
      <dsp:spPr>
        <a:xfrm>
          <a:off x="4863355" y="1680881"/>
          <a:ext cx="1734839" cy="104090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공간정보</a:t>
          </a:r>
          <a:br>
            <a:rPr lang="en-US" altLang="ko-KR" sz="2600" kern="1200" dirty="0"/>
          </a:br>
          <a:r>
            <a:rPr lang="ko-KR" altLang="en-US" sz="2600" kern="1200" dirty="0"/>
            <a:t>제공</a:t>
          </a:r>
        </a:p>
      </dsp:txBody>
      <dsp:txXfrm>
        <a:off x="4893842" y="1711368"/>
        <a:ext cx="1673865" cy="979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8210" y="0"/>
            <a:ext cx="2974552" cy="49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5189"/>
            <a:ext cx="2974552" cy="49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8210" y="9495189"/>
            <a:ext cx="2974552" cy="49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99977CE-390C-4A03-AF85-57869593CA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0169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210" y="0"/>
            <a:ext cx="2974552" cy="49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50888"/>
            <a:ext cx="5413375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35" y="4747595"/>
            <a:ext cx="5491480" cy="449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5189"/>
            <a:ext cx="2974552" cy="49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210" y="9495189"/>
            <a:ext cx="2974552" cy="49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F7A6A5A-977C-4155-99FE-B1EAE65CD4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981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29938"/>
            <a:ext cx="8420100" cy="14705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2662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2219" y="4800600"/>
            <a:ext cx="5943600" cy="56710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2219" y="613263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2219" y="5367704"/>
            <a:ext cx="5943600" cy="80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677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760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365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760"/>
            <a:ext cx="2228850" cy="5851281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760"/>
            <a:ext cx="6466417" cy="58512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8775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00" y="656692"/>
            <a:ext cx="9165513" cy="588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500" y="224644"/>
            <a:ext cx="828092" cy="3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5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3"/>
          <p:cNvCxnSpPr>
            <a:cxnSpLocks noChangeShapeType="1"/>
          </p:cNvCxnSpPr>
          <p:nvPr userDrawn="1"/>
        </p:nvCxnSpPr>
        <p:spPr bwMode="auto">
          <a:xfrm>
            <a:off x="469900" y="6545263"/>
            <a:ext cx="9018588" cy="1587"/>
          </a:xfrm>
          <a:prstGeom prst="line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8958" y="361908"/>
            <a:ext cx="6698108" cy="438156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311246"/>
            <a:ext cx="8915400" cy="5075307"/>
          </a:xfrm>
          <a:prstGeom prst="rect">
            <a:avLst/>
          </a:prstGeom>
        </p:spPr>
        <p:txBody>
          <a:bodyPr/>
          <a:lstStyle>
            <a:lvl1pPr>
              <a:defRPr sz="13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100" b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000" b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 b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14" y="6592942"/>
            <a:ext cx="668052" cy="242928"/>
          </a:xfrm>
          <a:prstGeom prst="rect">
            <a:avLst/>
          </a:prstGeom>
        </p:spPr>
      </p:pic>
      <p:sp>
        <p:nvSpPr>
          <p:cNvPr id="4" name="타원 3"/>
          <p:cNvSpPr/>
          <p:nvPr userDrawn="1"/>
        </p:nvSpPr>
        <p:spPr bwMode="auto">
          <a:xfrm>
            <a:off x="88084" y="98717"/>
            <a:ext cx="747634" cy="74763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텍스트 개체 틀 3"/>
          <p:cNvSpPr txBox="1">
            <a:spLocks/>
          </p:cNvSpPr>
          <p:nvPr userDrawn="1"/>
        </p:nvSpPr>
        <p:spPr bwMode="auto">
          <a:xfrm>
            <a:off x="377677" y="6552428"/>
            <a:ext cx="3410917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0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공간정보 대량맞춤화 정보지원체계 연구 용역</a:t>
            </a:r>
          </a:p>
        </p:txBody>
      </p:sp>
    </p:spTree>
    <p:extLst>
      <p:ext uri="{BB962C8B-B14F-4D97-AF65-F5344CB8AC3E}">
        <p14:creationId xmlns:p14="http://schemas.microsoft.com/office/powerpoint/2010/main" val="235388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5497" y="83833"/>
            <a:ext cx="5537806" cy="247244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  <a:latin typeface="가는둥근제목체" pitchFamily="18" charset="-127"/>
                <a:ea typeface="가는둥근제목체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597839"/>
            <a:ext cx="8915400" cy="55282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1961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933" y="4407146"/>
            <a:ext cx="8420100" cy="1361709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1933" y="2906959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359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760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47633" cy="45258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3067" y="1600201"/>
            <a:ext cx="4347633" cy="45258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535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760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358"/>
            <a:ext cx="4377444" cy="6396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997"/>
            <a:ext cx="4377444" cy="395104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3260" y="1535358"/>
            <a:ext cx="4377442" cy="6396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3260" y="2174997"/>
            <a:ext cx="4377442" cy="395104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948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760"/>
            <a:ext cx="99060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9434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 bwMode="auto">
          <a:xfrm>
            <a:off x="4071938" y="69850"/>
            <a:ext cx="5522912" cy="32067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모서리가 둥근 직사각형 2"/>
          <p:cNvSpPr/>
          <p:nvPr userDrawn="1"/>
        </p:nvSpPr>
        <p:spPr bwMode="auto">
          <a:xfrm>
            <a:off x="311150" y="66675"/>
            <a:ext cx="5854700" cy="3286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137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2563"/>
            <a:ext cx="3258433" cy="116278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2563"/>
            <a:ext cx="5537728" cy="58534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344"/>
            <a:ext cx="3258433" cy="469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8973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3"/>
          <p:cNvSpPr>
            <a:spLocks noChangeArrowheads="1"/>
          </p:cNvSpPr>
          <p:nvPr userDrawn="1"/>
        </p:nvSpPr>
        <p:spPr bwMode="auto">
          <a:xfrm>
            <a:off x="4937125" y="6645275"/>
            <a:ext cx="1619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fld id="{E135D49C-52B6-4BF0-B4FD-06783A3B0460}" type="slidenum"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0" hangingPunct="1"/>
              <a:t>‹#›</a:t>
            </a:fld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3175" y="3465"/>
            <a:ext cx="9906000" cy="893531"/>
          </a:xfrm>
          <a:prstGeom prst="rect">
            <a:avLst/>
          </a:prstGeom>
          <a:gradFill>
            <a:gsLst>
              <a:gs pos="0">
                <a:srgbClr val="0055A6"/>
              </a:gs>
              <a:gs pos="69000">
                <a:srgbClr val="72B4D4"/>
              </a:gs>
              <a:gs pos="88000">
                <a:srgbClr val="D6E7EE"/>
              </a:gs>
              <a:gs pos="100000">
                <a:srgbClr val="F5F5F5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59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60" r:id="rId8"/>
    <p:sldLayoutId id="2147484344" r:id="rId9"/>
    <p:sldLayoutId id="2147484345" r:id="rId10"/>
    <p:sldLayoutId id="2147484346" r:id="rId11"/>
    <p:sldLayoutId id="2147484347" r:id="rId12"/>
    <p:sldLayoutId id="2147484361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135" y="91262"/>
            <a:ext cx="9900000" cy="675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3538539"/>
            <a:ext cx="9901346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2016. 4. 25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476" y="2116934"/>
            <a:ext cx="9433048" cy="772006"/>
          </a:xfrm>
          <a:prstGeom prst="rect">
            <a:avLst/>
          </a:prstGeom>
          <a:noFill/>
          <a:effectLst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fontAlgn="auto">
              <a:lnSpc>
                <a:spcPts val="5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500" b="1" spc="-15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TF </a:t>
            </a:r>
            <a:r>
              <a:rPr kumimoji="0" lang="ko-KR" altLang="en-US" sz="5500" b="1" spc="-15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논의 자료</a:t>
            </a:r>
            <a:endParaRPr kumimoji="0" lang="en-US" altLang="ko-KR" sz="5500" b="1" spc="-15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481" y="1496066"/>
            <a:ext cx="9901346" cy="400110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공간정보 대량맞춤화 정보지원체계 연구 용역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88" y="477838"/>
            <a:ext cx="1265448" cy="4601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8" y="237258"/>
            <a:ext cx="2400300" cy="67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06" y="242025"/>
            <a:ext cx="1194920" cy="4328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8958" y="361908"/>
            <a:ext cx="8492574" cy="438156"/>
          </a:xfrm>
        </p:spPr>
        <p:txBody>
          <a:bodyPr/>
          <a:lstStyle/>
          <a:p>
            <a:r>
              <a:rPr lang="ko-KR" altLang="en-US" dirty="0"/>
              <a:t>변동 및 공지사항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06" y="2068420"/>
            <a:ext cx="5652628" cy="4282719"/>
          </a:xfrm>
          <a:prstGeom prst="rect">
            <a:avLst/>
          </a:prstGeom>
        </p:spPr>
      </p:pic>
      <p:sp>
        <p:nvSpPr>
          <p:cNvPr id="4" name="Text Box 154"/>
          <p:cNvSpPr txBox="1">
            <a:spLocks noChangeArrowheads="1"/>
          </p:cNvSpPr>
          <p:nvPr/>
        </p:nvSpPr>
        <p:spPr bwMode="auto">
          <a:xfrm>
            <a:off x="907194" y="985121"/>
            <a:ext cx="8558894" cy="9633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300"/>
              </a:spcBef>
              <a:buSzPct val="80000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사용자 및 과거에 공간정보 주문 이력이 없는 경우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변화정보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 페이지의 표출은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선택사항임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buSzPct val="80000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 사용자 로그인 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과거에 공간정보 주문 이력을 보유한 사용자에게만 제공함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buSzPct val="80000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과거에 주문한 공간정보의 변동사항에 따라 동일한 공간정보를 용이하게 주문하기 위함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227" descr="체크"/>
          <p:cNvPicPr>
            <a:picLocks noChangeAspect="1" noChangeArrowheads="1"/>
          </p:cNvPicPr>
          <p:nvPr/>
        </p:nvPicPr>
        <p:blipFill>
          <a:blip r:embed="rId3" cstate="print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1052756"/>
            <a:ext cx="181188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7" descr="체크"/>
          <p:cNvPicPr>
            <a:picLocks noChangeAspect="1" noChangeArrowheads="1"/>
          </p:cNvPicPr>
          <p:nvPr/>
        </p:nvPicPr>
        <p:blipFill>
          <a:blip r:embed="rId3" cstate="print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5" y="1376792"/>
            <a:ext cx="181188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7" descr="체크"/>
          <p:cNvPicPr>
            <a:picLocks noChangeAspect="1" noChangeArrowheads="1"/>
          </p:cNvPicPr>
          <p:nvPr/>
        </p:nvPicPr>
        <p:blipFill>
          <a:blip r:embed="rId3" cstate="print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5" y="1700828"/>
            <a:ext cx="181188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0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8958" y="361908"/>
            <a:ext cx="8492574" cy="438156"/>
          </a:xfrm>
        </p:spPr>
        <p:txBody>
          <a:bodyPr/>
          <a:lstStyle/>
          <a:p>
            <a:r>
              <a:rPr lang="ko-KR" altLang="en-US" dirty="0"/>
              <a:t>검색 및 자료 선택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00808"/>
            <a:ext cx="4793759" cy="3631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2528900"/>
            <a:ext cx="4896544" cy="3920286"/>
          </a:xfrm>
          <a:prstGeom prst="rect">
            <a:avLst/>
          </a:prstGeom>
        </p:spPr>
      </p:pic>
      <p:sp>
        <p:nvSpPr>
          <p:cNvPr id="11" name="Text Box 154"/>
          <p:cNvSpPr txBox="1">
            <a:spLocks noChangeArrowheads="1"/>
          </p:cNvSpPr>
          <p:nvPr/>
        </p:nvSpPr>
        <p:spPr bwMode="auto">
          <a:xfrm>
            <a:off x="894606" y="997961"/>
            <a:ext cx="8558894" cy="6294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300"/>
              </a:spcBef>
              <a:buSzPct val="80000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 또는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지명 검색 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지역의 기본공간정보의 기본 레이어 및 세부 하위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레이어별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 수행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buSzPct val="80000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시점 및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자료형식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Picture 227" descr="체크"/>
          <p:cNvPicPr>
            <a:picLocks noChangeAspect="1" noChangeArrowheads="1"/>
          </p:cNvPicPr>
          <p:nvPr/>
        </p:nvPicPr>
        <p:blipFill>
          <a:blip r:embed="rId4" cstate="print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1052756"/>
            <a:ext cx="181188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27" descr="체크"/>
          <p:cNvPicPr>
            <a:picLocks noChangeAspect="1" noChangeArrowheads="1"/>
          </p:cNvPicPr>
          <p:nvPr/>
        </p:nvPicPr>
        <p:blipFill>
          <a:blip r:embed="rId4" cstate="print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5" y="1376792"/>
            <a:ext cx="181188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98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8958" y="361908"/>
            <a:ext cx="8492574" cy="438156"/>
          </a:xfrm>
        </p:spPr>
        <p:txBody>
          <a:bodyPr/>
          <a:lstStyle/>
          <a:p>
            <a:r>
              <a:rPr lang="ko-KR" altLang="en-US" dirty="0"/>
              <a:t>확인 및 자료요청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87" y="1812950"/>
            <a:ext cx="5469592" cy="4320480"/>
          </a:xfrm>
          <a:prstGeom prst="rect">
            <a:avLst/>
          </a:prstGeom>
        </p:spPr>
      </p:pic>
      <p:sp>
        <p:nvSpPr>
          <p:cNvPr id="4" name="Text Box 154"/>
          <p:cNvSpPr txBox="1">
            <a:spLocks noChangeArrowheads="1"/>
          </p:cNvSpPr>
          <p:nvPr/>
        </p:nvSpPr>
        <p:spPr bwMode="auto">
          <a:xfrm>
            <a:off x="894606" y="997961"/>
            <a:ext cx="8558894" cy="617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300"/>
              </a:spcBef>
              <a:buSzPct val="80000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주문한 공간정보의 목록 표현 및 최종 선택 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자료요청 수행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buSzPct val="80000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선택한 공간정보의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자료시점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자료형식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수정 가능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227" descr="체크"/>
          <p:cNvPicPr>
            <a:picLocks noChangeAspect="1" noChangeArrowheads="1"/>
          </p:cNvPicPr>
          <p:nvPr/>
        </p:nvPicPr>
        <p:blipFill>
          <a:blip r:embed="rId3" cstate="print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1052756"/>
            <a:ext cx="181188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7" descr="체크"/>
          <p:cNvPicPr>
            <a:picLocks noChangeAspect="1" noChangeArrowheads="1"/>
          </p:cNvPicPr>
          <p:nvPr/>
        </p:nvPicPr>
        <p:blipFill>
          <a:blip r:embed="rId3" cstate="print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5" y="1376792"/>
            <a:ext cx="181188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09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8958" y="361908"/>
            <a:ext cx="8492574" cy="438156"/>
          </a:xfrm>
        </p:spPr>
        <p:txBody>
          <a:bodyPr/>
          <a:lstStyle/>
          <a:p>
            <a:r>
              <a:rPr lang="ko-KR" altLang="en-US" dirty="0"/>
              <a:t>진행상황 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7" y="1479012"/>
            <a:ext cx="5390542" cy="4258038"/>
          </a:xfrm>
          <a:prstGeom prst="rect">
            <a:avLst/>
          </a:prstGeom>
        </p:spPr>
      </p:pic>
      <p:sp>
        <p:nvSpPr>
          <p:cNvPr id="6" name="Text Box 154"/>
          <p:cNvSpPr txBox="1">
            <a:spLocks noChangeArrowheads="1"/>
          </p:cNvSpPr>
          <p:nvPr/>
        </p:nvSpPr>
        <p:spPr bwMode="auto">
          <a:xfrm>
            <a:off x="894606" y="997961"/>
            <a:ext cx="8558894" cy="2831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300"/>
              </a:spcBef>
              <a:buSzPct val="80000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최종 주문한 공간정보의 맞춤화 생산 상태 확인 및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내려받기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수행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Picture 227" descr="체크"/>
          <p:cNvPicPr>
            <a:picLocks noChangeAspect="1" noChangeArrowheads="1"/>
          </p:cNvPicPr>
          <p:nvPr/>
        </p:nvPicPr>
        <p:blipFill>
          <a:blip r:embed="rId3" cstate="print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1052756"/>
            <a:ext cx="181188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18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7"/>
          <p:cNvSpPr txBox="1">
            <a:spLocks noChangeArrowheads="1"/>
          </p:cNvSpPr>
          <p:nvPr/>
        </p:nvSpPr>
        <p:spPr bwMode="auto">
          <a:xfrm>
            <a:off x="315913" y="2844800"/>
            <a:ext cx="92741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5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공간정보 생산관리 도구 개발</a:t>
            </a:r>
            <a:endParaRPr kumimoji="0" lang="en-US" altLang="ko-KR" sz="5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중심 공간정보 생산</a:t>
            </a:r>
            <a:r>
              <a:rPr lang="en-US" altLang="ko-KR" dirty="0"/>
              <a:t>/</a:t>
            </a:r>
            <a:r>
              <a:rPr lang="ko-KR" altLang="en-US" dirty="0"/>
              <a:t>관리 프로세스</a:t>
            </a:r>
          </a:p>
        </p:txBody>
      </p:sp>
      <p:sp>
        <p:nvSpPr>
          <p:cNvPr id="3" name="AutoShape 168"/>
          <p:cNvSpPr>
            <a:spLocks noChangeArrowheads="1"/>
          </p:cNvSpPr>
          <p:nvPr/>
        </p:nvSpPr>
        <p:spPr bwMode="auto">
          <a:xfrm>
            <a:off x="370864" y="1125328"/>
            <a:ext cx="2880000" cy="5256000"/>
          </a:xfrm>
          <a:prstGeom prst="roundRect">
            <a:avLst>
              <a:gd name="adj" fmla="val 4281"/>
            </a:avLst>
          </a:prstGeom>
          <a:solidFill>
            <a:sysClr val="window" lastClr="FFFFFF"/>
          </a:solidFill>
          <a:ln w="9525" algn="ctr">
            <a:solidFill>
              <a:srgbClr val="C0C0C0"/>
            </a:solidFill>
            <a:round/>
            <a:headEnd/>
            <a:tailEnd type="none" w="med" len="sm"/>
          </a:ln>
        </p:spPr>
        <p:txBody>
          <a:bodyPr wrap="none" lIns="77644" tIns="38823" rIns="77644" bIns="38823"/>
          <a:lstStyle/>
          <a:p>
            <a:pPr marL="160338" marR="0" lvl="0" indent="-160338" defTabSz="642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ko-KR" sz="1100" b="0" i="0" u="none" strike="noStrike" kern="0" cap="none" spc="0" normalizeH="0" baseline="0" noProof="0">
              <a:ln>
                <a:noFill/>
              </a:ln>
              <a:solidFill>
                <a:srgbClr val="3366FF"/>
              </a:solidFill>
              <a:uLnTx/>
              <a:uFillTx/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4" name="AutoShape 80"/>
          <p:cNvSpPr>
            <a:spLocks noChangeArrowheads="1"/>
          </p:cNvSpPr>
          <p:nvPr/>
        </p:nvSpPr>
        <p:spPr bwMode="auto">
          <a:xfrm>
            <a:off x="362488" y="1150266"/>
            <a:ext cx="2844000" cy="468000"/>
          </a:xfrm>
          <a:prstGeom prst="roundRect">
            <a:avLst>
              <a:gd name="adj" fmla="val 16667"/>
            </a:avLst>
          </a:prstGeom>
          <a:solidFill>
            <a:srgbClr val="3E7EBF"/>
          </a:solidFill>
          <a:ln w="9525" algn="ctr">
            <a:solidFill>
              <a:srgbClr val="3E7EB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0" fontAlgn="ctr" latinLnBrk="0" hangingPunct="0">
              <a:lnSpc>
                <a:spcPct val="85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작업용 </a:t>
            </a:r>
            <a:r>
              <a:rPr lang="ko-KR" altLang="en-US" sz="1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수치지형도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제공</a:t>
            </a:r>
          </a:p>
        </p:txBody>
      </p:sp>
      <p:sp>
        <p:nvSpPr>
          <p:cNvPr id="8" name="AutoShape 168"/>
          <p:cNvSpPr>
            <a:spLocks noChangeArrowheads="1"/>
          </p:cNvSpPr>
          <p:nvPr/>
        </p:nvSpPr>
        <p:spPr bwMode="auto">
          <a:xfrm>
            <a:off x="3556578" y="2937073"/>
            <a:ext cx="2880000" cy="3510789"/>
          </a:xfrm>
          <a:prstGeom prst="roundRect">
            <a:avLst>
              <a:gd name="adj" fmla="val 4281"/>
            </a:avLst>
          </a:prstGeom>
          <a:solidFill>
            <a:sysClr val="window" lastClr="FFFFFF"/>
          </a:solidFill>
          <a:ln w="9525" algn="ctr">
            <a:solidFill>
              <a:srgbClr val="C0C0C0"/>
            </a:solidFill>
            <a:round/>
            <a:headEnd/>
            <a:tailEnd type="none" w="med" len="sm"/>
          </a:ln>
        </p:spPr>
        <p:txBody>
          <a:bodyPr wrap="none" lIns="77644" tIns="38823" rIns="77644" bIns="38823"/>
          <a:lstStyle/>
          <a:p>
            <a:pPr marL="160338" marR="0" lvl="0" indent="-160338" defTabSz="642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ko-KR" sz="1100" b="0" i="0" u="none" strike="noStrike" kern="0" cap="none" spc="0" normalizeH="0" baseline="0" noProof="0">
              <a:ln>
                <a:noFill/>
              </a:ln>
              <a:solidFill>
                <a:srgbClr val="3366FF"/>
              </a:solidFill>
              <a:uLnTx/>
              <a:uFillTx/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AutoShape 80"/>
          <p:cNvSpPr>
            <a:spLocks noChangeArrowheads="1"/>
          </p:cNvSpPr>
          <p:nvPr/>
        </p:nvSpPr>
        <p:spPr bwMode="auto">
          <a:xfrm>
            <a:off x="3559951" y="2965651"/>
            <a:ext cx="2844000" cy="468000"/>
          </a:xfrm>
          <a:prstGeom prst="roundRect">
            <a:avLst>
              <a:gd name="adj" fmla="val 16667"/>
            </a:avLst>
          </a:prstGeom>
          <a:solidFill>
            <a:srgbClr val="3E7EBF"/>
          </a:solidFill>
          <a:ln w="9525" algn="ctr">
            <a:solidFill>
              <a:srgbClr val="3E7EB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0" fontAlgn="ctr" latinLnBrk="0" hangingPunct="0">
              <a:lnSpc>
                <a:spcPct val="85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납품 데이터 수령</a:t>
            </a:r>
          </a:p>
        </p:txBody>
      </p:sp>
      <p:sp>
        <p:nvSpPr>
          <p:cNvPr id="13" name="AutoShape 168"/>
          <p:cNvSpPr>
            <a:spLocks noChangeArrowheads="1"/>
          </p:cNvSpPr>
          <p:nvPr/>
        </p:nvSpPr>
        <p:spPr bwMode="auto">
          <a:xfrm>
            <a:off x="6717196" y="1104085"/>
            <a:ext cx="2880000" cy="5256000"/>
          </a:xfrm>
          <a:prstGeom prst="roundRect">
            <a:avLst>
              <a:gd name="adj" fmla="val 4281"/>
            </a:avLst>
          </a:prstGeom>
          <a:solidFill>
            <a:sysClr val="window" lastClr="FFFFFF"/>
          </a:solidFill>
          <a:ln w="9525" algn="ctr">
            <a:solidFill>
              <a:srgbClr val="C0C0C0"/>
            </a:solidFill>
            <a:round/>
            <a:headEnd/>
            <a:tailEnd type="none" w="med" len="sm"/>
          </a:ln>
        </p:spPr>
        <p:txBody>
          <a:bodyPr wrap="none" lIns="77644" tIns="38823" rIns="77644" bIns="38823"/>
          <a:lstStyle/>
          <a:p>
            <a:pPr marL="160338" marR="0" lvl="0" indent="-160338" defTabSz="6429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ko-KR" sz="1100" b="0" i="0" u="none" strike="noStrike" kern="0" cap="none" spc="0" normalizeH="0" baseline="0" noProof="0">
              <a:ln>
                <a:noFill/>
              </a:ln>
              <a:solidFill>
                <a:srgbClr val="3366FF"/>
              </a:solidFill>
              <a:uLnTx/>
              <a:uFillTx/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14" name="AutoShape 80"/>
          <p:cNvSpPr>
            <a:spLocks noChangeArrowheads="1"/>
          </p:cNvSpPr>
          <p:nvPr/>
        </p:nvSpPr>
        <p:spPr bwMode="auto">
          <a:xfrm>
            <a:off x="6734557" y="1141030"/>
            <a:ext cx="2844000" cy="468000"/>
          </a:xfrm>
          <a:prstGeom prst="roundRect">
            <a:avLst>
              <a:gd name="adj" fmla="val 16667"/>
            </a:avLst>
          </a:prstGeom>
          <a:solidFill>
            <a:srgbClr val="3E7EBF"/>
          </a:solidFill>
          <a:ln w="9525" algn="ctr">
            <a:solidFill>
              <a:srgbClr val="3E7EB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0" fontAlgn="ctr" latinLnBrk="0" hangingPunct="0">
              <a:lnSpc>
                <a:spcPct val="85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납품 데이터 검수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3224488" y="2894107"/>
            <a:ext cx="367786" cy="1105520"/>
            <a:chOff x="1914128" y="1986213"/>
            <a:chExt cx="367786" cy="430240"/>
          </a:xfrm>
        </p:grpSpPr>
        <p:sp>
          <p:nvSpPr>
            <p:cNvPr id="113" name="오른쪽 화살표 112"/>
            <p:cNvSpPr/>
            <p:nvPr/>
          </p:nvSpPr>
          <p:spPr>
            <a:xfrm>
              <a:off x="1914128" y="1986213"/>
              <a:ext cx="367786" cy="43024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rgbClr val="1063AD"/>
                </a:gs>
                <a:gs pos="8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오른쪽 화살표 4"/>
            <p:cNvSpPr txBox="1"/>
            <p:nvPr/>
          </p:nvSpPr>
          <p:spPr>
            <a:xfrm>
              <a:off x="1914128" y="2072261"/>
              <a:ext cx="257450" cy="25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700" kern="120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6414856" y="2891531"/>
            <a:ext cx="367786" cy="1105520"/>
            <a:chOff x="1914128" y="1986213"/>
            <a:chExt cx="367786" cy="430240"/>
          </a:xfrm>
        </p:grpSpPr>
        <p:sp>
          <p:nvSpPr>
            <p:cNvPr id="116" name="오른쪽 화살표 115"/>
            <p:cNvSpPr/>
            <p:nvPr/>
          </p:nvSpPr>
          <p:spPr>
            <a:xfrm>
              <a:off x="1914128" y="1986213"/>
              <a:ext cx="367786" cy="43024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rgbClr val="1063AD"/>
                </a:gs>
                <a:gs pos="8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오른쪽 화살표 4"/>
            <p:cNvSpPr txBox="1"/>
            <p:nvPr/>
          </p:nvSpPr>
          <p:spPr>
            <a:xfrm>
              <a:off x="1914128" y="2072261"/>
              <a:ext cx="257450" cy="25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700" kern="1200"/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3" y="1895960"/>
            <a:ext cx="1278515" cy="480037"/>
          </a:xfrm>
          <a:prstGeom prst="rect">
            <a:avLst/>
          </a:prstGeom>
        </p:spPr>
      </p:pic>
      <p:sp>
        <p:nvSpPr>
          <p:cNvPr id="120" name="직사각형 119"/>
          <p:cNvSpPr/>
          <p:nvPr/>
        </p:nvSpPr>
        <p:spPr>
          <a:xfrm>
            <a:off x="379631" y="1592796"/>
            <a:ext cx="2701161" cy="3507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①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kumimoji="0" lang="ko-KR" alt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발주자료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선택</a:t>
            </a:r>
            <a:r>
              <a:rPr kumimoji="0" lang="en-US" altLang="ko-KR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(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제공 지형도 일시 확정</a:t>
            </a:r>
            <a:r>
              <a:rPr kumimoji="0" lang="en-US" altLang="ko-KR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)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4617B">
                  <a:lumMod val="75000"/>
                </a:srgbClr>
              </a:solidFill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1" y="2707647"/>
            <a:ext cx="1530543" cy="932528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4" y="3906079"/>
            <a:ext cx="1880775" cy="92707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3" y="5142008"/>
            <a:ext cx="1819245" cy="1202732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10" y="1376772"/>
            <a:ext cx="2757721" cy="154396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01" y="3895919"/>
            <a:ext cx="2516907" cy="1039309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43" y="1999092"/>
            <a:ext cx="2217194" cy="974801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95" y="3403701"/>
            <a:ext cx="1956396" cy="593665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24" y="4697945"/>
            <a:ext cx="1812290" cy="639267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43" y="5604585"/>
            <a:ext cx="1467311" cy="739980"/>
          </a:xfrm>
          <a:prstGeom prst="rect">
            <a:avLst/>
          </a:prstGeom>
        </p:spPr>
      </p:pic>
      <p:sp>
        <p:nvSpPr>
          <p:cNvPr id="132" name="직사각형 131"/>
          <p:cNvSpPr/>
          <p:nvPr/>
        </p:nvSpPr>
        <p:spPr>
          <a:xfrm>
            <a:off x="385989" y="2348880"/>
            <a:ext cx="2341121" cy="3507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②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작업용 저장소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kumimoji="0" lang="en-US" altLang="ko-KR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setup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4617B">
                  <a:lumMod val="75000"/>
                </a:srgbClr>
              </a:solidFill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6178" y="3590661"/>
            <a:ext cx="2341121" cy="3507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③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kumimoji="0" lang="ko-KR" altLang="en-US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작업용 </a:t>
            </a:r>
            <a:r>
              <a:rPr kumimoji="0" lang="en-US" altLang="ko-KR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branch </a:t>
            </a:r>
            <a:r>
              <a:rPr kumimoji="0" lang="ko-KR" altLang="en-US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생성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4617B">
                  <a:lumMod val="75000"/>
                </a:srgbClr>
              </a:solidFill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79631" y="4833156"/>
            <a:ext cx="2341121" cy="3507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④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kumimoji="0" lang="ko-KR" altLang="en-US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작업용 파일</a:t>
            </a:r>
            <a:r>
              <a:rPr kumimoji="0" lang="en-US" altLang="ko-KR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(</a:t>
            </a:r>
            <a:r>
              <a:rPr kumimoji="0" lang="en-US" altLang="ko-KR" b="1" kern="0" dirty="0" err="1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shp</a:t>
            </a:r>
            <a:r>
              <a:rPr kumimoji="0" lang="en-US" altLang="ko-KR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)</a:t>
            </a:r>
            <a:r>
              <a:rPr kumimoji="0" lang="ko-KR" altLang="en-US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생성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4617B">
                  <a:lumMod val="75000"/>
                </a:srgbClr>
              </a:solidFill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893912" y="5109693"/>
            <a:ext cx="1330576" cy="67169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7280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0" cap="none" spc="-10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최종 생성시</a:t>
            </a:r>
            <a:r>
              <a:rPr kumimoji="0" lang="ko-KR" altLang="en-US" sz="1000" b="0" i="0" u="none" strike="noStrike" kern="0" cap="none" spc="-100" normalizeH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정확한 </a:t>
            </a:r>
            <a:r>
              <a:rPr kumimoji="0" lang="en-US" altLang="ko-KR" sz="1000" b="0" i="0" u="none" strike="noStrike" kern="0" cap="none" spc="-100" normalizeH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kumimoji="0" lang="ko-KR" altLang="en-US" sz="1000" b="0" i="0" u="none" strike="noStrike" kern="0" cap="none" spc="-100" normalizeH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시간 기록</a:t>
            </a:r>
            <a:endParaRPr kumimoji="0" lang="en-US" altLang="ko-KR" sz="1000" b="0" i="0" u="none" strike="noStrike" kern="0" cap="none" spc="-100" normalizeH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280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kern="0" spc="-100" noProof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발주 정보 요약서 생성</a:t>
            </a:r>
            <a:endParaRPr kumimoji="0" lang="ko-KR" altLang="en-US" sz="1000" b="0" i="0" u="none" strike="noStrike" kern="0" cap="none" spc="-10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1914629" y="2629643"/>
            <a:ext cx="1330576" cy="67169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7280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0" cap="none" spc="-10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외주</a:t>
            </a:r>
            <a:r>
              <a:rPr kumimoji="0" lang="ko-KR" altLang="en-US" sz="1000" b="0" i="0" u="none" strike="noStrike" kern="0" cap="none" spc="-100" normalizeH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작업 테이블</a:t>
            </a:r>
            <a:endParaRPr kumimoji="0" lang="en-US" altLang="ko-KR" sz="1000" b="0" i="0" u="none" strike="noStrike" kern="0" cap="none" spc="-100" normalizeH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280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kern="0" spc="-100" baseline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외주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객체 테이블</a:t>
            </a:r>
            <a:endParaRPr kumimoji="0" lang="en-US" altLang="ko-KR" sz="1000" kern="0" spc="-100" dirty="0">
              <a:solidFill>
                <a:srgbClr val="1F497D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280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0" cap="none" spc="-10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외주 레이어 통계</a:t>
            </a:r>
            <a:endParaRPr kumimoji="0" lang="en-US" altLang="ko-KR" sz="1000" b="0" i="0" u="none" strike="noStrike" kern="0" cap="none" spc="-10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901344" y="4009234"/>
            <a:ext cx="1330576" cy="40217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7280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kern="0" spc="-100" noProof="0" dirty="0" err="1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제공영역에</a:t>
            </a:r>
            <a:r>
              <a:rPr kumimoji="0" lang="ko-KR" altLang="en-US" sz="1000" kern="0" spc="-100" noProof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걸치는 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</a:t>
            </a:r>
            <a:endParaRPr kumimoji="0" lang="en-US" altLang="ko-KR" sz="1000" b="0" i="0" u="none" strike="noStrike" kern="0" cap="none" spc="-10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508828" y="1191456"/>
            <a:ext cx="1504423" cy="225354"/>
            <a:chOff x="5972663" y="1234918"/>
            <a:chExt cx="2674000" cy="335800"/>
          </a:xfrm>
        </p:grpSpPr>
        <p:sp>
          <p:nvSpPr>
            <p:cNvPr id="140" name="AutoShape 154"/>
            <p:cNvSpPr>
              <a:spLocks noChangeArrowheads="1"/>
            </p:cNvSpPr>
            <p:nvPr/>
          </p:nvSpPr>
          <p:spPr bwMode="auto">
            <a:xfrm>
              <a:off x="5972663" y="1234918"/>
              <a:ext cx="2555403" cy="321897"/>
            </a:xfrm>
            <a:prstGeom prst="roundRect">
              <a:avLst>
                <a:gd name="adj" fmla="val 16667"/>
              </a:avLst>
            </a:prstGeom>
            <a:solidFill>
              <a:srgbClr val="E8C693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vert="horz" wrap="none" lIns="72000" tIns="48834" rIns="97200" bIns="48834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141" name="AutoShape 155"/>
            <p:cNvSpPr>
              <a:spLocks noChangeArrowheads="1"/>
            </p:cNvSpPr>
            <p:nvPr/>
          </p:nvSpPr>
          <p:spPr bwMode="auto">
            <a:xfrm>
              <a:off x="6014198" y="1244115"/>
              <a:ext cx="2496382" cy="38628"/>
            </a:xfrm>
            <a:prstGeom prst="roundRect">
              <a:avLst>
                <a:gd name="adj" fmla="val 36843"/>
              </a:avLst>
            </a:prstGeom>
            <a:gradFill rotWithShape="1">
              <a:gsLst>
                <a:gs pos="0">
                  <a:srgbClr val="E8C693">
                    <a:gamma/>
                    <a:tint val="21176"/>
                    <a:invGamma/>
                  </a:srgbClr>
                </a:gs>
                <a:gs pos="100000">
                  <a:srgbClr val="E8C693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 vert="horz" wrap="none" lIns="72000" tIns="48834" rIns="97200" bIns="48834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142" name="Text Box 166"/>
            <p:cNvSpPr txBox="1">
              <a:spLocks noChangeArrowheads="1"/>
            </p:cNvSpPr>
            <p:nvPr/>
          </p:nvSpPr>
          <p:spPr bwMode="auto">
            <a:xfrm>
              <a:off x="6100003" y="1269055"/>
              <a:ext cx="2546660" cy="3016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15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100" normalizeH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발주</a:t>
              </a:r>
              <a:r>
                <a:rPr kumimoji="0" lang="en-US" altLang="ko-KR" sz="1100" b="0" i="0" u="none" strike="noStrike" kern="0" cap="none" spc="100" normalizeH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kumimoji="0" lang="ko-KR" altLang="en-US" sz="1100" b="0" i="0" u="none" strike="noStrike" kern="0" cap="none" spc="100" normalizeH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작업</a:t>
              </a:r>
              <a:r>
                <a:rPr kumimoji="0" lang="en-US" altLang="ko-KR" sz="1100" b="0" i="0" u="none" strike="noStrike" kern="0" cap="none" spc="100" normalizeH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kumimoji="0" lang="ko-KR" altLang="en-US" sz="1100" b="0" i="0" u="none" strike="noStrike" kern="0" cap="none" spc="100" normalizeH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납품</a:t>
              </a: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3556578" y="3459530"/>
            <a:ext cx="2701161" cy="3507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①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kumimoji="0" lang="ko-KR" altLang="en-US" b="1" kern="0" noProof="0" dirty="0" err="1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작업결과물</a:t>
            </a:r>
            <a:r>
              <a:rPr kumimoji="0" lang="ko-KR" altLang="en-US" b="1" kern="0" noProof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등록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4617B">
                  <a:lumMod val="75000"/>
                </a:srgbClr>
              </a:solidFill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236879" y="5125891"/>
            <a:ext cx="2075375" cy="1061622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350" marR="0" lvl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◦ 수령  메인테이블에 추가</a:t>
            </a:r>
            <a:endParaRPr kumimoji="0" lang="en-US" altLang="ko-KR" sz="1000" kern="0" dirty="0">
              <a:solidFill>
                <a:srgbClr val="1F497D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50" marR="0" lvl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</a:t>
            </a:r>
            <a:r>
              <a:rPr kumimoji="0" lang="ko-KR" altLang="en-US" sz="1000" kern="0" dirty="0" err="1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수령자료</a:t>
            </a:r>
            <a:r>
              <a:rPr kumimoji="0" lang="ko-KR" altLang="en-US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kumimoji="0" lang="ko-KR" altLang="en-US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kumimoji="0" lang="en-US" altLang="ko-KR" sz="1000" kern="0" dirty="0">
              <a:solidFill>
                <a:srgbClr val="1F497D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50" marR="0" lvl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</a:t>
            </a:r>
            <a:r>
              <a:rPr kumimoji="0" lang="ko-KR" altLang="en-US" sz="1000" kern="0" dirty="0" err="1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수령일시</a:t>
            </a:r>
            <a:r>
              <a:rPr kumimoji="0" lang="ko-KR" altLang="en-US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생성</a:t>
            </a:r>
            <a:endParaRPr kumimoji="0" lang="en-US" altLang="ko-KR" sz="1000" kern="0" dirty="0">
              <a:solidFill>
                <a:srgbClr val="1F497D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50" marR="0" lvl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</a:t>
            </a:r>
            <a:r>
              <a:rPr kumimoji="0" lang="ko-KR" altLang="en-US" sz="1000" kern="0" dirty="0" err="1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수령자료</a:t>
            </a:r>
            <a:r>
              <a:rPr kumimoji="0" lang="ko-KR" altLang="en-US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000" kern="0" dirty="0" err="1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kumimoji="0" lang="ko-KR" altLang="en-US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기록</a:t>
            </a:r>
            <a:endParaRPr kumimoji="0" lang="en-US" altLang="ko-KR" sz="1000" kern="0" dirty="0">
              <a:solidFill>
                <a:srgbClr val="1F497D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50" marR="0" lvl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</a:t>
            </a:r>
            <a:r>
              <a:rPr kumimoji="0" lang="ko-KR" altLang="en-US" sz="1000" kern="0" dirty="0" err="1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수령자료</a:t>
            </a:r>
            <a:r>
              <a:rPr kumimoji="0" lang="ko-KR" altLang="en-US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테이블 생성</a:t>
            </a:r>
            <a:endParaRPr kumimoji="0" lang="en-US" altLang="ko-KR" sz="1000" kern="0" dirty="0">
              <a:solidFill>
                <a:srgbClr val="1F497D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50"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◦ 자료 </a:t>
            </a:r>
            <a:r>
              <a:rPr kumimoji="0" lang="en-US" altLang="ko-KR" sz="1000" kern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6735941" y="1656515"/>
            <a:ext cx="2701161" cy="3507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①</a:t>
            </a:r>
            <a:r>
              <a:rPr kumimoji="0" lang="en-US" altLang="ko-KR" b="1" kern="0" noProof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kumimoji="0" lang="ko-KR" altLang="en-US" b="1" kern="0" noProof="0" dirty="0" err="1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위치검수</a:t>
            </a:r>
            <a:r>
              <a:rPr kumimoji="0" lang="en-US" altLang="ko-KR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(</a:t>
            </a:r>
            <a:r>
              <a:rPr kumimoji="0" lang="ko-KR" altLang="en-US" b="1" kern="0" dirty="0" err="1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육안검사</a:t>
            </a:r>
            <a:r>
              <a:rPr kumimoji="0" lang="en-US" altLang="ko-KR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)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4617B">
                  <a:lumMod val="75000"/>
                </a:srgbClr>
              </a:solidFill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750289" y="3068960"/>
            <a:ext cx="2341121" cy="3507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②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kumimoji="0" lang="ko-KR" altLang="en-US" b="1" kern="0" dirty="0" err="1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검수결과</a:t>
            </a:r>
            <a:r>
              <a:rPr kumimoji="0" lang="ko-KR" altLang="en-US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처리</a:t>
            </a:r>
            <a:r>
              <a:rPr kumimoji="0" lang="en-US" altLang="ko-KR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(</a:t>
            </a:r>
            <a:r>
              <a:rPr kumimoji="0" lang="ko-KR" altLang="en-US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검수 통과</a:t>
            </a:r>
            <a:r>
              <a:rPr kumimoji="0" lang="en-US" altLang="ko-KR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)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4617B">
                  <a:lumMod val="75000"/>
                </a:srgbClr>
              </a:solidFill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7537371" y="4410440"/>
            <a:ext cx="2341121" cy="3507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③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kumimoji="0" lang="ko-KR" altLang="en-US" b="1" kern="0" dirty="0" err="1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검수결과</a:t>
            </a:r>
            <a:r>
              <a:rPr kumimoji="0" lang="ko-KR" altLang="en-US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처리</a:t>
            </a:r>
            <a:r>
              <a:rPr kumimoji="0" lang="en-US" altLang="ko-KR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(</a:t>
            </a:r>
            <a:r>
              <a:rPr kumimoji="0" lang="ko-KR" altLang="en-US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검수 </a:t>
            </a:r>
            <a:r>
              <a:rPr kumimoji="0" lang="ko-KR" altLang="en-US" b="1" kern="0" dirty="0" err="1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미통과</a:t>
            </a:r>
            <a:r>
              <a:rPr kumimoji="0" lang="en-US" altLang="ko-KR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)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4617B">
                  <a:lumMod val="75000"/>
                </a:srgbClr>
              </a:solidFill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782642" y="5310540"/>
            <a:ext cx="2341121" cy="3507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④</a:t>
            </a:r>
            <a:r>
              <a:rPr kumimoji="0" lang="ko-KR" altLang="en-US" b="1" i="0" u="none" strike="noStrike" kern="0" cap="none" spc="0" normalizeH="0" noProof="0" dirty="0">
                <a:ln>
                  <a:noFill/>
                </a:ln>
                <a:solidFill>
                  <a:srgbClr val="04617B">
                    <a:lumMod val="75000"/>
                  </a:srgbClr>
                </a:solidFill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kumimoji="0" lang="ko-KR" altLang="en-US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최종 </a:t>
            </a:r>
            <a:r>
              <a:rPr kumimoji="0" lang="ko-KR" altLang="en-US" b="1" kern="0" dirty="0" err="1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변경사항만</a:t>
            </a:r>
            <a:r>
              <a:rPr kumimoji="0" lang="ko-KR" altLang="en-US" b="1" kern="0" dirty="0">
                <a:solidFill>
                  <a:srgbClr val="04617B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적용 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4617B">
                  <a:lumMod val="75000"/>
                </a:srgbClr>
              </a:solidFill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8274648" y="2614719"/>
            <a:ext cx="1330576" cy="52382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7280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000" b="0" i="0" u="none" strike="noStrike" kern="0" cap="none" spc="-10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Column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kumimoji="0" lang="en-US" altLang="ko-KR" sz="1000" kern="0" spc="-100" dirty="0">
              <a:solidFill>
                <a:srgbClr val="1F497D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280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0" cap="none" spc="-10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r>
              <a:rPr kumimoji="0" lang="ko-KR" altLang="en-US" sz="1000" b="0" i="0" u="none" strike="noStrike" kern="0" cap="none" spc="-100" normalizeH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탐지</a:t>
            </a:r>
            <a:r>
              <a:rPr kumimoji="0" lang="en-US" altLang="ko-KR" sz="1000" b="0" i="0" u="none" strike="noStrike" kern="0" cap="none" spc="-100" normalizeH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000" kern="0" spc="-100" dirty="0" err="1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미통과시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사유 기재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1000" b="0" i="0" u="none" strike="noStrike" kern="0" cap="none" spc="-10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924097" y="3948625"/>
            <a:ext cx="2654460" cy="503301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350" marR="0" lvl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◦ 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Report 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kumimoji="0" lang="en-US" altLang="ko-KR" sz="1000" kern="0" spc="-100" dirty="0">
              <a:solidFill>
                <a:srgbClr val="1F497D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525" marR="0" lvl="0" indent="-263525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요약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kern="0" spc="-100" dirty="0" err="1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미통과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사유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63525" marR="0" lvl="0" indent="-263525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Shape 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000" kern="0" spc="-100" dirty="0" err="1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거부객체별</a:t>
            </a:r>
            <a:r>
              <a:rPr kumimoji="0" lang="ko-KR" altLang="en-US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이유</a:t>
            </a:r>
            <a:r>
              <a:rPr kumimoji="0" lang="en-US" altLang="ko-KR" sz="1000" kern="0" spc="-10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1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작업용 </a:t>
            </a:r>
            <a:r>
              <a:rPr lang="ko-KR" altLang="en-US" dirty="0" err="1"/>
              <a:t>수치지형도</a:t>
            </a:r>
            <a:r>
              <a:rPr lang="ko-KR" altLang="en-US" dirty="0"/>
              <a:t> 제공</a:t>
            </a:r>
          </a:p>
        </p:txBody>
      </p:sp>
    </p:spTree>
    <p:extLst>
      <p:ext uri="{BB962C8B-B14F-4D97-AF65-F5344CB8AC3E}">
        <p14:creationId xmlns:p14="http://schemas.microsoft.com/office/powerpoint/2010/main" val="40764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납품 데이터 수령</a:t>
            </a:r>
          </a:p>
        </p:txBody>
      </p:sp>
    </p:spTree>
    <p:extLst>
      <p:ext uri="{BB962C8B-B14F-4D97-AF65-F5344CB8AC3E}">
        <p14:creationId xmlns:p14="http://schemas.microsoft.com/office/powerpoint/2010/main" val="1980674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납품 데이터 검수</a:t>
            </a:r>
          </a:p>
        </p:txBody>
      </p:sp>
    </p:spTree>
    <p:extLst>
      <p:ext uri="{BB962C8B-B14F-4D97-AF65-F5344CB8AC3E}">
        <p14:creationId xmlns:p14="http://schemas.microsoft.com/office/powerpoint/2010/main" val="249180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7"/>
          <p:cNvSpPr txBox="1">
            <a:spLocks noChangeArrowheads="1"/>
          </p:cNvSpPr>
          <p:nvPr/>
        </p:nvSpPr>
        <p:spPr bwMode="auto">
          <a:xfrm>
            <a:off x="315913" y="2982205"/>
            <a:ext cx="92741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5000" b="1" dirty="0" err="1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개발결과물</a:t>
            </a:r>
            <a:r>
              <a:rPr kumimoji="0" lang="ko-KR" altLang="en-US" sz="5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시연</a:t>
            </a:r>
            <a:endParaRPr kumimoji="0" lang="en-US" altLang="ko-KR" sz="5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eaLnBrk="1" hangingPunct="1"/>
            <a:endParaRPr kumimoji="0" lang="en-US" altLang="ko-KR" sz="5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eaLnBrk="1" hangingPunct="1"/>
            <a:r>
              <a:rPr kumimoji="0" lang="ko-KR" altLang="en-US" sz="36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kumimoji="0" lang="en-US" altLang="ko-KR" sz="36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7"/>
          <p:cNvSpPr txBox="1">
            <a:spLocks noChangeArrowheads="1"/>
          </p:cNvSpPr>
          <p:nvPr/>
        </p:nvSpPr>
        <p:spPr bwMode="auto">
          <a:xfrm>
            <a:off x="1050925" y="1311870"/>
            <a:ext cx="791051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  <a:endParaRPr kumimoji="0"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171" name="그룹 47"/>
          <p:cNvGrpSpPr>
            <a:grpSpLocks/>
          </p:cNvGrpSpPr>
          <p:nvPr/>
        </p:nvGrpSpPr>
        <p:grpSpPr bwMode="auto">
          <a:xfrm>
            <a:off x="2179638" y="2233005"/>
            <a:ext cx="5545137" cy="522287"/>
            <a:chOff x="2179638" y="1639888"/>
            <a:chExt cx="5545137" cy="522287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4606925" y="1724025"/>
              <a:ext cx="3117850" cy="409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4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 bwMode="auto">
            <a:xfrm>
              <a:off x="2463800" y="1719263"/>
              <a:ext cx="4541428" cy="4206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202" name="그룹 43"/>
            <p:cNvGrpSpPr>
              <a:grpSpLocks/>
            </p:cNvGrpSpPr>
            <p:nvPr/>
          </p:nvGrpSpPr>
          <p:grpSpPr bwMode="auto">
            <a:xfrm>
              <a:off x="2179638" y="1639888"/>
              <a:ext cx="520700" cy="522287"/>
              <a:chOff x="1156601" y="1591890"/>
              <a:chExt cx="891209" cy="891209"/>
            </a:xfrm>
          </p:grpSpPr>
          <p:grpSp>
            <p:nvGrpSpPr>
              <p:cNvPr id="4" name="그룹 91"/>
              <p:cNvGrpSpPr/>
              <p:nvPr/>
            </p:nvGrpSpPr>
            <p:grpSpPr>
              <a:xfrm>
                <a:off x="1156601" y="1591890"/>
                <a:ext cx="891209" cy="891209"/>
                <a:chOff x="1078330" y="4566328"/>
                <a:chExt cx="237807" cy="237807"/>
              </a:xfrm>
              <a:effectLst>
                <a:outerShdw blurRad="25400" dist="50800" dir="27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1078330" y="4566328"/>
                  <a:ext cx="237807" cy="23780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1117601" y="4605110"/>
                  <a:ext cx="156292" cy="1562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7205" name="TextBox 30"/>
              <p:cNvSpPr txBox="1">
                <a:spLocks noChangeArrowheads="1"/>
              </p:cNvSpPr>
              <p:nvPr/>
            </p:nvSpPr>
            <p:spPr bwMode="auto">
              <a:xfrm>
                <a:off x="1332363" y="1697565"/>
                <a:ext cx="582201" cy="682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2000" b="1" dirty="0">
                    <a:solidFill>
                      <a:srgbClr val="4040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kumimoji="0" lang="ko-KR" altLang="en-US" sz="2000" b="1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7203" name="TextBox 27"/>
            <p:cNvSpPr txBox="1">
              <a:spLocks noChangeArrowheads="1"/>
            </p:cNvSpPr>
            <p:nvPr/>
          </p:nvSpPr>
          <p:spPr bwMode="auto">
            <a:xfrm>
              <a:off x="3036888" y="1720851"/>
              <a:ext cx="2616200" cy="398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/>
              <a:r>
                <a:rPr kumimoji="0" lang="ko-KR" altLang="en-US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개선과제 도출</a:t>
              </a:r>
              <a:r>
                <a:rPr kumimoji="0" lang="en-US" altLang="ko-KR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kumimoji="0" lang="ko-KR" altLang="en-US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및 성과물 정의</a:t>
              </a:r>
            </a:p>
          </p:txBody>
        </p:sp>
      </p:grpSp>
      <p:grpSp>
        <p:nvGrpSpPr>
          <p:cNvPr id="7172" name="그룹 67"/>
          <p:cNvGrpSpPr>
            <a:grpSpLocks/>
          </p:cNvGrpSpPr>
          <p:nvPr/>
        </p:nvGrpSpPr>
        <p:grpSpPr bwMode="auto">
          <a:xfrm>
            <a:off x="2179638" y="3727686"/>
            <a:ext cx="5545137" cy="522287"/>
            <a:chOff x="2130425" y="2041506"/>
            <a:chExt cx="5545138" cy="522287"/>
          </a:xfrm>
        </p:grpSpPr>
        <p:sp>
          <p:nvSpPr>
            <p:cNvPr id="50" name="모서리가 둥근 직사각형 49"/>
            <p:cNvSpPr/>
            <p:nvPr/>
          </p:nvSpPr>
          <p:spPr bwMode="auto">
            <a:xfrm>
              <a:off x="4557712" y="2125643"/>
              <a:ext cx="3117851" cy="409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4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2414587" y="2120881"/>
              <a:ext cx="4541429" cy="4206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196" name="그룹 43"/>
            <p:cNvGrpSpPr>
              <a:grpSpLocks/>
            </p:cNvGrpSpPr>
            <p:nvPr/>
          </p:nvGrpSpPr>
          <p:grpSpPr bwMode="auto">
            <a:xfrm>
              <a:off x="2130425" y="2041506"/>
              <a:ext cx="520700" cy="522287"/>
              <a:chOff x="1156601" y="1591890"/>
              <a:chExt cx="891209" cy="891209"/>
            </a:xfrm>
          </p:grpSpPr>
          <p:grpSp>
            <p:nvGrpSpPr>
              <p:cNvPr id="7" name="그룹 91"/>
              <p:cNvGrpSpPr/>
              <p:nvPr/>
            </p:nvGrpSpPr>
            <p:grpSpPr>
              <a:xfrm>
                <a:off x="1156601" y="1591890"/>
                <a:ext cx="891209" cy="891209"/>
                <a:chOff x="1078330" y="4566328"/>
                <a:chExt cx="237807" cy="237807"/>
              </a:xfrm>
              <a:effectLst>
                <a:outerShdw blurRad="25400" dist="50800" dir="27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55" name="타원 54"/>
                <p:cNvSpPr/>
                <p:nvPr/>
              </p:nvSpPr>
              <p:spPr>
                <a:xfrm>
                  <a:off x="1078330" y="4566328"/>
                  <a:ext cx="237807" cy="23780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>
                  <a:off x="1117601" y="4605110"/>
                  <a:ext cx="156292" cy="1562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7199" name="TextBox 30"/>
              <p:cNvSpPr txBox="1">
                <a:spLocks noChangeArrowheads="1"/>
              </p:cNvSpPr>
              <p:nvPr/>
            </p:nvSpPr>
            <p:spPr bwMode="auto">
              <a:xfrm>
                <a:off x="1249536" y="1676763"/>
                <a:ext cx="655923" cy="682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2000" b="1" dirty="0">
                    <a:solidFill>
                      <a:srgbClr val="4040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	3</a:t>
                </a:r>
                <a:endParaRPr kumimoji="0" lang="ko-KR" altLang="en-US" sz="2000" b="1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7197" name="TextBox 27"/>
            <p:cNvSpPr txBox="1">
              <a:spLocks noChangeArrowheads="1"/>
            </p:cNvSpPr>
            <p:nvPr/>
          </p:nvSpPr>
          <p:spPr bwMode="auto">
            <a:xfrm>
              <a:off x="2986088" y="2122468"/>
              <a:ext cx="26162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/>
              <a:r>
                <a:rPr kumimoji="0" lang="ko-KR" altLang="en-US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공간정보 생산관리</a:t>
              </a:r>
              <a:r>
                <a:rPr kumimoji="0" lang="en-US" altLang="ko-KR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kumimoji="0" lang="ko-KR" altLang="en-US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도구 개발</a:t>
              </a:r>
            </a:p>
          </p:txBody>
        </p:sp>
      </p:grpSp>
      <p:grpSp>
        <p:nvGrpSpPr>
          <p:cNvPr id="7173" name="그룹 68"/>
          <p:cNvGrpSpPr>
            <a:grpSpLocks/>
          </p:cNvGrpSpPr>
          <p:nvPr/>
        </p:nvGrpSpPr>
        <p:grpSpPr bwMode="auto">
          <a:xfrm>
            <a:off x="2179638" y="2978001"/>
            <a:ext cx="5545137" cy="522287"/>
            <a:chOff x="2143090" y="2824184"/>
            <a:chExt cx="5545138" cy="522288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4570377" y="2908321"/>
              <a:ext cx="3117851" cy="409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4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2427252" y="2903559"/>
              <a:ext cx="4541429" cy="4206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190" name="그룹 43"/>
            <p:cNvGrpSpPr>
              <a:grpSpLocks/>
            </p:cNvGrpSpPr>
            <p:nvPr/>
          </p:nvGrpSpPr>
          <p:grpSpPr bwMode="auto">
            <a:xfrm>
              <a:off x="2143090" y="2824184"/>
              <a:ext cx="520700" cy="522288"/>
              <a:chOff x="1156601" y="1591890"/>
              <a:chExt cx="891209" cy="891209"/>
            </a:xfrm>
          </p:grpSpPr>
          <p:grpSp>
            <p:nvGrpSpPr>
              <p:cNvPr id="10" name="그룹 91"/>
              <p:cNvGrpSpPr/>
              <p:nvPr/>
            </p:nvGrpSpPr>
            <p:grpSpPr>
              <a:xfrm>
                <a:off x="1156601" y="1591890"/>
                <a:ext cx="891209" cy="891209"/>
                <a:chOff x="1078330" y="4566328"/>
                <a:chExt cx="237807" cy="237807"/>
              </a:xfrm>
              <a:effectLst>
                <a:outerShdw blurRad="25400" dist="50800" dir="27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28" name="타원 27"/>
                <p:cNvSpPr/>
                <p:nvPr/>
              </p:nvSpPr>
              <p:spPr>
                <a:xfrm>
                  <a:off x="1078330" y="4566328"/>
                  <a:ext cx="237807" cy="23780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1117601" y="4605110"/>
                  <a:ext cx="156292" cy="1562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7193" name="TextBox 30"/>
              <p:cNvSpPr txBox="1">
                <a:spLocks noChangeArrowheads="1"/>
              </p:cNvSpPr>
              <p:nvPr/>
            </p:nvSpPr>
            <p:spPr bwMode="auto">
              <a:xfrm>
                <a:off x="1332363" y="1697565"/>
                <a:ext cx="582201" cy="682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2000" b="1" dirty="0">
                    <a:solidFill>
                      <a:srgbClr val="4040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kumimoji="0" lang="ko-KR" altLang="en-US" sz="2000" b="1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7191" name="TextBox 27"/>
            <p:cNvSpPr txBox="1">
              <a:spLocks noChangeArrowheads="1"/>
            </p:cNvSpPr>
            <p:nvPr/>
          </p:nvSpPr>
          <p:spPr bwMode="auto">
            <a:xfrm>
              <a:off x="3000340" y="2905147"/>
              <a:ext cx="26162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/>
              <a:r>
                <a:rPr kumimoji="0" lang="ko-KR" altLang="en-US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공간정보 제공 웹 서비스 개발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 txBox="1">
            <a:spLocks noChangeArrowheads="1"/>
          </p:cNvSpPr>
          <p:nvPr/>
        </p:nvSpPr>
        <p:spPr bwMode="auto">
          <a:xfrm>
            <a:off x="315913" y="2844800"/>
            <a:ext cx="92741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5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 과제 도출 및 성과물 정의</a:t>
            </a:r>
            <a:endParaRPr kumimoji="0" lang="en-US" altLang="ko-KR" sz="5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91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6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C8B93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" name="Rectangle 2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163" y="2240868"/>
            <a:ext cx="2997874" cy="6741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44000" tIns="0" rIns="0" bIns="0" anchor="t"/>
          <a:lstStyle/>
          <a:p>
            <a:pPr marL="92075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  <a:p>
            <a:pPr marL="92075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맑은 고딕"/>
              </a:rPr>
              <a:t>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맑은 고딕"/>
              </a:rPr>
              <a:t>가장 최신 자료에 대한 수요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</p:txBody>
      </p:sp>
      <p:sp>
        <p:nvSpPr>
          <p:cNvPr id="49" name="Rectangle 2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01" y="2244671"/>
            <a:ext cx="266700" cy="246063"/>
          </a:xfrm>
          <a:prstGeom prst="rect">
            <a:avLst/>
          </a:prstGeom>
          <a:solidFill>
            <a:srgbClr val="002060"/>
          </a:solidFill>
          <a:ln w="12700" algn="ctr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맑은 고딕"/>
              </a:rPr>
              <a:t>1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81000" y="5949280"/>
            <a:ext cx="9220200" cy="369332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marL="336550" indent="-285750" algn="l" defTabSz="939800" eaLnBrk="0" fontAlgn="b" hangingPunct="0">
              <a:spcBef>
                <a:spcPct val="30000"/>
              </a:spcBef>
              <a:buFont typeface="Wingdings" pitchFamily="2" charset="2"/>
              <a:buChar char="è"/>
              <a:defRPr/>
            </a:pP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-127"/>
                <a:ea typeface="맑은 고딕" charset="-127"/>
                <a:cs typeface="맑은 고딕"/>
              </a:rPr>
              <a:t> 공간정보 생산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-127"/>
                <a:ea typeface="맑은 고딕" charset="-127"/>
                <a:cs typeface="맑은 고딕"/>
              </a:rPr>
              <a:t>,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-127"/>
                <a:ea typeface="맑은 고딕" charset="-127"/>
                <a:cs typeface="맑은 고딕"/>
              </a:rPr>
              <a:t> 관리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-127"/>
                <a:ea typeface="맑은 고딕" charset="-127"/>
                <a:cs typeface="맑은 고딕"/>
              </a:rPr>
              <a:t>,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-127"/>
                <a:ea typeface="맑은 고딕" charset="-127"/>
                <a:cs typeface="맑은 고딕"/>
              </a:rPr>
              <a:t> 제공 체제 전반에 대한 변화 필요  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-127"/>
              <a:ea typeface="맑은 고딕" charset="-127"/>
              <a:cs typeface="맑은 고딕"/>
            </a:endParaRPr>
          </a:p>
        </p:txBody>
      </p:sp>
      <p:sp>
        <p:nvSpPr>
          <p:cNvPr id="64" name="Rectangle 2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163" y="3175283"/>
            <a:ext cx="2997874" cy="6741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44000" tIns="0" rIns="0" bIns="0" anchor="t"/>
          <a:lstStyle/>
          <a:p>
            <a:pPr marL="92075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  <a:p>
            <a:pPr marL="92075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맑은 고딕"/>
              </a:rPr>
              <a:t>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맑은 고딕"/>
              </a:rPr>
              <a:t>과거 자료에 대한 수요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</p:txBody>
      </p:sp>
      <p:sp>
        <p:nvSpPr>
          <p:cNvPr id="65" name="Rectangle 2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901" y="3179086"/>
            <a:ext cx="266700" cy="246063"/>
          </a:xfrm>
          <a:prstGeom prst="rect">
            <a:avLst/>
          </a:prstGeom>
          <a:solidFill>
            <a:srgbClr val="002060"/>
          </a:solidFill>
          <a:ln w="12700" algn="ctr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white"/>
                </a:solidFill>
                <a:latin typeface="맑은 고딕" charset="-127"/>
                <a:ea typeface="맑은 고딕" charset="-127"/>
                <a:cs typeface="맑은 고딕"/>
              </a:rPr>
              <a:t>2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</p:txBody>
      </p:sp>
      <p:sp>
        <p:nvSpPr>
          <p:cNvPr id="66" name="Rectangle 2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163" y="4109698"/>
            <a:ext cx="2997874" cy="6741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44000" tIns="0" rIns="0" bIns="0" anchor="t"/>
          <a:lstStyle/>
          <a:p>
            <a:pPr marL="92075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  <a:p>
            <a:pPr marL="92075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맑은 고딕"/>
              </a:rPr>
              <a:t>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맑은 고딕"/>
              </a:rPr>
              <a:t>다양한 포맷에 대한 수요 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</p:txBody>
      </p:sp>
      <p:sp>
        <p:nvSpPr>
          <p:cNvPr id="67" name="Rectangle 2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901" y="4113501"/>
            <a:ext cx="266700" cy="246063"/>
          </a:xfrm>
          <a:prstGeom prst="rect">
            <a:avLst/>
          </a:prstGeom>
          <a:solidFill>
            <a:srgbClr val="002060"/>
          </a:solidFill>
          <a:ln w="12700" algn="ctr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white"/>
                </a:solidFill>
                <a:latin typeface="맑은 고딕" charset="-127"/>
                <a:ea typeface="맑은 고딕" charset="-127"/>
                <a:cs typeface="맑은 고딕"/>
              </a:rPr>
              <a:t>3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</p:txBody>
      </p:sp>
      <p:sp>
        <p:nvSpPr>
          <p:cNvPr id="68" name="Rectangle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6163" y="5044113"/>
            <a:ext cx="2997874" cy="6741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44000" tIns="0" rIns="0" bIns="0" anchor="t"/>
          <a:lstStyle/>
          <a:p>
            <a:pPr marL="92075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  <a:p>
            <a:pPr marL="92075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맑은 고딕"/>
              </a:rPr>
              <a:t>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맑은 고딕"/>
              </a:rPr>
              <a:t>다양한 좌표계에 대한 수요 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</p:txBody>
      </p:sp>
      <p:sp>
        <p:nvSpPr>
          <p:cNvPr id="69" name="Rectangl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7901" y="5047916"/>
            <a:ext cx="266700" cy="246063"/>
          </a:xfrm>
          <a:prstGeom prst="rect">
            <a:avLst/>
          </a:prstGeom>
          <a:solidFill>
            <a:srgbClr val="002060"/>
          </a:solidFill>
          <a:ln w="12700" algn="ctr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>
                <a:solidFill>
                  <a:prstClr val="white"/>
                </a:solidFill>
                <a:latin typeface="맑은 고딕" charset="-127"/>
                <a:ea typeface="맑은 고딕" charset="-127"/>
                <a:cs typeface="맑은 고딕"/>
              </a:rPr>
              <a:t>4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-127"/>
              <a:ea typeface="맑은 고딕" charset="-127"/>
              <a:cs typeface="맑은 고딕"/>
            </a:endParaRPr>
          </a:p>
        </p:txBody>
      </p:sp>
      <p:sp>
        <p:nvSpPr>
          <p:cNvPr id="70" name="직사각형 53"/>
          <p:cNvSpPr>
            <a:spLocks noChangeArrowheads="1"/>
          </p:cNvSpPr>
          <p:nvPr/>
        </p:nvSpPr>
        <p:spPr bwMode="auto">
          <a:xfrm>
            <a:off x="192584" y="1485207"/>
            <a:ext cx="298613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r>
              <a:rPr lang="ko-KR" altLang="en-US" sz="1800" b="1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맑은 고딕"/>
              </a:rPr>
              <a:t>요구 사항 </a:t>
            </a:r>
          </a:p>
        </p:txBody>
      </p:sp>
      <p:cxnSp>
        <p:nvCxnSpPr>
          <p:cNvPr id="71" name="직선 연결선 20"/>
          <p:cNvCxnSpPr/>
          <p:nvPr/>
        </p:nvCxnSpPr>
        <p:spPr>
          <a:xfrm flipV="1">
            <a:off x="192584" y="1987648"/>
            <a:ext cx="2986136" cy="1192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3" name="직사각형 53"/>
          <p:cNvSpPr>
            <a:spLocks noChangeArrowheads="1"/>
          </p:cNvSpPr>
          <p:nvPr/>
        </p:nvSpPr>
        <p:spPr bwMode="auto">
          <a:xfrm>
            <a:off x="3656856" y="1485207"/>
            <a:ext cx="27723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r>
              <a:rPr lang="ko-KR" altLang="en-US" sz="1800" b="1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맑은 고딕"/>
              </a:rPr>
              <a:t>해결 전략 </a:t>
            </a:r>
          </a:p>
        </p:txBody>
      </p:sp>
      <p:cxnSp>
        <p:nvCxnSpPr>
          <p:cNvPr id="74" name="직선 연결선 20"/>
          <p:cNvCxnSpPr/>
          <p:nvPr/>
        </p:nvCxnSpPr>
        <p:spPr>
          <a:xfrm flipV="1">
            <a:off x="3656856" y="1987058"/>
            <a:ext cx="2772308" cy="1782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6" name="직사각형 53"/>
          <p:cNvSpPr>
            <a:spLocks noChangeArrowheads="1"/>
          </p:cNvSpPr>
          <p:nvPr/>
        </p:nvSpPr>
        <p:spPr bwMode="auto">
          <a:xfrm>
            <a:off x="7293260" y="1485207"/>
            <a:ext cx="239716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r>
              <a:rPr lang="ko-KR" altLang="en-US" sz="1800" b="1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맑은 고딕"/>
              </a:rPr>
              <a:t>개선 과제 </a:t>
            </a:r>
          </a:p>
        </p:txBody>
      </p:sp>
      <p:cxnSp>
        <p:nvCxnSpPr>
          <p:cNvPr id="77" name="직선 연결선 20"/>
          <p:cNvCxnSpPr/>
          <p:nvPr/>
        </p:nvCxnSpPr>
        <p:spPr>
          <a:xfrm>
            <a:off x="7293260" y="1986169"/>
            <a:ext cx="2397166" cy="889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3582403" y="2312876"/>
            <a:ext cx="2772078" cy="90011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600">
            <a:solidFill>
              <a:srgbClr val="A6A6A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도엽 중심에서 요소 중심으로 </a:t>
            </a:r>
            <a:br>
              <a:rPr lang="en-US" altLang="ko-KR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</a:br>
            <a:r>
              <a:rPr lang="ko-KR" altLang="en-US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공간정보 관리 방법 전환</a:t>
            </a:r>
            <a:endParaRPr lang="ko-KR" altLang="ko-KR" sz="1400" b="1" dirty="0">
              <a:solidFill>
                <a:srgbClr val="FFFFFF"/>
              </a:solidFill>
              <a:latin typeface="맑은 고딕" charset="-127"/>
              <a:ea typeface="맑은 고딕" charset="-127"/>
              <a:cs typeface="맑은 고딕" charset="-127"/>
            </a:endParaRPr>
          </a:p>
        </p:txBody>
      </p:sp>
      <p:sp>
        <p:nvSpPr>
          <p:cNvPr id="79" name="AutoShape 10"/>
          <p:cNvSpPr>
            <a:spLocks noChangeArrowheads="1"/>
          </p:cNvSpPr>
          <p:nvPr/>
        </p:nvSpPr>
        <p:spPr bwMode="auto">
          <a:xfrm>
            <a:off x="3582173" y="3513349"/>
            <a:ext cx="2772078" cy="90011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600">
            <a:solidFill>
              <a:srgbClr val="A6A6A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공급자</a:t>
            </a:r>
            <a:r>
              <a:rPr lang="en-US" altLang="ko-KR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(</a:t>
            </a:r>
            <a:r>
              <a:rPr lang="ko-KR" altLang="en-US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외주업체</a:t>
            </a:r>
            <a:r>
              <a:rPr lang="en-US" altLang="ko-KR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),</a:t>
            </a:r>
            <a:r>
              <a:rPr lang="ko-KR" altLang="en-US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 내부조직</a:t>
            </a:r>
            <a:r>
              <a:rPr lang="en-US" altLang="ko-KR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,</a:t>
            </a:r>
            <a:br>
              <a:rPr lang="en-US" altLang="ko-KR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</a:br>
            <a:r>
              <a:rPr lang="ko-KR" altLang="en-US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소비자</a:t>
            </a:r>
            <a:r>
              <a:rPr lang="en-US" altLang="ko-KR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(</a:t>
            </a:r>
            <a:r>
              <a:rPr lang="ko-KR" altLang="en-US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사용자</a:t>
            </a:r>
            <a:r>
              <a:rPr lang="en-US" altLang="ko-KR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)</a:t>
            </a:r>
            <a:r>
              <a:rPr lang="ko-KR" altLang="en-US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 가치사슬 통합</a:t>
            </a:r>
            <a:endParaRPr lang="ko-KR" altLang="ko-KR" sz="1400" b="1" dirty="0">
              <a:solidFill>
                <a:srgbClr val="FFFFFF"/>
              </a:solidFill>
              <a:latin typeface="맑은 고딕" charset="-127"/>
              <a:ea typeface="맑은 고딕" charset="-127"/>
              <a:cs typeface="맑은 고딕" charset="-127"/>
            </a:endParaRPr>
          </a:p>
        </p:txBody>
      </p:sp>
      <p:sp>
        <p:nvSpPr>
          <p:cNvPr id="80" name="AutoShape 10"/>
          <p:cNvSpPr>
            <a:spLocks noChangeArrowheads="1"/>
          </p:cNvSpPr>
          <p:nvPr/>
        </p:nvSpPr>
        <p:spPr bwMode="auto">
          <a:xfrm>
            <a:off x="3581943" y="4713822"/>
            <a:ext cx="2772078" cy="90011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600">
            <a:solidFill>
              <a:srgbClr val="A6A6A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공급자 중심의 관점에서</a:t>
            </a:r>
            <a:br>
              <a:rPr lang="en-US" altLang="ko-KR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</a:br>
            <a:r>
              <a:rPr lang="ko-KR" altLang="en-US" sz="1400" b="1" dirty="0">
                <a:solidFill>
                  <a:srgbClr val="FFFFFF"/>
                </a:solidFill>
                <a:latin typeface="맑은 고딕" charset="-127"/>
                <a:ea typeface="맑은 고딕" charset="-127"/>
                <a:cs typeface="맑은 고딕" charset="-127"/>
              </a:rPr>
              <a:t>수요자 중심으로 관점 이동</a:t>
            </a:r>
            <a:endParaRPr lang="ko-KR" altLang="ko-KR" sz="1400" b="1" dirty="0">
              <a:solidFill>
                <a:srgbClr val="FFFFFF"/>
              </a:solidFill>
              <a:latin typeface="맑은 고딕" charset="-127"/>
              <a:ea typeface="맑은 고딕" charset="-127"/>
              <a:cs typeface="맑은 고딕" charset="-127"/>
            </a:endParaRPr>
          </a:p>
        </p:txBody>
      </p:sp>
      <p:cxnSp>
        <p:nvCxnSpPr>
          <p:cNvPr id="81" name="꺾인 연결선[E] 80"/>
          <p:cNvCxnSpPr>
            <a:stCxn id="48" idx="3"/>
            <a:endCxn id="78" idx="1"/>
          </p:cNvCxnSpPr>
          <p:nvPr/>
        </p:nvCxnSpPr>
        <p:spPr bwMode="auto">
          <a:xfrm>
            <a:off x="3104037" y="2577948"/>
            <a:ext cx="478366" cy="184985"/>
          </a:xfrm>
          <a:prstGeom prst="bentConnector3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꺾인 연결선[E] 82"/>
          <p:cNvCxnSpPr>
            <a:stCxn id="48" idx="3"/>
            <a:endCxn id="79" idx="1"/>
          </p:cNvCxnSpPr>
          <p:nvPr/>
        </p:nvCxnSpPr>
        <p:spPr bwMode="auto">
          <a:xfrm>
            <a:off x="3104037" y="2577948"/>
            <a:ext cx="478136" cy="1385458"/>
          </a:xfrm>
          <a:prstGeom prst="bentConnector3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꺾인 연결선[E] 84"/>
          <p:cNvCxnSpPr>
            <a:stCxn id="64" idx="3"/>
            <a:endCxn id="78" idx="1"/>
          </p:cNvCxnSpPr>
          <p:nvPr/>
        </p:nvCxnSpPr>
        <p:spPr bwMode="auto">
          <a:xfrm flipV="1">
            <a:off x="3104037" y="2762933"/>
            <a:ext cx="478366" cy="749430"/>
          </a:xfrm>
          <a:prstGeom prst="bentConnector3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꺾인 연결선[E] 86"/>
          <p:cNvCxnSpPr>
            <a:stCxn id="64" idx="3"/>
            <a:endCxn id="79" idx="1"/>
          </p:cNvCxnSpPr>
          <p:nvPr/>
        </p:nvCxnSpPr>
        <p:spPr bwMode="auto">
          <a:xfrm>
            <a:off x="3104037" y="3512363"/>
            <a:ext cx="478136" cy="451043"/>
          </a:xfrm>
          <a:prstGeom prst="bentConnector3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꺾인 연결선[E] 88"/>
          <p:cNvCxnSpPr>
            <a:stCxn id="66" idx="3"/>
            <a:endCxn id="79" idx="1"/>
          </p:cNvCxnSpPr>
          <p:nvPr/>
        </p:nvCxnSpPr>
        <p:spPr bwMode="auto">
          <a:xfrm flipV="1">
            <a:off x="3104037" y="3963406"/>
            <a:ext cx="478136" cy="483372"/>
          </a:xfrm>
          <a:prstGeom prst="bentConnector3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꺾인 연결선[E] 90"/>
          <p:cNvCxnSpPr>
            <a:stCxn id="66" idx="3"/>
            <a:endCxn id="80" idx="1"/>
          </p:cNvCxnSpPr>
          <p:nvPr/>
        </p:nvCxnSpPr>
        <p:spPr bwMode="auto">
          <a:xfrm>
            <a:off x="3104037" y="4446778"/>
            <a:ext cx="477906" cy="717101"/>
          </a:xfrm>
          <a:prstGeom prst="bentConnector3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꺾인 연결선[E] 92"/>
          <p:cNvCxnSpPr>
            <a:stCxn id="68" idx="3"/>
            <a:endCxn id="79" idx="1"/>
          </p:cNvCxnSpPr>
          <p:nvPr/>
        </p:nvCxnSpPr>
        <p:spPr bwMode="auto">
          <a:xfrm flipV="1">
            <a:off x="3104037" y="3963406"/>
            <a:ext cx="478136" cy="1417787"/>
          </a:xfrm>
          <a:prstGeom prst="bentConnector3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꺾인 연결선[E] 94"/>
          <p:cNvCxnSpPr>
            <a:stCxn id="68" idx="3"/>
            <a:endCxn id="80" idx="1"/>
          </p:cNvCxnSpPr>
          <p:nvPr/>
        </p:nvCxnSpPr>
        <p:spPr bwMode="auto">
          <a:xfrm flipV="1">
            <a:off x="3104037" y="5163879"/>
            <a:ext cx="477906" cy="217314"/>
          </a:xfrm>
          <a:prstGeom prst="bentConnector3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AutoShape 26"/>
          <p:cNvSpPr>
            <a:spLocks noChangeArrowheads="1"/>
          </p:cNvSpPr>
          <p:nvPr/>
        </p:nvSpPr>
        <p:spPr bwMode="auto">
          <a:xfrm rot="5400000">
            <a:off x="5981075" y="3719272"/>
            <a:ext cx="1493838" cy="4064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376092"/>
              </a:gs>
              <a:gs pos="100000">
                <a:srgbClr val="95B3D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직사각형 15"/>
          <p:cNvSpPr/>
          <p:nvPr/>
        </p:nvSpPr>
        <p:spPr>
          <a:xfrm>
            <a:off x="7056784" y="2938714"/>
            <a:ext cx="2720752" cy="80474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"/>
              </a:rPr>
              <a:t>1.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"/>
              </a:rPr>
              <a:t> 요소 중심의 공간정보 버저닝 기술 도입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-127"/>
              <a:ea typeface="맑은 고딕" charset="-127"/>
              <a:cs typeface=""/>
            </a:endParaRPr>
          </a:p>
        </p:txBody>
      </p:sp>
      <p:sp>
        <p:nvSpPr>
          <p:cNvPr id="101" name="직사각형 15"/>
          <p:cNvSpPr/>
          <p:nvPr/>
        </p:nvSpPr>
        <p:spPr>
          <a:xfrm>
            <a:off x="7056784" y="4064413"/>
            <a:ext cx="2720752" cy="80474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"/>
              </a:rPr>
              <a:t>2.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"/>
              </a:rPr>
              <a:t> 대량맞춤화 서비스 기술 도입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-127"/>
              <a:ea typeface="맑은 고딕" charset="-127"/>
              <a:cs typeface="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500" dirty="0"/>
              <a:t>개선 과제 도출 </a:t>
            </a:r>
          </a:p>
        </p:txBody>
      </p:sp>
    </p:spTree>
    <p:extLst>
      <p:ext uri="{BB962C8B-B14F-4D97-AF65-F5344CB8AC3E}">
        <p14:creationId xmlns:p14="http://schemas.microsoft.com/office/powerpoint/2010/main" val="168712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/>
          </p:nvPr>
        </p:nvGraphicFramePr>
        <p:xfrm>
          <a:off x="1631900" y="51267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2" name="제목 1"/>
          <p:cNvSpPr>
            <a:spLocks noGrp="1"/>
          </p:cNvSpPr>
          <p:nvPr>
            <p:ph type="title"/>
          </p:nvPr>
        </p:nvSpPr>
        <p:spPr bwMode="auto">
          <a:xfrm>
            <a:off x="1249363" y="361950"/>
            <a:ext cx="6697662" cy="43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/>
              <a:t>가치 사슬에 따른 성과물 </a:t>
            </a:r>
          </a:p>
        </p:txBody>
      </p:sp>
      <p:sp>
        <p:nvSpPr>
          <p:cNvPr id="10245" name="Rectangle 6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C8B93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" name="직사각형 53"/>
          <p:cNvSpPr>
            <a:spLocks noChangeArrowheads="1"/>
          </p:cNvSpPr>
          <p:nvPr/>
        </p:nvSpPr>
        <p:spPr bwMode="auto">
          <a:xfrm>
            <a:off x="2864768" y="1236746"/>
            <a:ext cx="40662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r>
              <a:rPr lang="ko-KR" altLang="en-US" sz="1800" b="1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맑은 고딕"/>
              </a:rPr>
              <a:t>가치 사슬에 따른 본 과제 성과물 </a:t>
            </a:r>
          </a:p>
        </p:txBody>
      </p:sp>
      <p:cxnSp>
        <p:nvCxnSpPr>
          <p:cNvPr id="18" name="직선 연결선 20"/>
          <p:cNvCxnSpPr/>
          <p:nvPr/>
        </p:nvCxnSpPr>
        <p:spPr>
          <a:xfrm>
            <a:off x="2718517" y="1703183"/>
            <a:ext cx="4066256" cy="625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" name="직선 연결선[R] 6"/>
          <p:cNvCxnSpPr/>
          <p:nvPr/>
        </p:nvCxnSpPr>
        <p:spPr bwMode="auto">
          <a:xfrm>
            <a:off x="1640632" y="3715703"/>
            <a:ext cx="0" cy="540060"/>
          </a:xfrm>
          <a:prstGeom prst="line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[R] 29"/>
          <p:cNvCxnSpPr/>
          <p:nvPr/>
        </p:nvCxnSpPr>
        <p:spPr bwMode="auto">
          <a:xfrm>
            <a:off x="5789824" y="3691207"/>
            <a:ext cx="0" cy="1166000"/>
          </a:xfrm>
          <a:prstGeom prst="line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[R] 31"/>
          <p:cNvCxnSpPr/>
          <p:nvPr/>
        </p:nvCxnSpPr>
        <p:spPr bwMode="auto">
          <a:xfrm>
            <a:off x="8332687" y="5049180"/>
            <a:ext cx="0" cy="1224136"/>
          </a:xfrm>
          <a:prstGeom prst="line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640632" y="4087251"/>
            <a:ext cx="4149192" cy="0"/>
          </a:xfrm>
          <a:prstGeom prst="straightConnector1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4063493" y="5433432"/>
            <a:ext cx="4273883" cy="0"/>
          </a:xfrm>
          <a:prstGeom prst="straightConnector1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906073" y="3715703"/>
            <a:ext cx="3591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1.</a:t>
            </a:r>
            <a:r>
              <a:rPr lang="ko-KR" altLang="en-US" sz="1600" b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 요소 중심 공간정보 버저닝 시스템</a:t>
            </a:r>
            <a:endParaRPr kumimoji="1" lang="ko-KR" altLang="en-US" sz="1600" b="1" dirty="0">
              <a:solidFill>
                <a:srgbClr val="FF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68470" y="5062971"/>
            <a:ext cx="3591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3.</a:t>
            </a:r>
            <a:r>
              <a:rPr lang="ko-KR" altLang="en-US" sz="1600" b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 대량맞춤형 공간정보 제공 시스템 </a:t>
            </a:r>
            <a:endParaRPr kumimoji="1" lang="ko-KR" altLang="en-US" sz="1600" b="1" dirty="0">
              <a:solidFill>
                <a:srgbClr val="FF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1" y="2433252"/>
            <a:ext cx="635000" cy="63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6" y="209035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6" y="2729384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30" y="1883215"/>
            <a:ext cx="635000" cy="635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48" y="2747392"/>
            <a:ext cx="609600" cy="6096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17" y="2484725"/>
            <a:ext cx="660400" cy="66040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332687" y="2498889"/>
            <a:ext cx="367786" cy="430240"/>
            <a:chOff x="4342903" y="1986213"/>
            <a:chExt cx="367786" cy="430240"/>
          </a:xfrm>
        </p:grpSpPr>
        <p:sp>
          <p:nvSpPr>
            <p:cNvPr id="29" name="오른쪽 화살표[R] 28"/>
            <p:cNvSpPr/>
            <p:nvPr/>
          </p:nvSpPr>
          <p:spPr>
            <a:xfrm>
              <a:off x="4342903" y="1986213"/>
              <a:ext cx="367786" cy="43024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rgbClr val="1063AD"/>
                </a:gs>
                <a:gs pos="8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오른쪽 화살표[R] 4"/>
            <p:cNvSpPr/>
            <p:nvPr/>
          </p:nvSpPr>
          <p:spPr>
            <a:xfrm>
              <a:off x="4342903" y="2072261"/>
              <a:ext cx="257450" cy="25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/>
            </a:p>
          </p:txBody>
        </p:sp>
      </p:grpSp>
      <p:cxnSp>
        <p:nvCxnSpPr>
          <p:cNvPr id="36" name="직선 연결선[R] 35"/>
          <p:cNvCxnSpPr/>
          <p:nvPr/>
        </p:nvCxnSpPr>
        <p:spPr bwMode="auto">
          <a:xfrm>
            <a:off x="4052900" y="4317147"/>
            <a:ext cx="0" cy="1272093"/>
          </a:xfrm>
          <a:prstGeom prst="line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>
            <a:off x="4063493" y="4713826"/>
            <a:ext cx="1726331" cy="0"/>
          </a:xfrm>
          <a:prstGeom prst="straightConnector1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126599" y="433202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2.</a:t>
            </a:r>
            <a:r>
              <a:rPr lang="ko-KR" altLang="en-US" sz="1600" b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 검사 시스템 </a:t>
            </a:r>
            <a:endParaRPr kumimoji="1" lang="ko-KR" altLang="en-US" sz="1600" b="1" dirty="0">
              <a:solidFill>
                <a:srgbClr val="FF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40" name="직선 연결선[R] 39"/>
          <p:cNvCxnSpPr/>
          <p:nvPr/>
        </p:nvCxnSpPr>
        <p:spPr bwMode="auto">
          <a:xfrm>
            <a:off x="1665405" y="5733256"/>
            <a:ext cx="0" cy="540060"/>
          </a:xfrm>
          <a:prstGeom prst="line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1665405" y="6129300"/>
            <a:ext cx="6667282" cy="0"/>
          </a:xfrm>
          <a:prstGeom prst="straightConnector1">
            <a:avLst/>
          </a:prstGeom>
          <a:solidFill>
            <a:srgbClr val="CFE7F5"/>
          </a:solidFill>
          <a:ln w="15875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584289" y="5758838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4.</a:t>
            </a:r>
            <a:r>
              <a:rPr lang="ko-KR" altLang="en-US" sz="1600" b="1" dirty="0">
                <a:solidFill>
                  <a:srgbClr val="FF0000"/>
                </a:solidFill>
                <a:latin typeface="Malgun Gothic" charset="-127"/>
                <a:ea typeface="Malgun Gothic" charset="-127"/>
                <a:cs typeface="Malgun Gothic" charset="-127"/>
              </a:rPr>
              <a:t> 법제도 개선안</a:t>
            </a:r>
            <a:endParaRPr kumimoji="1" lang="ko-KR" altLang="en-US" sz="1600" b="1" dirty="0">
              <a:solidFill>
                <a:srgbClr val="FF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79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 bwMode="auto">
          <a:xfrm>
            <a:off x="1249363" y="361950"/>
            <a:ext cx="6697662" cy="43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/>
              <a:t>성과물에 따른 기대효과 </a:t>
            </a:r>
          </a:p>
        </p:txBody>
      </p:sp>
      <p:sp>
        <p:nvSpPr>
          <p:cNvPr id="10245" name="Rectangle 6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C8B93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타원 11"/>
          <p:cNvSpPr/>
          <p:nvPr/>
        </p:nvSpPr>
        <p:spPr bwMode="auto">
          <a:xfrm>
            <a:off x="494263" y="1661358"/>
            <a:ext cx="570305" cy="570305"/>
          </a:xfrm>
          <a:prstGeom prst="ellipse">
            <a:avLst/>
          </a:prstGeom>
          <a:solidFill>
            <a:srgbClr val="1063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4568" y="1717992"/>
            <a:ext cx="7074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 중심 공간정보 버져닝 시스템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 및 관리 단계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00656" y="4113076"/>
            <a:ext cx="570305" cy="570305"/>
          </a:xfrm>
          <a:prstGeom prst="ellipse">
            <a:avLst/>
          </a:prstGeom>
          <a:solidFill>
            <a:srgbClr val="1063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191" y="4169956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공간정보 검사 시스템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 및 관리 단계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5098" y="2295453"/>
            <a:ext cx="3964547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언제</a:t>
            </a:r>
            <a:r>
              <a:rPr kumimoji="1"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,</a:t>
            </a: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 누가</a:t>
            </a:r>
            <a:r>
              <a:rPr kumimoji="1"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,</a:t>
            </a: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 어떤 편집을 했는가</a:t>
            </a:r>
            <a:r>
              <a:rPr kumimoji="1"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?</a:t>
            </a:r>
          </a:p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변화된 정보만을 저장</a:t>
            </a:r>
            <a:endParaRPr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시계열 자료 요청에 대응 </a:t>
            </a:r>
            <a:endParaRPr kumimoji="1"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도엽 단위 갱신에서 객체 단위 갱신으로 전환</a:t>
            </a:r>
            <a:endParaRPr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빠른 공간정보 갱신 체계 마련 등 </a:t>
            </a:r>
            <a:endParaRPr kumimoji="1" lang="ko-KR" altLang="en-US" sz="14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8" name="AutoShape 26"/>
          <p:cNvSpPr>
            <a:spLocks noChangeArrowheads="1"/>
          </p:cNvSpPr>
          <p:nvPr/>
        </p:nvSpPr>
        <p:spPr bwMode="auto">
          <a:xfrm rot="5400000">
            <a:off x="4983236" y="2742657"/>
            <a:ext cx="870267" cy="298388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376092"/>
              </a:gs>
              <a:gs pos="100000">
                <a:srgbClr val="95B3D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5"/>
          <p:cNvSpPr/>
          <p:nvPr/>
        </p:nvSpPr>
        <p:spPr>
          <a:xfrm>
            <a:off x="5817094" y="2489477"/>
            <a:ext cx="3492390" cy="80474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kern="0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"/>
              </a:rPr>
              <a:t>요소 중심 공간정보 품질 향상 </a:t>
            </a:r>
            <a:endParaRPr kumimoji="0" lang="en-US" altLang="ko-KR" sz="1400" kern="0" dirty="0">
              <a:solidFill>
                <a:prstClr val="black"/>
              </a:solidFill>
              <a:latin typeface="맑은 고딕" charset="-127"/>
              <a:ea typeface="맑은 고딕" charset="-127"/>
              <a:cs typeface="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"/>
              </a:rPr>
              <a:t>다양한 요구에 빠르고 신속한 대응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-127"/>
              <a:ea typeface="맑은 고딕" charset="-127"/>
              <a:cs typeface="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kern="0" noProof="0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"/>
              </a:rPr>
              <a:t>시계열적 국토 변화 파악 가능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-127"/>
              <a:ea typeface="맑은 고딕" charset="-127"/>
              <a:cs typeface="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2750" y="4752751"/>
            <a:ext cx="3964547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공간정보 개첵의 생성</a:t>
            </a:r>
            <a:r>
              <a:rPr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,</a:t>
            </a: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 수정</a:t>
            </a:r>
            <a:r>
              <a:rPr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,</a:t>
            </a: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 삭제 자동 파악 </a:t>
            </a:r>
            <a:endParaRPr kumimoji="1"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변화된 정보만을 도시함으로써 업무 효율화  </a:t>
            </a:r>
            <a:endParaRPr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레이어 코드</a:t>
            </a:r>
            <a:r>
              <a:rPr kumimoji="1"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,</a:t>
            </a: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 컬럼 등 논리적 오류 파악</a:t>
            </a:r>
            <a:endParaRPr kumimoji="1"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배경지도</a:t>
            </a:r>
            <a:r>
              <a:rPr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(</a:t>
            </a: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네이버</a:t>
            </a:r>
            <a:r>
              <a:rPr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,</a:t>
            </a: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 다음</a:t>
            </a:r>
            <a:r>
              <a:rPr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,</a:t>
            </a: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 항공사진 등</a:t>
            </a:r>
            <a:r>
              <a:rPr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)</a:t>
            </a: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 제공</a:t>
            </a:r>
            <a:endParaRPr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마스터 </a:t>
            </a:r>
            <a:r>
              <a:rPr kumimoji="1"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DB</a:t>
            </a: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로 최종 자료 전송 승인 </a:t>
            </a:r>
            <a:endParaRPr kumimoji="1"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1" name="AutoShape 26"/>
          <p:cNvSpPr>
            <a:spLocks noChangeArrowheads="1"/>
          </p:cNvSpPr>
          <p:nvPr/>
        </p:nvSpPr>
        <p:spPr bwMode="auto">
          <a:xfrm rot="5400000">
            <a:off x="4980888" y="5199955"/>
            <a:ext cx="870267" cy="298388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376092"/>
              </a:gs>
              <a:gs pos="100000">
                <a:srgbClr val="95B3D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직사각형 15"/>
          <p:cNvSpPr/>
          <p:nvPr/>
        </p:nvSpPr>
        <p:spPr>
          <a:xfrm>
            <a:off x="5814746" y="4946775"/>
            <a:ext cx="3492390" cy="80474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kern="0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"/>
              </a:rPr>
              <a:t>변화정보로 신속하게 객체 품질 관리</a:t>
            </a:r>
            <a:endParaRPr kumimoji="0" lang="en-US" altLang="ko-KR" sz="1400" kern="0" dirty="0">
              <a:solidFill>
                <a:prstClr val="black"/>
              </a:solidFill>
              <a:latin typeface="맑은 고딕" charset="-127"/>
              <a:ea typeface="맑은 고딕" charset="-127"/>
              <a:cs typeface="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"/>
              </a:rPr>
              <a:t>인적 오류 최소화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-127"/>
              <a:ea typeface="맑은 고딕" charset="-127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965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 bwMode="auto">
          <a:xfrm>
            <a:off x="1249363" y="361950"/>
            <a:ext cx="6697662" cy="43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/>
              <a:t>성과물에 따른 기대효과 </a:t>
            </a:r>
          </a:p>
        </p:txBody>
      </p:sp>
      <p:sp>
        <p:nvSpPr>
          <p:cNvPr id="10245" name="Rectangle 6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C8B93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타원 11"/>
          <p:cNvSpPr/>
          <p:nvPr/>
        </p:nvSpPr>
        <p:spPr bwMode="auto">
          <a:xfrm>
            <a:off x="494263" y="1661358"/>
            <a:ext cx="570305" cy="570305"/>
          </a:xfrm>
          <a:prstGeom prst="ellipse">
            <a:avLst/>
          </a:prstGeom>
          <a:solidFill>
            <a:srgbClr val="1063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4568" y="1717992"/>
            <a:ext cx="6987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대량맞춤형 공간정보 제공 시스템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 및 제공 단계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00656" y="4113076"/>
            <a:ext cx="570305" cy="570305"/>
          </a:xfrm>
          <a:prstGeom prst="ellipse">
            <a:avLst/>
          </a:prstGeom>
          <a:solidFill>
            <a:srgbClr val="1063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191" y="4169956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법제도 개선안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가치사슬 전반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5098" y="2295453"/>
            <a:ext cx="4349268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요소 중심의 공간정보 제공</a:t>
            </a:r>
            <a:endParaRPr kumimoji="1"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사용자 수요 반영하여 시간</a:t>
            </a:r>
            <a:r>
              <a:rPr kumimoji="1"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,</a:t>
            </a: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 공간</a:t>
            </a:r>
            <a:r>
              <a:rPr kumimoji="1" lang="en-US" altLang="ko-KR" sz="1400" dirty="0">
                <a:latin typeface="Malgun Gothic" charset="-127"/>
                <a:ea typeface="Malgun Gothic" charset="-127"/>
                <a:cs typeface="Malgun Gothic" charset="-127"/>
              </a:rPr>
              <a:t>,</a:t>
            </a: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 포맷 등 다양화 </a:t>
            </a:r>
            <a:endParaRPr kumimoji="1"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필요한 공간 정보만 단순하고도 빠르게 제공 </a:t>
            </a:r>
            <a:endParaRPr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스타일링 포함된 공간정보 패키지로 제공 </a:t>
            </a:r>
            <a:endParaRPr kumimoji="1" lang="ko-KR" altLang="en-US" sz="14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8" name="AutoShape 26"/>
          <p:cNvSpPr>
            <a:spLocks noChangeArrowheads="1"/>
          </p:cNvSpPr>
          <p:nvPr/>
        </p:nvSpPr>
        <p:spPr bwMode="auto">
          <a:xfrm rot="5400000">
            <a:off x="5415284" y="2634820"/>
            <a:ext cx="870267" cy="298388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376092"/>
              </a:gs>
              <a:gs pos="100000">
                <a:srgbClr val="95B3D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5"/>
          <p:cNvSpPr/>
          <p:nvPr/>
        </p:nvSpPr>
        <p:spPr>
          <a:xfrm>
            <a:off x="6249142" y="2381640"/>
            <a:ext cx="3492390" cy="80474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kern="0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"/>
              </a:rPr>
              <a:t>고객의 불필요한 추가 가공 방지 </a:t>
            </a:r>
            <a:endParaRPr kumimoji="0" lang="en-US" altLang="ko-KR" sz="1400" kern="0" dirty="0">
              <a:solidFill>
                <a:prstClr val="black"/>
              </a:solidFill>
              <a:latin typeface="맑은 고딕" charset="-127"/>
              <a:ea typeface="맑은 고딕" charset="-127"/>
              <a:cs typeface="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-127"/>
                <a:ea typeface="맑은 고딕" charset="-127"/>
                <a:cs typeface=""/>
              </a:rPr>
              <a:t>고객에게 필요한 정보만 제공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-127"/>
              <a:ea typeface="맑은 고딕" charset="-127"/>
              <a:cs typeface="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kern="0" noProof="0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"/>
              </a:rPr>
              <a:t>공간정보 시인성 개선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-127"/>
              <a:ea typeface="맑은 고딕" charset="-127"/>
              <a:cs typeface="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2750" y="4883230"/>
            <a:ext cx="4351616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관련 법제도 기본 구조 연구 </a:t>
            </a:r>
            <a:endParaRPr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현행 법제도 조사 및 개선 방안 제시 </a:t>
            </a:r>
            <a:endParaRPr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운영 변화에 따른 법제도 개선 연구 </a:t>
            </a:r>
            <a:endParaRPr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marL="171450" indent="-171450" algn="l">
              <a:buFontTx/>
              <a:buChar char="-"/>
            </a:pPr>
            <a:r>
              <a:rPr kumimoji="1" lang="ko-KR" altLang="en-US" sz="1400" dirty="0">
                <a:latin typeface="Malgun Gothic" charset="-127"/>
                <a:ea typeface="Malgun Gothic" charset="-127"/>
                <a:cs typeface="Malgun Gothic" charset="-127"/>
              </a:rPr>
              <a:t>향후 법제도 개선을 위한 세부 과제 도출 </a:t>
            </a:r>
            <a:endParaRPr kumimoji="1" lang="en-US" altLang="ko-KR" sz="14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1" name="AutoShape 26"/>
          <p:cNvSpPr>
            <a:spLocks noChangeArrowheads="1"/>
          </p:cNvSpPr>
          <p:nvPr/>
        </p:nvSpPr>
        <p:spPr bwMode="auto">
          <a:xfrm rot="5400000">
            <a:off x="5415284" y="5230352"/>
            <a:ext cx="870267" cy="298388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376092"/>
              </a:gs>
              <a:gs pos="100000">
                <a:srgbClr val="95B3D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직사각형 15"/>
          <p:cNvSpPr/>
          <p:nvPr/>
        </p:nvSpPr>
        <p:spPr>
          <a:xfrm>
            <a:off x="6249142" y="4977172"/>
            <a:ext cx="3492390" cy="80474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kern="0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"/>
              </a:rPr>
              <a:t>운영 변화에 대한 법제도적 대책 마련</a:t>
            </a:r>
            <a:endParaRPr kumimoji="0" lang="en-US" altLang="ko-KR" sz="1400" kern="0" dirty="0">
              <a:solidFill>
                <a:prstClr val="black"/>
              </a:solidFill>
              <a:latin typeface="맑은 고딕" charset="-127"/>
              <a:ea typeface="맑은 고딕" charset="-127"/>
              <a:cs typeface="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kern="0" dirty="0">
                <a:solidFill>
                  <a:prstClr val="black"/>
                </a:solidFill>
                <a:latin typeface="맑은 고딕" charset="-127"/>
                <a:ea typeface="맑은 고딕" charset="-127"/>
                <a:cs typeface=""/>
              </a:rPr>
              <a:t>법제도적 위험 요소 사전 파악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-127"/>
              <a:ea typeface="맑은 고딕" charset="-127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9247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7"/>
          <p:cNvSpPr txBox="1">
            <a:spLocks noChangeArrowheads="1"/>
          </p:cNvSpPr>
          <p:nvPr/>
        </p:nvSpPr>
        <p:spPr bwMode="auto">
          <a:xfrm>
            <a:off x="315913" y="2844800"/>
            <a:ext cx="92741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5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공간정보 제공 웹 서비스 개발</a:t>
            </a:r>
            <a:endParaRPr kumimoji="0"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위로 굽은 화살표 103"/>
          <p:cNvSpPr/>
          <p:nvPr/>
        </p:nvSpPr>
        <p:spPr bwMode="auto">
          <a:xfrm>
            <a:off x="4052900" y="3919537"/>
            <a:ext cx="4009712" cy="2245767"/>
          </a:xfrm>
          <a:prstGeom prst="bentUpArrow">
            <a:avLst>
              <a:gd name="adj1" fmla="val 29071"/>
              <a:gd name="adj2" fmla="val 24095"/>
              <a:gd name="adj3" fmla="val 25993"/>
            </a:avLst>
          </a:prstGeom>
          <a:gradFill flip="none" rotWithShape="1">
            <a:gsLst>
              <a:gs pos="89000">
                <a:srgbClr val="FF0000"/>
              </a:gs>
              <a:gs pos="44000">
                <a:srgbClr val="F5F5F5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오른쪽 화살표 102"/>
          <p:cNvSpPr/>
          <p:nvPr/>
        </p:nvSpPr>
        <p:spPr bwMode="auto">
          <a:xfrm>
            <a:off x="1496616" y="1046975"/>
            <a:ext cx="7344815" cy="1599201"/>
          </a:xfrm>
          <a:prstGeom prst="rightArrow">
            <a:avLst>
              <a:gd name="adj1" fmla="val 50000"/>
              <a:gd name="adj2" fmla="val 66701"/>
            </a:avLst>
          </a:prstGeom>
          <a:gradFill>
            <a:gsLst>
              <a:gs pos="44000">
                <a:srgbClr val="EAEAEA"/>
              </a:gs>
              <a:gs pos="83000">
                <a:srgbClr val="0066CC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8958" y="361908"/>
            <a:ext cx="8492574" cy="438156"/>
          </a:xfrm>
        </p:spPr>
        <p:txBody>
          <a:bodyPr/>
          <a:lstStyle/>
          <a:p>
            <a:r>
              <a:rPr lang="ko-KR" altLang="en-US" dirty="0"/>
              <a:t>맞춤형 공간정보 주문 프로세스</a:t>
            </a:r>
          </a:p>
        </p:txBody>
      </p:sp>
      <p:sp>
        <p:nvSpPr>
          <p:cNvPr id="19" name="Rectangle 40" descr="강-2단"/>
          <p:cNvSpPr>
            <a:spLocks noChangeArrowheads="1"/>
          </p:cNvSpPr>
          <p:nvPr/>
        </p:nvSpPr>
        <p:spPr bwMode="auto">
          <a:xfrm>
            <a:off x="486024" y="2083151"/>
            <a:ext cx="2005806" cy="122496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solidFill>
              <a:srgbClr val="6196CB"/>
            </a:solidFill>
            <a:miter lim="800000"/>
            <a:headEnd/>
            <a:tailEnd/>
          </a:ln>
        </p:spPr>
        <p:txBody>
          <a:bodyPr lIns="96785" tIns="48393" rIns="96785" bIns="48393" anchor="ctr"/>
          <a:lstStyle/>
          <a:p>
            <a:pPr algn="ctr" latinLnBrk="0"/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</a:t>
            </a:r>
            <a:endParaRPr lang="en-US" altLang="ko-KR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/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</a:p>
        </p:txBody>
      </p:sp>
      <p:grpSp>
        <p:nvGrpSpPr>
          <p:cNvPr id="27" name="Group 146"/>
          <p:cNvGrpSpPr>
            <a:grpSpLocks/>
          </p:cNvGrpSpPr>
          <p:nvPr/>
        </p:nvGrpSpPr>
        <p:grpSpPr bwMode="auto">
          <a:xfrm>
            <a:off x="452500" y="1816324"/>
            <a:ext cx="577954" cy="533653"/>
            <a:chOff x="2099" y="3262"/>
            <a:chExt cx="126" cy="124"/>
          </a:xfrm>
        </p:grpSpPr>
        <p:pic>
          <p:nvPicPr>
            <p:cNvPr id="28" name="Picture 147" descr="blue1"/>
            <p:cNvPicPr>
              <a:picLocks noChangeAspect="1" noChangeArrowheads="1"/>
            </p:cNvPicPr>
            <p:nvPr/>
          </p:nvPicPr>
          <p:blipFill>
            <a:blip r:embed="rId3" cstate="print">
              <a:lum bright="-4000"/>
            </a:blip>
            <a:srcRect/>
            <a:stretch>
              <a:fillRect/>
            </a:stretch>
          </p:blipFill>
          <p:spPr bwMode="auto">
            <a:xfrm>
              <a:off x="2099" y="3262"/>
              <a:ext cx="1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148"/>
            <p:cNvSpPr txBox="1">
              <a:spLocks noChangeArrowheads="1"/>
            </p:cNvSpPr>
            <p:nvPr/>
          </p:nvSpPr>
          <p:spPr bwMode="auto">
            <a:xfrm>
              <a:off x="2137" y="3283"/>
              <a:ext cx="47" cy="7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latinLnBrk="0"/>
              <a:r>
                <a:rPr lang="en-US" altLang="ko-KR" sz="20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sp>
        <p:nvSpPr>
          <p:cNvPr id="42" name="Rectangle 40" descr="강-2단"/>
          <p:cNvSpPr>
            <a:spLocks noChangeArrowheads="1"/>
          </p:cNvSpPr>
          <p:nvPr/>
        </p:nvSpPr>
        <p:spPr bwMode="auto">
          <a:xfrm>
            <a:off x="2853274" y="4312924"/>
            <a:ext cx="2005806" cy="122496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solidFill>
              <a:srgbClr val="6196CB"/>
            </a:solidFill>
            <a:miter lim="800000"/>
            <a:headEnd/>
            <a:tailEnd/>
          </a:ln>
        </p:spPr>
        <p:txBody>
          <a:bodyPr lIns="96785" tIns="48393" rIns="96785" bIns="48393" anchor="ctr"/>
          <a:lstStyle/>
          <a:p>
            <a:pPr algn="ctr" latinLnBrk="0"/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 사항</a:t>
            </a:r>
            <a:endParaRPr lang="en-US" altLang="ko-KR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/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공지 화면</a:t>
            </a:r>
          </a:p>
        </p:txBody>
      </p:sp>
      <p:sp>
        <p:nvSpPr>
          <p:cNvPr id="46" name="Rectangle 40" descr="강-2단"/>
          <p:cNvSpPr>
            <a:spLocks noChangeArrowheads="1"/>
          </p:cNvSpPr>
          <p:nvPr/>
        </p:nvSpPr>
        <p:spPr bwMode="auto">
          <a:xfrm>
            <a:off x="2853274" y="2083151"/>
            <a:ext cx="2005806" cy="122496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solidFill>
              <a:srgbClr val="6196CB"/>
            </a:solidFill>
            <a:miter lim="800000"/>
            <a:headEnd/>
            <a:tailEnd/>
          </a:ln>
        </p:spPr>
        <p:txBody>
          <a:bodyPr lIns="96785" tIns="48393" rIns="96785" bIns="48393" anchor="ctr"/>
          <a:lstStyle/>
          <a:p>
            <a:pPr algn="ctr" latinLnBrk="0"/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 및</a:t>
            </a:r>
            <a:endParaRPr lang="en-US" altLang="ko-KR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/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 선택</a:t>
            </a:r>
          </a:p>
        </p:txBody>
      </p:sp>
      <p:sp>
        <p:nvSpPr>
          <p:cNvPr id="50" name="Rectangle 40" descr="강-2단"/>
          <p:cNvSpPr>
            <a:spLocks noChangeArrowheads="1"/>
          </p:cNvSpPr>
          <p:nvPr/>
        </p:nvSpPr>
        <p:spPr bwMode="auto">
          <a:xfrm>
            <a:off x="5206272" y="2082619"/>
            <a:ext cx="2005806" cy="122496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solidFill>
              <a:srgbClr val="6196CB"/>
            </a:solidFill>
            <a:miter lim="800000"/>
            <a:headEnd/>
            <a:tailEnd/>
          </a:ln>
        </p:spPr>
        <p:txBody>
          <a:bodyPr lIns="96785" tIns="48393" rIns="96785" bIns="48393" anchor="ctr"/>
          <a:lstStyle/>
          <a:p>
            <a:pPr algn="ctr" latinLnBrk="0"/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 및</a:t>
            </a:r>
            <a:endParaRPr lang="en-US" altLang="ko-KR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/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 요청</a:t>
            </a:r>
          </a:p>
        </p:txBody>
      </p:sp>
      <p:grpSp>
        <p:nvGrpSpPr>
          <p:cNvPr id="54" name="Group 146"/>
          <p:cNvGrpSpPr>
            <a:grpSpLocks/>
          </p:cNvGrpSpPr>
          <p:nvPr/>
        </p:nvGrpSpPr>
        <p:grpSpPr bwMode="auto">
          <a:xfrm>
            <a:off x="2829798" y="4046096"/>
            <a:ext cx="577954" cy="533653"/>
            <a:chOff x="2099" y="3262"/>
            <a:chExt cx="126" cy="124"/>
          </a:xfrm>
        </p:grpSpPr>
        <p:pic>
          <p:nvPicPr>
            <p:cNvPr id="55" name="Picture 147" descr="blue1"/>
            <p:cNvPicPr>
              <a:picLocks noChangeAspect="1" noChangeArrowheads="1"/>
            </p:cNvPicPr>
            <p:nvPr/>
          </p:nvPicPr>
          <p:blipFill>
            <a:blip r:embed="rId3" cstate="print">
              <a:lum bright="-4000"/>
            </a:blip>
            <a:srcRect/>
            <a:stretch>
              <a:fillRect/>
            </a:stretch>
          </p:blipFill>
          <p:spPr bwMode="auto">
            <a:xfrm>
              <a:off x="2099" y="3262"/>
              <a:ext cx="1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Text Box 148"/>
            <p:cNvSpPr txBox="1">
              <a:spLocks noChangeArrowheads="1"/>
            </p:cNvSpPr>
            <p:nvPr/>
          </p:nvSpPr>
          <p:spPr bwMode="auto">
            <a:xfrm>
              <a:off x="2118" y="3282"/>
              <a:ext cx="88" cy="7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latinLnBrk="0"/>
              <a:r>
                <a:rPr lang="en-US" altLang="ko-KR" sz="20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2-2</a:t>
              </a:r>
            </a:p>
          </p:txBody>
        </p:sp>
      </p:grpSp>
      <p:grpSp>
        <p:nvGrpSpPr>
          <p:cNvPr id="57" name="Group 146"/>
          <p:cNvGrpSpPr>
            <a:grpSpLocks/>
          </p:cNvGrpSpPr>
          <p:nvPr/>
        </p:nvGrpSpPr>
        <p:grpSpPr bwMode="auto">
          <a:xfrm>
            <a:off x="2828764" y="1816324"/>
            <a:ext cx="577954" cy="533653"/>
            <a:chOff x="2099" y="3262"/>
            <a:chExt cx="126" cy="124"/>
          </a:xfrm>
        </p:grpSpPr>
        <p:pic>
          <p:nvPicPr>
            <p:cNvPr id="58" name="Picture 147" descr="blue1"/>
            <p:cNvPicPr>
              <a:picLocks noChangeAspect="1" noChangeArrowheads="1"/>
            </p:cNvPicPr>
            <p:nvPr/>
          </p:nvPicPr>
          <p:blipFill>
            <a:blip r:embed="rId3" cstate="print">
              <a:lum bright="-4000"/>
            </a:blip>
            <a:srcRect/>
            <a:stretch>
              <a:fillRect/>
            </a:stretch>
          </p:blipFill>
          <p:spPr bwMode="auto">
            <a:xfrm>
              <a:off x="2099" y="3262"/>
              <a:ext cx="1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 Box 148"/>
            <p:cNvSpPr txBox="1">
              <a:spLocks noChangeArrowheads="1"/>
            </p:cNvSpPr>
            <p:nvPr/>
          </p:nvSpPr>
          <p:spPr bwMode="auto">
            <a:xfrm>
              <a:off x="2113" y="3281"/>
              <a:ext cx="99" cy="7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latinLnBrk="0"/>
              <a:r>
                <a:rPr lang="en-US" altLang="ko-KR" sz="20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2-1</a:t>
              </a:r>
            </a:p>
          </p:txBody>
        </p:sp>
      </p:grpSp>
      <p:grpSp>
        <p:nvGrpSpPr>
          <p:cNvPr id="60" name="Group 146"/>
          <p:cNvGrpSpPr>
            <a:grpSpLocks/>
          </p:cNvGrpSpPr>
          <p:nvPr/>
        </p:nvGrpSpPr>
        <p:grpSpPr bwMode="auto">
          <a:xfrm>
            <a:off x="5169024" y="1815792"/>
            <a:ext cx="577954" cy="533653"/>
            <a:chOff x="2099" y="3262"/>
            <a:chExt cx="126" cy="124"/>
          </a:xfrm>
        </p:grpSpPr>
        <p:pic>
          <p:nvPicPr>
            <p:cNvPr id="61" name="Picture 147" descr="blue1"/>
            <p:cNvPicPr>
              <a:picLocks noChangeAspect="1" noChangeArrowheads="1"/>
            </p:cNvPicPr>
            <p:nvPr/>
          </p:nvPicPr>
          <p:blipFill>
            <a:blip r:embed="rId3" cstate="print">
              <a:lum bright="-4000"/>
            </a:blip>
            <a:srcRect/>
            <a:stretch>
              <a:fillRect/>
            </a:stretch>
          </p:blipFill>
          <p:spPr bwMode="auto">
            <a:xfrm>
              <a:off x="2099" y="3262"/>
              <a:ext cx="1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 Box 148"/>
            <p:cNvSpPr txBox="1">
              <a:spLocks noChangeArrowheads="1"/>
            </p:cNvSpPr>
            <p:nvPr/>
          </p:nvSpPr>
          <p:spPr bwMode="auto">
            <a:xfrm>
              <a:off x="2137" y="3283"/>
              <a:ext cx="47" cy="7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latinLnBrk="0"/>
              <a:r>
                <a:rPr lang="en-US" altLang="ko-KR" sz="20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sp>
        <p:nvSpPr>
          <p:cNvPr id="67" name="Rectangle 40" descr="강-2단"/>
          <p:cNvSpPr>
            <a:spLocks noChangeArrowheads="1"/>
          </p:cNvSpPr>
          <p:nvPr/>
        </p:nvSpPr>
        <p:spPr bwMode="auto">
          <a:xfrm>
            <a:off x="7572376" y="2082971"/>
            <a:ext cx="2005806" cy="122496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solidFill>
              <a:srgbClr val="6196CB"/>
            </a:solidFill>
            <a:miter lim="800000"/>
            <a:headEnd/>
            <a:tailEnd/>
          </a:ln>
        </p:spPr>
        <p:txBody>
          <a:bodyPr lIns="96785" tIns="48393" rIns="96785" bIns="48393" anchor="ctr"/>
          <a:lstStyle/>
          <a:p>
            <a:pPr algn="ctr" latinLnBrk="0"/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진행상황</a:t>
            </a:r>
            <a:endParaRPr lang="en-US" altLang="ko-KR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/>
            <a:r>
              <a:rPr lang="ko-KR" altLang="en-US" sz="24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</a:t>
            </a:r>
            <a:endParaRPr lang="en-US" altLang="ko-KR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8" name="Group 146"/>
          <p:cNvGrpSpPr>
            <a:grpSpLocks/>
          </p:cNvGrpSpPr>
          <p:nvPr/>
        </p:nvGrpSpPr>
        <p:grpSpPr bwMode="auto">
          <a:xfrm>
            <a:off x="7545288" y="1816144"/>
            <a:ext cx="577954" cy="533653"/>
            <a:chOff x="2099" y="3262"/>
            <a:chExt cx="126" cy="124"/>
          </a:xfrm>
        </p:grpSpPr>
        <p:pic>
          <p:nvPicPr>
            <p:cNvPr id="69" name="Picture 147" descr="blue1"/>
            <p:cNvPicPr>
              <a:picLocks noChangeAspect="1" noChangeArrowheads="1"/>
            </p:cNvPicPr>
            <p:nvPr/>
          </p:nvPicPr>
          <p:blipFill>
            <a:blip r:embed="rId3" cstate="print">
              <a:lum bright="-4000"/>
            </a:blip>
            <a:srcRect/>
            <a:stretch>
              <a:fillRect/>
            </a:stretch>
          </p:blipFill>
          <p:spPr bwMode="auto">
            <a:xfrm>
              <a:off x="2099" y="3262"/>
              <a:ext cx="1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Text Box 148"/>
            <p:cNvSpPr txBox="1">
              <a:spLocks noChangeArrowheads="1"/>
            </p:cNvSpPr>
            <p:nvPr/>
          </p:nvSpPr>
          <p:spPr bwMode="auto">
            <a:xfrm>
              <a:off x="2137" y="3283"/>
              <a:ext cx="47" cy="7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latinLnBrk="0"/>
              <a:r>
                <a:rPr lang="en-US" altLang="ko-KR" sz="20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  <p:cxnSp>
        <p:nvCxnSpPr>
          <p:cNvPr id="10" name="직선 화살표 연결선 9"/>
          <p:cNvCxnSpPr>
            <a:stCxn id="19" idx="3"/>
            <a:endCxn id="46" idx="1"/>
          </p:cNvCxnSpPr>
          <p:nvPr/>
        </p:nvCxnSpPr>
        <p:spPr bwMode="auto">
          <a:xfrm>
            <a:off x="2491830" y="2695635"/>
            <a:ext cx="361444" cy="0"/>
          </a:xfrm>
          <a:prstGeom prst="straightConnector1">
            <a:avLst/>
          </a:prstGeom>
          <a:solidFill>
            <a:srgbClr val="CFE7F5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7" name="직선 화살표 연결선 76"/>
          <p:cNvCxnSpPr>
            <a:stCxn id="46" idx="3"/>
            <a:endCxn id="50" idx="1"/>
          </p:cNvCxnSpPr>
          <p:nvPr/>
        </p:nvCxnSpPr>
        <p:spPr bwMode="auto">
          <a:xfrm flipV="1">
            <a:off x="4859080" y="2695103"/>
            <a:ext cx="347192" cy="532"/>
          </a:xfrm>
          <a:prstGeom prst="straightConnector1">
            <a:avLst/>
          </a:prstGeom>
          <a:solidFill>
            <a:srgbClr val="CFE7F5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1" name="직선 화살표 연결선 80"/>
          <p:cNvCxnSpPr>
            <a:stCxn id="50" idx="3"/>
            <a:endCxn id="67" idx="1"/>
          </p:cNvCxnSpPr>
          <p:nvPr/>
        </p:nvCxnSpPr>
        <p:spPr bwMode="auto">
          <a:xfrm>
            <a:off x="7212078" y="2695103"/>
            <a:ext cx="360298" cy="352"/>
          </a:xfrm>
          <a:prstGeom prst="straightConnector1">
            <a:avLst/>
          </a:prstGeom>
          <a:solidFill>
            <a:srgbClr val="CFE7F5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5" name="꺾인 연결선 84"/>
          <p:cNvCxnSpPr>
            <a:stCxn id="42" idx="3"/>
            <a:endCxn id="50" idx="2"/>
          </p:cNvCxnSpPr>
          <p:nvPr/>
        </p:nvCxnSpPr>
        <p:spPr bwMode="auto">
          <a:xfrm flipV="1">
            <a:off x="4859080" y="3307586"/>
            <a:ext cx="1350095" cy="1617822"/>
          </a:xfrm>
          <a:prstGeom prst="bentConnector2">
            <a:avLst/>
          </a:prstGeom>
          <a:solidFill>
            <a:srgbClr val="CFE7F5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>
            <a:off x="3620852" y="3307586"/>
            <a:ext cx="0" cy="1005336"/>
          </a:xfrm>
          <a:prstGeom prst="straightConnector1">
            <a:avLst/>
          </a:prstGeom>
          <a:solidFill>
            <a:srgbClr val="CFE7F5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 flipV="1">
            <a:off x="4052900" y="3307586"/>
            <a:ext cx="0" cy="979514"/>
          </a:xfrm>
          <a:prstGeom prst="straightConnector1">
            <a:avLst/>
          </a:prstGeom>
          <a:solidFill>
            <a:srgbClr val="CFE7F5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7" name="직사각형 96"/>
          <p:cNvSpPr/>
          <p:nvPr/>
        </p:nvSpPr>
        <p:spPr bwMode="auto">
          <a:xfrm>
            <a:off x="2632611" y="1803011"/>
            <a:ext cx="4724614" cy="38222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80892" y="1195959"/>
            <a:ext cx="2152196" cy="461665"/>
          </a:xfrm>
          <a:prstGeom prst="rect">
            <a:avLst/>
          </a:prstGeom>
          <a:noFill/>
          <a:ln>
            <a:solidFill>
              <a:srgbClr val="6196C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7EB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신규 주문 처리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941968" y="5928355"/>
            <a:ext cx="2892297" cy="461665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 자료 주문 처리</a:t>
            </a:r>
          </a:p>
        </p:txBody>
      </p:sp>
    </p:spTree>
    <p:extLst>
      <p:ext uri="{BB962C8B-B14F-4D97-AF65-F5344CB8AC3E}">
        <p14:creationId xmlns:p14="http://schemas.microsoft.com/office/powerpoint/2010/main" val="2444153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GUM4YS0AESD0w2F3qvN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GUM4YS0AESD0w2F3qvN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GUM4YS0AESD0w2F3qvNb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GUM4YS0AESD0w2F3qvN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GUM4YS0AESD0w2F3qvN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GUM4YS0AESD0w2F3qvNb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GUM4YS0AESD0w2F3qvN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GUM4YS0AESD0w2F3qvNbA"/>
</p:tagLst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FE7F5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rgbClr val="CFE7F5"/>
        </a:solidFill>
        <a:ln w="28575" cap="flat" cmpd="sng" algn="ctr">
          <a:solidFill>
            <a:schemeClr val="bg2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13187</TotalTime>
  <Words>665</Words>
  <Application>Microsoft Office PowerPoint</Application>
  <PresentationFormat>A4 용지(210x297mm)</PresentationFormat>
  <Paragraphs>149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Nanum Gothic</vt:lpstr>
      <vt:lpstr>가는둥근제목체</vt:lpstr>
      <vt:lpstr>굴림</vt:lpstr>
      <vt:lpstr>나눔고딕</vt:lpstr>
      <vt:lpstr>나눔고딕 ExtraBold</vt:lpstr>
      <vt:lpstr>나눔바른고딕</vt:lpstr>
      <vt:lpstr>맑은 고딕</vt:lpstr>
      <vt:lpstr>맑은 고딕</vt:lpstr>
      <vt:lpstr>산돌고딕B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개선 과제 도출 </vt:lpstr>
      <vt:lpstr>가치 사슬에 따른 성과물 </vt:lpstr>
      <vt:lpstr>성과물에 따른 기대효과 </vt:lpstr>
      <vt:lpstr>성과물에 따른 기대효과 </vt:lpstr>
      <vt:lpstr>PowerPoint 프레젠테이션</vt:lpstr>
      <vt:lpstr>맞춤형 공간정보 주문 프로세스</vt:lpstr>
      <vt:lpstr>변동 및 공지사항</vt:lpstr>
      <vt:lpstr>검색 및 자료 선택</vt:lpstr>
      <vt:lpstr>확인 및 자료요청</vt:lpstr>
      <vt:lpstr>진행상황 확인</vt:lpstr>
      <vt:lpstr>PowerPoint 프레젠테이션</vt:lpstr>
      <vt:lpstr>요소 중심 공간정보 생산/관리 프로세스</vt:lpstr>
      <vt:lpstr>작업용 수치지형도 제공</vt:lpstr>
      <vt:lpstr>납품 데이터 수령</vt:lpstr>
      <vt:lpstr>납품 데이터 검수</vt:lpstr>
      <vt:lpstr>PowerPoint 프레젠테이션</vt:lpstr>
    </vt:vector>
  </TitlesOfParts>
  <Company>삼성SDS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류현주</dc:creator>
  <cp:lastModifiedBy>jhkim</cp:lastModifiedBy>
  <cp:revision>1174</cp:revision>
  <cp:lastPrinted>2016-02-28T07:38:03Z</cp:lastPrinted>
  <dcterms:created xsi:type="dcterms:W3CDTF">2006-03-12T23:24:22Z</dcterms:created>
  <dcterms:modified xsi:type="dcterms:W3CDTF">2016-04-23T10:25:46Z</dcterms:modified>
</cp:coreProperties>
</file>